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61" r:id="rId4"/>
    <p:sldId id="265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3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51B9C-7B26-5745-B2BA-0D53503E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F48B2-B99B-F848-9EE4-03D3D527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99DE2E-B862-4146-BD51-09BC4FC4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CEC532-BEDE-9143-B7BC-34C08656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7D669-3B20-DA44-AE62-4724E925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559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FE9B6-DD31-604F-8F1F-0F73020A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00CDD3-29A4-5C4C-BF1A-1558B7871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6726D2-DEBB-0C41-83C8-1A11FF37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B8FAA1-2DFB-914E-8259-1277A725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1B3021-10FC-EC4E-9611-0A3871F4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161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AF8AF5-F817-DB41-BCCC-9FD399C53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3445B7-ED00-3C44-BB35-1ED224CE6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0B495-366B-8C4D-9EAB-C26AD9D2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57668-313F-DC46-994B-0CEDD325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208DB5-B7C8-0344-ACE6-0E3ACE45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6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0537D5-FE61-BD44-AFA9-53E84199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F4C81-9DBB-AF43-9E05-5E2A5FC1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AF328E-9507-CB48-841A-CBE628AB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E3D194-B1A3-ED44-9B49-972EA21B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1F8FCF-42A0-5645-A010-B0F6ABA3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311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0402A-8E79-4A49-8EEF-CB8A7233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963F2-4D36-F542-9BC2-A4B5D241E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543A07-2282-6C45-B12E-80636F04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58CFE-633D-574A-9397-44996BAA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132E7-9149-2947-9289-5C88A6B0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2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D5870-AE2B-444F-8783-EA16B4D9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35AE7-60FD-C347-A45B-60AF18215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6FE08-273B-054B-A9A2-4C0817B9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C6AADE-76FD-C544-A6D4-2EED9FCE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63C4C0-E488-2442-88B3-69F360D2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32A63C-B650-0744-BF45-8A351BC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553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7B1EA-B23B-6646-BB8A-622E5716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6990AB-0C00-C94E-841B-8E4C08D9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871A73-91CE-BA49-9636-4B80383C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D21E85-0820-1D4D-B648-6F690D83D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0A97B3-D143-404D-BB66-6DB28C43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1C728F-1BAB-1644-B6E0-FD4DD941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A4C0C3-16B8-5347-ACB2-E07F1D55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23A3EB-7F02-AF4E-868C-F9A0FF4A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87D6E-632E-0045-A018-2322AF38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2465C4-51E0-A445-8BA0-EA07E27A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4F5D8A-5E77-1048-BB6B-FC024F6F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E99C9C-349F-CF4C-9588-4A2FFB30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479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8625E0-AAC6-3D45-B729-69EB857C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0938C7-7C89-F34B-9804-4B103720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17E92-D1F4-2E42-AC9F-09745797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956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29C2A-5348-8D44-82FE-17D3B49F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A6F6FD-1B43-B640-805D-5BC22F46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F4C7DA-A8CD-7E4C-9048-B40D12124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3AFCEA-E512-B742-A6EB-01E259CE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519A99-831A-B34E-9E0B-B378F9C4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BD42D7-313B-7E4B-8ADF-C0FFE9B2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93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62545-4C1D-7C41-85D9-AAD77CF8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3CC45DD-81A1-8E47-AC74-C810C0807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12A3E6-B779-BA4B-8D09-5F58AF8ED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B64B69-3DA7-484A-AAFD-CB249436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E44B16-6329-F446-95E9-39939A14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65D644-D7EA-7244-BC1C-9CD3AEA1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537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66B73D-013D-8341-B5D7-7803A2F6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02E4A3-CEA6-4C40-89CF-C40ABB41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1702E-6217-F34E-AF24-5B8B06CBC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9EF6-F642-7840-9141-EF7C0A0CD51A}" type="datetimeFigureOut">
              <a:rPr kumimoji="1" lang="zh-TW" altLang="en-US" smtClean="0"/>
              <a:t>2021/6/23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E75AF1-96F5-8149-A3CF-6C1F3C274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35BD97-8F5C-6647-99EF-1B4A51690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2875-4BAA-7F46-84EA-49282CEB8E6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86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56054C3-3C1A-C849-BBA2-A2FED9F0830E}"/>
              </a:ext>
            </a:extLst>
          </p:cNvPr>
          <p:cNvSpPr txBox="1"/>
          <p:nvPr/>
        </p:nvSpPr>
        <p:spPr>
          <a:xfrm>
            <a:off x="4358184" y="986380"/>
            <a:ext cx="3475631" cy="2150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kumimoji="1" lang="en-US" altLang="zh-TW" sz="3600" b="1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3600" b="1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Explorer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kumimoji="1" lang="en-US" altLang="zh-TW" sz="3600" b="1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3600" b="1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3600" b="1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4AEDA2-C566-6648-9D65-142CF1C7321F}"/>
              </a:ext>
            </a:extLst>
          </p:cNvPr>
          <p:cNvSpPr txBox="1"/>
          <p:nvPr/>
        </p:nvSpPr>
        <p:spPr>
          <a:xfrm>
            <a:off x="4888423" y="3724656"/>
            <a:ext cx="2089033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800" b="1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109753144</a:t>
            </a:r>
          </a:p>
          <a:p>
            <a:pPr algn="ctr">
              <a:lnSpc>
                <a:spcPct val="150000"/>
              </a:lnSpc>
            </a:pPr>
            <a:r>
              <a:rPr kumimoji="1" lang="zh-TW" altLang="en-US" sz="2800" b="1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陳韋翰</a:t>
            </a:r>
          </a:p>
        </p:txBody>
      </p:sp>
    </p:spTree>
    <p:extLst>
      <p:ext uri="{BB962C8B-B14F-4D97-AF65-F5344CB8AC3E}">
        <p14:creationId xmlns:p14="http://schemas.microsoft.com/office/powerpoint/2010/main" val="2701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4296CFA-B450-B643-A692-DCD07B7438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DA7CBF-1095-314E-9C21-FAC33555ECB1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81F9E-2C10-B94E-92E6-A51F74347B92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22A054D-EC96-D341-BD91-C9FDE6FE7A3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850C3-E491-5743-8E65-FE1CE605B62F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FF485-999F-0949-8C01-F1ED74AA0BB0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EC9308B-1405-7444-B2D7-EC2A5EBF40D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C1FB6A5-0133-CA4E-B262-13AC3A3A5B35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B93A91F-94A8-E344-A1F2-CB991A6B6743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2D8F-B663-BD4B-8DD9-033C86242FD4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70D728-F1F1-B946-98AB-13161883EC3F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3739-961D-6641-AB0E-238EAE5F31BB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AACBEF1-7B2B-A845-8C48-128140F8A7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F8DBE4B-1C85-7A41-ABA1-25C81EE6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05" y="381417"/>
            <a:ext cx="3946964" cy="63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3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4000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193763-80B8-1E48-82FD-9619166C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132" y="0"/>
            <a:ext cx="389373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2046FA9-77AC-C54F-9ED9-7511C0D5D17A}"/>
              </a:ext>
            </a:extLst>
          </p:cNvPr>
          <p:cNvSpPr/>
          <p:nvPr/>
        </p:nvSpPr>
        <p:spPr>
          <a:xfrm>
            <a:off x="5303520" y="1304544"/>
            <a:ext cx="2739348" cy="19507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AE05CC-2768-6A4E-AF8D-D53AA6E9FDFC}"/>
              </a:ext>
            </a:extLst>
          </p:cNvPr>
          <p:cNvSpPr txBox="1"/>
          <p:nvPr/>
        </p:nvSpPr>
        <p:spPr>
          <a:xfrm>
            <a:off x="8180832" y="2095238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call significant interactions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5B2B03-A211-9244-8B5A-1E90B50024FF}"/>
              </a:ext>
            </a:extLst>
          </p:cNvPr>
          <p:cNvSpPr/>
          <p:nvPr/>
        </p:nvSpPr>
        <p:spPr>
          <a:xfrm>
            <a:off x="8617201" y="2683502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GSE63525</a:t>
            </a:r>
            <a:r>
              <a:rPr lang="en-US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(hg19)</a:t>
            </a:r>
            <a:endParaRPr lang="zh-TW" altLang="en-US" dirty="0"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915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4000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089BF5-59AD-F744-99AD-9E6332D3F33B}"/>
              </a:ext>
            </a:extLst>
          </p:cNvPr>
          <p:cNvSpPr/>
          <p:nvPr/>
        </p:nvSpPr>
        <p:spPr>
          <a:xfrm>
            <a:off x="776836" y="120775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GSE63525</a:t>
            </a:r>
            <a:r>
              <a:rPr lang="en-US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(hg19)</a:t>
            </a:r>
            <a:endParaRPr lang="zh-TW" altLang="en-US" dirty="0"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E50D79-5AED-2E4C-BF63-3D743C0C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7" y="1721370"/>
            <a:ext cx="2230678" cy="392887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27A54D6-9173-DD4F-93C3-7A96F7C3BCB8}"/>
              </a:ext>
            </a:extLst>
          </p:cNvPr>
          <p:cNvSpPr/>
          <p:nvPr/>
        </p:nvSpPr>
        <p:spPr>
          <a:xfrm>
            <a:off x="1943100" y="2504694"/>
            <a:ext cx="750374" cy="92430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876E87-1489-1F41-9C2E-C1CE47098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099" y="344211"/>
            <a:ext cx="4445000" cy="4521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3D7C413-FBA1-234F-B793-995D88C054FE}"/>
              </a:ext>
            </a:extLst>
          </p:cNvPr>
          <p:cNvSpPr/>
          <p:nvPr/>
        </p:nvSpPr>
        <p:spPr>
          <a:xfrm>
            <a:off x="3392095" y="5049437"/>
            <a:ext cx="8337108" cy="1709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b="1" dirty="0" err="1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construct_features</a:t>
            </a:r>
            <a:r>
              <a:rPr lang="en" altLang="zh-TW" b="1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: </a:t>
            </a:r>
            <a:br>
              <a:rPr lang="en" altLang="zh-TW" dirty="0">
                <a:solidFill>
                  <a:srgbClr val="990000"/>
                </a:solidFill>
                <a:latin typeface="GenSekiGothic TW R" panose="020B0500000000000000" pitchFamily="34" charset="-120"/>
                <a:ea typeface="GenSekiGothic TW R" panose="020B0500000000000000" pitchFamily="34" charset="-120"/>
              </a:rPr>
            </a:br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finds all restriction enzyme </a:t>
            </a:r>
            <a:r>
              <a:rPr lang="en" altLang="zh-TW" dirty="0" err="1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cutsites</a:t>
            </a:r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of a given genome and genome version and computes </a:t>
            </a:r>
            <a:r>
              <a:rPr lang="en" altLang="zh-TW" dirty="0">
                <a:highlight>
                  <a:srgbClr val="00FF00"/>
                </a:highlight>
                <a:latin typeface="GenSekiGothic TW R" panose="020B0500000000000000" pitchFamily="34" charset="-120"/>
                <a:ea typeface="GenSekiGothic TW R" panose="020B0500000000000000" pitchFamily="34" charset="-120"/>
              </a:rPr>
              <a:t>GC content</a:t>
            </a:r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, </a:t>
            </a:r>
            <a:r>
              <a:rPr lang="en" altLang="zh-TW" dirty="0" err="1">
                <a:highlight>
                  <a:srgbClr val="00FF00"/>
                </a:highlight>
                <a:latin typeface="GenSekiGothic TW R" panose="020B0500000000000000" pitchFamily="34" charset="-120"/>
                <a:ea typeface="GenSekiGothic TW R" panose="020B0500000000000000" pitchFamily="34" charset="-120"/>
              </a:rPr>
              <a:t>mappability</a:t>
            </a:r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(if a relevant .</a:t>
            </a:r>
            <a:r>
              <a:rPr lang="en" altLang="zh-TW" dirty="0" err="1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bigWig</a:t>
            </a:r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 file is provided) and </a:t>
            </a:r>
            <a:r>
              <a:rPr lang="en" altLang="zh-TW" dirty="0">
                <a:highlight>
                  <a:srgbClr val="00FF00"/>
                </a:highlight>
                <a:latin typeface="GenSekiGothic TW R" panose="020B0500000000000000" pitchFamily="34" charset="-120"/>
                <a:ea typeface="GenSekiGothic TW R" panose="020B0500000000000000" pitchFamily="34" charset="-120"/>
              </a:rPr>
              <a:t>effective fragment length </a:t>
            </a:r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for uniform bin</a:t>
            </a:r>
            <a:endParaRPr lang="zh-TW" altLang="en-US" dirty="0"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628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4000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089BF5-59AD-F744-99AD-9E6332D3F33B}"/>
              </a:ext>
            </a:extLst>
          </p:cNvPr>
          <p:cNvSpPr/>
          <p:nvPr/>
        </p:nvSpPr>
        <p:spPr>
          <a:xfrm>
            <a:off x="776836" y="120775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GSE63525</a:t>
            </a:r>
            <a:r>
              <a:rPr lang="en-US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(hg19)</a:t>
            </a:r>
            <a:endParaRPr lang="zh-TW" altLang="en-US" dirty="0"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E425BF-15B0-6E4C-AE23-3B994557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797" y="865449"/>
            <a:ext cx="4203700" cy="5181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105DAC-887A-DA4C-8062-EB8AA73A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326" y="822585"/>
            <a:ext cx="4178300" cy="5181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EC8F789-54C8-1349-8631-293E9EB4DFF5}"/>
              </a:ext>
            </a:extLst>
          </p:cNvPr>
          <p:cNvSpPr txBox="1"/>
          <p:nvPr/>
        </p:nvSpPr>
        <p:spPr>
          <a:xfrm>
            <a:off x="6886575" y="6172200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highlight>
                  <a:srgbClr val="FFFF00"/>
                </a:highlight>
                <a:latin typeface="GenSekiGothic TW R" panose="020B0500000000000000" pitchFamily="34" charset="-120"/>
                <a:ea typeface="GenSekiGothic TW R" panose="020B0500000000000000" pitchFamily="34" charset="-120"/>
              </a:rPr>
              <a:t>chr21</a:t>
            </a:r>
            <a:endParaRPr kumimoji="1" lang="zh-TW" altLang="en-US" sz="2400" dirty="0">
              <a:highlight>
                <a:srgbClr val="FFFF00"/>
              </a:highlight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E50D79-5AED-2E4C-BF63-3D743C0CC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97" y="1721370"/>
            <a:ext cx="2230678" cy="392887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27A54D6-9173-DD4F-93C3-7A96F7C3BCB8}"/>
              </a:ext>
            </a:extLst>
          </p:cNvPr>
          <p:cNvSpPr/>
          <p:nvPr/>
        </p:nvSpPr>
        <p:spPr>
          <a:xfrm>
            <a:off x="1179749" y="2504694"/>
            <a:ext cx="1513725" cy="111004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941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4000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78BD5F-EB31-AD40-BA91-9DADD918CD29}"/>
              </a:ext>
            </a:extLst>
          </p:cNvPr>
          <p:cNvSpPr/>
          <p:nvPr/>
        </p:nvSpPr>
        <p:spPr>
          <a:xfrm>
            <a:off x="776836" y="120775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GSE63525</a:t>
            </a:r>
            <a:r>
              <a:rPr lang="en-US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(hg19)</a:t>
            </a:r>
            <a:endParaRPr lang="zh-TW" altLang="en-US" dirty="0"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531B18-53CB-5348-8112-2EE049197AD7}"/>
              </a:ext>
            </a:extLst>
          </p:cNvPr>
          <p:cNvSpPr txBox="1"/>
          <p:nvPr/>
        </p:nvSpPr>
        <p:spPr>
          <a:xfrm>
            <a:off x="6886575" y="6172200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highlight>
                  <a:srgbClr val="FFFF00"/>
                </a:highlight>
                <a:latin typeface="GenSekiGothic TW R" panose="020B0500000000000000" pitchFamily="34" charset="-120"/>
                <a:ea typeface="GenSekiGothic TW R" panose="020B0500000000000000" pitchFamily="34" charset="-120"/>
              </a:rPr>
              <a:t>chr22</a:t>
            </a:r>
            <a:endParaRPr kumimoji="1" lang="zh-TW" altLang="en-US" sz="2400" dirty="0">
              <a:highlight>
                <a:srgbClr val="FFFF00"/>
              </a:highlight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4F55A4-03FA-8F4E-93CA-F936FF91C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008" y="758826"/>
            <a:ext cx="4152900" cy="51689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DBC2846-0B22-F043-BD6C-DA6903F9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9" y="817562"/>
            <a:ext cx="4191000" cy="5181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761926-C2CA-F246-8171-56931C9A5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97" y="1721370"/>
            <a:ext cx="2230678" cy="392887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87BD57-879D-1645-91F1-D9CD294742B1}"/>
              </a:ext>
            </a:extLst>
          </p:cNvPr>
          <p:cNvSpPr/>
          <p:nvPr/>
        </p:nvSpPr>
        <p:spPr>
          <a:xfrm>
            <a:off x="1179749" y="2504694"/>
            <a:ext cx="1513725" cy="111004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220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</a:t>
            </a:r>
            <a:r>
              <a:rPr kumimoji="1" lang="en-US" altLang="zh-TW" sz="4000" dirty="0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 DC+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78BD5F-EB31-AD40-BA91-9DADD918CD29}"/>
              </a:ext>
            </a:extLst>
          </p:cNvPr>
          <p:cNvSpPr/>
          <p:nvPr/>
        </p:nvSpPr>
        <p:spPr>
          <a:xfrm>
            <a:off x="776836" y="1207758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GSE131651</a:t>
            </a:r>
            <a:r>
              <a:rPr lang="en-US" altLang="zh-TW" dirty="0">
                <a:latin typeface="GenSekiGothic TW R" panose="020B0500000000000000" pitchFamily="34" charset="-120"/>
                <a:ea typeface="GenSekiGothic TW R" panose="020B0500000000000000" pitchFamily="34" charset="-120"/>
              </a:rPr>
              <a:t> (hg38)</a:t>
            </a:r>
            <a:endParaRPr lang="zh-TW" altLang="en-US" dirty="0">
              <a:latin typeface="GenSekiGothic TW R" panose="020B0500000000000000" pitchFamily="34" charset="-120"/>
              <a:ea typeface="GenSekiGothic TW R" panose="020B0500000000000000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B761926-C2CA-F246-8171-56931C9A5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7" y="1721370"/>
            <a:ext cx="2230678" cy="392887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87BD57-879D-1645-91F1-D9CD294742B1}"/>
              </a:ext>
            </a:extLst>
          </p:cNvPr>
          <p:cNvSpPr/>
          <p:nvPr/>
        </p:nvSpPr>
        <p:spPr>
          <a:xfrm>
            <a:off x="1971675" y="3871913"/>
            <a:ext cx="614363" cy="100012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5E2082D-0E0E-314B-8B4C-24F348B9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13" y="2090356"/>
            <a:ext cx="4699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0E5652-7991-1046-9F7C-765F2B81D604}"/>
              </a:ext>
            </a:extLst>
          </p:cNvPr>
          <p:cNvSpPr/>
          <p:nvPr/>
        </p:nvSpPr>
        <p:spPr>
          <a:xfrm>
            <a:off x="5817662" y="1572082"/>
            <a:ext cx="1994179" cy="536449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reference genome index </a:t>
            </a:r>
            <a:endParaRPr kumimoji="1" lang="zh-TW" altLang="en-US" sz="1400" b="1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A3D2F09A-15E7-4944-93BB-14758AB3538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814752" y="1017650"/>
            <a:ext cx="0" cy="554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7EA8C49-94BB-3541-8E40-2BFB98A4846A}"/>
              </a:ext>
            </a:extLst>
          </p:cNvPr>
          <p:cNvSpPr/>
          <p:nvPr/>
        </p:nvSpPr>
        <p:spPr>
          <a:xfrm>
            <a:off x="5775765" y="2680588"/>
            <a:ext cx="2084827" cy="536450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map fragments to index</a:t>
            </a:r>
          </a:p>
          <a:p>
            <a:pPr algn="ctr"/>
            <a:r>
              <a:rPr kumimoji="1" lang="en-US" altLang="zh-TW" sz="1400" b="1" dirty="0"/>
              <a:t>(double-strand)</a:t>
            </a:r>
            <a:endParaRPr kumimoji="1" lang="zh-TW" altLang="en-US" sz="1400" b="1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3CEDDF4C-9E94-984E-868A-E8DE142A5C2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814752" y="2108531"/>
            <a:ext cx="3427" cy="572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5E50B005-E3F6-3147-B1F8-C1F409A466A2}"/>
              </a:ext>
            </a:extLst>
          </p:cNvPr>
          <p:cNvCxnSpPr>
            <a:cxnSpLocks/>
            <a:stCxn id="8" idx="2"/>
            <a:endCxn id="82" idx="0"/>
          </p:cNvCxnSpPr>
          <p:nvPr/>
        </p:nvCxnSpPr>
        <p:spPr>
          <a:xfrm flipH="1">
            <a:off x="6814751" y="3217038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3298E2A-375D-DF41-9FA4-C3B817CFD5C6}"/>
              </a:ext>
            </a:extLst>
          </p:cNvPr>
          <p:cNvSpPr txBox="1"/>
          <p:nvPr/>
        </p:nvSpPr>
        <p:spPr>
          <a:xfrm>
            <a:off x="6890181" y="3301076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6163DDB-AC04-6F4E-A2D0-0AB895D33246}"/>
              </a:ext>
            </a:extLst>
          </p:cNvPr>
          <p:cNvSpPr txBox="1"/>
          <p:nvPr/>
        </p:nvSpPr>
        <p:spPr>
          <a:xfrm>
            <a:off x="6836859" y="1119191"/>
            <a:ext cx="111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</a:t>
            </a:r>
            <a:r>
              <a:rPr kumimoji="1" lang="en-US" altLang="zh-TW" sz="1400" dirty="0" err="1"/>
              <a:t>fasta</a:t>
            </a:r>
            <a:r>
              <a:rPr kumimoji="1" lang="en-US" altLang="zh-TW" sz="1400" dirty="0"/>
              <a:t> (.fa)</a:t>
            </a:r>
            <a:endParaRPr kumimoji="1" lang="zh-TW" altLang="en-US" sz="1400" dirty="0"/>
          </a:p>
        </p:txBody>
      </p:sp>
      <p:pic>
        <p:nvPicPr>
          <p:cNvPr id="21" name="圖形 20" descr="DNA">
            <a:extLst>
              <a:ext uri="{FF2B5EF4-FFF2-40B4-BE49-F238E27FC236}">
                <a16:creationId xmlns:a16="http://schemas.microsoft.com/office/drawing/2014/main" id="{CE26947B-65DF-974F-9BD3-6DB8D955D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5765" y="436829"/>
            <a:ext cx="474881" cy="47488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CE55793-41E1-474A-8009-9D140A6CF5E3}"/>
              </a:ext>
            </a:extLst>
          </p:cNvPr>
          <p:cNvSpPr/>
          <p:nvPr/>
        </p:nvSpPr>
        <p:spPr>
          <a:xfrm>
            <a:off x="5697243" y="429337"/>
            <a:ext cx="2493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400" dirty="0"/>
              <a:t>sequencing data </a:t>
            </a:r>
          </a:p>
          <a:p>
            <a:pPr algn="ctr"/>
            <a:r>
              <a:rPr kumimoji="1" lang="en-US" altLang="zh-TW" sz="1400" dirty="0"/>
              <a:t>reference genome</a:t>
            </a:r>
            <a:endParaRPr kumimoji="1"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9BFB11C-DCF3-1D4A-853A-EF28277C76E1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3ADE401-74EA-984C-8A56-E6E4932089D4}"/>
              </a:ext>
            </a:extLst>
          </p:cNvPr>
          <p:cNvSpPr/>
          <p:nvPr/>
        </p:nvSpPr>
        <p:spPr>
          <a:xfrm>
            <a:off x="6096000" y="4691118"/>
            <a:ext cx="1432952" cy="50849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8F642B5E-E85D-9A4C-BAF6-ADF0B4611745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flipH="1">
            <a:off x="4901524" y="5199610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6F4BF8C-755C-084E-85AA-2FC592F62D37}"/>
              </a:ext>
            </a:extLst>
          </p:cNvPr>
          <p:cNvSpPr txBox="1"/>
          <p:nvPr/>
        </p:nvSpPr>
        <p:spPr>
          <a:xfrm>
            <a:off x="6811219" y="427468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D8699B1-5EA7-C245-A13F-DA32BF356352}"/>
              </a:ext>
            </a:extLst>
          </p:cNvPr>
          <p:cNvSpPr/>
          <p:nvPr/>
        </p:nvSpPr>
        <p:spPr>
          <a:xfrm>
            <a:off x="4151439" y="5794890"/>
            <a:ext cx="1500169" cy="42415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E197BA7A-3392-0145-9F02-9E2662561D30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6812476" y="5199610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1171D658-414D-1D4B-9DAC-094C4DCCE597}"/>
              </a:ext>
            </a:extLst>
          </p:cNvPr>
          <p:cNvCxnSpPr>
            <a:cxnSpLocks/>
            <a:stCxn id="41" idx="2"/>
            <a:endCxn id="50" idx="0"/>
          </p:cNvCxnSpPr>
          <p:nvPr/>
        </p:nvCxnSpPr>
        <p:spPr>
          <a:xfrm>
            <a:off x="6812476" y="5199610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F78A3DC5-EE10-1549-A576-CF6896164E57}"/>
              </a:ext>
            </a:extLst>
          </p:cNvPr>
          <p:cNvSpPr/>
          <p:nvPr/>
        </p:nvSpPr>
        <p:spPr>
          <a:xfrm>
            <a:off x="5756702" y="5790664"/>
            <a:ext cx="2256307" cy="50849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7F701A6-D472-C742-9A3D-61E45E378D06}"/>
              </a:ext>
            </a:extLst>
          </p:cNvPr>
          <p:cNvSpPr/>
          <p:nvPr/>
        </p:nvSpPr>
        <p:spPr>
          <a:xfrm>
            <a:off x="8180221" y="5790664"/>
            <a:ext cx="1343250" cy="50849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ED9334C-D73A-4548-B1F4-B0AF61EC875A}"/>
              </a:ext>
            </a:extLst>
          </p:cNvPr>
          <p:cNvSpPr txBox="1"/>
          <p:nvPr/>
        </p:nvSpPr>
        <p:spPr>
          <a:xfrm>
            <a:off x="6792627" y="5323505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pic>
        <p:nvPicPr>
          <p:cNvPr id="53" name="圖形 52" descr="影像">
            <a:extLst>
              <a:ext uri="{FF2B5EF4-FFF2-40B4-BE49-F238E27FC236}">
                <a16:creationId xmlns:a16="http://schemas.microsoft.com/office/drawing/2014/main" id="{57B8FDAD-45C6-C546-9CD5-5758D5C40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5101" y="3627667"/>
            <a:ext cx="613082" cy="613082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CB50416C-705E-3F4E-8770-A5E1854E7EC3}"/>
              </a:ext>
            </a:extLst>
          </p:cNvPr>
          <p:cNvSpPr/>
          <p:nvPr/>
        </p:nvSpPr>
        <p:spPr>
          <a:xfrm>
            <a:off x="6098275" y="3679962"/>
            <a:ext cx="1432952" cy="50849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id="{080DF84D-71CD-6E49-8A7C-03AE1B65EEDB}"/>
              </a:ext>
            </a:extLst>
          </p:cNvPr>
          <p:cNvCxnSpPr>
            <a:cxnSpLocks/>
            <a:stCxn id="82" idx="2"/>
            <a:endCxn id="41" idx="0"/>
          </p:cNvCxnSpPr>
          <p:nvPr/>
        </p:nvCxnSpPr>
        <p:spPr>
          <a:xfrm flipH="1">
            <a:off x="6812476" y="4188454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箭頭接點 87">
            <a:extLst>
              <a:ext uri="{FF2B5EF4-FFF2-40B4-BE49-F238E27FC236}">
                <a16:creationId xmlns:a16="http://schemas.microsoft.com/office/drawing/2014/main" id="{A16103BA-1805-9A44-9A47-29C38E4AAB11}"/>
              </a:ext>
            </a:extLst>
          </p:cNvPr>
          <p:cNvCxnSpPr>
            <a:cxnSpLocks/>
            <a:stCxn id="82" idx="3"/>
            <a:endCxn id="53" idx="1"/>
          </p:cNvCxnSpPr>
          <p:nvPr/>
        </p:nvCxnSpPr>
        <p:spPr>
          <a:xfrm>
            <a:off x="7531227" y="3934208"/>
            <a:ext cx="523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圖形 91" descr="影像">
            <a:extLst>
              <a:ext uri="{FF2B5EF4-FFF2-40B4-BE49-F238E27FC236}">
                <a16:creationId xmlns:a16="http://schemas.microsoft.com/office/drawing/2014/main" id="{823CC550-F567-F241-A95A-CD60AA71D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3774" y="4638823"/>
            <a:ext cx="613082" cy="613082"/>
          </a:xfrm>
          <a:prstGeom prst="rect">
            <a:avLst/>
          </a:prstGeom>
        </p:spPr>
      </p:pic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002CB3E1-4CB8-F045-96C2-8EE74D5F5339}"/>
              </a:ext>
            </a:extLst>
          </p:cNvPr>
          <p:cNvCxnSpPr>
            <a:cxnSpLocks/>
            <a:stCxn id="41" idx="3"/>
            <a:endCxn id="92" idx="1"/>
          </p:cNvCxnSpPr>
          <p:nvPr/>
        </p:nvCxnSpPr>
        <p:spPr>
          <a:xfrm>
            <a:off x="7528952" y="4945364"/>
            <a:ext cx="594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圖形 106" descr="影像">
            <a:extLst>
              <a:ext uri="{FF2B5EF4-FFF2-40B4-BE49-F238E27FC236}">
                <a16:creationId xmlns:a16="http://schemas.microsoft.com/office/drawing/2014/main" id="{808E8BA0-89AC-3F45-8BE4-A729E90C4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7718" y="6219045"/>
            <a:ext cx="613082" cy="613082"/>
          </a:xfrm>
          <a:prstGeom prst="rect">
            <a:avLst/>
          </a:prstGeom>
        </p:spPr>
      </p:pic>
      <p:pic>
        <p:nvPicPr>
          <p:cNvPr id="108" name="圖形 107" descr="影像">
            <a:extLst>
              <a:ext uri="{FF2B5EF4-FFF2-40B4-BE49-F238E27FC236}">
                <a16:creationId xmlns:a16="http://schemas.microsoft.com/office/drawing/2014/main" id="{2DFCBB09-8D3D-C647-A2E8-281247869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2125" y="6242146"/>
            <a:ext cx="613082" cy="613082"/>
          </a:xfrm>
          <a:prstGeom prst="rect">
            <a:avLst/>
          </a:prstGeom>
        </p:spPr>
      </p:pic>
      <p:pic>
        <p:nvPicPr>
          <p:cNvPr id="109" name="圖形 108" descr="影像">
            <a:extLst>
              <a:ext uri="{FF2B5EF4-FFF2-40B4-BE49-F238E27FC236}">
                <a16:creationId xmlns:a16="http://schemas.microsoft.com/office/drawing/2014/main" id="{5F1362FB-1F73-9F4F-BF61-EF88E95A1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5305" y="6261585"/>
            <a:ext cx="613082" cy="613082"/>
          </a:xfrm>
          <a:prstGeom prst="rect">
            <a:avLst/>
          </a:prstGeom>
        </p:spPr>
      </p:pic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43B0C74B-2E54-944B-9081-01DC8F5F39CD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</p:spTree>
    <p:extLst>
      <p:ext uri="{BB962C8B-B14F-4D97-AF65-F5344CB8AC3E}">
        <p14:creationId xmlns:p14="http://schemas.microsoft.com/office/powerpoint/2010/main" val="283448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63AD5F4A-CE2E-694F-9EC3-A73190E9421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814751" y="3217038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84182E-5612-3E42-BF02-CF6258F8D871}"/>
              </a:ext>
            </a:extLst>
          </p:cNvPr>
          <p:cNvSpPr txBox="1"/>
          <p:nvPr/>
        </p:nvSpPr>
        <p:spPr>
          <a:xfrm>
            <a:off x="6890181" y="3301076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09A18A-4926-0247-A8B1-4CB27510D983}"/>
              </a:ext>
            </a:extLst>
          </p:cNvPr>
          <p:cNvSpPr/>
          <p:nvPr/>
        </p:nvSpPr>
        <p:spPr>
          <a:xfrm>
            <a:off x="6096000" y="4691118"/>
            <a:ext cx="1432952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E32AA19B-5F94-404F-994D-EE1E5022BB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901524" y="5199610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C062C0-E494-2B4D-8675-D9E357CFF6DB}"/>
              </a:ext>
            </a:extLst>
          </p:cNvPr>
          <p:cNvSpPr txBox="1"/>
          <p:nvPr/>
        </p:nvSpPr>
        <p:spPr>
          <a:xfrm>
            <a:off x="6811219" y="427468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A823FD-C8C0-9D4D-A9DC-182A742E97EC}"/>
              </a:ext>
            </a:extLst>
          </p:cNvPr>
          <p:cNvSpPr/>
          <p:nvPr/>
        </p:nvSpPr>
        <p:spPr>
          <a:xfrm>
            <a:off x="4151439" y="5794890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DD86E693-8037-BE4C-9129-E714198BF3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812476" y="5199610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113C7321-6233-4A42-9F66-6CC5CED8E0E3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6812476" y="5199610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B87B04F-5D9A-CB4C-9108-F270DEC885F2}"/>
              </a:ext>
            </a:extLst>
          </p:cNvPr>
          <p:cNvSpPr/>
          <p:nvPr/>
        </p:nvSpPr>
        <p:spPr>
          <a:xfrm>
            <a:off x="5756702" y="5790664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16C97C-3E53-1E4E-9682-912EBCEB365B}"/>
              </a:ext>
            </a:extLst>
          </p:cNvPr>
          <p:cNvSpPr/>
          <p:nvPr/>
        </p:nvSpPr>
        <p:spPr>
          <a:xfrm>
            <a:off x="8180221" y="5790664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998A00-AD60-D14B-8C4A-CE0E5976BB95}"/>
              </a:ext>
            </a:extLst>
          </p:cNvPr>
          <p:cNvSpPr txBox="1"/>
          <p:nvPr/>
        </p:nvSpPr>
        <p:spPr>
          <a:xfrm>
            <a:off x="6792627" y="5323505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4174C7-8732-BA4D-93DF-934CED9F1E35}"/>
              </a:ext>
            </a:extLst>
          </p:cNvPr>
          <p:cNvSpPr/>
          <p:nvPr/>
        </p:nvSpPr>
        <p:spPr>
          <a:xfrm>
            <a:off x="6098275" y="3679962"/>
            <a:ext cx="1432952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5481466A-02D8-3441-B8F4-501E46AF361C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6812476" y="4188454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FF4418-9DDD-EA40-BEDD-5B0289CFD822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</p:spTree>
    <p:extLst>
      <p:ext uri="{BB962C8B-B14F-4D97-AF65-F5344CB8AC3E}">
        <p14:creationId xmlns:p14="http://schemas.microsoft.com/office/powerpoint/2010/main" val="33812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633 -0.17916 " pathEditMode="relative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BAD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2" grpId="0" animBg="1"/>
      <p:bldP spid="13" grpId="0" animBg="1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7C07CB04-68D2-874B-964C-1903E5877AB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F09806-A718-4C47-9904-C0C43713C665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C24C37-1EFF-474B-86C5-99CF791FF0D9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0C280E3A-24DF-664E-AE8C-EA2AFCA5ECF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893B9C-C150-684E-8754-C666C5E40873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04051D-9E91-BE42-8D13-F9E48771F248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66F9A183-0359-A141-A6E1-E37E704496D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81B9F41A-C834-1748-B8D6-31729558CA5C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2308652-3D2E-7B45-B2FA-AB9FD81658C7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AEA5AA-1ADB-BE41-A93F-5FC21F5DD760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996BAE-0E3B-9242-86D1-B43F034DC5BA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8DEEAB-57AB-D442-9D90-15C6A42AF942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solidFill>
            <a:srgbClr val="F8CBAD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167EACD-CBAD-924B-88DB-4DFC667677BE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3D13D4-8738-2240-94F4-F2233103D406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3FEBBEA-2C2E-CA46-BEB3-7B668147F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8" t="7718" r="12159" b="9459"/>
          <a:stretch/>
        </p:blipFill>
        <p:spPr>
          <a:xfrm>
            <a:off x="4918543" y="1750774"/>
            <a:ext cx="3387415" cy="320592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AB20F03-3BD2-9E4C-B452-1162535DFB10}"/>
              </a:ext>
            </a:extLst>
          </p:cNvPr>
          <p:cNvSpPr txBox="1"/>
          <p:nvPr/>
        </p:nvSpPr>
        <p:spPr>
          <a:xfrm>
            <a:off x="7516319" y="120775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M" panose="020B0500000000000000" pitchFamily="34" charset="-120"/>
                <a:ea typeface="GenSekiGothic TW M" panose="020B0500000000000000" pitchFamily="34" charset="-120"/>
              </a:rPr>
              <a:t>bin size : </a:t>
            </a:r>
            <a:r>
              <a:rPr kumimoji="1" lang="en-US" altLang="zh-TW" dirty="0">
                <a:highlight>
                  <a:srgbClr val="FFFF00"/>
                </a:highlight>
                <a:latin typeface="GenSekiGothic TW M" panose="020B0500000000000000" pitchFamily="34" charset="-120"/>
                <a:ea typeface="GenSekiGothic TW M" panose="020B0500000000000000" pitchFamily="34" charset="-120"/>
              </a:rPr>
              <a:t>10k</a:t>
            </a:r>
            <a:endParaRPr kumimoji="1" lang="zh-TW" altLang="en-US" dirty="0">
              <a:highlight>
                <a:srgbClr val="FFFF00"/>
              </a:highlight>
              <a:latin typeface="GenSekiGothic TW M" panose="020B0500000000000000" pitchFamily="34" charset="-120"/>
              <a:ea typeface="GenSekiGothic TW M" panose="020B0500000000000000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D47AC07-F9E8-CD49-BCC5-0B00C1BDB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5" t="10143" r="13565" b="11952"/>
          <a:stretch/>
        </p:blipFill>
        <p:spPr>
          <a:xfrm>
            <a:off x="8547886" y="1886528"/>
            <a:ext cx="3234652" cy="297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0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3D13D4-8738-2240-94F4-F2233103D406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FF99983-3B50-C745-B9F9-8F5C35098052}"/>
              </a:ext>
            </a:extLst>
          </p:cNvPr>
          <p:cNvSpPr txBox="1"/>
          <p:nvPr/>
        </p:nvSpPr>
        <p:spPr>
          <a:xfrm>
            <a:off x="7516319" y="120775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M" panose="020B0500000000000000" pitchFamily="34" charset="-120"/>
                <a:ea typeface="GenSekiGothic TW M" panose="020B0500000000000000" pitchFamily="34" charset="-120"/>
              </a:rPr>
              <a:t>bin size : </a:t>
            </a:r>
            <a:r>
              <a:rPr kumimoji="1" lang="en-US" altLang="zh-TW" dirty="0">
                <a:highlight>
                  <a:srgbClr val="FFFF00"/>
                </a:highlight>
                <a:latin typeface="GenSekiGothic TW M" panose="020B0500000000000000" pitchFamily="34" charset="-120"/>
                <a:ea typeface="GenSekiGothic TW M" panose="020B0500000000000000" pitchFamily="34" charset="-120"/>
              </a:rPr>
              <a:t>1M</a:t>
            </a:r>
            <a:endParaRPr kumimoji="1" lang="zh-TW" altLang="en-US" dirty="0">
              <a:highlight>
                <a:srgbClr val="FFFF00"/>
              </a:highlight>
              <a:latin typeface="GenSekiGothic TW M" panose="020B0500000000000000" pitchFamily="34" charset="-120"/>
              <a:ea typeface="GenSekiGothic TW M" panose="020B0500000000000000" pitchFamily="34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C75F05C-B36C-7040-9C6C-1AFE9DE09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6" t="9952" r="13565" b="12143"/>
          <a:stretch/>
        </p:blipFill>
        <p:spPr>
          <a:xfrm>
            <a:off x="5014638" y="1815590"/>
            <a:ext cx="3463171" cy="310424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CBDB68D3-591A-6644-AE7F-658108E7D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8" t="9571" r="13564" b="11952"/>
          <a:stretch/>
        </p:blipFill>
        <p:spPr>
          <a:xfrm>
            <a:off x="8641138" y="1865783"/>
            <a:ext cx="3304866" cy="3024669"/>
          </a:xfrm>
          <a:prstGeom prst="rect">
            <a:avLst/>
          </a:prstGeom>
        </p:spPr>
      </p:pic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A4C91811-F471-C741-8B48-7A7F0C10239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8B3632E-5DEF-8A4D-BF08-2AD312EFC3C3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0FE7E16-D668-FA4D-9133-CD980AE6E8D0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EAE19BB2-4C98-6D46-8B89-3F420B214827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6C7BE4F-4FD2-B446-9E73-DFC8E60A2061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27EDD0-0739-1D45-BD21-FB2FB64F11F8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B4F3B8B6-10D6-2C4E-9EE8-7D68C4F6C355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B3731325-5B98-6045-BD57-D414C4D25481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B8D0898-FBBB-9741-BDAD-CF1BB48A077B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2B2EF1-AFF4-F646-A1A1-037AD4EF3451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C9D2DB4-1CE0-7E4E-9E9F-3A80F2D14FF1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403233-3342-FC41-B1C2-B6E1C1E3D84D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solidFill>
            <a:srgbClr val="F8CBAD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E568BF87-8FE5-5A47-94D5-E338A669B24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6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4296CFA-B450-B643-A692-DCD07B7438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DA7CBF-1095-314E-9C21-FAC33555ECB1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81F9E-2C10-B94E-92E6-A51F74347B92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22A054D-EC96-D341-BD91-C9FDE6FE7A3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850C3-E491-5743-8E65-FE1CE605B62F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FF485-999F-0949-8C01-F1ED74AA0BB0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EC9308B-1405-7444-B2D7-EC2A5EBF40D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C1FB6A5-0133-CA4E-B262-13AC3A3A5B35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B93A91F-94A8-E344-A1F2-CB991A6B6743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2D8F-B663-BD4B-8DD9-033C86242FD4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70D728-F1F1-B946-98AB-13161883EC3F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3739-961D-6641-AB0E-238EAE5F31BB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AACBEF1-7B2B-A845-8C48-128140F8A7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25804054-1306-BD42-9FD7-B9E19A4B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659" y="1207758"/>
            <a:ext cx="5842000" cy="43815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315850AE-6E73-2147-9BEE-0F001CB37911}"/>
              </a:ext>
            </a:extLst>
          </p:cNvPr>
          <p:cNvSpPr txBox="1"/>
          <p:nvPr/>
        </p:nvSpPr>
        <p:spPr>
          <a:xfrm>
            <a:off x="8354361" y="78569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M" panose="020B0500000000000000" pitchFamily="34" charset="-120"/>
                <a:ea typeface="GenSekiGothic TW M" panose="020B0500000000000000" pitchFamily="34" charset="-120"/>
              </a:rPr>
              <a:t>bin size : </a:t>
            </a:r>
            <a:r>
              <a:rPr kumimoji="1" lang="en-US" altLang="zh-TW" dirty="0">
                <a:highlight>
                  <a:srgbClr val="FFFF00"/>
                </a:highlight>
                <a:latin typeface="GenSekiGothic TW M" panose="020B0500000000000000" pitchFamily="34" charset="-120"/>
                <a:ea typeface="GenSekiGothic TW M" panose="020B0500000000000000" pitchFamily="34" charset="-120"/>
              </a:rPr>
              <a:t>10k</a:t>
            </a:r>
            <a:endParaRPr kumimoji="1" lang="zh-TW" altLang="en-US" dirty="0">
              <a:highlight>
                <a:srgbClr val="FFFF00"/>
              </a:highlight>
              <a:latin typeface="GenSekiGothic TW M" panose="020B0500000000000000" pitchFamily="34" charset="-120"/>
              <a:ea typeface="GenSekiGothic TW M" panose="020B0500000000000000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4AB702-F2B6-4642-8723-F02FF7F39A45}"/>
              </a:ext>
            </a:extLst>
          </p:cNvPr>
          <p:cNvSpPr/>
          <p:nvPr/>
        </p:nvSpPr>
        <p:spPr>
          <a:xfrm>
            <a:off x="7062788" y="57491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>
                <a:solidFill>
                  <a:srgbClr val="212529"/>
                </a:solidFill>
                <a:latin typeface="-apple-system"/>
              </a:rPr>
              <a:t>Remove bins of low coverage</a:t>
            </a:r>
            <a:r>
              <a:rPr lang="zh-TW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" altLang="zh-TW" dirty="0">
                <a:solidFill>
                  <a:srgbClr val="212529"/>
                </a:solidFill>
                <a:latin typeface="-apple-system"/>
              </a:rPr>
              <a:t>to </a:t>
            </a:r>
            <a:r>
              <a:rPr lang="en" altLang="zh-TW" dirty="0">
                <a:solidFill>
                  <a:srgbClr val="212529"/>
                </a:solidFill>
                <a:highlight>
                  <a:srgbClr val="00FF00"/>
                </a:highlight>
                <a:latin typeface="-apple-system"/>
              </a:rPr>
              <a:t>-1.6</a:t>
            </a:r>
          </a:p>
          <a:p>
            <a:r>
              <a:rPr lang="en" altLang="zh-TW" dirty="0">
                <a:solidFill>
                  <a:srgbClr val="212529"/>
                </a:solidFill>
                <a:latin typeface="-apple-system"/>
              </a:rPr>
              <a:t>Remove bins of large coverage to </a:t>
            </a:r>
            <a:r>
              <a:rPr lang="en" altLang="zh-TW" dirty="0">
                <a:solidFill>
                  <a:srgbClr val="212529"/>
                </a:solidFill>
                <a:highlight>
                  <a:srgbClr val="00FF00"/>
                </a:highlight>
                <a:latin typeface="-apple-system"/>
              </a:rPr>
              <a:t>1.8</a:t>
            </a:r>
            <a:endParaRPr lang="en" altLang="zh-TW" b="0" i="0" dirty="0">
              <a:solidFill>
                <a:srgbClr val="212529"/>
              </a:solidFill>
              <a:effectLst/>
              <a:highlight>
                <a:srgbClr val="00FF00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296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15850AE-6E73-2147-9BEE-0F001CB37911}"/>
              </a:ext>
            </a:extLst>
          </p:cNvPr>
          <p:cNvSpPr txBox="1"/>
          <p:nvPr/>
        </p:nvSpPr>
        <p:spPr>
          <a:xfrm>
            <a:off x="7825724" y="130364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GenSekiGothic TW M" panose="020B0500000000000000" pitchFamily="34" charset="-120"/>
                <a:ea typeface="GenSekiGothic TW M" panose="020B0500000000000000" pitchFamily="34" charset="-120"/>
              </a:rPr>
              <a:t>bin size : </a:t>
            </a:r>
            <a:r>
              <a:rPr kumimoji="1" lang="en-US" altLang="zh-TW" dirty="0">
                <a:highlight>
                  <a:srgbClr val="FFFF00"/>
                </a:highlight>
                <a:latin typeface="GenSekiGothic TW M" panose="020B0500000000000000" pitchFamily="34" charset="-120"/>
                <a:ea typeface="GenSekiGothic TW M" panose="020B0500000000000000" pitchFamily="34" charset="-120"/>
              </a:rPr>
              <a:t>10k</a:t>
            </a:r>
            <a:endParaRPr kumimoji="1" lang="zh-TW" altLang="en-US" dirty="0">
              <a:highlight>
                <a:srgbClr val="FFFF00"/>
              </a:highlight>
              <a:latin typeface="GenSekiGothic TW M" panose="020B0500000000000000" pitchFamily="34" charset="-120"/>
              <a:ea typeface="GenSekiGothic TW M" panose="020B0500000000000000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4AB702-F2B6-4642-8723-F02FF7F39A45}"/>
              </a:ext>
            </a:extLst>
          </p:cNvPr>
          <p:cNvSpPr/>
          <p:nvPr/>
        </p:nvSpPr>
        <p:spPr>
          <a:xfrm>
            <a:off x="6777346" y="5231188"/>
            <a:ext cx="3809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212529"/>
                </a:solidFill>
                <a:latin typeface="-apple-system"/>
              </a:rPr>
              <a:t>Remove bins of low coverage</a:t>
            </a:r>
            <a:r>
              <a:rPr lang="zh-TW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" altLang="zh-TW" dirty="0">
                <a:solidFill>
                  <a:srgbClr val="212529"/>
                </a:solidFill>
                <a:latin typeface="-apple-system"/>
              </a:rPr>
              <a:t>to </a:t>
            </a:r>
            <a:r>
              <a:rPr lang="en" altLang="zh-TW" dirty="0">
                <a:solidFill>
                  <a:srgbClr val="212529"/>
                </a:solidFill>
                <a:highlight>
                  <a:srgbClr val="00FF00"/>
                </a:highlight>
                <a:latin typeface="-apple-system"/>
              </a:rPr>
              <a:t>-1.6</a:t>
            </a:r>
          </a:p>
          <a:p>
            <a:r>
              <a:rPr lang="en" altLang="zh-TW" dirty="0">
                <a:solidFill>
                  <a:srgbClr val="212529"/>
                </a:solidFill>
                <a:latin typeface="-apple-system"/>
              </a:rPr>
              <a:t>Remove bins of large coverage to </a:t>
            </a:r>
            <a:r>
              <a:rPr lang="en" altLang="zh-TW" dirty="0">
                <a:solidFill>
                  <a:srgbClr val="212529"/>
                </a:solidFill>
                <a:highlight>
                  <a:srgbClr val="00FF00"/>
                </a:highlight>
                <a:latin typeface="-apple-system"/>
              </a:rPr>
              <a:t>1.8</a:t>
            </a:r>
            <a:endParaRPr lang="en" altLang="zh-TW" b="0" i="0" dirty="0">
              <a:solidFill>
                <a:srgbClr val="212529"/>
              </a:solidFill>
              <a:effectLst/>
              <a:highlight>
                <a:srgbClr val="00FF00"/>
              </a:highlight>
              <a:latin typeface="-apple-system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377A48C-39CF-9247-AE4C-3D8CB2A9F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8" t="8704" r="13565" b="12928"/>
          <a:stretch/>
        </p:blipFill>
        <p:spPr>
          <a:xfrm>
            <a:off x="8504939" y="1793570"/>
            <a:ext cx="3382261" cy="31028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30057F-3F96-5741-8F4E-94AC50EE61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3" t="8704" r="11849" b="12928"/>
          <a:stretch/>
        </p:blipFill>
        <p:spPr>
          <a:xfrm>
            <a:off x="5002638" y="1822390"/>
            <a:ext cx="3484612" cy="3062687"/>
          </a:xfrm>
          <a:prstGeom prst="rect">
            <a:avLst/>
          </a:prstGeom>
        </p:spPr>
      </p:pic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85CABC97-31B4-534B-8AB1-530B95813ABF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EB5C4B9-F243-014F-9C00-9ECC7F0E6D6B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0B489D8-163B-6D41-A3E3-B48FFD308981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87A1353-A573-9348-AE8E-8B4A0C76C4E1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A710A4E-B7DA-D74D-89AF-4610145B4AE1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B414ED1-6A90-0D4E-B4DD-815491842111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69C4EF9-5ECE-E247-AF1E-364D78A82D55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B6F29F9F-6D2B-BD4B-8E6D-082282E2D64A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CA9D34D-FB04-854F-B973-C9D6808B777A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A66806F-3C58-C44D-880E-93D7933AE695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2B67B6C-CF6A-014E-8ECA-67421AA74740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C81C539-772F-5541-A9A4-65A49CEFAB5E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8349EF08-7F1E-8F48-9B12-6BD53AC352A7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8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4296CFA-B450-B643-A692-DCD07B7438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DA7CBF-1095-314E-9C21-FAC33555ECB1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81F9E-2C10-B94E-92E6-A51F74347B92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22A054D-EC96-D341-BD91-C9FDE6FE7A3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850C3-E491-5743-8E65-FE1CE605B62F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FF485-999F-0949-8C01-F1ED74AA0BB0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EC9308B-1405-7444-B2D7-EC2A5EBF40D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C1FB6A5-0133-CA4E-B262-13AC3A3A5B35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B93A91F-94A8-E344-A1F2-CB991A6B6743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2D8F-B663-BD4B-8DD9-033C86242FD4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70D728-F1F1-B946-98AB-13161883EC3F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3739-961D-6641-AB0E-238EAE5F31BB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AACBEF1-7B2B-A845-8C48-128140F8A7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60304980-D46A-E84C-8310-7985EB65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19" y="500124"/>
            <a:ext cx="7762378" cy="58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2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E30676-B091-EF44-8452-C3E3F5C375C8}"/>
              </a:ext>
            </a:extLst>
          </p:cNvPr>
          <p:cNvSpPr txBox="1"/>
          <p:nvPr/>
        </p:nvSpPr>
        <p:spPr>
          <a:xfrm>
            <a:off x="694944" y="499872"/>
            <a:ext cx="3228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GenSekiGothic TW B" panose="020B0500000000000000" pitchFamily="34" charset="-120"/>
                <a:ea typeface="GenSekiGothic TW B" panose="020B0500000000000000" pitchFamily="34" charset="-120"/>
              </a:rPr>
              <a:t>HiCExplorer</a:t>
            </a:r>
            <a:endParaRPr kumimoji="1" lang="zh-TW" altLang="en-US" sz="4000" dirty="0">
              <a:latin typeface="GenSekiGothic TW B" panose="020B0500000000000000" pitchFamily="34" charset="-120"/>
              <a:ea typeface="GenSekiGothic TW B" panose="020B05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92F5D-F3E7-1B44-9B8A-26D9A827A1F8}"/>
              </a:ext>
            </a:extLst>
          </p:cNvPr>
          <p:cNvSpPr txBox="1"/>
          <p:nvPr/>
        </p:nvSpPr>
        <p:spPr>
          <a:xfrm>
            <a:off x="735948" y="1292856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Drosophila melanogaster (dm3)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C4296CFA-B450-B643-A692-DCD07B7438D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4236" y="1988309"/>
            <a:ext cx="3428" cy="46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DA7CBF-1095-314E-9C21-FAC33555ECB1}"/>
              </a:ext>
            </a:extLst>
          </p:cNvPr>
          <p:cNvSpPr txBox="1"/>
          <p:nvPr/>
        </p:nvSpPr>
        <p:spPr>
          <a:xfrm>
            <a:off x="2789666" y="2072347"/>
            <a:ext cx="65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.bam</a:t>
            </a:r>
            <a:endParaRPr kumimoji="1"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D81F9E-2C10-B94E-92E6-A51F74347B92}"/>
              </a:ext>
            </a:extLst>
          </p:cNvPr>
          <p:cNvSpPr/>
          <p:nvPr/>
        </p:nvSpPr>
        <p:spPr>
          <a:xfrm>
            <a:off x="1995485" y="3462389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correct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22A054D-EC96-D341-BD91-C9FDE6FE7A3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01009" y="3970881"/>
            <a:ext cx="1910952" cy="59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0850C3-E491-5743-8E65-FE1CE605B62F}"/>
              </a:ext>
            </a:extLst>
          </p:cNvPr>
          <p:cNvSpPr txBox="1"/>
          <p:nvPr/>
        </p:nvSpPr>
        <p:spPr>
          <a:xfrm>
            <a:off x="2710704" y="304595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FF485-999F-0949-8C01-F1ED74AA0BB0}"/>
              </a:ext>
            </a:extLst>
          </p:cNvPr>
          <p:cNvSpPr/>
          <p:nvPr/>
        </p:nvSpPr>
        <p:spPr>
          <a:xfrm>
            <a:off x="50924" y="4566161"/>
            <a:ext cx="1500169" cy="424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TAD calling</a:t>
            </a:r>
            <a:endParaRPr kumimoji="1" lang="zh-TW" altLang="en-US" sz="1400" b="1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EC9308B-1405-7444-B2D7-EC2A5EBF40D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711961" y="3970881"/>
            <a:ext cx="7238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C1FB6A5-0133-CA4E-B262-13AC3A3A5B35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711961" y="3970881"/>
            <a:ext cx="2039370" cy="59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B93A91F-94A8-E344-A1F2-CB991A6B6743}"/>
              </a:ext>
            </a:extLst>
          </p:cNvPr>
          <p:cNvSpPr/>
          <p:nvPr/>
        </p:nvSpPr>
        <p:spPr>
          <a:xfrm>
            <a:off x="1656187" y="4561935"/>
            <a:ext cx="2256307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A/B Compartment Computation</a:t>
            </a:r>
            <a:endParaRPr kumimoji="1" lang="zh-TW" altLang="en-US" sz="14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1C2D8F-B663-BD4B-8DD9-033C86242FD4}"/>
              </a:ext>
            </a:extLst>
          </p:cNvPr>
          <p:cNvSpPr/>
          <p:nvPr/>
        </p:nvSpPr>
        <p:spPr>
          <a:xfrm>
            <a:off x="4079706" y="4561935"/>
            <a:ext cx="1343250" cy="5084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loop detection</a:t>
            </a:r>
            <a:endParaRPr kumimoji="1" lang="zh-TW" altLang="en-US" sz="14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70D728-F1F1-B946-98AB-13161883EC3F}"/>
              </a:ext>
            </a:extLst>
          </p:cNvPr>
          <p:cNvSpPr txBox="1"/>
          <p:nvPr/>
        </p:nvSpPr>
        <p:spPr>
          <a:xfrm>
            <a:off x="2692112" y="409477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.h5</a:t>
            </a:r>
            <a:endParaRPr kumimoji="1" lang="zh-TW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3739-961D-6641-AB0E-238EAE5F31BB}"/>
              </a:ext>
            </a:extLst>
          </p:cNvPr>
          <p:cNvSpPr/>
          <p:nvPr/>
        </p:nvSpPr>
        <p:spPr>
          <a:xfrm>
            <a:off x="1997760" y="2451233"/>
            <a:ext cx="1432952" cy="508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/>
              <a:t>build </a:t>
            </a:r>
          </a:p>
          <a:p>
            <a:pPr algn="ctr"/>
            <a:r>
              <a:rPr kumimoji="1" lang="en-US" altLang="zh-TW" sz="1400" b="1" dirty="0"/>
              <a:t>hi-c matrix</a:t>
            </a:r>
            <a:endParaRPr kumimoji="1" lang="zh-TW" altLang="en-US" sz="1400" b="1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5AACBEF1-7B2B-A845-8C48-128140F8A7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 flipH="1">
            <a:off x="2711961" y="2959725"/>
            <a:ext cx="2275" cy="502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DB49AC67-1F63-ED4D-A461-29DDA91D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154" y="331403"/>
            <a:ext cx="7178827" cy="60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398</Words>
  <Application>Microsoft Macintosh PowerPoint</Application>
  <PresentationFormat>寬螢幕</PresentationFormat>
  <Paragraphs>141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-apple-system</vt:lpstr>
      <vt:lpstr>GenSekiGothic TW B</vt:lpstr>
      <vt:lpstr>GenSekiGothic TW M</vt:lpstr>
      <vt:lpstr>GenSekiGothic TW R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18</cp:revision>
  <dcterms:created xsi:type="dcterms:W3CDTF">2021-06-21T06:03:07Z</dcterms:created>
  <dcterms:modified xsi:type="dcterms:W3CDTF">2021-06-23T12:28:33Z</dcterms:modified>
</cp:coreProperties>
</file>