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6" r:id="rId4"/>
    <p:sldId id="257" r:id="rId5"/>
    <p:sldId id="263" r:id="rId6"/>
    <p:sldId id="264" r:id="rId7"/>
    <p:sldId id="258" r:id="rId8"/>
    <p:sldId id="291" r:id="rId9"/>
    <p:sldId id="259" r:id="rId10"/>
    <p:sldId id="260" r:id="rId11"/>
    <p:sldId id="270" r:id="rId12"/>
    <p:sldId id="281" r:id="rId13"/>
    <p:sldId id="277" r:id="rId14"/>
    <p:sldId id="278" r:id="rId15"/>
    <p:sldId id="279" r:id="rId16"/>
    <p:sldId id="261" r:id="rId17"/>
    <p:sldId id="265" r:id="rId18"/>
    <p:sldId id="262" r:id="rId19"/>
    <p:sldId id="288" r:id="rId20"/>
    <p:sldId id="269" r:id="rId21"/>
    <p:sldId id="271" r:id="rId22"/>
    <p:sldId id="289" r:id="rId23"/>
    <p:sldId id="290" r:id="rId24"/>
    <p:sldId id="287" r:id="rId25"/>
    <p:sldId id="272" r:id="rId26"/>
    <p:sldId id="286" r:id="rId27"/>
    <p:sldId id="273" r:id="rId28"/>
    <p:sldId id="285" r:id="rId29"/>
    <p:sldId id="280" r:id="rId30"/>
    <p:sldId id="282" r:id="rId31"/>
    <p:sldId id="283"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19C83-ADBC-4340-C379-C6B7049EF604}" v="4249" dt="2024-11-25T18:44:51.252"/>
    <p1510:client id="{0E969B4D-EDD7-A033-3DB5-1BBBFD81ABD2}" v="172" dt="2024-11-26T12:57:34.597"/>
    <p1510:client id="{3EEDB93D-B059-BF02-7E6E-544E39E767C5}" v="9" dt="2024-11-25T10:50:04.677"/>
    <p1510:client id="{5D0DAAC6-F347-CF98-9DF2-28792116B94A}" v="211" dt="2024-11-25T10:09:41.888"/>
    <p1510:client id="{E9D3B1C6-AA4B-F6E5-F4FB-FFEA7F378301}" v="111" dt="2024-11-26T13:01:54.754"/>
    <p1510:client id="{F3767FC8-7999-4A1B-9F8A-288049BA3F4B}" v="4" dt="2024-11-26T07:43:06.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Stock Market Analysis</a:t>
            </a:r>
          </a:p>
        </p:txBody>
      </p:sp>
      <p:sp>
        <p:nvSpPr>
          <p:cNvPr id="3" name="Subtitle 2"/>
          <p:cNvSpPr>
            <a:spLocks noGrp="1"/>
          </p:cNvSpPr>
          <p:nvPr>
            <p:ph type="subTitle" idx="1"/>
          </p:nvPr>
        </p:nvSpPr>
        <p:spPr/>
        <p:txBody>
          <a:bodyPr vert="horz" lIns="91440" tIns="45720" rIns="91440" bIns="45720" rtlCol="0" anchor="t">
            <a:normAutofit/>
          </a:bodyPr>
          <a:lstStyle/>
          <a:p>
            <a:endParaRPr lang="en-US"/>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8BA8F1-EFD3-D3B3-CDEA-03934ADFB0B1}"/>
              </a:ext>
            </a:extLst>
          </p:cNvPr>
          <p:cNvSpPr>
            <a:spLocks noGrp="1"/>
          </p:cNvSpPr>
          <p:nvPr>
            <p:ph type="title"/>
          </p:nvPr>
        </p:nvSpPr>
        <p:spPr>
          <a:xfrm>
            <a:off x="1137033" y="609600"/>
            <a:ext cx="5243295" cy="1330840"/>
          </a:xfrm>
        </p:spPr>
        <p:txBody>
          <a:bodyPr>
            <a:normAutofit/>
          </a:bodyPr>
          <a:lstStyle/>
          <a:p>
            <a:r>
              <a:rPr lang="en-US"/>
              <a:t>Shooting Star (1-day pattern)</a:t>
            </a:r>
          </a:p>
        </p:txBody>
      </p:sp>
      <p:sp>
        <p:nvSpPr>
          <p:cNvPr id="3" name="Content Placeholder 2">
            <a:extLst>
              <a:ext uri="{FF2B5EF4-FFF2-40B4-BE49-F238E27FC236}">
                <a16:creationId xmlns:a16="http://schemas.microsoft.com/office/drawing/2014/main" id="{D4D03438-680E-1E46-B5D4-62914B10FE4D}"/>
              </a:ext>
            </a:extLst>
          </p:cNvPr>
          <p:cNvSpPr>
            <a:spLocks noGrp="1"/>
          </p:cNvSpPr>
          <p:nvPr>
            <p:ph idx="1"/>
          </p:nvPr>
        </p:nvSpPr>
        <p:spPr>
          <a:xfrm>
            <a:off x="1137033" y="2194102"/>
            <a:ext cx="5243295" cy="3908585"/>
          </a:xfrm>
        </p:spPr>
        <p:txBody>
          <a:bodyPr vert="horz" lIns="91440" tIns="45720" rIns="91440" bIns="45720" rtlCol="0" anchor="t">
            <a:normAutofit/>
          </a:bodyPr>
          <a:lstStyle/>
          <a:p>
            <a:pPr marL="0" indent="0">
              <a:buNone/>
            </a:pPr>
            <a:r>
              <a:rPr lang="en-US" sz="1800"/>
              <a:t>It signals that the price may have reached a temporary peak and could be about to reverse or decline. The pattern gets its name because the long upper shadow looks like a shooting star, and it suggests that the market’s bullish momentum may be fading.</a:t>
            </a:r>
          </a:p>
          <a:p>
            <a:pPr marL="0" indent="0">
              <a:buNone/>
            </a:pPr>
            <a:r>
              <a:rPr lang="en-US" sz="1800" b="1">
                <a:ea typeface="+mn-lt"/>
                <a:cs typeface="+mn-lt"/>
              </a:rPr>
              <a:t>Bullish Candle (Open &lt; Close)</a:t>
            </a:r>
            <a:r>
              <a:rPr lang="en-US" sz="1800">
                <a:ea typeface="+mn-lt"/>
                <a:cs typeface="+mn-lt"/>
              </a:rPr>
              <a:t>: Close&gt;Open</a:t>
            </a:r>
          </a:p>
          <a:p>
            <a:pPr marL="0" indent="0">
              <a:buNone/>
            </a:pPr>
            <a:r>
              <a:rPr lang="en-US" sz="1800" b="1">
                <a:ea typeface="+mn-lt"/>
                <a:cs typeface="+mn-lt"/>
              </a:rPr>
              <a:t>Long Upper Shadow (Upper Shadow ≥ 2 × Real Body)</a:t>
            </a:r>
            <a:r>
              <a:rPr lang="en-US" sz="1800">
                <a:ea typeface="+mn-lt"/>
                <a:cs typeface="+mn-lt"/>
              </a:rPr>
              <a:t>: High−max(</a:t>
            </a:r>
            <a:r>
              <a:rPr lang="en-US" sz="1800" err="1">
                <a:ea typeface="+mn-lt"/>
                <a:cs typeface="+mn-lt"/>
              </a:rPr>
              <a:t>Open,Close</a:t>
            </a:r>
            <a:r>
              <a:rPr lang="en-US" sz="1800">
                <a:ea typeface="+mn-lt"/>
                <a:cs typeface="+mn-lt"/>
              </a:rPr>
              <a:t>)≥2×∣Close−Open∣</a:t>
            </a:r>
          </a:p>
          <a:p>
            <a:pPr marL="0" indent="0">
              <a:buNone/>
            </a:pPr>
            <a:r>
              <a:rPr lang="en-US" sz="1800" b="1">
                <a:ea typeface="+mn-lt"/>
                <a:cs typeface="+mn-lt"/>
              </a:rPr>
              <a:t>Small Real Body (Body ≤ 30% of Total Candle Height)</a:t>
            </a:r>
            <a:r>
              <a:rPr lang="en-US" sz="1800">
                <a:ea typeface="+mn-lt"/>
                <a:cs typeface="+mn-lt"/>
              </a:rPr>
              <a:t>: ∣Close−Open∣≤0.3×(High−Low)</a:t>
            </a:r>
            <a:endParaRPr lang="en-US" sz="1800"/>
          </a:p>
          <a:p>
            <a:pPr marL="0" indent="0">
              <a:buNone/>
            </a:pPr>
            <a:r>
              <a:rPr lang="en-US" sz="1800" b="1">
                <a:ea typeface="+mn-lt"/>
                <a:cs typeface="+mn-lt"/>
              </a:rPr>
              <a:t>Little or No Lower Shadow</a:t>
            </a:r>
            <a:r>
              <a:rPr lang="en-US" sz="1800">
                <a:ea typeface="+mn-lt"/>
                <a:cs typeface="+mn-lt"/>
              </a:rPr>
              <a:t>: </a:t>
            </a:r>
            <a:r>
              <a:rPr lang="en-US" sz="1800" err="1">
                <a:ea typeface="+mn-lt"/>
                <a:cs typeface="+mn-lt"/>
              </a:rPr>
              <a:t>Low≈min</a:t>
            </a:r>
            <a:r>
              <a:rPr lang="en-US" sz="1800">
                <a:ea typeface="+mn-lt"/>
                <a:cs typeface="+mn-lt"/>
              </a:rPr>
              <a:t>(</a:t>
            </a:r>
            <a:r>
              <a:rPr lang="en-US" sz="1800" err="1">
                <a:ea typeface="+mn-lt"/>
                <a:cs typeface="+mn-lt"/>
              </a:rPr>
              <a:t>Open,Close</a:t>
            </a:r>
            <a:r>
              <a:rPr lang="en-US" sz="1800">
                <a:ea typeface="+mn-lt"/>
                <a:cs typeface="+mn-lt"/>
              </a:rPr>
              <a:t>)</a:t>
            </a:r>
            <a:endParaRPr lang="en-US" sz="1800"/>
          </a:p>
          <a:p>
            <a:pPr marL="0" indent="0">
              <a:buNone/>
            </a:pPr>
            <a:endParaRPr lang="en-US" sz="1800"/>
          </a:p>
        </p:txBody>
      </p:sp>
      <p:pic>
        <p:nvPicPr>
          <p:cNvPr id="4" name="Picture 3" descr="A red and green rectangles&#10;&#10;Description automatically generated">
            <a:extLst>
              <a:ext uri="{FF2B5EF4-FFF2-40B4-BE49-F238E27FC236}">
                <a16:creationId xmlns:a16="http://schemas.microsoft.com/office/drawing/2014/main" id="{A13C0B66-A1D3-127C-A15E-2BBC59449EDA}"/>
              </a:ext>
            </a:extLst>
          </p:cNvPr>
          <p:cNvPicPr>
            <a:picLocks noChangeAspect="1"/>
          </p:cNvPicPr>
          <p:nvPr/>
        </p:nvPicPr>
        <p:blipFill>
          <a:blip r:embed="rId2"/>
          <a:stretch>
            <a:fillRect/>
          </a:stretch>
        </p:blipFill>
        <p:spPr>
          <a:xfrm>
            <a:off x="7756450" y="956902"/>
            <a:ext cx="3689210" cy="4944191"/>
          </a:xfrm>
          <a:prstGeom prst="rect">
            <a:avLst/>
          </a:prstGeom>
        </p:spPr>
      </p:pic>
      <p:sp>
        <p:nvSpPr>
          <p:cNvPr id="22"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40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4F5F-98F6-ED19-F8B5-484213AF6346}"/>
              </a:ext>
            </a:extLst>
          </p:cNvPr>
          <p:cNvSpPr>
            <a:spLocks noGrp="1"/>
          </p:cNvSpPr>
          <p:nvPr>
            <p:ph type="title"/>
          </p:nvPr>
        </p:nvSpPr>
        <p:spPr>
          <a:xfrm>
            <a:off x="4313" y="-209969"/>
            <a:ext cx="10515600" cy="1325563"/>
          </a:xfrm>
        </p:spPr>
        <p:txBody>
          <a:bodyPr>
            <a:normAutofit/>
          </a:bodyPr>
          <a:lstStyle/>
          <a:p>
            <a:r>
              <a:rPr lang="en-US" sz="4000" b="1" dirty="0">
                <a:latin typeface="Aptos"/>
              </a:rPr>
              <a:t>Top-Down Level Design</a:t>
            </a:r>
            <a:endParaRPr lang="en-US"/>
          </a:p>
        </p:txBody>
      </p:sp>
      <p:pic>
        <p:nvPicPr>
          <p:cNvPr id="6" name="Content Placeholder 5" descr="A diagram of a data analysis&#10;&#10;Description automatically generated">
            <a:extLst>
              <a:ext uri="{FF2B5EF4-FFF2-40B4-BE49-F238E27FC236}">
                <a16:creationId xmlns:a16="http://schemas.microsoft.com/office/drawing/2014/main" id="{8065C9A9-90FB-CCC9-D87E-B1F0948CD04B}"/>
              </a:ext>
            </a:extLst>
          </p:cNvPr>
          <p:cNvPicPr>
            <a:picLocks noGrp="1" noChangeAspect="1"/>
          </p:cNvPicPr>
          <p:nvPr>
            <p:ph idx="1"/>
          </p:nvPr>
        </p:nvPicPr>
        <p:blipFill>
          <a:blip r:embed="rId2"/>
          <a:stretch>
            <a:fillRect/>
          </a:stretch>
        </p:blipFill>
        <p:spPr>
          <a:xfrm>
            <a:off x="1283258" y="600600"/>
            <a:ext cx="8199407" cy="5796950"/>
          </a:xfrm>
        </p:spPr>
      </p:pic>
    </p:spTree>
    <p:extLst>
      <p:ext uri="{BB962C8B-B14F-4D97-AF65-F5344CB8AC3E}">
        <p14:creationId xmlns:p14="http://schemas.microsoft.com/office/powerpoint/2010/main" val="377436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DD09-EBE7-B8DD-8A83-F12B72E290B5}"/>
              </a:ext>
            </a:extLst>
          </p:cNvPr>
          <p:cNvSpPr>
            <a:spLocks noGrp="1"/>
          </p:cNvSpPr>
          <p:nvPr>
            <p:ph type="title"/>
          </p:nvPr>
        </p:nvSpPr>
        <p:spPr/>
        <p:txBody>
          <a:bodyPr/>
          <a:lstStyle/>
          <a:p>
            <a:r>
              <a:rPr lang="en-US"/>
              <a:t>Errors / Difficulties during the coding</a:t>
            </a:r>
          </a:p>
        </p:txBody>
      </p:sp>
      <p:sp>
        <p:nvSpPr>
          <p:cNvPr id="3" name="Content Placeholder 2">
            <a:extLst>
              <a:ext uri="{FF2B5EF4-FFF2-40B4-BE49-F238E27FC236}">
                <a16:creationId xmlns:a16="http://schemas.microsoft.com/office/drawing/2014/main" id="{4B8B12F4-CB6E-2E4D-628E-AE69F97A6E08}"/>
              </a:ext>
            </a:extLst>
          </p:cNvPr>
          <p:cNvSpPr>
            <a:spLocks noGrp="1"/>
          </p:cNvSpPr>
          <p:nvPr>
            <p:ph idx="1"/>
          </p:nvPr>
        </p:nvSpPr>
        <p:spPr/>
        <p:txBody>
          <a:bodyPr vert="horz" lIns="91440" tIns="45720" rIns="91440" bIns="45720" rtlCol="0" anchor="t">
            <a:normAutofit fontScale="92500" lnSpcReduction="10000"/>
          </a:bodyPr>
          <a:lstStyle/>
          <a:p>
            <a:r>
              <a:rPr lang="en-US" dirty="0"/>
              <a:t>Had to figure out how to convert the .csv into a 2d array</a:t>
            </a:r>
          </a:p>
          <a:p>
            <a:r>
              <a:rPr lang="en-US" dirty="0"/>
              <a:t>Dates could not be formatted so we had to import a library, so it makes it easier (</a:t>
            </a:r>
            <a:r>
              <a:rPr lang="en-US" dirty="0" err="1"/>
              <a:t>DateTimeFormatter</a:t>
            </a:r>
            <a:r>
              <a:rPr lang="en-US" dirty="0"/>
              <a:t>)</a:t>
            </a:r>
          </a:p>
          <a:p>
            <a:r>
              <a:rPr lang="en-US" dirty="0"/>
              <a:t>Date input </a:t>
            </a:r>
            <a:r>
              <a:rPr lang="en-US" dirty="0" err="1"/>
              <a:t>sanitisation</a:t>
            </a:r>
            <a:r>
              <a:rPr lang="en-US" dirty="0"/>
              <a:t> was difficult without an exception handler</a:t>
            </a:r>
          </a:p>
          <a:p>
            <a:r>
              <a:rPr lang="en-US"/>
              <a:t>Data in the 2d array couldn’t be converted into integers or strings as they were in speech marks, therefore had to remove speech marks</a:t>
            </a:r>
          </a:p>
          <a:p>
            <a:r>
              <a:rPr lang="en-US"/>
              <a:t>Had to figure out how to code the math for each candle stick pattern</a:t>
            </a:r>
          </a:p>
          <a:p>
            <a:r>
              <a:rPr lang="en-US"/>
              <a:t>When searching through the array, some patterns couldn't be found due to an error in the code</a:t>
            </a:r>
          </a:p>
          <a:p>
            <a:r>
              <a:rPr lang="en-US" dirty="0"/>
              <a:t>The console output did not stick out, so we made it bold.</a:t>
            </a:r>
          </a:p>
        </p:txBody>
      </p:sp>
    </p:spTree>
    <p:extLst>
      <p:ext uri="{BB962C8B-B14F-4D97-AF65-F5344CB8AC3E}">
        <p14:creationId xmlns:p14="http://schemas.microsoft.com/office/powerpoint/2010/main" val="399086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82B2-712B-FAD6-39D6-46C6695E2E1D}"/>
              </a:ext>
            </a:extLst>
          </p:cNvPr>
          <p:cNvSpPr>
            <a:spLocks noGrp="1"/>
          </p:cNvSpPr>
          <p:nvPr>
            <p:ph type="title"/>
          </p:nvPr>
        </p:nvSpPr>
        <p:spPr/>
        <p:txBody>
          <a:bodyPr/>
          <a:lstStyle/>
          <a:p>
            <a:r>
              <a:rPr lang="en-US"/>
              <a:t>Libraries</a:t>
            </a:r>
          </a:p>
        </p:txBody>
      </p:sp>
      <p:pic>
        <p:nvPicPr>
          <p:cNvPr id="4" name="Content Placeholder 3" descr="A screen shot of a computer program&#10;&#10;Description automatically generated">
            <a:extLst>
              <a:ext uri="{FF2B5EF4-FFF2-40B4-BE49-F238E27FC236}">
                <a16:creationId xmlns:a16="http://schemas.microsoft.com/office/drawing/2014/main" id="{E7AF550B-69A3-A4BC-D20D-F7827586F3FE}"/>
              </a:ext>
            </a:extLst>
          </p:cNvPr>
          <p:cNvPicPr>
            <a:picLocks noGrp="1" noChangeAspect="1"/>
          </p:cNvPicPr>
          <p:nvPr>
            <p:ph idx="1"/>
          </p:nvPr>
        </p:nvPicPr>
        <p:blipFill>
          <a:blip r:embed="rId2"/>
          <a:stretch>
            <a:fillRect/>
          </a:stretch>
        </p:blipFill>
        <p:spPr>
          <a:xfrm>
            <a:off x="1371356" y="2047448"/>
            <a:ext cx="5512288" cy="2520461"/>
          </a:xfrm>
        </p:spPr>
      </p:pic>
      <p:sp>
        <p:nvSpPr>
          <p:cNvPr id="3" name="TextBox 2">
            <a:extLst>
              <a:ext uri="{FF2B5EF4-FFF2-40B4-BE49-F238E27FC236}">
                <a16:creationId xmlns:a16="http://schemas.microsoft.com/office/drawing/2014/main" id="{5945BC4C-BA8A-CD6C-70B4-D95C5007ACE0}"/>
              </a:ext>
            </a:extLst>
          </p:cNvPr>
          <p:cNvSpPr txBox="1"/>
          <p:nvPr/>
        </p:nvSpPr>
        <p:spPr>
          <a:xfrm>
            <a:off x="6613407" y="451555"/>
            <a:ext cx="27187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Process</a:t>
            </a:r>
          </a:p>
        </p:txBody>
      </p:sp>
    </p:spTree>
    <p:extLst>
      <p:ext uri="{BB962C8B-B14F-4D97-AF65-F5344CB8AC3E}">
        <p14:creationId xmlns:p14="http://schemas.microsoft.com/office/powerpoint/2010/main" val="3147123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5354-6014-EC37-358E-FCFA9335BFB3}"/>
              </a:ext>
            </a:extLst>
          </p:cNvPr>
          <p:cNvSpPr>
            <a:spLocks noGrp="1"/>
          </p:cNvSpPr>
          <p:nvPr>
            <p:ph type="title"/>
          </p:nvPr>
        </p:nvSpPr>
        <p:spPr/>
        <p:txBody>
          <a:bodyPr/>
          <a:lstStyle/>
          <a:p>
            <a:r>
              <a:rPr lang="en-US"/>
              <a:t>Global variables</a:t>
            </a:r>
          </a:p>
        </p:txBody>
      </p:sp>
      <p:pic>
        <p:nvPicPr>
          <p:cNvPr id="6" name="Content Placeholder 5" descr="A screenshot of a computer program&#10;&#10;Description automatically generated">
            <a:extLst>
              <a:ext uri="{FF2B5EF4-FFF2-40B4-BE49-F238E27FC236}">
                <a16:creationId xmlns:a16="http://schemas.microsoft.com/office/drawing/2014/main" id="{7A314F27-1C5F-870C-294A-3EB1DDC905D4}"/>
              </a:ext>
            </a:extLst>
          </p:cNvPr>
          <p:cNvPicPr>
            <a:picLocks noGrp="1" noChangeAspect="1"/>
          </p:cNvPicPr>
          <p:nvPr>
            <p:ph idx="1"/>
          </p:nvPr>
        </p:nvPicPr>
        <p:blipFill>
          <a:blip r:embed="rId2"/>
          <a:stretch>
            <a:fillRect/>
          </a:stretch>
        </p:blipFill>
        <p:spPr>
          <a:xfrm>
            <a:off x="1336745" y="1825625"/>
            <a:ext cx="7599041" cy="3666503"/>
          </a:xfrm>
        </p:spPr>
      </p:pic>
      <p:pic>
        <p:nvPicPr>
          <p:cNvPr id="4" name="Picture 3" descr="A group of text on a white background&#10;&#10;Description automatically generated">
            <a:extLst>
              <a:ext uri="{FF2B5EF4-FFF2-40B4-BE49-F238E27FC236}">
                <a16:creationId xmlns:a16="http://schemas.microsoft.com/office/drawing/2014/main" id="{59E5BEFA-EEFC-CEC4-5519-9E5E69D5769A}"/>
              </a:ext>
            </a:extLst>
          </p:cNvPr>
          <p:cNvPicPr>
            <a:picLocks noChangeAspect="1"/>
          </p:cNvPicPr>
          <p:nvPr/>
        </p:nvPicPr>
        <p:blipFill>
          <a:blip r:embed="rId3"/>
          <a:stretch>
            <a:fillRect/>
          </a:stretch>
        </p:blipFill>
        <p:spPr>
          <a:xfrm>
            <a:off x="1205696" y="5839772"/>
            <a:ext cx="7726102" cy="396709"/>
          </a:xfrm>
          <a:prstGeom prst="rect">
            <a:avLst/>
          </a:prstGeom>
        </p:spPr>
      </p:pic>
      <p:sp>
        <p:nvSpPr>
          <p:cNvPr id="5" name="TextBox 4">
            <a:extLst>
              <a:ext uri="{FF2B5EF4-FFF2-40B4-BE49-F238E27FC236}">
                <a16:creationId xmlns:a16="http://schemas.microsoft.com/office/drawing/2014/main" id="{CBB1CB46-9F5F-E15E-AD45-EDA4957C0BD5}"/>
              </a:ext>
            </a:extLst>
          </p:cNvPr>
          <p:cNvSpPr txBox="1"/>
          <p:nvPr/>
        </p:nvSpPr>
        <p:spPr>
          <a:xfrm>
            <a:off x="6613407" y="451555"/>
            <a:ext cx="27187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Process</a:t>
            </a:r>
          </a:p>
        </p:txBody>
      </p:sp>
    </p:spTree>
    <p:extLst>
      <p:ext uri="{BB962C8B-B14F-4D97-AF65-F5344CB8AC3E}">
        <p14:creationId xmlns:p14="http://schemas.microsoft.com/office/powerpoint/2010/main" val="3612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7418-EE66-EBDD-E8A0-130DE206DE2D}"/>
              </a:ext>
            </a:extLst>
          </p:cNvPr>
          <p:cNvSpPr>
            <a:spLocks noGrp="1"/>
          </p:cNvSpPr>
          <p:nvPr>
            <p:ph type="title"/>
          </p:nvPr>
        </p:nvSpPr>
        <p:spPr/>
        <p:txBody>
          <a:bodyPr/>
          <a:lstStyle/>
          <a:p>
            <a:r>
              <a:rPr lang="en-US"/>
              <a:t>Main</a:t>
            </a:r>
          </a:p>
        </p:txBody>
      </p:sp>
      <p:pic>
        <p:nvPicPr>
          <p:cNvPr id="4" name="Content Placeholder 3" descr="A screenshot of a computer program&#10;&#10;Description automatically generated">
            <a:extLst>
              <a:ext uri="{FF2B5EF4-FFF2-40B4-BE49-F238E27FC236}">
                <a16:creationId xmlns:a16="http://schemas.microsoft.com/office/drawing/2014/main" id="{AC4E8646-B7EB-3188-8527-AFE1428E1A76}"/>
              </a:ext>
            </a:extLst>
          </p:cNvPr>
          <p:cNvPicPr>
            <a:picLocks noGrp="1" noChangeAspect="1"/>
          </p:cNvPicPr>
          <p:nvPr>
            <p:ph idx="1"/>
          </p:nvPr>
        </p:nvPicPr>
        <p:blipFill>
          <a:blip r:embed="rId2"/>
          <a:stretch>
            <a:fillRect/>
          </a:stretch>
        </p:blipFill>
        <p:spPr>
          <a:xfrm>
            <a:off x="2619031" y="367735"/>
            <a:ext cx="8496300" cy="3190875"/>
          </a:xfrm>
        </p:spPr>
      </p:pic>
      <p:sp>
        <p:nvSpPr>
          <p:cNvPr id="3" name="TextBox 2">
            <a:extLst>
              <a:ext uri="{FF2B5EF4-FFF2-40B4-BE49-F238E27FC236}">
                <a16:creationId xmlns:a16="http://schemas.microsoft.com/office/drawing/2014/main" id="{D59EBDDB-CE30-83FC-C0C0-0C40B002DE6E}"/>
              </a:ext>
            </a:extLst>
          </p:cNvPr>
          <p:cNvSpPr txBox="1"/>
          <p:nvPr/>
        </p:nvSpPr>
        <p:spPr>
          <a:xfrm>
            <a:off x="641684" y="3860131"/>
            <a:ext cx="662739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Code asks whether user wants to check the file status and array status of the .csv file, and then specifies the date range followed by the </a:t>
            </a:r>
            <a:r>
              <a:rPr lang="en-US" dirty="0" err="1"/>
              <a:t>enterDates</a:t>
            </a:r>
            <a:r>
              <a:rPr lang="en-US" dirty="0"/>
              <a:t> procedure being called for user input of dates</a:t>
            </a:r>
          </a:p>
          <a:p>
            <a:endParaRPr lang="en-US" dirty="0"/>
          </a:p>
          <a:p>
            <a:r>
              <a:rPr lang="en-US" dirty="0"/>
              <a:t>Java Techniques :</a:t>
            </a:r>
          </a:p>
          <a:p>
            <a:pPr>
              <a:buFont typeface="Arial"/>
            </a:pPr>
            <a:endParaRPr lang="en-US" dirty="0"/>
          </a:p>
          <a:p>
            <a:pPr marL="285750" indent="-285750">
              <a:buFont typeface="Arial"/>
              <a:buChar char="•"/>
            </a:pPr>
            <a:r>
              <a:rPr lang="en-US" dirty="0"/>
              <a:t>Selection</a:t>
            </a:r>
          </a:p>
          <a:p>
            <a:pPr marL="285750" indent="-285750">
              <a:buFont typeface="Arial"/>
              <a:buChar char="•"/>
            </a:pPr>
            <a:r>
              <a:rPr lang="en-US" dirty="0"/>
              <a:t>Subroutines</a:t>
            </a:r>
          </a:p>
          <a:p>
            <a:pPr marL="285750" indent="-285750">
              <a:buFont typeface="Arial"/>
              <a:buChar char="•"/>
            </a:pPr>
            <a:r>
              <a:rPr lang="en-US" dirty="0"/>
              <a:t>Exception Handler (for runtime errors)</a:t>
            </a:r>
          </a:p>
        </p:txBody>
      </p:sp>
      <p:sp>
        <p:nvSpPr>
          <p:cNvPr id="5" name="TextBox 4">
            <a:extLst>
              <a:ext uri="{FF2B5EF4-FFF2-40B4-BE49-F238E27FC236}">
                <a16:creationId xmlns:a16="http://schemas.microsoft.com/office/drawing/2014/main" id="{BD9D85B8-E213-5688-CEC5-B88485240048}"/>
              </a:ext>
            </a:extLst>
          </p:cNvPr>
          <p:cNvSpPr txBox="1"/>
          <p:nvPr/>
        </p:nvSpPr>
        <p:spPr>
          <a:xfrm>
            <a:off x="8611643" y="3862191"/>
            <a:ext cx="17096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B050"/>
                </a:solidFill>
              </a:rPr>
              <a:t>Input </a:t>
            </a:r>
            <a:r>
              <a:rPr lang="en-US" dirty="0"/>
              <a:t>/ </a:t>
            </a:r>
            <a:r>
              <a:rPr lang="en-US" dirty="0">
                <a:solidFill>
                  <a:srgbClr val="FF0000"/>
                </a:solidFill>
              </a:rPr>
              <a:t>Process</a:t>
            </a:r>
          </a:p>
        </p:txBody>
      </p:sp>
    </p:spTree>
    <p:extLst>
      <p:ext uri="{BB962C8B-B14F-4D97-AF65-F5344CB8AC3E}">
        <p14:creationId xmlns:p14="http://schemas.microsoft.com/office/powerpoint/2010/main" val="408603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E479-6378-55D9-F468-FEA2B9D4F54A}"/>
              </a:ext>
            </a:extLst>
          </p:cNvPr>
          <p:cNvSpPr>
            <a:spLocks noGrp="1"/>
          </p:cNvSpPr>
          <p:nvPr>
            <p:ph type="title"/>
          </p:nvPr>
        </p:nvSpPr>
        <p:spPr/>
        <p:txBody>
          <a:bodyPr/>
          <a:lstStyle/>
          <a:p>
            <a:r>
              <a:rPr lang="en-US"/>
              <a:t>File is read into the java program / Status Checker</a:t>
            </a:r>
          </a:p>
        </p:txBody>
      </p:sp>
      <p:pic>
        <p:nvPicPr>
          <p:cNvPr id="6" name="Content Placeholder 5" descr="A close-up of words&#10;&#10;Description automatically generated">
            <a:extLst>
              <a:ext uri="{FF2B5EF4-FFF2-40B4-BE49-F238E27FC236}">
                <a16:creationId xmlns:a16="http://schemas.microsoft.com/office/drawing/2014/main" id="{807BFDC5-1D4C-1244-2866-E129EE4366E4}"/>
              </a:ext>
            </a:extLst>
          </p:cNvPr>
          <p:cNvPicPr>
            <a:picLocks noGrp="1" noChangeAspect="1"/>
          </p:cNvPicPr>
          <p:nvPr>
            <p:ph idx="1"/>
          </p:nvPr>
        </p:nvPicPr>
        <p:blipFill>
          <a:blip r:embed="rId2"/>
          <a:stretch>
            <a:fillRect/>
          </a:stretch>
        </p:blipFill>
        <p:spPr>
          <a:xfrm>
            <a:off x="646234" y="1897490"/>
            <a:ext cx="5448300" cy="495300"/>
          </a:xfrm>
        </p:spPr>
      </p:pic>
      <p:pic>
        <p:nvPicPr>
          <p:cNvPr id="9" name="Picture 8" descr="A screen shot of a computer code&#10;&#10;Description automatically generated">
            <a:extLst>
              <a:ext uri="{FF2B5EF4-FFF2-40B4-BE49-F238E27FC236}">
                <a16:creationId xmlns:a16="http://schemas.microsoft.com/office/drawing/2014/main" id="{1799BE01-A179-E85C-CCAF-DB2ED4E3DDD7}"/>
              </a:ext>
            </a:extLst>
          </p:cNvPr>
          <p:cNvPicPr>
            <a:picLocks noChangeAspect="1"/>
          </p:cNvPicPr>
          <p:nvPr/>
        </p:nvPicPr>
        <p:blipFill>
          <a:blip r:embed="rId3"/>
          <a:stretch>
            <a:fillRect/>
          </a:stretch>
        </p:blipFill>
        <p:spPr>
          <a:xfrm>
            <a:off x="837589" y="4165479"/>
            <a:ext cx="4752975" cy="2200275"/>
          </a:xfrm>
          <a:prstGeom prst="rect">
            <a:avLst/>
          </a:prstGeom>
        </p:spPr>
      </p:pic>
      <p:pic>
        <p:nvPicPr>
          <p:cNvPr id="11" name="Picture 10" descr="A computer screen shot of a computer code&#10;&#10;Description automatically generated">
            <a:extLst>
              <a:ext uri="{FF2B5EF4-FFF2-40B4-BE49-F238E27FC236}">
                <a16:creationId xmlns:a16="http://schemas.microsoft.com/office/drawing/2014/main" id="{3C5EA4E0-3BE2-AE88-E849-A872B7D5FFF6}"/>
              </a:ext>
            </a:extLst>
          </p:cNvPr>
          <p:cNvPicPr>
            <a:picLocks noChangeAspect="1"/>
          </p:cNvPicPr>
          <p:nvPr/>
        </p:nvPicPr>
        <p:blipFill>
          <a:blip r:embed="rId4"/>
          <a:stretch>
            <a:fillRect/>
          </a:stretch>
        </p:blipFill>
        <p:spPr>
          <a:xfrm>
            <a:off x="628650" y="2914650"/>
            <a:ext cx="4838700" cy="1028700"/>
          </a:xfrm>
          <a:prstGeom prst="rect">
            <a:avLst/>
          </a:prstGeom>
        </p:spPr>
      </p:pic>
      <p:sp>
        <p:nvSpPr>
          <p:cNvPr id="3" name="TextBox 2">
            <a:extLst>
              <a:ext uri="{FF2B5EF4-FFF2-40B4-BE49-F238E27FC236}">
                <a16:creationId xmlns:a16="http://schemas.microsoft.com/office/drawing/2014/main" id="{D73454CA-775B-5875-5047-F554CF6BA58C}"/>
              </a:ext>
            </a:extLst>
          </p:cNvPr>
          <p:cNvSpPr txBox="1"/>
          <p:nvPr/>
        </p:nvSpPr>
        <p:spPr>
          <a:xfrm>
            <a:off x="7469605" y="1681884"/>
            <a:ext cx="410015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File path declared as a global string, and file is also read into java, subroutine for user to check file status (whether its available or not)</a:t>
            </a:r>
          </a:p>
          <a:p>
            <a:endParaRPr lang="en-US" dirty="0"/>
          </a:p>
          <a:p>
            <a:r>
              <a:rPr lang="en-US" dirty="0"/>
              <a:t>Java Techniques: </a:t>
            </a:r>
          </a:p>
          <a:p>
            <a:endParaRPr lang="en-US" dirty="0"/>
          </a:p>
          <a:p>
            <a:pPr marL="285750" indent="-285750">
              <a:buFont typeface="Arial"/>
              <a:buChar char="•"/>
            </a:pPr>
            <a:r>
              <a:rPr lang="en-US" dirty="0"/>
              <a:t>File I/O</a:t>
            </a:r>
          </a:p>
          <a:p>
            <a:pPr marL="285750" indent="-285750">
              <a:buFont typeface="Arial"/>
              <a:buChar char="•"/>
            </a:pPr>
            <a:r>
              <a:rPr lang="en-US" dirty="0"/>
              <a:t>Selection</a:t>
            </a:r>
          </a:p>
          <a:p>
            <a:pPr marL="285750" indent="-285750">
              <a:buFont typeface="Arial"/>
              <a:buChar char="•"/>
            </a:pPr>
            <a:r>
              <a:rPr lang="en-US" dirty="0"/>
              <a:t>Subroutines</a:t>
            </a:r>
          </a:p>
          <a:p>
            <a:pPr marL="285750" indent="-285750">
              <a:buFont typeface="Arial"/>
              <a:buChar char="•"/>
            </a:pPr>
            <a:endParaRPr lang="en-US" dirty="0"/>
          </a:p>
        </p:txBody>
      </p:sp>
      <p:sp>
        <p:nvSpPr>
          <p:cNvPr id="4" name="TextBox 3">
            <a:extLst>
              <a:ext uri="{FF2B5EF4-FFF2-40B4-BE49-F238E27FC236}">
                <a16:creationId xmlns:a16="http://schemas.microsoft.com/office/drawing/2014/main" id="{925CB4CF-F87E-4E7F-ACE6-A4E29CD67B5D}"/>
              </a:ext>
            </a:extLst>
          </p:cNvPr>
          <p:cNvSpPr txBox="1"/>
          <p:nvPr/>
        </p:nvSpPr>
        <p:spPr>
          <a:xfrm>
            <a:off x="7254657" y="5365315"/>
            <a:ext cx="2578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process</a:t>
            </a:r>
          </a:p>
        </p:txBody>
      </p:sp>
    </p:spTree>
    <p:extLst>
      <p:ext uri="{BB962C8B-B14F-4D97-AF65-F5344CB8AC3E}">
        <p14:creationId xmlns:p14="http://schemas.microsoft.com/office/powerpoint/2010/main" val="189340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7EA4-67B5-F428-02F9-780A5A06C2AA}"/>
              </a:ext>
            </a:extLst>
          </p:cNvPr>
          <p:cNvSpPr>
            <a:spLocks noGrp="1"/>
          </p:cNvSpPr>
          <p:nvPr>
            <p:ph type="title"/>
          </p:nvPr>
        </p:nvSpPr>
        <p:spPr/>
        <p:txBody>
          <a:bodyPr/>
          <a:lstStyle/>
          <a:p>
            <a:r>
              <a:rPr lang="en-US"/>
              <a:t>Convert .csv into a 2D array (removing speech marks)</a:t>
            </a:r>
          </a:p>
        </p:txBody>
      </p:sp>
      <p:pic>
        <p:nvPicPr>
          <p:cNvPr id="6" name="Content Placeholder 5" descr="A screenshot of a computer code&#10;&#10;Description automatically generated">
            <a:extLst>
              <a:ext uri="{FF2B5EF4-FFF2-40B4-BE49-F238E27FC236}">
                <a16:creationId xmlns:a16="http://schemas.microsoft.com/office/drawing/2014/main" id="{21D33665-EBDB-15A3-5608-1B2AC553B8A9}"/>
              </a:ext>
            </a:extLst>
          </p:cNvPr>
          <p:cNvPicPr>
            <a:picLocks noGrp="1" noChangeAspect="1"/>
          </p:cNvPicPr>
          <p:nvPr>
            <p:ph idx="1"/>
          </p:nvPr>
        </p:nvPicPr>
        <p:blipFill>
          <a:blip r:embed="rId2"/>
          <a:stretch>
            <a:fillRect/>
          </a:stretch>
        </p:blipFill>
        <p:spPr>
          <a:xfrm>
            <a:off x="486996" y="1893421"/>
            <a:ext cx="6901421" cy="4002471"/>
          </a:xfrm>
        </p:spPr>
      </p:pic>
      <p:pic>
        <p:nvPicPr>
          <p:cNvPr id="7" name="Picture 6">
            <a:extLst>
              <a:ext uri="{FF2B5EF4-FFF2-40B4-BE49-F238E27FC236}">
                <a16:creationId xmlns:a16="http://schemas.microsoft.com/office/drawing/2014/main" id="{E2E33BB3-7248-AEC9-4761-D6189211B558}"/>
              </a:ext>
            </a:extLst>
          </p:cNvPr>
          <p:cNvPicPr>
            <a:picLocks noChangeAspect="1"/>
          </p:cNvPicPr>
          <p:nvPr/>
        </p:nvPicPr>
        <p:blipFill>
          <a:blip r:embed="rId3"/>
          <a:stretch>
            <a:fillRect/>
          </a:stretch>
        </p:blipFill>
        <p:spPr>
          <a:xfrm>
            <a:off x="3046412" y="1497135"/>
            <a:ext cx="1781175" cy="190500"/>
          </a:xfrm>
          <a:prstGeom prst="rect">
            <a:avLst/>
          </a:prstGeom>
        </p:spPr>
      </p:pic>
      <p:sp>
        <p:nvSpPr>
          <p:cNvPr id="3" name="TextBox 2">
            <a:extLst>
              <a:ext uri="{FF2B5EF4-FFF2-40B4-BE49-F238E27FC236}">
                <a16:creationId xmlns:a16="http://schemas.microsoft.com/office/drawing/2014/main" id="{B14A8C7A-C08B-5143-8378-D399760FC502}"/>
              </a:ext>
            </a:extLst>
          </p:cNvPr>
          <p:cNvSpPr txBox="1"/>
          <p:nvPr/>
        </p:nvSpPr>
        <p:spPr>
          <a:xfrm>
            <a:off x="7850605" y="1900047"/>
            <a:ext cx="413180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Using Buffered Reader to convert the .csv file into a 2D array. The .csv file has data in speech marks so </a:t>
            </a:r>
            <a:r>
              <a:rPr lang="en-US" dirty="0" err="1"/>
              <a:t>line.replace</a:t>
            </a:r>
            <a:r>
              <a:rPr lang="en-US" dirty="0"/>
              <a:t> (line 65) is used to get rid of the speech marks.</a:t>
            </a:r>
          </a:p>
          <a:p>
            <a:endParaRPr lang="en-US" dirty="0"/>
          </a:p>
          <a:p>
            <a:r>
              <a:rPr lang="en-US" dirty="0"/>
              <a:t>Java Techniques:</a:t>
            </a:r>
          </a:p>
          <a:p>
            <a:endParaRPr lang="en-US" dirty="0"/>
          </a:p>
          <a:p>
            <a:pPr marL="285750" indent="-285750">
              <a:buFont typeface="Arial"/>
              <a:buChar char="•"/>
            </a:pPr>
            <a:r>
              <a:rPr lang="en-US" dirty="0"/>
              <a:t>Subroutines</a:t>
            </a:r>
          </a:p>
          <a:p>
            <a:pPr marL="285750" indent="-285750">
              <a:buFont typeface="Arial"/>
              <a:buChar char="•"/>
            </a:pPr>
            <a:r>
              <a:rPr lang="en-US" dirty="0"/>
              <a:t>Iteration</a:t>
            </a:r>
          </a:p>
          <a:p>
            <a:pPr marL="285750" indent="-285750">
              <a:buFont typeface="Arial"/>
              <a:buChar char="•"/>
            </a:pPr>
            <a:r>
              <a:rPr lang="en-US" dirty="0"/>
              <a:t>File I/O</a:t>
            </a:r>
          </a:p>
          <a:p>
            <a:pPr marL="285750" indent="-285750">
              <a:buFont typeface="Arial"/>
              <a:buChar char="•"/>
            </a:pPr>
            <a:r>
              <a:rPr lang="en-US" dirty="0"/>
              <a:t>Arrays</a:t>
            </a:r>
          </a:p>
          <a:p>
            <a:pPr marL="285750" indent="-285750">
              <a:buFont typeface="Arial"/>
              <a:buChar char="•"/>
            </a:pPr>
            <a:endParaRPr lang="en-US" dirty="0"/>
          </a:p>
        </p:txBody>
      </p:sp>
      <p:sp>
        <p:nvSpPr>
          <p:cNvPr id="4" name="TextBox 2">
            <a:extLst>
              <a:ext uri="{FF2B5EF4-FFF2-40B4-BE49-F238E27FC236}">
                <a16:creationId xmlns:a16="http://schemas.microsoft.com/office/drawing/2014/main" id="{5945BC4C-BA8A-CD6C-70B4-D95C5007ACE0}"/>
              </a:ext>
            </a:extLst>
          </p:cNvPr>
          <p:cNvSpPr txBox="1"/>
          <p:nvPr/>
        </p:nvSpPr>
        <p:spPr>
          <a:xfrm>
            <a:off x="8079534" y="5891656"/>
            <a:ext cx="271874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FF0000"/>
                </a:solidFill>
              </a:rPr>
              <a:t>Process</a:t>
            </a:r>
          </a:p>
        </p:txBody>
      </p:sp>
    </p:spTree>
    <p:extLst>
      <p:ext uri="{BB962C8B-B14F-4D97-AF65-F5344CB8AC3E}">
        <p14:creationId xmlns:p14="http://schemas.microsoft.com/office/powerpoint/2010/main" val="192057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1289-62D6-A35C-BA32-7D0FBCC5A504}"/>
              </a:ext>
            </a:extLst>
          </p:cNvPr>
          <p:cNvSpPr>
            <a:spLocks noGrp="1"/>
          </p:cNvSpPr>
          <p:nvPr>
            <p:ph type="title"/>
          </p:nvPr>
        </p:nvSpPr>
        <p:spPr>
          <a:xfrm>
            <a:off x="838200" y="129268"/>
            <a:ext cx="10515600" cy="1325563"/>
          </a:xfrm>
        </p:spPr>
        <p:txBody>
          <a:bodyPr/>
          <a:lstStyle/>
          <a:p>
            <a:r>
              <a:rPr lang="en-US" dirty="0"/>
              <a:t>Start Date Input Set</a:t>
            </a:r>
          </a:p>
        </p:txBody>
      </p:sp>
      <p:pic>
        <p:nvPicPr>
          <p:cNvPr id="7" name="Picture 6" descr="A white background with black and red text&#10;&#10;Description automatically generated">
            <a:extLst>
              <a:ext uri="{FF2B5EF4-FFF2-40B4-BE49-F238E27FC236}">
                <a16:creationId xmlns:a16="http://schemas.microsoft.com/office/drawing/2014/main" id="{9AB05AA0-EFEC-70BF-83F3-E86781061EA9}"/>
              </a:ext>
            </a:extLst>
          </p:cNvPr>
          <p:cNvPicPr>
            <a:picLocks noChangeAspect="1"/>
          </p:cNvPicPr>
          <p:nvPr/>
        </p:nvPicPr>
        <p:blipFill>
          <a:blip r:embed="rId2"/>
          <a:stretch>
            <a:fillRect/>
          </a:stretch>
        </p:blipFill>
        <p:spPr>
          <a:xfrm>
            <a:off x="5456992" y="133857"/>
            <a:ext cx="7243132" cy="562320"/>
          </a:xfrm>
          <a:prstGeom prst="rect">
            <a:avLst/>
          </a:prstGeom>
        </p:spPr>
      </p:pic>
      <p:pic>
        <p:nvPicPr>
          <p:cNvPr id="8" name="Picture 7">
            <a:extLst>
              <a:ext uri="{FF2B5EF4-FFF2-40B4-BE49-F238E27FC236}">
                <a16:creationId xmlns:a16="http://schemas.microsoft.com/office/drawing/2014/main" id="{529A3626-03A9-4E59-5A26-C567F793C14C}"/>
              </a:ext>
            </a:extLst>
          </p:cNvPr>
          <p:cNvPicPr>
            <a:picLocks noChangeAspect="1"/>
          </p:cNvPicPr>
          <p:nvPr/>
        </p:nvPicPr>
        <p:blipFill>
          <a:blip r:embed="rId3"/>
          <a:stretch>
            <a:fillRect/>
          </a:stretch>
        </p:blipFill>
        <p:spPr>
          <a:xfrm>
            <a:off x="8383278" y="1452920"/>
            <a:ext cx="3648075" cy="409575"/>
          </a:xfrm>
          <a:prstGeom prst="rect">
            <a:avLst/>
          </a:prstGeom>
        </p:spPr>
      </p:pic>
      <p:pic>
        <p:nvPicPr>
          <p:cNvPr id="5" name="Content Placeholder 4" descr="A screenshot of a computer code&#10;&#10;Description automatically generated">
            <a:extLst>
              <a:ext uri="{FF2B5EF4-FFF2-40B4-BE49-F238E27FC236}">
                <a16:creationId xmlns:a16="http://schemas.microsoft.com/office/drawing/2014/main" id="{8B1DEADD-8A97-295A-AB96-B42B7908A05B}"/>
              </a:ext>
            </a:extLst>
          </p:cNvPr>
          <p:cNvPicPr>
            <a:picLocks noGrp="1" noChangeAspect="1"/>
          </p:cNvPicPr>
          <p:nvPr>
            <p:ph idx="1"/>
          </p:nvPr>
        </p:nvPicPr>
        <p:blipFill>
          <a:blip r:embed="rId4"/>
          <a:stretch>
            <a:fillRect/>
          </a:stretch>
        </p:blipFill>
        <p:spPr>
          <a:xfrm>
            <a:off x="250635" y="1525799"/>
            <a:ext cx="8422396" cy="3160750"/>
          </a:xfrm>
        </p:spPr>
      </p:pic>
      <p:sp>
        <p:nvSpPr>
          <p:cNvPr id="9" name="TextBox 8">
            <a:extLst>
              <a:ext uri="{FF2B5EF4-FFF2-40B4-BE49-F238E27FC236}">
                <a16:creationId xmlns:a16="http://schemas.microsoft.com/office/drawing/2014/main" id="{6CEA2C7D-BA7F-DEC8-6389-3D80B0CB9B72}"/>
              </a:ext>
            </a:extLst>
          </p:cNvPr>
          <p:cNvSpPr txBox="1"/>
          <p:nvPr/>
        </p:nvSpPr>
        <p:spPr>
          <a:xfrm>
            <a:off x="641683" y="4772526"/>
            <a:ext cx="944478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Date is prompted to be inputted in the form MM/DD/YYYY, this string is then manipulated and split into month, day and year to check whether it is a valid input. The date formatter is used to make sure it is in the correct form to be used to search through data.</a:t>
            </a:r>
          </a:p>
        </p:txBody>
      </p:sp>
      <p:sp>
        <p:nvSpPr>
          <p:cNvPr id="10" name="TextBox 9">
            <a:extLst>
              <a:ext uri="{FF2B5EF4-FFF2-40B4-BE49-F238E27FC236}">
                <a16:creationId xmlns:a16="http://schemas.microsoft.com/office/drawing/2014/main" id="{4F16865B-4396-3F1C-78F3-FAACB4B15917}"/>
              </a:ext>
            </a:extLst>
          </p:cNvPr>
          <p:cNvSpPr txBox="1"/>
          <p:nvPr/>
        </p:nvSpPr>
        <p:spPr>
          <a:xfrm>
            <a:off x="9123947" y="2426368"/>
            <a:ext cx="288757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Java Techniques:</a:t>
            </a:r>
          </a:p>
          <a:p>
            <a:pPr marL="285750" indent="-285750">
              <a:buFont typeface="Arial"/>
              <a:buChar char="•"/>
            </a:pPr>
            <a:r>
              <a:rPr lang="en-US" dirty="0"/>
              <a:t>Exception Handler</a:t>
            </a:r>
          </a:p>
          <a:p>
            <a:pPr marL="285750" indent="-285750">
              <a:buFont typeface="Arial"/>
              <a:buChar char="•"/>
            </a:pPr>
            <a:r>
              <a:rPr lang="en-US" dirty="0"/>
              <a:t>Selection</a:t>
            </a:r>
          </a:p>
          <a:p>
            <a:pPr marL="285750" indent="-285750">
              <a:buFont typeface="Arial"/>
              <a:buChar char="•"/>
            </a:pPr>
            <a:r>
              <a:rPr lang="en-US" dirty="0"/>
              <a:t>Iteration</a:t>
            </a:r>
          </a:p>
          <a:p>
            <a:pPr marL="285750" indent="-285750">
              <a:buFont typeface="Arial"/>
              <a:buChar char="•"/>
            </a:pPr>
            <a:r>
              <a:rPr lang="en-US" dirty="0"/>
              <a:t>Subroutines</a:t>
            </a:r>
          </a:p>
          <a:p>
            <a:pPr marL="285750" indent="-285750">
              <a:buFont typeface="Arial"/>
              <a:buChar char="•"/>
            </a:pPr>
            <a:endParaRPr lang="en-US" dirty="0"/>
          </a:p>
        </p:txBody>
      </p:sp>
      <p:sp>
        <p:nvSpPr>
          <p:cNvPr id="3" name="TextBox 2">
            <a:extLst>
              <a:ext uri="{FF2B5EF4-FFF2-40B4-BE49-F238E27FC236}">
                <a16:creationId xmlns:a16="http://schemas.microsoft.com/office/drawing/2014/main" id="{5945BC4C-BA8A-CD6C-70B4-D95C5007ACE0}"/>
              </a:ext>
            </a:extLst>
          </p:cNvPr>
          <p:cNvSpPr txBox="1"/>
          <p:nvPr/>
        </p:nvSpPr>
        <p:spPr>
          <a:xfrm>
            <a:off x="7018521" y="6036340"/>
            <a:ext cx="271874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0B050"/>
                </a:solidFill>
              </a:rPr>
              <a:t>Input</a:t>
            </a:r>
          </a:p>
        </p:txBody>
      </p:sp>
    </p:spTree>
    <p:extLst>
      <p:ext uri="{BB962C8B-B14F-4D97-AF65-F5344CB8AC3E}">
        <p14:creationId xmlns:p14="http://schemas.microsoft.com/office/powerpoint/2010/main" val="379680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1289-62D6-A35C-BA32-7D0FBCC5A504}"/>
              </a:ext>
            </a:extLst>
          </p:cNvPr>
          <p:cNvSpPr>
            <a:spLocks noGrp="1"/>
          </p:cNvSpPr>
          <p:nvPr>
            <p:ph type="title"/>
          </p:nvPr>
        </p:nvSpPr>
        <p:spPr>
          <a:xfrm>
            <a:off x="838200" y="129268"/>
            <a:ext cx="10515600" cy="1325563"/>
          </a:xfrm>
        </p:spPr>
        <p:txBody>
          <a:bodyPr/>
          <a:lstStyle/>
          <a:p>
            <a:r>
              <a:rPr lang="en-US" dirty="0"/>
              <a:t>End Date Input Set</a:t>
            </a:r>
          </a:p>
        </p:txBody>
      </p:sp>
      <p:pic>
        <p:nvPicPr>
          <p:cNvPr id="7" name="Picture 6" descr="A white background with black and red text&#10;&#10;Description automatically generated">
            <a:extLst>
              <a:ext uri="{FF2B5EF4-FFF2-40B4-BE49-F238E27FC236}">
                <a16:creationId xmlns:a16="http://schemas.microsoft.com/office/drawing/2014/main" id="{9AB05AA0-EFEC-70BF-83F3-E86781061EA9}"/>
              </a:ext>
            </a:extLst>
          </p:cNvPr>
          <p:cNvPicPr>
            <a:picLocks noChangeAspect="1"/>
          </p:cNvPicPr>
          <p:nvPr/>
        </p:nvPicPr>
        <p:blipFill>
          <a:blip r:embed="rId2"/>
          <a:stretch>
            <a:fillRect/>
          </a:stretch>
        </p:blipFill>
        <p:spPr>
          <a:xfrm>
            <a:off x="5456992" y="133857"/>
            <a:ext cx="7243132" cy="562320"/>
          </a:xfrm>
          <a:prstGeom prst="rect">
            <a:avLst/>
          </a:prstGeom>
        </p:spPr>
      </p:pic>
      <p:pic>
        <p:nvPicPr>
          <p:cNvPr id="8" name="Picture 7">
            <a:extLst>
              <a:ext uri="{FF2B5EF4-FFF2-40B4-BE49-F238E27FC236}">
                <a16:creationId xmlns:a16="http://schemas.microsoft.com/office/drawing/2014/main" id="{529A3626-03A9-4E59-5A26-C567F793C14C}"/>
              </a:ext>
            </a:extLst>
          </p:cNvPr>
          <p:cNvPicPr>
            <a:picLocks noChangeAspect="1"/>
          </p:cNvPicPr>
          <p:nvPr/>
        </p:nvPicPr>
        <p:blipFill>
          <a:blip r:embed="rId3"/>
          <a:stretch>
            <a:fillRect/>
          </a:stretch>
        </p:blipFill>
        <p:spPr>
          <a:xfrm>
            <a:off x="8383278" y="1452920"/>
            <a:ext cx="3648075" cy="409575"/>
          </a:xfrm>
          <a:prstGeom prst="rect">
            <a:avLst/>
          </a:prstGeom>
        </p:spPr>
      </p:pic>
      <p:sp>
        <p:nvSpPr>
          <p:cNvPr id="9" name="TextBox 8">
            <a:extLst>
              <a:ext uri="{FF2B5EF4-FFF2-40B4-BE49-F238E27FC236}">
                <a16:creationId xmlns:a16="http://schemas.microsoft.com/office/drawing/2014/main" id="{6CEA2C7D-BA7F-DEC8-6389-3D80B0CB9B72}"/>
              </a:ext>
            </a:extLst>
          </p:cNvPr>
          <p:cNvSpPr txBox="1"/>
          <p:nvPr/>
        </p:nvSpPr>
        <p:spPr>
          <a:xfrm>
            <a:off x="641683" y="4772526"/>
            <a:ext cx="94447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Date is prompted to be inputted in the form MM/DD/YYYY, this string is then manipulated and split into month, day and year to check whether it is a valid input. The date formatter is used to make sure it is in the correct form to be used to search through data. </a:t>
            </a:r>
          </a:p>
          <a:p>
            <a:r>
              <a:rPr lang="en-US" dirty="0"/>
              <a:t>Following the inputs of the dates the subroutine </a:t>
            </a:r>
            <a:r>
              <a:rPr lang="en-US" dirty="0" err="1"/>
              <a:t>CandleStickChoose</a:t>
            </a:r>
            <a:r>
              <a:rPr lang="en-US" dirty="0"/>
              <a:t> is called.</a:t>
            </a:r>
          </a:p>
        </p:txBody>
      </p:sp>
      <p:sp>
        <p:nvSpPr>
          <p:cNvPr id="10" name="TextBox 9">
            <a:extLst>
              <a:ext uri="{FF2B5EF4-FFF2-40B4-BE49-F238E27FC236}">
                <a16:creationId xmlns:a16="http://schemas.microsoft.com/office/drawing/2014/main" id="{4F16865B-4396-3F1C-78F3-FAACB4B15917}"/>
              </a:ext>
            </a:extLst>
          </p:cNvPr>
          <p:cNvSpPr txBox="1"/>
          <p:nvPr/>
        </p:nvSpPr>
        <p:spPr>
          <a:xfrm>
            <a:off x="9123947" y="2426368"/>
            <a:ext cx="288757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Java Techniques:</a:t>
            </a:r>
          </a:p>
          <a:p>
            <a:pPr marL="285750" indent="-285750">
              <a:buFont typeface="Arial"/>
              <a:buChar char="•"/>
            </a:pPr>
            <a:r>
              <a:rPr lang="en-US" dirty="0"/>
              <a:t>Exception Handler</a:t>
            </a:r>
          </a:p>
          <a:p>
            <a:pPr marL="285750" indent="-285750">
              <a:buFont typeface="Arial"/>
              <a:buChar char="•"/>
            </a:pPr>
            <a:r>
              <a:rPr lang="en-US" dirty="0"/>
              <a:t>Selection</a:t>
            </a:r>
          </a:p>
          <a:p>
            <a:pPr marL="285750" indent="-285750">
              <a:buFont typeface="Arial"/>
              <a:buChar char="•"/>
            </a:pPr>
            <a:r>
              <a:rPr lang="en-US" dirty="0"/>
              <a:t>Iteration</a:t>
            </a:r>
          </a:p>
          <a:p>
            <a:pPr marL="285750" indent="-285750">
              <a:buFont typeface="Arial"/>
              <a:buChar char="•"/>
            </a:pPr>
            <a:r>
              <a:rPr lang="en-US" dirty="0"/>
              <a:t>Subroutines</a:t>
            </a:r>
          </a:p>
        </p:txBody>
      </p:sp>
      <p:pic>
        <p:nvPicPr>
          <p:cNvPr id="6" name="Content Placeholder 5" descr="A computer code with text&#10;&#10;Description automatically generated">
            <a:extLst>
              <a:ext uri="{FF2B5EF4-FFF2-40B4-BE49-F238E27FC236}">
                <a16:creationId xmlns:a16="http://schemas.microsoft.com/office/drawing/2014/main" id="{EAFF435A-C1A3-52BA-4CDD-DDC834C820E5}"/>
              </a:ext>
            </a:extLst>
          </p:cNvPr>
          <p:cNvPicPr>
            <a:picLocks noGrp="1" noChangeAspect="1"/>
          </p:cNvPicPr>
          <p:nvPr>
            <p:ph idx="1"/>
          </p:nvPr>
        </p:nvPicPr>
        <p:blipFill>
          <a:blip r:embed="rId4"/>
          <a:stretch>
            <a:fillRect/>
          </a:stretch>
        </p:blipFill>
        <p:spPr>
          <a:xfrm>
            <a:off x="387916" y="1449215"/>
            <a:ext cx="7312385" cy="3194567"/>
          </a:xfrm>
        </p:spPr>
      </p:pic>
      <p:sp>
        <p:nvSpPr>
          <p:cNvPr id="4" name="TextBox 3">
            <a:extLst>
              <a:ext uri="{FF2B5EF4-FFF2-40B4-BE49-F238E27FC236}">
                <a16:creationId xmlns:a16="http://schemas.microsoft.com/office/drawing/2014/main" id="{1C532BEB-F4B7-6DB6-65B5-C6CABDFD3781}"/>
              </a:ext>
            </a:extLst>
          </p:cNvPr>
          <p:cNvSpPr txBox="1"/>
          <p:nvPr/>
        </p:nvSpPr>
        <p:spPr>
          <a:xfrm>
            <a:off x="7018521" y="6036340"/>
            <a:ext cx="271874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0B050"/>
                </a:solidFill>
              </a:rPr>
              <a:t>Input</a:t>
            </a:r>
          </a:p>
        </p:txBody>
      </p:sp>
    </p:spTree>
    <p:extLst>
      <p:ext uri="{BB962C8B-B14F-4D97-AF65-F5344CB8AC3E}">
        <p14:creationId xmlns:p14="http://schemas.microsoft.com/office/powerpoint/2010/main" val="411488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9A7F-CDE6-8498-C8A7-1790A10D8CAB}"/>
              </a:ext>
            </a:extLst>
          </p:cNvPr>
          <p:cNvSpPr>
            <a:spLocks noGrp="1"/>
          </p:cNvSpPr>
          <p:nvPr>
            <p:ph type="title"/>
          </p:nvPr>
        </p:nvSpPr>
        <p:spPr/>
        <p:txBody>
          <a:bodyPr/>
          <a:lstStyle/>
          <a:p>
            <a:r>
              <a:rPr lang="en-US"/>
              <a:t>Success Criteria</a:t>
            </a:r>
          </a:p>
        </p:txBody>
      </p:sp>
      <p:sp>
        <p:nvSpPr>
          <p:cNvPr id="3" name="Content Placeholder 2">
            <a:extLst>
              <a:ext uri="{FF2B5EF4-FFF2-40B4-BE49-F238E27FC236}">
                <a16:creationId xmlns:a16="http://schemas.microsoft.com/office/drawing/2014/main" id="{F3C8F7C3-2A44-A859-105C-309357910EAB}"/>
              </a:ext>
            </a:extLst>
          </p:cNvPr>
          <p:cNvSpPr>
            <a:spLocks noGrp="1"/>
          </p:cNvSpPr>
          <p:nvPr>
            <p:ph idx="1"/>
          </p:nvPr>
        </p:nvSpPr>
        <p:spPr/>
        <p:txBody>
          <a:bodyPr vert="horz" lIns="91440" tIns="45720" rIns="91440" bIns="45720" rtlCol="0" anchor="t">
            <a:normAutofit/>
          </a:bodyPr>
          <a:lstStyle/>
          <a:p>
            <a:r>
              <a:rPr lang="en-US" sz="2000" dirty="0"/>
              <a:t>Our code should be written into </a:t>
            </a:r>
            <a:r>
              <a:rPr lang="en-US" sz="2000" dirty="0" err="1"/>
              <a:t>psuedocode</a:t>
            </a:r>
            <a:r>
              <a:rPr lang="en-US" sz="2000" dirty="0"/>
              <a:t>, and explained on THIS </a:t>
            </a:r>
            <a:r>
              <a:rPr lang="en-US" sz="2000" dirty="0" err="1"/>
              <a:t>powerpoint</a:t>
            </a:r>
            <a:r>
              <a:rPr lang="en-US" sz="2000" dirty="0"/>
              <a:t>.</a:t>
            </a:r>
          </a:p>
          <a:p>
            <a:r>
              <a:rPr lang="en-US" sz="2000" dirty="0"/>
              <a:t>Split our code into different subroutines/procedures to make it easier to maintain</a:t>
            </a:r>
            <a:endParaRPr lang="en-US" sz="2000" dirty="0">
              <a:solidFill>
                <a:srgbClr val="000000"/>
              </a:solidFill>
            </a:endParaRPr>
          </a:p>
          <a:p>
            <a:r>
              <a:rPr lang="en-US" sz="2000" dirty="0"/>
              <a:t>Explain the input </a:t>
            </a:r>
            <a:r>
              <a:rPr lang="en-US" sz="2000" dirty="0" err="1"/>
              <a:t>sanitisation</a:t>
            </a:r>
            <a:r>
              <a:rPr lang="en-US" sz="2000" dirty="0"/>
              <a:t> used in our program</a:t>
            </a:r>
          </a:p>
          <a:p>
            <a:r>
              <a:rPr lang="en-US" sz="2000" dirty="0"/>
              <a:t>Explain how to maintain this code22</a:t>
            </a:r>
          </a:p>
          <a:p>
            <a:r>
              <a:rPr lang="en-US" sz="2000" dirty="0"/>
              <a:t>Explain what we can do with this information and link it to product release</a:t>
            </a:r>
          </a:p>
          <a:p>
            <a:endParaRPr lang="en-US" sz="2000"/>
          </a:p>
        </p:txBody>
      </p:sp>
    </p:spTree>
    <p:extLst>
      <p:ext uri="{BB962C8B-B14F-4D97-AF65-F5344CB8AC3E}">
        <p14:creationId xmlns:p14="http://schemas.microsoft.com/office/powerpoint/2010/main" val="3068283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ABFF-1B21-2C91-93B9-C9E1ACD05950}"/>
              </a:ext>
            </a:extLst>
          </p:cNvPr>
          <p:cNvSpPr>
            <a:spLocks noGrp="1"/>
          </p:cNvSpPr>
          <p:nvPr>
            <p:ph type="title"/>
          </p:nvPr>
        </p:nvSpPr>
        <p:spPr/>
        <p:txBody>
          <a:bodyPr/>
          <a:lstStyle/>
          <a:p>
            <a:r>
              <a:rPr lang="en-US"/>
              <a:t>Candle Stick Selection</a:t>
            </a:r>
          </a:p>
        </p:txBody>
      </p:sp>
      <p:pic>
        <p:nvPicPr>
          <p:cNvPr id="4" name="Content Placeholder 3" descr="A screenshot of a computer code&#10;&#10;Description automatically generated">
            <a:extLst>
              <a:ext uri="{FF2B5EF4-FFF2-40B4-BE49-F238E27FC236}">
                <a16:creationId xmlns:a16="http://schemas.microsoft.com/office/drawing/2014/main" id="{DE213A68-EDA6-F624-30CF-B6B92CBB9AF8}"/>
              </a:ext>
            </a:extLst>
          </p:cNvPr>
          <p:cNvPicPr>
            <a:picLocks noGrp="1" noChangeAspect="1"/>
          </p:cNvPicPr>
          <p:nvPr>
            <p:ph idx="1"/>
          </p:nvPr>
        </p:nvPicPr>
        <p:blipFill>
          <a:blip r:embed="rId2"/>
          <a:stretch>
            <a:fillRect/>
          </a:stretch>
        </p:blipFill>
        <p:spPr>
          <a:xfrm>
            <a:off x="530254" y="1690621"/>
            <a:ext cx="6613868" cy="3708688"/>
          </a:xfrm>
        </p:spPr>
      </p:pic>
      <p:sp>
        <p:nvSpPr>
          <p:cNvPr id="3" name="TextBox 2">
            <a:extLst>
              <a:ext uri="{FF2B5EF4-FFF2-40B4-BE49-F238E27FC236}">
                <a16:creationId xmlns:a16="http://schemas.microsoft.com/office/drawing/2014/main" id="{8710A02C-CE24-6168-2733-45955651B978}"/>
              </a:ext>
            </a:extLst>
          </p:cNvPr>
          <p:cNvSpPr txBox="1"/>
          <p:nvPr/>
        </p:nvSpPr>
        <p:spPr>
          <a:xfrm>
            <a:off x="7700935" y="1405133"/>
            <a:ext cx="396281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three options for candle stick patterns are displayed and the user picks one to </a:t>
            </a:r>
            <a:r>
              <a:rPr lang="en-US" dirty="0" err="1"/>
              <a:t>analyse</a:t>
            </a:r>
            <a:r>
              <a:rPr lang="en-US" dirty="0"/>
              <a:t> using the dates inputted before</a:t>
            </a:r>
          </a:p>
          <a:p>
            <a:endParaRPr lang="en-US" dirty="0"/>
          </a:p>
          <a:p>
            <a:r>
              <a:rPr lang="en-US"/>
              <a:t>Java Techniques:</a:t>
            </a:r>
            <a:endParaRPr lang="en-US" dirty="0"/>
          </a:p>
          <a:p>
            <a:pPr marL="285750" indent="-285750">
              <a:buFont typeface="Arial"/>
              <a:buChar char="•"/>
            </a:pPr>
            <a:r>
              <a:rPr lang="en-US"/>
              <a:t>Selection</a:t>
            </a:r>
          </a:p>
          <a:p>
            <a:pPr marL="285750" indent="-285750">
              <a:buFont typeface="Arial"/>
              <a:buChar char="•"/>
            </a:pPr>
            <a:r>
              <a:rPr lang="en-US"/>
              <a:t>Iteration</a:t>
            </a:r>
          </a:p>
          <a:p>
            <a:pPr marL="285750" indent="-285750">
              <a:buFont typeface="Arial"/>
              <a:buChar char="•"/>
            </a:pPr>
            <a:r>
              <a:rPr lang="en-US" dirty="0"/>
              <a:t>Subroutine</a:t>
            </a:r>
          </a:p>
        </p:txBody>
      </p:sp>
      <p:sp>
        <p:nvSpPr>
          <p:cNvPr id="8" name="TextBox 7">
            <a:extLst>
              <a:ext uri="{FF2B5EF4-FFF2-40B4-BE49-F238E27FC236}">
                <a16:creationId xmlns:a16="http://schemas.microsoft.com/office/drawing/2014/main" id="{70C1C5D4-E745-F8D7-8905-4E24909FCAB9}"/>
              </a:ext>
            </a:extLst>
          </p:cNvPr>
          <p:cNvSpPr txBox="1"/>
          <p:nvPr/>
        </p:nvSpPr>
        <p:spPr>
          <a:xfrm>
            <a:off x="8573061" y="5212571"/>
            <a:ext cx="17096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B050"/>
                </a:solidFill>
              </a:rPr>
              <a:t>Input </a:t>
            </a:r>
            <a:r>
              <a:rPr lang="en-US" dirty="0"/>
              <a:t>/ </a:t>
            </a:r>
            <a:r>
              <a:rPr lang="en-US" dirty="0">
                <a:solidFill>
                  <a:srgbClr val="FF0000"/>
                </a:solidFill>
              </a:rPr>
              <a:t>Process</a:t>
            </a:r>
          </a:p>
        </p:txBody>
      </p:sp>
    </p:spTree>
    <p:extLst>
      <p:ext uri="{BB962C8B-B14F-4D97-AF65-F5344CB8AC3E}">
        <p14:creationId xmlns:p14="http://schemas.microsoft.com/office/powerpoint/2010/main" val="3657241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64F3-6596-0794-DD32-FABD22CC123B}"/>
              </a:ext>
            </a:extLst>
          </p:cNvPr>
          <p:cNvSpPr>
            <a:spLocks noGrp="1"/>
          </p:cNvSpPr>
          <p:nvPr>
            <p:ph type="title"/>
          </p:nvPr>
        </p:nvSpPr>
        <p:spPr/>
        <p:txBody>
          <a:bodyPr/>
          <a:lstStyle/>
          <a:p>
            <a:r>
              <a:rPr lang="en-US" dirty="0"/>
              <a:t>Three White Soldiers</a:t>
            </a:r>
          </a:p>
        </p:txBody>
      </p:sp>
      <p:pic>
        <p:nvPicPr>
          <p:cNvPr id="6" name="Picture 5" descr="A screenshot of a computer code&#10;&#10;Description automatically generated">
            <a:extLst>
              <a:ext uri="{FF2B5EF4-FFF2-40B4-BE49-F238E27FC236}">
                <a16:creationId xmlns:a16="http://schemas.microsoft.com/office/drawing/2014/main" id="{3C4526A5-71D4-B938-1009-CE92FBA00A1D}"/>
              </a:ext>
            </a:extLst>
          </p:cNvPr>
          <p:cNvPicPr>
            <a:picLocks noChangeAspect="1"/>
          </p:cNvPicPr>
          <p:nvPr/>
        </p:nvPicPr>
        <p:blipFill>
          <a:blip r:embed="rId2"/>
          <a:stretch>
            <a:fillRect/>
          </a:stretch>
        </p:blipFill>
        <p:spPr>
          <a:xfrm>
            <a:off x="498685" y="1573748"/>
            <a:ext cx="6659353" cy="3324914"/>
          </a:xfrm>
          <a:prstGeom prst="rect">
            <a:avLst/>
          </a:prstGeom>
        </p:spPr>
      </p:pic>
      <p:sp>
        <p:nvSpPr>
          <p:cNvPr id="9" name="TextBox 8">
            <a:extLst>
              <a:ext uri="{FF2B5EF4-FFF2-40B4-BE49-F238E27FC236}">
                <a16:creationId xmlns:a16="http://schemas.microsoft.com/office/drawing/2014/main" id="{83DBD563-7A12-5297-0D0F-938B73432526}"/>
              </a:ext>
            </a:extLst>
          </p:cNvPr>
          <p:cNvSpPr txBox="1"/>
          <p:nvPr/>
        </p:nvSpPr>
        <p:spPr>
          <a:xfrm>
            <a:off x="7850605" y="1681037"/>
            <a:ext cx="401221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Iterates through the 2D Array (Data) and </a:t>
            </a:r>
            <a:r>
              <a:rPr lang="en-US" dirty="0" err="1"/>
              <a:t>intitialises</a:t>
            </a:r>
            <a:r>
              <a:rPr lang="en-US" dirty="0"/>
              <a:t> three rows, for three consecutive days. The first row is skipped as it's the header and the first element of the rows are the dates which are formatted into MM/DD/YYYY to be compared with the dates entered by the user.</a:t>
            </a:r>
          </a:p>
          <a:p>
            <a:endParaRPr lang="en-US" dirty="0"/>
          </a:p>
          <a:p>
            <a:r>
              <a:rPr lang="en-US"/>
              <a:t>Java Techniques:</a:t>
            </a:r>
          </a:p>
          <a:p>
            <a:pPr marL="285750" indent="-285750">
              <a:buFont typeface="Arial"/>
              <a:buChar char="•"/>
            </a:pPr>
            <a:r>
              <a:rPr lang="en-US" dirty="0"/>
              <a:t>Arrays</a:t>
            </a:r>
          </a:p>
          <a:p>
            <a:pPr marL="285750" indent="-285750">
              <a:buFont typeface="Arial"/>
              <a:buChar char="•"/>
            </a:pPr>
            <a:r>
              <a:rPr lang="en-US" dirty="0"/>
              <a:t>Iteration</a:t>
            </a:r>
          </a:p>
          <a:p>
            <a:pPr marL="285750" indent="-285750">
              <a:buFont typeface="Arial"/>
              <a:buChar char="•"/>
            </a:pPr>
            <a:r>
              <a:rPr lang="en-US"/>
              <a:t>Selection</a:t>
            </a:r>
          </a:p>
          <a:p>
            <a:pPr marL="285750" indent="-285750">
              <a:buFont typeface="Arial"/>
              <a:buChar char="•"/>
            </a:pPr>
            <a:r>
              <a:rPr lang="en-US" dirty="0"/>
              <a:t>Subroutines</a:t>
            </a:r>
          </a:p>
        </p:txBody>
      </p:sp>
      <p:sp>
        <p:nvSpPr>
          <p:cNvPr id="4" name="TextBox 3">
            <a:extLst>
              <a:ext uri="{FF2B5EF4-FFF2-40B4-BE49-F238E27FC236}">
                <a16:creationId xmlns:a16="http://schemas.microsoft.com/office/drawing/2014/main" id="{40CBC1C9-6BED-B672-B2DC-DC87C274D5C2}"/>
              </a:ext>
            </a:extLst>
          </p:cNvPr>
          <p:cNvSpPr txBox="1"/>
          <p:nvPr/>
        </p:nvSpPr>
        <p:spPr>
          <a:xfrm>
            <a:off x="2132860" y="5837948"/>
            <a:ext cx="2578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process</a:t>
            </a:r>
          </a:p>
        </p:txBody>
      </p:sp>
    </p:spTree>
    <p:extLst>
      <p:ext uri="{BB962C8B-B14F-4D97-AF65-F5344CB8AC3E}">
        <p14:creationId xmlns:p14="http://schemas.microsoft.com/office/powerpoint/2010/main" val="3523925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A2D1-044E-1D13-FBA4-AD6512E35978}"/>
              </a:ext>
            </a:extLst>
          </p:cNvPr>
          <p:cNvSpPr>
            <a:spLocks noGrp="1"/>
          </p:cNvSpPr>
          <p:nvPr>
            <p:ph type="title"/>
          </p:nvPr>
        </p:nvSpPr>
        <p:spPr/>
        <p:txBody>
          <a:bodyPr/>
          <a:lstStyle/>
          <a:p>
            <a:r>
              <a:rPr lang="en-US" dirty="0"/>
              <a:t>Three White Soldiers</a:t>
            </a:r>
          </a:p>
        </p:txBody>
      </p:sp>
      <p:pic>
        <p:nvPicPr>
          <p:cNvPr id="4" name="Content Placeholder 3" descr="A screen shot of a computer code&#10;&#10;Description automatically generated">
            <a:extLst>
              <a:ext uri="{FF2B5EF4-FFF2-40B4-BE49-F238E27FC236}">
                <a16:creationId xmlns:a16="http://schemas.microsoft.com/office/drawing/2014/main" id="{00BC7484-002D-ECFE-93A8-F4C03926C2D0}"/>
              </a:ext>
            </a:extLst>
          </p:cNvPr>
          <p:cNvPicPr>
            <a:picLocks noGrp="1" noChangeAspect="1"/>
          </p:cNvPicPr>
          <p:nvPr>
            <p:ph idx="1"/>
          </p:nvPr>
        </p:nvPicPr>
        <p:blipFill>
          <a:blip r:embed="rId2"/>
          <a:stretch>
            <a:fillRect/>
          </a:stretch>
        </p:blipFill>
        <p:spPr>
          <a:xfrm>
            <a:off x="428007" y="1531842"/>
            <a:ext cx="7213842" cy="3919845"/>
          </a:xfrm>
        </p:spPr>
      </p:pic>
      <p:sp>
        <p:nvSpPr>
          <p:cNvPr id="5" name="TextBox 4">
            <a:extLst>
              <a:ext uri="{FF2B5EF4-FFF2-40B4-BE49-F238E27FC236}">
                <a16:creationId xmlns:a16="http://schemas.microsoft.com/office/drawing/2014/main" id="{317C217B-9D71-6B13-B840-3E1A0584CDD0}"/>
              </a:ext>
            </a:extLst>
          </p:cNvPr>
          <p:cNvSpPr txBox="1"/>
          <p:nvPr/>
        </p:nvSpPr>
        <p:spPr>
          <a:xfrm>
            <a:off x="7888655" y="366866"/>
            <a:ext cx="415403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being iterated dates are compared with user inputted dates and if they are in between the range then variables for the opens and closes of the three days are </a:t>
            </a:r>
            <a:r>
              <a:rPr lang="en-US" dirty="0" err="1"/>
              <a:t>initialised</a:t>
            </a:r>
            <a:r>
              <a:rPr lang="en-US" dirty="0"/>
              <a:t> and passed into the function </a:t>
            </a:r>
            <a:r>
              <a:rPr lang="en-US" dirty="0" err="1"/>
              <a:t>CheckThreeWhiteSoliders</a:t>
            </a:r>
            <a:r>
              <a:rPr lang="en-US" dirty="0"/>
              <a:t>, if this the </a:t>
            </a:r>
            <a:r>
              <a:rPr lang="en-US" dirty="0" err="1"/>
              <a:t>boolean</a:t>
            </a:r>
            <a:r>
              <a:rPr lang="en-US" dirty="0"/>
              <a:t> is returned as true, the date ranges are outputted, but if not, it says no pattern detected.</a:t>
            </a:r>
          </a:p>
          <a:p>
            <a:endParaRPr lang="en-US" dirty="0"/>
          </a:p>
          <a:p>
            <a:r>
              <a:rPr lang="en-US" dirty="0"/>
              <a:t>Java Techniques:</a:t>
            </a:r>
          </a:p>
          <a:p>
            <a:pPr marL="285750" indent="-285750">
              <a:buFont typeface="Arial"/>
              <a:buChar char="•"/>
            </a:pPr>
            <a:r>
              <a:rPr lang="en-US" dirty="0"/>
              <a:t>Subroutines</a:t>
            </a:r>
          </a:p>
          <a:p>
            <a:pPr marL="285750" indent="-285750">
              <a:buFont typeface="Arial"/>
              <a:buChar char="•"/>
            </a:pPr>
            <a:r>
              <a:rPr lang="en-US" dirty="0"/>
              <a:t>Arrays</a:t>
            </a:r>
          </a:p>
          <a:p>
            <a:pPr marL="285750" indent="-285750">
              <a:buFont typeface="Arial"/>
              <a:buChar char="•"/>
            </a:pPr>
            <a:r>
              <a:rPr lang="en-US" dirty="0"/>
              <a:t>Selection</a:t>
            </a:r>
          </a:p>
          <a:p>
            <a:pPr marL="285750" indent="-285750">
              <a:buFont typeface="Arial"/>
              <a:buChar char="•"/>
            </a:pPr>
            <a:r>
              <a:rPr lang="en-US" dirty="0"/>
              <a:t>Iteration</a:t>
            </a:r>
          </a:p>
          <a:p>
            <a:endParaRPr lang="en-US" dirty="0"/>
          </a:p>
          <a:p>
            <a:endParaRPr lang="en-US" dirty="0"/>
          </a:p>
        </p:txBody>
      </p:sp>
      <p:sp>
        <p:nvSpPr>
          <p:cNvPr id="8" name="TextBox 7">
            <a:extLst>
              <a:ext uri="{FF2B5EF4-FFF2-40B4-BE49-F238E27FC236}">
                <a16:creationId xmlns:a16="http://schemas.microsoft.com/office/drawing/2014/main" id="{D04BFD66-FBDD-FEA6-4344-10F09F2E1540}"/>
              </a:ext>
            </a:extLst>
          </p:cNvPr>
          <p:cNvSpPr txBox="1"/>
          <p:nvPr/>
        </p:nvSpPr>
        <p:spPr>
          <a:xfrm>
            <a:off x="1351569" y="5828302"/>
            <a:ext cx="2578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Process </a:t>
            </a:r>
            <a:r>
              <a:rPr lang="en-US" dirty="0"/>
              <a:t>/ </a:t>
            </a:r>
            <a:r>
              <a:rPr lang="en-US" dirty="0">
                <a:solidFill>
                  <a:schemeClr val="accent1"/>
                </a:solidFill>
              </a:rPr>
              <a:t>Output</a:t>
            </a:r>
          </a:p>
        </p:txBody>
      </p:sp>
    </p:spTree>
    <p:extLst>
      <p:ext uri="{BB962C8B-B14F-4D97-AF65-F5344CB8AC3E}">
        <p14:creationId xmlns:p14="http://schemas.microsoft.com/office/powerpoint/2010/main" val="2918594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56FB-A24D-065E-D7D8-EE2E5722B59F}"/>
              </a:ext>
            </a:extLst>
          </p:cNvPr>
          <p:cNvSpPr>
            <a:spLocks noGrp="1"/>
          </p:cNvSpPr>
          <p:nvPr>
            <p:ph type="title"/>
          </p:nvPr>
        </p:nvSpPr>
        <p:spPr/>
        <p:txBody>
          <a:bodyPr/>
          <a:lstStyle/>
          <a:p>
            <a:r>
              <a:rPr lang="en-US" dirty="0"/>
              <a:t>Three White Soldiers</a:t>
            </a:r>
          </a:p>
        </p:txBody>
      </p:sp>
      <p:pic>
        <p:nvPicPr>
          <p:cNvPr id="4" name="Content Placeholder 3">
            <a:extLst>
              <a:ext uri="{FF2B5EF4-FFF2-40B4-BE49-F238E27FC236}">
                <a16:creationId xmlns:a16="http://schemas.microsoft.com/office/drawing/2014/main" id="{809D2A0D-3A21-D781-9350-20C652F6BB76}"/>
              </a:ext>
            </a:extLst>
          </p:cNvPr>
          <p:cNvPicPr>
            <a:picLocks noGrp="1" noChangeAspect="1"/>
          </p:cNvPicPr>
          <p:nvPr>
            <p:ph idx="1"/>
          </p:nvPr>
        </p:nvPicPr>
        <p:blipFill>
          <a:blip r:embed="rId2"/>
          <a:stretch>
            <a:fillRect/>
          </a:stretch>
        </p:blipFill>
        <p:spPr>
          <a:xfrm>
            <a:off x="920827" y="2011111"/>
            <a:ext cx="10515600" cy="1189425"/>
          </a:xfrm>
        </p:spPr>
      </p:pic>
      <p:sp>
        <p:nvSpPr>
          <p:cNvPr id="5" name="TextBox 4">
            <a:extLst>
              <a:ext uri="{FF2B5EF4-FFF2-40B4-BE49-F238E27FC236}">
                <a16:creationId xmlns:a16="http://schemas.microsoft.com/office/drawing/2014/main" id="{227BE9DB-55ED-464A-470A-1FA0072FB5FA}"/>
              </a:ext>
            </a:extLst>
          </p:cNvPr>
          <p:cNvSpPr txBox="1"/>
          <p:nvPr/>
        </p:nvSpPr>
        <p:spPr>
          <a:xfrm>
            <a:off x="902368" y="3639553"/>
            <a:ext cx="735931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the close is greater than the open (bullish) and each close is less than each other, then Three White Soldiers is detected and will be returned as true.</a:t>
            </a:r>
          </a:p>
          <a:p>
            <a:endParaRPr lang="en-US" dirty="0"/>
          </a:p>
          <a:p>
            <a:r>
              <a:rPr lang="en-US" dirty="0"/>
              <a:t>Java Technique:</a:t>
            </a:r>
          </a:p>
          <a:p>
            <a:pPr marL="285750" indent="-285750">
              <a:buFont typeface="Arial"/>
              <a:buChar char="•"/>
            </a:pPr>
            <a:r>
              <a:rPr lang="en-US"/>
              <a:t>Selection</a:t>
            </a:r>
          </a:p>
          <a:p>
            <a:pPr marL="285750" indent="-285750">
              <a:buFont typeface="Arial"/>
              <a:buChar char="•"/>
            </a:pPr>
            <a:r>
              <a:rPr lang="en-US" dirty="0"/>
              <a:t>Subroutine</a:t>
            </a:r>
          </a:p>
        </p:txBody>
      </p:sp>
      <p:sp>
        <p:nvSpPr>
          <p:cNvPr id="6" name="TextBox 5">
            <a:extLst>
              <a:ext uri="{FF2B5EF4-FFF2-40B4-BE49-F238E27FC236}">
                <a16:creationId xmlns:a16="http://schemas.microsoft.com/office/drawing/2014/main" id="{AE48B254-A448-7E3D-2A42-CFFF94D40BC6}"/>
              </a:ext>
            </a:extLst>
          </p:cNvPr>
          <p:cNvSpPr txBox="1"/>
          <p:nvPr/>
        </p:nvSpPr>
        <p:spPr>
          <a:xfrm>
            <a:off x="9145189" y="5490707"/>
            <a:ext cx="2578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Process</a:t>
            </a:r>
            <a:endParaRPr lang="en-US" dirty="0">
              <a:solidFill>
                <a:schemeClr val="accent1"/>
              </a:solidFill>
            </a:endParaRPr>
          </a:p>
        </p:txBody>
      </p:sp>
    </p:spTree>
    <p:extLst>
      <p:ext uri="{BB962C8B-B14F-4D97-AF65-F5344CB8AC3E}">
        <p14:creationId xmlns:p14="http://schemas.microsoft.com/office/powerpoint/2010/main" val="624687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75DA-D14F-84D4-005D-87DCF96D779C}"/>
              </a:ext>
            </a:extLst>
          </p:cNvPr>
          <p:cNvSpPr>
            <a:spLocks noGrp="1"/>
          </p:cNvSpPr>
          <p:nvPr>
            <p:ph type="title"/>
          </p:nvPr>
        </p:nvSpPr>
        <p:spPr/>
        <p:txBody>
          <a:bodyPr/>
          <a:lstStyle/>
          <a:p>
            <a:r>
              <a:rPr lang="en-US"/>
              <a:t>Testing Three White Soldiers:</a:t>
            </a:r>
          </a:p>
        </p:txBody>
      </p:sp>
      <p:sp>
        <p:nvSpPr>
          <p:cNvPr id="3" name="Content Placeholder 2">
            <a:extLst>
              <a:ext uri="{FF2B5EF4-FFF2-40B4-BE49-F238E27FC236}">
                <a16:creationId xmlns:a16="http://schemas.microsoft.com/office/drawing/2014/main" id="{7B840383-0DC7-C1A7-2B3F-95683412EBB8}"/>
              </a:ext>
            </a:extLst>
          </p:cNvPr>
          <p:cNvSpPr>
            <a:spLocks noGrp="1"/>
          </p:cNvSpPr>
          <p:nvPr>
            <p:ph idx="1"/>
          </p:nvPr>
        </p:nvSpPr>
        <p:spPr>
          <a:xfrm>
            <a:off x="838200" y="3947650"/>
            <a:ext cx="5827853" cy="2547617"/>
          </a:xfrm>
        </p:spPr>
        <p:txBody>
          <a:bodyPr vert="horz" lIns="91440" tIns="45720" rIns="91440" bIns="45720" rtlCol="0" anchor="t">
            <a:normAutofit fontScale="55000" lnSpcReduction="20000"/>
          </a:bodyPr>
          <a:lstStyle/>
          <a:p>
            <a:pPr marL="0" indent="0">
              <a:buNone/>
            </a:pPr>
            <a:r>
              <a:rPr lang="en-US">
                <a:ea typeface="+mn-lt"/>
                <a:cs typeface="+mn-lt"/>
              </a:rPr>
              <a:t>On </a:t>
            </a:r>
            <a:r>
              <a:rPr lang="en-US" b="1">
                <a:ea typeface="+mn-lt"/>
                <a:cs typeface="+mn-lt"/>
              </a:rPr>
              <a:t>11/23/2024</a:t>
            </a:r>
            <a:r>
              <a:rPr lang="en-US">
                <a:ea typeface="+mn-lt"/>
                <a:cs typeface="+mn-lt"/>
              </a:rPr>
              <a:t>, the first bullish candle appears:</a:t>
            </a:r>
            <a:endParaRPr lang="en-US"/>
          </a:p>
          <a:p>
            <a:r>
              <a:rPr lang="en-US">
                <a:ea typeface="+mn-lt"/>
                <a:cs typeface="+mn-lt"/>
              </a:rPr>
              <a:t>The </a:t>
            </a:r>
            <a:r>
              <a:rPr lang="en-US" b="1">
                <a:ea typeface="+mn-lt"/>
                <a:cs typeface="+mn-lt"/>
              </a:rPr>
              <a:t>open</a:t>
            </a:r>
            <a:r>
              <a:rPr lang="en-US">
                <a:ea typeface="+mn-lt"/>
                <a:cs typeface="+mn-lt"/>
              </a:rPr>
              <a:t> is 103, and the </a:t>
            </a:r>
            <a:r>
              <a:rPr lang="en-US" b="1">
                <a:ea typeface="+mn-lt"/>
                <a:cs typeface="+mn-lt"/>
              </a:rPr>
              <a:t>close</a:t>
            </a:r>
            <a:r>
              <a:rPr lang="en-US">
                <a:ea typeface="+mn-lt"/>
                <a:cs typeface="+mn-lt"/>
              </a:rPr>
              <a:t> is 106, indicating a strong upward movement.</a:t>
            </a:r>
            <a:endParaRPr lang="en-US"/>
          </a:p>
          <a:p>
            <a:pPr marL="0" indent="0">
              <a:buNone/>
            </a:pPr>
            <a:r>
              <a:rPr lang="en-US">
                <a:ea typeface="+mn-lt"/>
                <a:cs typeface="+mn-lt"/>
              </a:rPr>
              <a:t>On </a:t>
            </a:r>
            <a:r>
              <a:rPr lang="en-US" b="1">
                <a:ea typeface="+mn-lt"/>
                <a:cs typeface="+mn-lt"/>
              </a:rPr>
              <a:t>11/24/2024</a:t>
            </a:r>
            <a:r>
              <a:rPr lang="en-US">
                <a:ea typeface="+mn-lt"/>
                <a:cs typeface="+mn-lt"/>
              </a:rPr>
              <a:t>, the second candle is a bullish one:</a:t>
            </a:r>
            <a:endParaRPr lang="en-US"/>
          </a:p>
          <a:p>
            <a:r>
              <a:rPr lang="en-US">
                <a:ea typeface="+mn-lt"/>
                <a:cs typeface="+mn-lt"/>
              </a:rPr>
              <a:t>The </a:t>
            </a:r>
            <a:r>
              <a:rPr lang="en-US" b="1">
                <a:ea typeface="+mn-lt"/>
                <a:cs typeface="+mn-lt"/>
              </a:rPr>
              <a:t>open</a:t>
            </a:r>
            <a:r>
              <a:rPr lang="en-US">
                <a:ea typeface="+mn-lt"/>
                <a:cs typeface="+mn-lt"/>
              </a:rPr>
              <a:t> is 106, and the </a:t>
            </a:r>
            <a:r>
              <a:rPr lang="en-US" b="1">
                <a:ea typeface="+mn-lt"/>
                <a:cs typeface="+mn-lt"/>
              </a:rPr>
              <a:t>close</a:t>
            </a:r>
            <a:r>
              <a:rPr lang="en-US">
                <a:ea typeface="+mn-lt"/>
                <a:cs typeface="+mn-lt"/>
              </a:rPr>
              <a:t> is 109, which is higher than the previous close (106).</a:t>
            </a:r>
            <a:endParaRPr lang="en-US"/>
          </a:p>
          <a:p>
            <a:pPr marL="0" indent="0">
              <a:buNone/>
            </a:pPr>
            <a:r>
              <a:rPr lang="en-US">
                <a:ea typeface="+mn-lt"/>
                <a:cs typeface="+mn-lt"/>
              </a:rPr>
              <a:t>On </a:t>
            </a:r>
            <a:r>
              <a:rPr lang="en-US" b="1">
                <a:ea typeface="+mn-lt"/>
                <a:cs typeface="+mn-lt"/>
              </a:rPr>
              <a:t>11/25/2024</a:t>
            </a:r>
            <a:r>
              <a:rPr lang="en-US">
                <a:ea typeface="+mn-lt"/>
                <a:cs typeface="+mn-lt"/>
              </a:rPr>
              <a:t>, the third candle is also bullish:</a:t>
            </a:r>
            <a:endParaRPr lang="en-US"/>
          </a:p>
          <a:p>
            <a:r>
              <a:rPr lang="en-US">
                <a:ea typeface="+mn-lt"/>
                <a:cs typeface="+mn-lt"/>
              </a:rPr>
              <a:t>The </a:t>
            </a:r>
            <a:r>
              <a:rPr lang="en-US" b="1">
                <a:ea typeface="+mn-lt"/>
                <a:cs typeface="+mn-lt"/>
              </a:rPr>
              <a:t>open</a:t>
            </a:r>
            <a:r>
              <a:rPr lang="en-US">
                <a:ea typeface="+mn-lt"/>
                <a:cs typeface="+mn-lt"/>
              </a:rPr>
              <a:t> is 109, and the </a:t>
            </a:r>
            <a:r>
              <a:rPr lang="en-US" b="1">
                <a:ea typeface="+mn-lt"/>
                <a:cs typeface="+mn-lt"/>
              </a:rPr>
              <a:t>close</a:t>
            </a:r>
            <a:r>
              <a:rPr lang="en-US">
                <a:ea typeface="+mn-lt"/>
                <a:cs typeface="+mn-lt"/>
              </a:rPr>
              <a:t> is 111, confirming that the price is continuing to rise, showing strength in the uptrend.</a:t>
            </a:r>
            <a:endParaRPr lang="en-US"/>
          </a:p>
          <a:p>
            <a:endParaRPr lang="en-US"/>
          </a:p>
        </p:txBody>
      </p:sp>
      <p:pic>
        <p:nvPicPr>
          <p:cNvPr id="4" name="Picture 3">
            <a:extLst>
              <a:ext uri="{FF2B5EF4-FFF2-40B4-BE49-F238E27FC236}">
                <a16:creationId xmlns:a16="http://schemas.microsoft.com/office/drawing/2014/main" id="{A6E2A1D6-C7DD-3D41-9F98-73B0D75509D9}"/>
              </a:ext>
            </a:extLst>
          </p:cNvPr>
          <p:cNvPicPr>
            <a:picLocks noChangeAspect="1"/>
          </p:cNvPicPr>
          <p:nvPr/>
        </p:nvPicPr>
        <p:blipFill>
          <a:blip r:embed="rId2"/>
          <a:stretch>
            <a:fillRect/>
          </a:stretch>
        </p:blipFill>
        <p:spPr>
          <a:xfrm>
            <a:off x="7530477" y="368159"/>
            <a:ext cx="3381375" cy="25717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FB87474-2CAA-7E3A-55BD-088ADBB54E1F}"/>
              </a:ext>
            </a:extLst>
          </p:cNvPr>
          <p:cNvPicPr>
            <a:picLocks noChangeAspect="1"/>
          </p:cNvPicPr>
          <p:nvPr/>
        </p:nvPicPr>
        <p:blipFill>
          <a:blip r:embed="rId3"/>
          <a:stretch>
            <a:fillRect/>
          </a:stretch>
        </p:blipFill>
        <p:spPr>
          <a:xfrm>
            <a:off x="8293712" y="735021"/>
            <a:ext cx="2626313" cy="196497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3FCFDD3-F985-01A4-E422-EBC59F10EB2B}"/>
              </a:ext>
            </a:extLst>
          </p:cNvPr>
          <p:cNvPicPr>
            <a:picLocks noChangeAspect="1"/>
          </p:cNvPicPr>
          <p:nvPr/>
        </p:nvPicPr>
        <p:blipFill>
          <a:blip r:embed="rId4"/>
          <a:stretch>
            <a:fillRect/>
          </a:stretch>
        </p:blipFill>
        <p:spPr>
          <a:xfrm>
            <a:off x="1075240" y="1418019"/>
            <a:ext cx="5144742" cy="2383800"/>
          </a:xfrm>
          <a:prstGeom prst="rect">
            <a:avLst/>
          </a:prstGeom>
          <a:ln>
            <a:solidFill>
              <a:srgbClr val="4472C4"/>
            </a:solidFill>
          </a:ln>
        </p:spPr>
      </p:pic>
      <p:pic>
        <p:nvPicPr>
          <p:cNvPr id="7" name="Picture 6" descr="A screenshot of a computer&#10;&#10;Description automatically generated">
            <a:extLst>
              <a:ext uri="{FF2B5EF4-FFF2-40B4-BE49-F238E27FC236}">
                <a16:creationId xmlns:a16="http://schemas.microsoft.com/office/drawing/2014/main" id="{CA19E7CB-C4F9-6640-6D80-64C1C2774845}"/>
              </a:ext>
            </a:extLst>
          </p:cNvPr>
          <p:cNvPicPr>
            <a:picLocks noChangeAspect="1"/>
          </p:cNvPicPr>
          <p:nvPr/>
        </p:nvPicPr>
        <p:blipFill>
          <a:blip r:embed="rId5"/>
          <a:stretch>
            <a:fillRect/>
          </a:stretch>
        </p:blipFill>
        <p:spPr>
          <a:xfrm>
            <a:off x="7195961" y="3040768"/>
            <a:ext cx="3726745" cy="164194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30D14AF-9947-D1EF-0D5E-731780DB2441}"/>
              </a:ext>
            </a:extLst>
          </p:cNvPr>
          <p:cNvPicPr>
            <a:picLocks noChangeAspect="1"/>
          </p:cNvPicPr>
          <p:nvPr/>
        </p:nvPicPr>
        <p:blipFill>
          <a:blip r:embed="rId6"/>
          <a:stretch>
            <a:fillRect/>
          </a:stretch>
        </p:blipFill>
        <p:spPr>
          <a:xfrm>
            <a:off x="7194256" y="4795073"/>
            <a:ext cx="3240970" cy="1548225"/>
          </a:xfrm>
          <a:prstGeom prst="rect">
            <a:avLst/>
          </a:prstGeom>
        </p:spPr>
      </p:pic>
      <p:sp>
        <p:nvSpPr>
          <p:cNvPr id="9" name="TextBox 8">
            <a:extLst>
              <a:ext uri="{FF2B5EF4-FFF2-40B4-BE49-F238E27FC236}">
                <a16:creationId xmlns:a16="http://schemas.microsoft.com/office/drawing/2014/main" id="{C8739E93-161D-0EAA-7BA6-79CC0C0190C5}"/>
              </a:ext>
            </a:extLst>
          </p:cNvPr>
          <p:cNvSpPr txBox="1"/>
          <p:nvPr/>
        </p:nvSpPr>
        <p:spPr>
          <a:xfrm>
            <a:off x="4327407" y="2427111"/>
            <a:ext cx="14957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Normal</a:t>
            </a:r>
          </a:p>
        </p:txBody>
      </p:sp>
      <p:sp>
        <p:nvSpPr>
          <p:cNvPr id="10" name="TextBox 9">
            <a:extLst>
              <a:ext uri="{FF2B5EF4-FFF2-40B4-BE49-F238E27FC236}">
                <a16:creationId xmlns:a16="http://schemas.microsoft.com/office/drawing/2014/main" id="{80E53197-B168-3404-B235-4EDFB949C04B}"/>
              </a:ext>
            </a:extLst>
          </p:cNvPr>
          <p:cNvSpPr txBox="1"/>
          <p:nvPr/>
        </p:nvSpPr>
        <p:spPr>
          <a:xfrm>
            <a:off x="9877777" y="3264370"/>
            <a:ext cx="12417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Boundary</a:t>
            </a:r>
          </a:p>
        </p:txBody>
      </p:sp>
      <p:sp>
        <p:nvSpPr>
          <p:cNvPr id="11" name="TextBox 10">
            <a:extLst>
              <a:ext uri="{FF2B5EF4-FFF2-40B4-BE49-F238E27FC236}">
                <a16:creationId xmlns:a16="http://schemas.microsoft.com/office/drawing/2014/main" id="{50334319-CF29-2900-C633-0A49C346DC72}"/>
              </a:ext>
            </a:extLst>
          </p:cNvPr>
          <p:cNvSpPr txBox="1"/>
          <p:nvPr/>
        </p:nvSpPr>
        <p:spPr>
          <a:xfrm>
            <a:off x="9877778" y="5221111"/>
            <a:ext cx="13922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Erroneous</a:t>
            </a:r>
          </a:p>
        </p:txBody>
      </p:sp>
    </p:spTree>
    <p:extLst>
      <p:ext uri="{BB962C8B-B14F-4D97-AF65-F5344CB8AC3E}">
        <p14:creationId xmlns:p14="http://schemas.microsoft.com/office/powerpoint/2010/main" val="3383758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DD6F-A88C-8C9C-AF5C-7798D5229493}"/>
              </a:ext>
            </a:extLst>
          </p:cNvPr>
          <p:cNvSpPr>
            <a:spLocks noGrp="1"/>
          </p:cNvSpPr>
          <p:nvPr>
            <p:ph type="title"/>
          </p:nvPr>
        </p:nvSpPr>
        <p:spPr/>
        <p:txBody>
          <a:bodyPr/>
          <a:lstStyle/>
          <a:p>
            <a:r>
              <a:rPr lang="en-US" dirty="0"/>
              <a:t>Dark Cloud Cover</a:t>
            </a:r>
          </a:p>
        </p:txBody>
      </p:sp>
      <p:sp>
        <p:nvSpPr>
          <p:cNvPr id="4" name="TextBox 3">
            <a:extLst>
              <a:ext uri="{FF2B5EF4-FFF2-40B4-BE49-F238E27FC236}">
                <a16:creationId xmlns:a16="http://schemas.microsoft.com/office/drawing/2014/main" id="{9FB820D8-F576-3FBD-B42E-CE6EA6D85068}"/>
              </a:ext>
            </a:extLst>
          </p:cNvPr>
          <p:cNvSpPr txBox="1"/>
          <p:nvPr/>
        </p:nvSpPr>
        <p:spPr>
          <a:xfrm>
            <a:off x="616075" y="1562656"/>
            <a:ext cx="689085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same code is used as the one before for Dark Cloud Cover but instead of comparing three rows, it compares two rows. It uses the open, close and high of day 1 and open and high of day two.</a:t>
            </a:r>
          </a:p>
          <a:p>
            <a:endParaRPr lang="en-US" dirty="0"/>
          </a:p>
          <a:p>
            <a:endParaRPr lang="en-US" dirty="0"/>
          </a:p>
          <a:p>
            <a:r>
              <a:rPr lang="en-US" dirty="0"/>
              <a:t>These values are then passed into the function </a:t>
            </a:r>
            <a:r>
              <a:rPr lang="en-US" dirty="0" err="1"/>
              <a:t>CheckDarkCloudCover</a:t>
            </a:r>
            <a:r>
              <a:rPr lang="en-US" dirty="0"/>
              <a:t>:</a:t>
            </a:r>
          </a:p>
          <a:p>
            <a:endParaRPr lang="en-US" dirty="0"/>
          </a:p>
        </p:txBody>
      </p:sp>
      <p:pic>
        <p:nvPicPr>
          <p:cNvPr id="7" name="Picture 6" descr="A computer code with black text&#10;&#10;Description automatically generated">
            <a:extLst>
              <a:ext uri="{FF2B5EF4-FFF2-40B4-BE49-F238E27FC236}">
                <a16:creationId xmlns:a16="http://schemas.microsoft.com/office/drawing/2014/main" id="{00AB5BA7-FB12-3612-EE8E-1B55049A3747}"/>
              </a:ext>
            </a:extLst>
          </p:cNvPr>
          <p:cNvPicPr>
            <a:picLocks noChangeAspect="1"/>
          </p:cNvPicPr>
          <p:nvPr/>
        </p:nvPicPr>
        <p:blipFill>
          <a:blip r:embed="rId2"/>
          <a:stretch>
            <a:fillRect/>
          </a:stretch>
        </p:blipFill>
        <p:spPr>
          <a:xfrm>
            <a:off x="7633369" y="158309"/>
            <a:ext cx="4086225" cy="1400175"/>
          </a:xfrm>
          <a:prstGeom prst="rect">
            <a:avLst/>
          </a:prstGeom>
        </p:spPr>
      </p:pic>
      <p:pic>
        <p:nvPicPr>
          <p:cNvPr id="8" name="Picture 7" descr="A screen shot of a computer error&#10;&#10;Description automatically generated">
            <a:extLst>
              <a:ext uri="{FF2B5EF4-FFF2-40B4-BE49-F238E27FC236}">
                <a16:creationId xmlns:a16="http://schemas.microsoft.com/office/drawing/2014/main" id="{FADEF813-00A3-E0BD-CD48-DDC2BE628FFC}"/>
              </a:ext>
            </a:extLst>
          </p:cNvPr>
          <p:cNvPicPr>
            <a:picLocks noChangeAspect="1"/>
          </p:cNvPicPr>
          <p:nvPr/>
        </p:nvPicPr>
        <p:blipFill>
          <a:blip r:embed="rId3"/>
          <a:stretch>
            <a:fillRect/>
          </a:stretch>
        </p:blipFill>
        <p:spPr>
          <a:xfrm>
            <a:off x="6574545" y="2532961"/>
            <a:ext cx="5441874" cy="115860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7974BB3-B72C-98AA-7B57-B6719EE886E7}"/>
              </a:ext>
            </a:extLst>
          </p:cNvPr>
          <p:cNvPicPr>
            <a:picLocks noChangeAspect="1"/>
          </p:cNvPicPr>
          <p:nvPr/>
        </p:nvPicPr>
        <p:blipFill>
          <a:blip r:embed="rId4"/>
          <a:stretch>
            <a:fillRect/>
          </a:stretch>
        </p:blipFill>
        <p:spPr>
          <a:xfrm>
            <a:off x="615625" y="3874150"/>
            <a:ext cx="9409209" cy="1166182"/>
          </a:xfrm>
          <a:prstGeom prst="rect">
            <a:avLst/>
          </a:prstGeom>
        </p:spPr>
      </p:pic>
      <p:sp>
        <p:nvSpPr>
          <p:cNvPr id="10" name="TextBox 9">
            <a:extLst>
              <a:ext uri="{FF2B5EF4-FFF2-40B4-BE49-F238E27FC236}">
                <a16:creationId xmlns:a16="http://schemas.microsoft.com/office/drawing/2014/main" id="{1502B66F-D20F-7476-177E-AE93CC4CC658}"/>
              </a:ext>
            </a:extLst>
          </p:cNvPr>
          <p:cNvSpPr txBox="1"/>
          <p:nvPr/>
        </p:nvSpPr>
        <p:spPr>
          <a:xfrm>
            <a:off x="611605" y="5133473"/>
            <a:ext cx="471043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day 1 candle is bearish; the open of day 2 is greater than the highest of day 1; the second candle closes the midpoint of the first and the close is less than the open, it returns true, outputting the date range.                                                                        </a:t>
            </a:r>
          </a:p>
        </p:txBody>
      </p:sp>
      <p:sp>
        <p:nvSpPr>
          <p:cNvPr id="11" name="TextBox 10">
            <a:extLst>
              <a:ext uri="{FF2B5EF4-FFF2-40B4-BE49-F238E27FC236}">
                <a16:creationId xmlns:a16="http://schemas.microsoft.com/office/drawing/2014/main" id="{5572D82D-76D2-2126-9FBD-B15B4A8D3035}"/>
              </a:ext>
            </a:extLst>
          </p:cNvPr>
          <p:cNvSpPr txBox="1"/>
          <p:nvPr/>
        </p:nvSpPr>
        <p:spPr>
          <a:xfrm>
            <a:off x="6577262" y="5133473"/>
            <a:ext cx="430128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Java Techniques:</a:t>
            </a:r>
          </a:p>
          <a:p>
            <a:pPr marL="285750" indent="-285750">
              <a:buFont typeface="Arial"/>
              <a:buChar char="•"/>
            </a:pPr>
            <a:r>
              <a:rPr lang="en-US" dirty="0"/>
              <a:t>Iteration</a:t>
            </a:r>
          </a:p>
          <a:p>
            <a:pPr marL="285750" indent="-285750">
              <a:buFont typeface="Arial"/>
              <a:buChar char="•"/>
            </a:pPr>
            <a:r>
              <a:rPr lang="en-US" dirty="0"/>
              <a:t>Subroutines</a:t>
            </a:r>
          </a:p>
          <a:p>
            <a:pPr marL="285750" indent="-285750">
              <a:buFont typeface="Arial"/>
              <a:buChar char="•"/>
            </a:pPr>
            <a:r>
              <a:rPr lang="en-US" dirty="0"/>
              <a:t>Arrays</a:t>
            </a:r>
          </a:p>
          <a:p>
            <a:pPr marL="285750" indent="-285750">
              <a:buFont typeface="Arial"/>
              <a:buChar char="•"/>
            </a:pPr>
            <a:r>
              <a:rPr lang="en-US" dirty="0"/>
              <a:t>Selection</a:t>
            </a:r>
          </a:p>
        </p:txBody>
      </p:sp>
      <p:sp>
        <p:nvSpPr>
          <p:cNvPr id="5" name="TextBox 4">
            <a:extLst>
              <a:ext uri="{FF2B5EF4-FFF2-40B4-BE49-F238E27FC236}">
                <a16:creationId xmlns:a16="http://schemas.microsoft.com/office/drawing/2014/main" id="{1A6F1D00-A14B-5D4F-97A4-EF97245A0DC4}"/>
              </a:ext>
            </a:extLst>
          </p:cNvPr>
          <p:cNvSpPr txBox="1"/>
          <p:nvPr/>
        </p:nvSpPr>
        <p:spPr>
          <a:xfrm>
            <a:off x="9145189" y="5490707"/>
            <a:ext cx="2578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Process </a:t>
            </a:r>
            <a:r>
              <a:rPr lang="en-US" dirty="0"/>
              <a:t>/ </a:t>
            </a:r>
            <a:r>
              <a:rPr lang="en-US" dirty="0">
                <a:solidFill>
                  <a:schemeClr val="accent1"/>
                </a:solidFill>
              </a:rPr>
              <a:t>Output</a:t>
            </a:r>
          </a:p>
        </p:txBody>
      </p:sp>
    </p:spTree>
    <p:extLst>
      <p:ext uri="{BB962C8B-B14F-4D97-AF65-F5344CB8AC3E}">
        <p14:creationId xmlns:p14="http://schemas.microsoft.com/office/powerpoint/2010/main" val="3320032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2FAE-1EB7-2BFA-E791-634EE3EBF27F}"/>
              </a:ext>
            </a:extLst>
          </p:cNvPr>
          <p:cNvSpPr>
            <a:spLocks noGrp="1"/>
          </p:cNvSpPr>
          <p:nvPr>
            <p:ph type="title"/>
          </p:nvPr>
        </p:nvSpPr>
        <p:spPr>
          <a:xfrm>
            <a:off x="85607" y="92310"/>
            <a:ext cx="10515600" cy="1325563"/>
          </a:xfrm>
        </p:spPr>
        <p:txBody>
          <a:bodyPr/>
          <a:lstStyle/>
          <a:p>
            <a:r>
              <a:rPr lang="en-US" dirty="0">
                <a:solidFill>
                  <a:schemeClr val="accent5">
                    <a:lumMod val="60000"/>
                    <a:lumOff val="40000"/>
                  </a:schemeClr>
                </a:solidFill>
              </a:rPr>
              <a:t>Testing </a:t>
            </a:r>
            <a:r>
              <a:rPr lang="en-US" dirty="0"/>
              <a:t>Dark Cloud Cover</a:t>
            </a:r>
          </a:p>
        </p:txBody>
      </p:sp>
      <p:pic>
        <p:nvPicPr>
          <p:cNvPr id="4" name="Content Placeholder 3" descr="A screenshot of a computer&#10;&#10;Description automatically generated">
            <a:extLst>
              <a:ext uri="{FF2B5EF4-FFF2-40B4-BE49-F238E27FC236}">
                <a16:creationId xmlns:a16="http://schemas.microsoft.com/office/drawing/2014/main" id="{329FDB53-0E19-4405-E211-3D11C3F944F3}"/>
              </a:ext>
            </a:extLst>
          </p:cNvPr>
          <p:cNvPicPr>
            <a:picLocks noGrp="1" noChangeAspect="1"/>
          </p:cNvPicPr>
          <p:nvPr>
            <p:ph idx="1"/>
          </p:nvPr>
        </p:nvPicPr>
        <p:blipFill>
          <a:blip r:embed="rId2"/>
          <a:stretch>
            <a:fillRect/>
          </a:stretch>
        </p:blipFill>
        <p:spPr>
          <a:xfrm>
            <a:off x="4034175" y="1376688"/>
            <a:ext cx="4994013" cy="2265282"/>
          </a:xfrm>
        </p:spPr>
      </p:pic>
      <p:pic>
        <p:nvPicPr>
          <p:cNvPr id="5" name="Picture 4" descr="A screenshot of a computer&#10;&#10;Description automatically generated">
            <a:extLst>
              <a:ext uri="{FF2B5EF4-FFF2-40B4-BE49-F238E27FC236}">
                <a16:creationId xmlns:a16="http://schemas.microsoft.com/office/drawing/2014/main" id="{FCFB6F77-48BC-74CC-C5BF-930D09C780D8}"/>
              </a:ext>
            </a:extLst>
          </p:cNvPr>
          <p:cNvPicPr>
            <a:picLocks noChangeAspect="1"/>
          </p:cNvPicPr>
          <p:nvPr/>
        </p:nvPicPr>
        <p:blipFill>
          <a:blip r:embed="rId3"/>
          <a:stretch>
            <a:fillRect/>
          </a:stretch>
        </p:blipFill>
        <p:spPr>
          <a:xfrm>
            <a:off x="172154" y="1553104"/>
            <a:ext cx="3574655" cy="1872928"/>
          </a:xfrm>
          <a:prstGeom prst="rect">
            <a:avLst/>
          </a:prstGeom>
        </p:spPr>
      </p:pic>
      <p:pic>
        <p:nvPicPr>
          <p:cNvPr id="6" name="Picture 5">
            <a:extLst>
              <a:ext uri="{FF2B5EF4-FFF2-40B4-BE49-F238E27FC236}">
                <a16:creationId xmlns:a16="http://schemas.microsoft.com/office/drawing/2014/main" id="{1CFBD30C-DE24-8D7C-C7DF-23815C1CE104}"/>
              </a:ext>
            </a:extLst>
          </p:cNvPr>
          <p:cNvPicPr>
            <a:picLocks noChangeAspect="1"/>
          </p:cNvPicPr>
          <p:nvPr/>
        </p:nvPicPr>
        <p:blipFill>
          <a:blip r:embed="rId4"/>
          <a:stretch>
            <a:fillRect/>
          </a:stretch>
        </p:blipFill>
        <p:spPr>
          <a:xfrm>
            <a:off x="5341500" y="238599"/>
            <a:ext cx="3038475" cy="247650"/>
          </a:xfrm>
          <a:prstGeom prst="rect">
            <a:avLst/>
          </a:prstGeom>
        </p:spPr>
      </p:pic>
      <p:sp>
        <p:nvSpPr>
          <p:cNvPr id="7" name="TextBox 6">
            <a:extLst>
              <a:ext uri="{FF2B5EF4-FFF2-40B4-BE49-F238E27FC236}">
                <a16:creationId xmlns:a16="http://schemas.microsoft.com/office/drawing/2014/main" id="{6ED26682-C517-56FD-C05C-4F05FF72F7B3}"/>
              </a:ext>
            </a:extLst>
          </p:cNvPr>
          <p:cNvSpPr txBox="1"/>
          <p:nvPr/>
        </p:nvSpPr>
        <p:spPr>
          <a:xfrm>
            <a:off x="174209" y="3981744"/>
            <a:ext cx="885846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Dark Cloud Cover is on 11/26/2024 as: </a:t>
            </a:r>
          </a:p>
          <a:p>
            <a:r>
              <a:rPr lang="en-US">
                <a:ea typeface="+mn-lt"/>
                <a:cs typeface="+mn-lt"/>
              </a:rPr>
              <a:t>On </a:t>
            </a:r>
            <a:r>
              <a:rPr lang="en-US" b="1">
                <a:ea typeface="+mn-lt"/>
                <a:cs typeface="+mn-lt"/>
              </a:rPr>
              <a:t>11/25/2024</a:t>
            </a:r>
            <a:r>
              <a:rPr lang="en-US">
                <a:ea typeface="+mn-lt"/>
                <a:cs typeface="+mn-lt"/>
              </a:rPr>
              <a:t>, the candlestick forms the first part of the pattern:</a:t>
            </a:r>
            <a:endParaRPr lang="en-US"/>
          </a:p>
          <a:p>
            <a:pPr marL="285750" indent="-285750">
              <a:buFont typeface="Arial"/>
              <a:buChar char="•"/>
            </a:pPr>
            <a:r>
              <a:rPr lang="en-US">
                <a:ea typeface="+mn-lt"/>
                <a:cs typeface="+mn-lt"/>
              </a:rPr>
              <a:t>The </a:t>
            </a:r>
            <a:r>
              <a:rPr lang="en-US" b="1">
                <a:ea typeface="+mn-lt"/>
                <a:cs typeface="+mn-lt"/>
              </a:rPr>
              <a:t>open</a:t>
            </a:r>
            <a:r>
              <a:rPr lang="en-US">
                <a:ea typeface="+mn-lt"/>
                <a:cs typeface="+mn-lt"/>
              </a:rPr>
              <a:t> is 110, and the </a:t>
            </a:r>
            <a:r>
              <a:rPr lang="en-US" b="1">
                <a:ea typeface="+mn-lt"/>
                <a:cs typeface="+mn-lt"/>
              </a:rPr>
              <a:t>high</a:t>
            </a:r>
            <a:r>
              <a:rPr lang="en-US">
                <a:ea typeface="+mn-lt"/>
                <a:cs typeface="+mn-lt"/>
              </a:rPr>
              <a:t> is 115, indicating strong upward movement.</a:t>
            </a:r>
            <a:endParaRPr lang="en-US"/>
          </a:p>
          <a:p>
            <a:pPr marL="285750" indent="-285750">
              <a:buFont typeface="Arial"/>
              <a:buChar char="•"/>
            </a:pPr>
            <a:r>
              <a:rPr lang="en-US">
                <a:ea typeface="+mn-lt"/>
                <a:cs typeface="+mn-lt"/>
              </a:rPr>
              <a:t>The </a:t>
            </a:r>
            <a:r>
              <a:rPr lang="en-US" b="1">
                <a:ea typeface="+mn-lt"/>
                <a:cs typeface="+mn-lt"/>
              </a:rPr>
              <a:t>close</a:t>
            </a:r>
            <a:r>
              <a:rPr lang="en-US">
                <a:ea typeface="+mn-lt"/>
                <a:cs typeface="+mn-lt"/>
              </a:rPr>
              <a:t> is 108, still above the open, showing a bullish close.</a:t>
            </a:r>
            <a:endParaRPr lang="en-US"/>
          </a:p>
          <a:p>
            <a:r>
              <a:rPr lang="en-US">
                <a:ea typeface="+mn-lt"/>
                <a:cs typeface="+mn-lt"/>
              </a:rPr>
              <a:t>On </a:t>
            </a:r>
            <a:r>
              <a:rPr lang="en-US" b="1">
                <a:ea typeface="+mn-lt"/>
                <a:cs typeface="+mn-lt"/>
              </a:rPr>
              <a:t>11/26/2024</a:t>
            </a:r>
            <a:r>
              <a:rPr lang="en-US">
                <a:ea typeface="+mn-lt"/>
                <a:cs typeface="+mn-lt"/>
              </a:rPr>
              <a:t>, the second candle forms:</a:t>
            </a:r>
            <a:endParaRPr lang="en-US"/>
          </a:p>
          <a:p>
            <a:pPr marL="285750" indent="-285750">
              <a:buFont typeface="Arial"/>
              <a:buChar char="•"/>
            </a:pPr>
            <a:r>
              <a:rPr lang="en-US">
                <a:ea typeface="+mn-lt"/>
                <a:cs typeface="+mn-lt"/>
              </a:rPr>
              <a:t>The </a:t>
            </a:r>
            <a:r>
              <a:rPr lang="en-US" b="1">
                <a:ea typeface="+mn-lt"/>
                <a:cs typeface="+mn-lt"/>
              </a:rPr>
              <a:t>open</a:t>
            </a:r>
            <a:r>
              <a:rPr lang="en-US">
                <a:ea typeface="+mn-lt"/>
                <a:cs typeface="+mn-lt"/>
              </a:rPr>
              <a:t> is 109, higher than the previous close (108), but it opens above the high of the previous candle (115).</a:t>
            </a:r>
            <a:endParaRPr lang="en-US"/>
          </a:p>
          <a:p>
            <a:pPr marL="285750" indent="-285750">
              <a:buFont typeface="Arial"/>
              <a:buChar char="•"/>
            </a:pPr>
            <a:r>
              <a:rPr lang="en-US">
                <a:ea typeface="+mn-lt"/>
                <a:cs typeface="+mn-lt"/>
              </a:rPr>
              <a:t>The </a:t>
            </a:r>
            <a:r>
              <a:rPr lang="en-US" b="1">
                <a:ea typeface="+mn-lt"/>
                <a:cs typeface="+mn-lt"/>
              </a:rPr>
              <a:t>close</a:t>
            </a:r>
            <a:r>
              <a:rPr lang="en-US">
                <a:ea typeface="+mn-lt"/>
                <a:cs typeface="+mn-lt"/>
              </a:rPr>
              <a:t> is 104, which is more than halfway into the body of the previous white candle (111), forming the dark cloud cover.</a:t>
            </a:r>
            <a:endParaRPr lang="en-US"/>
          </a:p>
          <a:p>
            <a:endParaRPr lang="en-US"/>
          </a:p>
        </p:txBody>
      </p:sp>
      <p:pic>
        <p:nvPicPr>
          <p:cNvPr id="3" name="Picture 2" descr="A white screen with black text&#10;&#10;Description automatically generated">
            <a:extLst>
              <a:ext uri="{FF2B5EF4-FFF2-40B4-BE49-F238E27FC236}">
                <a16:creationId xmlns:a16="http://schemas.microsoft.com/office/drawing/2014/main" id="{3A626906-830F-0F20-4305-292E350E322D}"/>
              </a:ext>
            </a:extLst>
          </p:cNvPr>
          <p:cNvPicPr>
            <a:picLocks noChangeAspect="1"/>
          </p:cNvPicPr>
          <p:nvPr/>
        </p:nvPicPr>
        <p:blipFill>
          <a:blip r:embed="rId5"/>
          <a:stretch>
            <a:fillRect/>
          </a:stretch>
        </p:blipFill>
        <p:spPr>
          <a:xfrm>
            <a:off x="8292538" y="697012"/>
            <a:ext cx="3574167" cy="170220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7A629639-9BBF-2128-351B-5336654EFD04}"/>
              </a:ext>
            </a:extLst>
          </p:cNvPr>
          <p:cNvPicPr>
            <a:picLocks noChangeAspect="1"/>
          </p:cNvPicPr>
          <p:nvPr/>
        </p:nvPicPr>
        <p:blipFill>
          <a:blip r:embed="rId6"/>
          <a:stretch>
            <a:fillRect/>
          </a:stretch>
        </p:blipFill>
        <p:spPr>
          <a:xfrm>
            <a:off x="7772039" y="3426829"/>
            <a:ext cx="4094304" cy="1933455"/>
          </a:xfrm>
          <a:prstGeom prst="rect">
            <a:avLst/>
          </a:prstGeom>
        </p:spPr>
      </p:pic>
      <p:sp>
        <p:nvSpPr>
          <p:cNvPr id="9" name="TextBox 8">
            <a:extLst>
              <a:ext uri="{FF2B5EF4-FFF2-40B4-BE49-F238E27FC236}">
                <a16:creationId xmlns:a16="http://schemas.microsoft.com/office/drawing/2014/main" id="{9CDAD339-0676-9035-A1CA-0D8AB382946B}"/>
              </a:ext>
            </a:extLst>
          </p:cNvPr>
          <p:cNvSpPr txBox="1"/>
          <p:nvPr/>
        </p:nvSpPr>
        <p:spPr>
          <a:xfrm>
            <a:off x="6674734" y="2372809"/>
            <a:ext cx="1032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normal</a:t>
            </a:r>
          </a:p>
        </p:txBody>
      </p:sp>
      <p:sp>
        <p:nvSpPr>
          <p:cNvPr id="10" name="TextBox 9">
            <a:extLst>
              <a:ext uri="{FF2B5EF4-FFF2-40B4-BE49-F238E27FC236}">
                <a16:creationId xmlns:a16="http://schemas.microsoft.com/office/drawing/2014/main" id="{B619A76A-098D-D01C-4D27-3422444FD10D}"/>
              </a:ext>
            </a:extLst>
          </p:cNvPr>
          <p:cNvSpPr txBox="1"/>
          <p:nvPr/>
        </p:nvSpPr>
        <p:spPr>
          <a:xfrm>
            <a:off x="10601910" y="1182594"/>
            <a:ext cx="1147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boundary</a:t>
            </a:r>
          </a:p>
        </p:txBody>
      </p:sp>
      <p:sp>
        <p:nvSpPr>
          <p:cNvPr id="11" name="TextBox 10">
            <a:extLst>
              <a:ext uri="{FF2B5EF4-FFF2-40B4-BE49-F238E27FC236}">
                <a16:creationId xmlns:a16="http://schemas.microsoft.com/office/drawing/2014/main" id="{0D96CFD2-AE30-5047-5B7C-637393BB57C6}"/>
              </a:ext>
            </a:extLst>
          </p:cNvPr>
          <p:cNvSpPr txBox="1"/>
          <p:nvPr/>
        </p:nvSpPr>
        <p:spPr>
          <a:xfrm>
            <a:off x="10281462" y="4145331"/>
            <a:ext cx="15336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erroneous</a:t>
            </a:r>
          </a:p>
        </p:txBody>
      </p:sp>
    </p:spTree>
    <p:extLst>
      <p:ext uri="{BB962C8B-B14F-4D97-AF65-F5344CB8AC3E}">
        <p14:creationId xmlns:p14="http://schemas.microsoft.com/office/powerpoint/2010/main" val="260475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B60E-80A2-429E-66E5-A41E5F9975D1}"/>
              </a:ext>
            </a:extLst>
          </p:cNvPr>
          <p:cNvSpPr>
            <a:spLocks noGrp="1"/>
          </p:cNvSpPr>
          <p:nvPr>
            <p:ph type="title"/>
          </p:nvPr>
        </p:nvSpPr>
        <p:spPr>
          <a:xfrm>
            <a:off x="296537" y="71342"/>
            <a:ext cx="10515600" cy="1325563"/>
          </a:xfrm>
        </p:spPr>
        <p:txBody>
          <a:bodyPr/>
          <a:lstStyle/>
          <a:p>
            <a:r>
              <a:rPr lang="en-US" dirty="0"/>
              <a:t>Shooting Star</a:t>
            </a:r>
          </a:p>
        </p:txBody>
      </p:sp>
      <p:pic>
        <p:nvPicPr>
          <p:cNvPr id="5" name="Picture 4" descr="A computer code with text&#10;&#10;Description automatically generated">
            <a:extLst>
              <a:ext uri="{FF2B5EF4-FFF2-40B4-BE49-F238E27FC236}">
                <a16:creationId xmlns:a16="http://schemas.microsoft.com/office/drawing/2014/main" id="{27A3821A-D0A5-C3E4-FA7F-37C581BFCD3C}"/>
              </a:ext>
            </a:extLst>
          </p:cNvPr>
          <p:cNvPicPr>
            <a:picLocks noChangeAspect="1"/>
          </p:cNvPicPr>
          <p:nvPr/>
        </p:nvPicPr>
        <p:blipFill>
          <a:blip r:embed="rId2"/>
          <a:stretch>
            <a:fillRect/>
          </a:stretch>
        </p:blipFill>
        <p:spPr>
          <a:xfrm>
            <a:off x="5803955" y="2984721"/>
            <a:ext cx="6170979" cy="1495425"/>
          </a:xfrm>
          <a:prstGeom prst="rect">
            <a:avLst/>
          </a:prstGeom>
        </p:spPr>
      </p:pic>
      <p:sp>
        <p:nvSpPr>
          <p:cNvPr id="4" name="Content Placeholder 3">
            <a:extLst>
              <a:ext uri="{FF2B5EF4-FFF2-40B4-BE49-F238E27FC236}">
                <a16:creationId xmlns:a16="http://schemas.microsoft.com/office/drawing/2014/main" id="{CDAB6A85-3FD8-7E1C-ECD2-E9454BA19A68}"/>
              </a:ext>
            </a:extLst>
          </p:cNvPr>
          <p:cNvSpPr>
            <a:spLocks noGrp="1"/>
          </p:cNvSpPr>
          <p:nvPr>
            <p:ph idx="1"/>
          </p:nvPr>
        </p:nvSpPr>
        <p:spPr>
          <a:xfrm>
            <a:off x="278176" y="1394131"/>
            <a:ext cx="6531166" cy="1707290"/>
          </a:xfrm>
        </p:spPr>
        <p:txBody>
          <a:bodyPr vert="horz" lIns="91440" tIns="45720" rIns="91440" bIns="45720" rtlCol="0" anchor="t">
            <a:normAutofit/>
          </a:bodyPr>
          <a:lstStyle/>
          <a:p>
            <a:pPr marL="0" indent="0">
              <a:lnSpc>
                <a:spcPct val="100000"/>
              </a:lnSpc>
              <a:spcBef>
                <a:spcPts val="0"/>
              </a:spcBef>
              <a:buNone/>
            </a:pPr>
            <a:r>
              <a:rPr lang="en-US" sz="1800" dirty="0"/>
              <a:t>The same code is used as the ones before for Shooting Star but instead of comparing three or two rows, it compares 1 row' s open, high, close and low.</a:t>
            </a:r>
            <a:endParaRPr lang="en-US" dirty="0"/>
          </a:p>
          <a:p>
            <a:pPr marL="0" indent="0">
              <a:lnSpc>
                <a:spcPct val="100000"/>
              </a:lnSpc>
              <a:spcBef>
                <a:spcPts val="0"/>
              </a:spcBef>
              <a:buNone/>
            </a:pPr>
            <a:r>
              <a:rPr lang="en-US" sz="1800" dirty="0"/>
              <a:t>These values are then passed into the function </a:t>
            </a:r>
            <a:r>
              <a:rPr lang="en-US" sz="1800" dirty="0" err="1"/>
              <a:t>CheckShootingStar</a:t>
            </a:r>
            <a:r>
              <a:rPr lang="en-US" sz="1800" dirty="0"/>
              <a:t>:</a:t>
            </a:r>
          </a:p>
          <a:p>
            <a:endParaRPr lang="en-US" dirty="0"/>
          </a:p>
        </p:txBody>
      </p:sp>
      <p:pic>
        <p:nvPicPr>
          <p:cNvPr id="9" name="Picture 8" descr="A group of black text&#10;&#10;Description automatically generated">
            <a:extLst>
              <a:ext uri="{FF2B5EF4-FFF2-40B4-BE49-F238E27FC236}">
                <a16:creationId xmlns:a16="http://schemas.microsoft.com/office/drawing/2014/main" id="{3F6A21CC-CA86-8564-A6EE-4A7AC4D01D94}"/>
              </a:ext>
            </a:extLst>
          </p:cNvPr>
          <p:cNvPicPr>
            <a:picLocks noChangeAspect="1"/>
          </p:cNvPicPr>
          <p:nvPr/>
        </p:nvPicPr>
        <p:blipFill>
          <a:blip r:embed="rId3"/>
          <a:stretch>
            <a:fillRect/>
          </a:stretch>
        </p:blipFill>
        <p:spPr>
          <a:xfrm>
            <a:off x="7907930" y="514063"/>
            <a:ext cx="3371850" cy="1019175"/>
          </a:xfrm>
          <a:prstGeom prst="rect">
            <a:avLst/>
          </a:prstGeom>
        </p:spPr>
      </p:pic>
      <p:pic>
        <p:nvPicPr>
          <p:cNvPr id="10" name="Picture 9" descr="A close up of words&#10;&#10;Description automatically generated">
            <a:extLst>
              <a:ext uri="{FF2B5EF4-FFF2-40B4-BE49-F238E27FC236}">
                <a16:creationId xmlns:a16="http://schemas.microsoft.com/office/drawing/2014/main" id="{538E9B47-2AFA-618F-9A39-9A945BBCEC46}"/>
              </a:ext>
            </a:extLst>
          </p:cNvPr>
          <p:cNvPicPr>
            <a:picLocks noChangeAspect="1"/>
          </p:cNvPicPr>
          <p:nvPr/>
        </p:nvPicPr>
        <p:blipFill>
          <a:blip r:embed="rId4"/>
          <a:stretch>
            <a:fillRect/>
          </a:stretch>
        </p:blipFill>
        <p:spPr>
          <a:xfrm>
            <a:off x="6813989" y="1851407"/>
            <a:ext cx="5229225" cy="933450"/>
          </a:xfrm>
          <a:prstGeom prst="rect">
            <a:avLst/>
          </a:prstGeom>
        </p:spPr>
      </p:pic>
      <p:sp>
        <p:nvSpPr>
          <p:cNvPr id="11" name="TextBox 10">
            <a:extLst>
              <a:ext uri="{FF2B5EF4-FFF2-40B4-BE49-F238E27FC236}">
                <a16:creationId xmlns:a16="http://schemas.microsoft.com/office/drawing/2014/main" id="{46F1C1BE-089B-2CF3-7F65-B0CD0EEBDE8F}"/>
              </a:ext>
            </a:extLst>
          </p:cNvPr>
          <p:cNvSpPr txBox="1"/>
          <p:nvPr/>
        </p:nvSpPr>
        <p:spPr>
          <a:xfrm>
            <a:off x="297769" y="3057060"/>
            <a:ext cx="550118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t>BodySize</a:t>
            </a:r>
            <a:r>
              <a:rPr lang="en-US" b="1" dirty="0"/>
              <a:t> </a:t>
            </a:r>
            <a:r>
              <a:rPr lang="en-US" dirty="0"/>
              <a:t>is the absolute (always positive) value from close-open</a:t>
            </a:r>
          </a:p>
          <a:p>
            <a:r>
              <a:rPr lang="en-US" b="1" dirty="0" err="1"/>
              <a:t>UpperShadow</a:t>
            </a:r>
            <a:r>
              <a:rPr lang="en-US" dirty="0"/>
              <a:t> is the high subtracted from what is bigger between open and close</a:t>
            </a:r>
          </a:p>
          <a:p>
            <a:r>
              <a:rPr lang="en-US" b="1" dirty="0" err="1"/>
              <a:t>LowerShadow</a:t>
            </a:r>
            <a:r>
              <a:rPr lang="en-US" dirty="0"/>
              <a:t> is smaller value between the open and high taken away from the low</a:t>
            </a:r>
          </a:p>
          <a:p>
            <a:endParaRPr lang="en-US" dirty="0"/>
          </a:p>
          <a:p>
            <a:r>
              <a:rPr lang="en-US" dirty="0"/>
              <a:t>If the </a:t>
            </a:r>
            <a:r>
              <a:rPr lang="en-US" b="1" dirty="0" err="1"/>
              <a:t>BodySize</a:t>
            </a:r>
            <a:r>
              <a:rPr lang="en-US" b="1" dirty="0"/>
              <a:t> </a:t>
            </a:r>
            <a:r>
              <a:rPr lang="en-US" dirty="0"/>
              <a:t>is less than half the </a:t>
            </a:r>
            <a:r>
              <a:rPr lang="en-US" b="1" dirty="0" err="1"/>
              <a:t>UpperShadow</a:t>
            </a:r>
            <a:r>
              <a:rPr lang="en-US" dirty="0"/>
              <a:t>; the upper shadow is greater than twice the </a:t>
            </a:r>
            <a:r>
              <a:rPr lang="en-US" b="1" dirty="0" err="1"/>
              <a:t>BodySize</a:t>
            </a:r>
            <a:r>
              <a:rPr lang="en-US" b="1" dirty="0"/>
              <a:t> </a:t>
            </a:r>
            <a:r>
              <a:rPr lang="en-US" dirty="0"/>
              <a:t>and the </a:t>
            </a:r>
            <a:r>
              <a:rPr lang="en-US" b="1" dirty="0" err="1"/>
              <a:t>LowerShadow</a:t>
            </a:r>
            <a:r>
              <a:rPr lang="en-US" dirty="0"/>
              <a:t>  is very small or non-existent, true is returned and the date where this occurs is outputted</a:t>
            </a:r>
          </a:p>
        </p:txBody>
      </p:sp>
      <p:sp>
        <p:nvSpPr>
          <p:cNvPr id="13" name="TextBox 12">
            <a:extLst>
              <a:ext uri="{FF2B5EF4-FFF2-40B4-BE49-F238E27FC236}">
                <a16:creationId xmlns:a16="http://schemas.microsoft.com/office/drawing/2014/main" id="{297E6E79-DE7F-17B0-B181-D4C9056E53D2}"/>
              </a:ext>
            </a:extLst>
          </p:cNvPr>
          <p:cNvSpPr txBox="1"/>
          <p:nvPr/>
        </p:nvSpPr>
        <p:spPr>
          <a:xfrm>
            <a:off x="6733334" y="4839690"/>
            <a:ext cx="430128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Java Techniques:</a:t>
            </a:r>
          </a:p>
          <a:p>
            <a:pPr marL="285750" indent="-285750">
              <a:buFont typeface="Arial"/>
              <a:buChar char="•"/>
            </a:pPr>
            <a:r>
              <a:rPr lang="en-US" dirty="0"/>
              <a:t>Iteration</a:t>
            </a:r>
          </a:p>
          <a:p>
            <a:pPr marL="285750" indent="-285750">
              <a:buFont typeface="Arial"/>
              <a:buChar char="•"/>
            </a:pPr>
            <a:r>
              <a:rPr lang="en-US" dirty="0"/>
              <a:t>Subroutines</a:t>
            </a:r>
          </a:p>
          <a:p>
            <a:pPr marL="285750" indent="-285750">
              <a:buFont typeface="Arial"/>
              <a:buChar char="•"/>
            </a:pPr>
            <a:r>
              <a:rPr lang="en-US" dirty="0"/>
              <a:t>Arrays</a:t>
            </a:r>
          </a:p>
          <a:p>
            <a:pPr marL="285750" indent="-285750">
              <a:buFont typeface="Arial"/>
              <a:buChar char="•"/>
            </a:pPr>
            <a:r>
              <a:rPr lang="en-US" dirty="0"/>
              <a:t>Selection</a:t>
            </a:r>
          </a:p>
        </p:txBody>
      </p:sp>
      <p:sp>
        <p:nvSpPr>
          <p:cNvPr id="6" name="TextBox 5">
            <a:extLst>
              <a:ext uri="{FF2B5EF4-FFF2-40B4-BE49-F238E27FC236}">
                <a16:creationId xmlns:a16="http://schemas.microsoft.com/office/drawing/2014/main" id="{363DEF92-0651-12E9-AEDD-B80CC89505F5}"/>
              </a:ext>
            </a:extLst>
          </p:cNvPr>
          <p:cNvSpPr txBox="1"/>
          <p:nvPr/>
        </p:nvSpPr>
        <p:spPr>
          <a:xfrm>
            <a:off x="4235594" y="359264"/>
            <a:ext cx="2578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Process </a:t>
            </a:r>
            <a:r>
              <a:rPr lang="en-US" dirty="0"/>
              <a:t>/ </a:t>
            </a:r>
            <a:r>
              <a:rPr lang="en-US" dirty="0">
                <a:solidFill>
                  <a:schemeClr val="accent1"/>
                </a:solidFill>
              </a:rPr>
              <a:t>Output</a:t>
            </a:r>
          </a:p>
        </p:txBody>
      </p:sp>
    </p:spTree>
    <p:extLst>
      <p:ext uri="{BB962C8B-B14F-4D97-AF65-F5344CB8AC3E}">
        <p14:creationId xmlns:p14="http://schemas.microsoft.com/office/powerpoint/2010/main" val="3436097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1424-EBF9-1FF1-9EB9-7A0D86D20D1D}"/>
              </a:ext>
            </a:extLst>
          </p:cNvPr>
          <p:cNvSpPr>
            <a:spLocks noGrp="1"/>
          </p:cNvSpPr>
          <p:nvPr>
            <p:ph type="title"/>
          </p:nvPr>
        </p:nvSpPr>
        <p:spPr>
          <a:xfrm>
            <a:off x="941" y="-1764"/>
            <a:ext cx="10515600" cy="1325563"/>
          </a:xfrm>
        </p:spPr>
        <p:txBody>
          <a:bodyPr/>
          <a:lstStyle/>
          <a:p>
            <a:r>
              <a:rPr lang="en-US" dirty="0">
                <a:solidFill>
                  <a:schemeClr val="accent5">
                    <a:lumMod val="60000"/>
                    <a:lumOff val="40000"/>
                  </a:schemeClr>
                </a:solidFill>
              </a:rPr>
              <a:t>Testing </a:t>
            </a:r>
            <a:r>
              <a:rPr lang="en-US" dirty="0"/>
              <a:t>Shooting Star</a:t>
            </a:r>
          </a:p>
        </p:txBody>
      </p:sp>
      <p:pic>
        <p:nvPicPr>
          <p:cNvPr id="4" name="Content Placeholder 3">
            <a:extLst>
              <a:ext uri="{FF2B5EF4-FFF2-40B4-BE49-F238E27FC236}">
                <a16:creationId xmlns:a16="http://schemas.microsoft.com/office/drawing/2014/main" id="{F0E361DF-6BC3-C8F7-38C6-05435977DABF}"/>
              </a:ext>
            </a:extLst>
          </p:cNvPr>
          <p:cNvPicPr>
            <a:picLocks noGrp="1" noChangeAspect="1"/>
          </p:cNvPicPr>
          <p:nvPr>
            <p:ph idx="1"/>
          </p:nvPr>
        </p:nvPicPr>
        <p:blipFill>
          <a:blip r:embed="rId2"/>
          <a:stretch>
            <a:fillRect/>
          </a:stretch>
        </p:blipFill>
        <p:spPr>
          <a:xfrm>
            <a:off x="3757878" y="1322984"/>
            <a:ext cx="4678625" cy="2250152"/>
          </a:xfrm>
        </p:spPr>
      </p:pic>
      <p:pic>
        <p:nvPicPr>
          <p:cNvPr id="5" name="Picture 4" descr="A screenshot of a computer code&#10;&#10;Description automatically generated">
            <a:extLst>
              <a:ext uri="{FF2B5EF4-FFF2-40B4-BE49-F238E27FC236}">
                <a16:creationId xmlns:a16="http://schemas.microsoft.com/office/drawing/2014/main" id="{81C99939-B7EB-65ED-0E70-D88808A24E08}"/>
              </a:ext>
            </a:extLst>
          </p:cNvPr>
          <p:cNvPicPr>
            <a:picLocks noChangeAspect="1"/>
          </p:cNvPicPr>
          <p:nvPr/>
        </p:nvPicPr>
        <p:blipFill>
          <a:blip r:embed="rId3"/>
          <a:stretch>
            <a:fillRect/>
          </a:stretch>
        </p:blipFill>
        <p:spPr>
          <a:xfrm>
            <a:off x="167247" y="1328081"/>
            <a:ext cx="3169826" cy="2873846"/>
          </a:xfrm>
          <a:prstGeom prst="rect">
            <a:avLst/>
          </a:prstGeom>
        </p:spPr>
      </p:pic>
      <p:sp>
        <p:nvSpPr>
          <p:cNvPr id="6" name="TextBox 5">
            <a:extLst>
              <a:ext uri="{FF2B5EF4-FFF2-40B4-BE49-F238E27FC236}">
                <a16:creationId xmlns:a16="http://schemas.microsoft.com/office/drawing/2014/main" id="{1EB978AC-994D-67D2-BFDF-8D94A350796C}"/>
              </a:ext>
            </a:extLst>
          </p:cNvPr>
          <p:cNvSpPr txBox="1"/>
          <p:nvPr/>
        </p:nvSpPr>
        <p:spPr>
          <a:xfrm>
            <a:off x="236603" y="4375346"/>
            <a:ext cx="562310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Shooting Star is on 11/24/2024 as:</a:t>
            </a:r>
            <a:endParaRPr lang="en-US">
              <a:ea typeface="+mn-lt"/>
              <a:cs typeface="+mn-lt"/>
            </a:endParaRPr>
          </a:p>
          <a:p>
            <a:pPr marL="285750" indent="-285750">
              <a:buFont typeface="Arial"/>
              <a:buChar char="•"/>
            </a:pPr>
            <a:r>
              <a:rPr lang="en-US">
                <a:ea typeface="+mn-lt"/>
                <a:cs typeface="+mn-lt"/>
              </a:rPr>
              <a:t>The </a:t>
            </a:r>
            <a:r>
              <a:rPr lang="en-US" b="1">
                <a:ea typeface="+mn-lt"/>
                <a:cs typeface="+mn-lt"/>
              </a:rPr>
              <a:t>open</a:t>
            </a:r>
            <a:r>
              <a:rPr lang="en-US">
                <a:ea typeface="+mn-lt"/>
                <a:cs typeface="+mn-lt"/>
              </a:rPr>
              <a:t> price is 101.</a:t>
            </a:r>
            <a:endParaRPr lang="en-US"/>
          </a:p>
          <a:p>
            <a:pPr marL="285750" indent="-285750">
              <a:buFont typeface="Arial"/>
              <a:buChar char="•"/>
            </a:pPr>
            <a:r>
              <a:rPr lang="en-US">
                <a:ea typeface="+mn-lt"/>
                <a:cs typeface="+mn-lt"/>
              </a:rPr>
              <a:t>The </a:t>
            </a:r>
            <a:r>
              <a:rPr lang="en-US" b="1">
                <a:ea typeface="+mn-lt"/>
                <a:cs typeface="+mn-lt"/>
              </a:rPr>
              <a:t>high</a:t>
            </a:r>
            <a:r>
              <a:rPr lang="en-US">
                <a:ea typeface="+mn-lt"/>
                <a:cs typeface="+mn-lt"/>
              </a:rPr>
              <a:t> price reached 115, significantly higher than the open.</a:t>
            </a:r>
          </a:p>
          <a:p>
            <a:pPr marL="285750" indent="-285750">
              <a:buFont typeface="Arial"/>
              <a:buChar char="•"/>
            </a:pPr>
            <a:r>
              <a:rPr lang="en-US">
                <a:ea typeface="+mn-lt"/>
                <a:cs typeface="+mn-lt"/>
              </a:rPr>
              <a:t>The </a:t>
            </a:r>
            <a:r>
              <a:rPr lang="en-US" b="1">
                <a:ea typeface="+mn-lt"/>
                <a:cs typeface="+mn-lt"/>
              </a:rPr>
              <a:t>low</a:t>
            </a:r>
            <a:r>
              <a:rPr lang="en-US">
                <a:ea typeface="+mn-lt"/>
                <a:cs typeface="+mn-lt"/>
              </a:rPr>
              <a:t> price is 100, very close to the open, showing the price fell back after hitting the high.</a:t>
            </a:r>
          </a:p>
          <a:p>
            <a:pPr marL="285750" indent="-285750">
              <a:buFont typeface="Arial"/>
              <a:buChar char="•"/>
            </a:pPr>
            <a:r>
              <a:rPr lang="en-US">
                <a:ea typeface="+mn-lt"/>
                <a:cs typeface="+mn-lt"/>
              </a:rPr>
              <a:t>The </a:t>
            </a:r>
            <a:r>
              <a:rPr lang="en-US" b="1">
                <a:ea typeface="+mn-lt"/>
                <a:cs typeface="+mn-lt"/>
              </a:rPr>
              <a:t>close</a:t>
            </a:r>
            <a:r>
              <a:rPr lang="en-US">
                <a:ea typeface="+mn-lt"/>
                <a:cs typeface="+mn-lt"/>
              </a:rPr>
              <a:t> price is 100, which is near the open, confirming a small body at the bottom.</a:t>
            </a:r>
          </a:p>
          <a:p>
            <a:endParaRPr lang="en-US"/>
          </a:p>
        </p:txBody>
      </p:sp>
      <p:pic>
        <p:nvPicPr>
          <p:cNvPr id="7" name="Picture 6">
            <a:extLst>
              <a:ext uri="{FF2B5EF4-FFF2-40B4-BE49-F238E27FC236}">
                <a16:creationId xmlns:a16="http://schemas.microsoft.com/office/drawing/2014/main" id="{31FA5D36-751A-150B-892B-81E574E59313}"/>
              </a:ext>
            </a:extLst>
          </p:cNvPr>
          <p:cNvPicPr>
            <a:picLocks noChangeAspect="1"/>
          </p:cNvPicPr>
          <p:nvPr/>
        </p:nvPicPr>
        <p:blipFill>
          <a:blip r:embed="rId4"/>
          <a:stretch>
            <a:fillRect/>
          </a:stretch>
        </p:blipFill>
        <p:spPr>
          <a:xfrm>
            <a:off x="6097748" y="363156"/>
            <a:ext cx="4086225" cy="228600"/>
          </a:xfrm>
          <a:prstGeom prst="rect">
            <a:avLst/>
          </a:prstGeom>
        </p:spPr>
      </p:pic>
      <p:pic>
        <p:nvPicPr>
          <p:cNvPr id="3" name="Picture 2" descr="A screenshot of a computer error&#10;&#10;Description automatically generated">
            <a:extLst>
              <a:ext uri="{FF2B5EF4-FFF2-40B4-BE49-F238E27FC236}">
                <a16:creationId xmlns:a16="http://schemas.microsoft.com/office/drawing/2014/main" id="{2C6395A1-0B8E-4F7F-3340-76599EFAF482}"/>
              </a:ext>
            </a:extLst>
          </p:cNvPr>
          <p:cNvPicPr>
            <a:picLocks noChangeAspect="1"/>
          </p:cNvPicPr>
          <p:nvPr/>
        </p:nvPicPr>
        <p:blipFill>
          <a:blip r:embed="rId5"/>
          <a:stretch>
            <a:fillRect/>
          </a:stretch>
        </p:blipFill>
        <p:spPr>
          <a:xfrm>
            <a:off x="7919684" y="2076449"/>
            <a:ext cx="3831521" cy="1877249"/>
          </a:xfrm>
          <a:prstGeom prst="rect">
            <a:avLst/>
          </a:prstGeom>
        </p:spPr>
      </p:pic>
      <p:pic>
        <p:nvPicPr>
          <p:cNvPr id="8" name="Picture 7" descr="A screenshot of a computer error&#10;&#10;Description automatically generated">
            <a:extLst>
              <a:ext uri="{FF2B5EF4-FFF2-40B4-BE49-F238E27FC236}">
                <a16:creationId xmlns:a16="http://schemas.microsoft.com/office/drawing/2014/main" id="{135F28D8-838F-A17E-7FEF-9B461A21E1FA}"/>
              </a:ext>
            </a:extLst>
          </p:cNvPr>
          <p:cNvPicPr>
            <a:picLocks noChangeAspect="1"/>
          </p:cNvPicPr>
          <p:nvPr/>
        </p:nvPicPr>
        <p:blipFill>
          <a:blip r:embed="rId6"/>
          <a:stretch>
            <a:fillRect/>
          </a:stretch>
        </p:blipFill>
        <p:spPr>
          <a:xfrm>
            <a:off x="5831240" y="4291954"/>
            <a:ext cx="4687595" cy="2244020"/>
          </a:xfrm>
          <a:prstGeom prst="rect">
            <a:avLst/>
          </a:prstGeom>
        </p:spPr>
      </p:pic>
      <p:sp>
        <p:nvSpPr>
          <p:cNvPr id="9" name="TextBox 8">
            <a:extLst>
              <a:ext uri="{FF2B5EF4-FFF2-40B4-BE49-F238E27FC236}">
                <a16:creationId xmlns:a16="http://schemas.microsoft.com/office/drawing/2014/main" id="{56F230B1-4576-4EFF-E126-E51F532AE47F}"/>
              </a:ext>
            </a:extLst>
          </p:cNvPr>
          <p:cNvSpPr txBox="1"/>
          <p:nvPr/>
        </p:nvSpPr>
        <p:spPr>
          <a:xfrm>
            <a:off x="6152444" y="1269999"/>
            <a:ext cx="14769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normal</a:t>
            </a:r>
          </a:p>
        </p:txBody>
      </p:sp>
      <p:sp>
        <p:nvSpPr>
          <p:cNvPr id="10" name="TextBox 9">
            <a:extLst>
              <a:ext uri="{FF2B5EF4-FFF2-40B4-BE49-F238E27FC236}">
                <a16:creationId xmlns:a16="http://schemas.microsoft.com/office/drawing/2014/main" id="{A6A24E7F-B229-3826-C17C-A0AD21183EAF}"/>
              </a:ext>
            </a:extLst>
          </p:cNvPr>
          <p:cNvSpPr txBox="1"/>
          <p:nvPr/>
        </p:nvSpPr>
        <p:spPr>
          <a:xfrm>
            <a:off x="9557925" y="1636888"/>
            <a:ext cx="14769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Boundary</a:t>
            </a:r>
          </a:p>
        </p:txBody>
      </p:sp>
      <p:sp>
        <p:nvSpPr>
          <p:cNvPr id="12" name="TextBox 11">
            <a:extLst>
              <a:ext uri="{FF2B5EF4-FFF2-40B4-BE49-F238E27FC236}">
                <a16:creationId xmlns:a16="http://schemas.microsoft.com/office/drawing/2014/main" id="{F49A14ED-E951-27DF-4424-D1ED748D68B3}"/>
              </a:ext>
            </a:extLst>
          </p:cNvPr>
          <p:cNvSpPr txBox="1"/>
          <p:nvPr/>
        </p:nvSpPr>
        <p:spPr>
          <a:xfrm>
            <a:off x="9096962" y="4882443"/>
            <a:ext cx="14769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Erroneous</a:t>
            </a:r>
            <a:r>
              <a:rPr lang="en-US" dirty="0"/>
              <a:t> </a:t>
            </a:r>
          </a:p>
        </p:txBody>
      </p:sp>
    </p:spTree>
    <p:extLst>
      <p:ext uri="{BB962C8B-B14F-4D97-AF65-F5344CB8AC3E}">
        <p14:creationId xmlns:p14="http://schemas.microsoft.com/office/powerpoint/2010/main" val="2669033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4DCA-FC28-25DB-AEF8-703F40A570AC}"/>
              </a:ext>
            </a:extLst>
          </p:cNvPr>
          <p:cNvSpPr>
            <a:spLocks noGrp="1"/>
          </p:cNvSpPr>
          <p:nvPr>
            <p:ph type="title"/>
          </p:nvPr>
        </p:nvSpPr>
        <p:spPr/>
        <p:txBody>
          <a:bodyPr/>
          <a:lstStyle/>
          <a:p>
            <a:r>
              <a:rPr lang="en-US"/>
              <a:t>Can check another pattern after one done</a:t>
            </a:r>
          </a:p>
        </p:txBody>
      </p:sp>
      <p:pic>
        <p:nvPicPr>
          <p:cNvPr id="4" name="Content Placeholder 3" descr="A screenshot of a computer program&#10;&#10;Description automatically generated">
            <a:extLst>
              <a:ext uri="{FF2B5EF4-FFF2-40B4-BE49-F238E27FC236}">
                <a16:creationId xmlns:a16="http://schemas.microsoft.com/office/drawing/2014/main" id="{54E33977-9EE1-0CB8-B75D-4ADC28C6223E}"/>
              </a:ext>
            </a:extLst>
          </p:cNvPr>
          <p:cNvPicPr>
            <a:picLocks noGrp="1" noChangeAspect="1"/>
          </p:cNvPicPr>
          <p:nvPr>
            <p:ph idx="1"/>
          </p:nvPr>
        </p:nvPicPr>
        <p:blipFill>
          <a:blip r:embed="rId2"/>
          <a:stretch>
            <a:fillRect/>
          </a:stretch>
        </p:blipFill>
        <p:spPr>
          <a:xfrm>
            <a:off x="446456" y="1598780"/>
            <a:ext cx="6186240" cy="4351338"/>
          </a:xfrm>
        </p:spPr>
      </p:pic>
      <p:sp>
        <p:nvSpPr>
          <p:cNvPr id="3" name="TextBox 2">
            <a:extLst>
              <a:ext uri="{FF2B5EF4-FFF2-40B4-BE49-F238E27FC236}">
                <a16:creationId xmlns:a16="http://schemas.microsoft.com/office/drawing/2014/main" id="{E208FCB7-8D65-764F-1754-E54E476FB249}"/>
              </a:ext>
            </a:extLst>
          </p:cNvPr>
          <p:cNvSpPr txBox="1"/>
          <p:nvPr/>
        </p:nvSpPr>
        <p:spPr>
          <a:xfrm>
            <a:off x="7165675" y="1713171"/>
            <a:ext cx="409278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Subroutine called after each output of dates where pattern occurred for what to do next</a:t>
            </a:r>
          </a:p>
          <a:p>
            <a:endParaRPr lang="en-US" dirty="0"/>
          </a:p>
          <a:p>
            <a:r>
              <a:rPr lang="en-US"/>
              <a:t>Java Techniques:</a:t>
            </a:r>
          </a:p>
          <a:p>
            <a:pPr marL="285750" indent="-285750">
              <a:buFont typeface="Arial"/>
              <a:buChar char="•"/>
            </a:pPr>
            <a:r>
              <a:rPr lang="en-US" dirty="0"/>
              <a:t>Selection</a:t>
            </a:r>
          </a:p>
          <a:p>
            <a:pPr marL="285750" indent="-285750">
              <a:buFont typeface="Arial"/>
              <a:buChar char="•"/>
            </a:pPr>
            <a:r>
              <a:rPr lang="en-US"/>
              <a:t>Subroutine</a:t>
            </a:r>
          </a:p>
          <a:p>
            <a:pPr marL="285750" indent="-285750">
              <a:buFont typeface="Arial"/>
              <a:buChar char="•"/>
            </a:pPr>
            <a:r>
              <a:rPr lang="en-US" dirty="0"/>
              <a:t>Iteration</a:t>
            </a:r>
          </a:p>
        </p:txBody>
      </p:sp>
      <p:sp>
        <p:nvSpPr>
          <p:cNvPr id="6" name="TextBox 5">
            <a:extLst>
              <a:ext uri="{FF2B5EF4-FFF2-40B4-BE49-F238E27FC236}">
                <a16:creationId xmlns:a16="http://schemas.microsoft.com/office/drawing/2014/main" id="{6E6BD5B2-55B5-0A1A-2368-FDCE5704D1A4}"/>
              </a:ext>
            </a:extLst>
          </p:cNvPr>
          <p:cNvSpPr txBox="1"/>
          <p:nvPr/>
        </p:nvSpPr>
        <p:spPr>
          <a:xfrm>
            <a:off x="9145189" y="5490707"/>
            <a:ext cx="2578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 </a:t>
            </a:r>
            <a:r>
              <a:rPr lang="en-US" dirty="0">
                <a:solidFill>
                  <a:srgbClr val="00B050"/>
                </a:solidFill>
              </a:rPr>
              <a:t>Input </a:t>
            </a:r>
            <a:r>
              <a:rPr lang="en-US" dirty="0">
                <a:solidFill>
                  <a:schemeClr val="tx1">
                    <a:lumMod val="95000"/>
                    <a:lumOff val="5000"/>
                  </a:schemeClr>
                </a:solidFill>
              </a:rPr>
              <a:t>/</a:t>
            </a:r>
            <a:r>
              <a:rPr lang="en-US" dirty="0">
                <a:solidFill>
                  <a:srgbClr val="FF0000"/>
                </a:solidFill>
              </a:rPr>
              <a:t> Process </a:t>
            </a:r>
            <a:endParaRPr lang="en-US" dirty="0">
              <a:solidFill>
                <a:schemeClr val="accent1"/>
              </a:solidFill>
            </a:endParaRPr>
          </a:p>
        </p:txBody>
      </p:sp>
    </p:spTree>
    <p:extLst>
      <p:ext uri="{BB962C8B-B14F-4D97-AF65-F5344CB8AC3E}">
        <p14:creationId xmlns:p14="http://schemas.microsoft.com/office/powerpoint/2010/main" val="309381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7241-5556-1AD3-DD8E-C349CD13D296}"/>
              </a:ext>
            </a:extLst>
          </p:cNvPr>
          <p:cNvSpPr>
            <a:spLocks noGrp="1"/>
          </p:cNvSpPr>
          <p:nvPr>
            <p:ph type="title"/>
          </p:nvPr>
        </p:nvSpPr>
        <p:spPr>
          <a:xfrm>
            <a:off x="1137034" y="609597"/>
            <a:ext cx="9392421" cy="1330841"/>
          </a:xfrm>
        </p:spPr>
        <p:txBody>
          <a:bodyPr>
            <a:normAutofit/>
          </a:bodyPr>
          <a:lstStyle/>
          <a:p>
            <a:r>
              <a:rPr lang="en-US"/>
              <a:t>CISCO – Background Information</a:t>
            </a:r>
          </a:p>
        </p:txBody>
      </p:sp>
      <p:sp>
        <p:nvSpPr>
          <p:cNvPr id="3" name="Content Placeholder 2">
            <a:extLst>
              <a:ext uri="{FF2B5EF4-FFF2-40B4-BE49-F238E27FC236}">
                <a16:creationId xmlns:a16="http://schemas.microsoft.com/office/drawing/2014/main" id="{C49543E8-4063-2C66-EABA-3F239465F0E9}"/>
              </a:ext>
            </a:extLst>
          </p:cNvPr>
          <p:cNvSpPr>
            <a:spLocks noGrp="1"/>
          </p:cNvSpPr>
          <p:nvPr>
            <p:ph idx="1"/>
          </p:nvPr>
        </p:nvSpPr>
        <p:spPr>
          <a:xfrm>
            <a:off x="202506" y="1939569"/>
            <a:ext cx="6597983" cy="3989659"/>
          </a:xfrm>
        </p:spPr>
        <p:txBody>
          <a:bodyPr vert="horz" lIns="91440" tIns="45720" rIns="91440" bIns="45720" rtlCol="0" anchor="t">
            <a:noAutofit/>
          </a:bodyPr>
          <a:lstStyle/>
          <a:p>
            <a:r>
              <a:rPr lang="en-US" sz="2400"/>
              <a:t>CISCO is a multinational technological company with headquarters in California and is a major provider of networking hardware, software and telecommunications equipment for businesses world-wide.</a:t>
            </a:r>
          </a:p>
          <a:p>
            <a:r>
              <a:rPr lang="en-US" sz="2400"/>
              <a:t>Cisco provides IT products and services across five major technology areas: networking (including Ethernet, optical, wireless and mobility), security, collaboration (including voice, video, and data), data center and the Internet of things.</a:t>
            </a:r>
          </a:p>
        </p:txBody>
      </p:sp>
      <p:pic>
        <p:nvPicPr>
          <p:cNvPr id="4" name="Picture 3" descr="Image result for cisco logo">
            <a:extLst>
              <a:ext uri="{FF2B5EF4-FFF2-40B4-BE49-F238E27FC236}">
                <a16:creationId xmlns:a16="http://schemas.microsoft.com/office/drawing/2014/main" id="{FF025E41-1CB0-538C-F5F5-B88605E4FDF1}"/>
              </a:ext>
            </a:extLst>
          </p:cNvPr>
          <p:cNvPicPr>
            <a:picLocks noChangeAspect="1"/>
          </p:cNvPicPr>
          <p:nvPr/>
        </p:nvPicPr>
        <p:blipFill>
          <a:blip r:embed="rId2"/>
          <a:srcRect l="-295" t="-136" r="-3564" b="-9600"/>
          <a:stretch/>
        </p:blipFill>
        <p:spPr>
          <a:xfrm>
            <a:off x="6805901" y="1715952"/>
            <a:ext cx="4973289" cy="3941036"/>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8240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AA29-A6DF-CE06-62CB-A7DE8437D9C7}"/>
              </a:ext>
            </a:extLst>
          </p:cNvPr>
          <p:cNvSpPr>
            <a:spLocks noGrp="1"/>
          </p:cNvSpPr>
          <p:nvPr>
            <p:ph type="title"/>
          </p:nvPr>
        </p:nvSpPr>
        <p:spPr/>
        <p:txBody>
          <a:bodyPr/>
          <a:lstStyle/>
          <a:p>
            <a:r>
              <a:rPr lang="en-US"/>
              <a:t>Maintenance of the code:</a:t>
            </a:r>
          </a:p>
        </p:txBody>
      </p:sp>
      <p:sp>
        <p:nvSpPr>
          <p:cNvPr id="3" name="Content Placeholder 2">
            <a:extLst>
              <a:ext uri="{FF2B5EF4-FFF2-40B4-BE49-F238E27FC236}">
                <a16:creationId xmlns:a16="http://schemas.microsoft.com/office/drawing/2014/main" id="{AB653BB6-CFC1-F288-A170-77644B2198F8}"/>
              </a:ext>
            </a:extLst>
          </p:cNvPr>
          <p:cNvSpPr>
            <a:spLocks noGrp="1"/>
          </p:cNvSpPr>
          <p:nvPr>
            <p:ph idx="1"/>
          </p:nvPr>
        </p:nvSpPr>
        <p:spPr/>
        <p:txBody>
          <a:bodyPr vert="horz" lIns="91440" tIns="45720" rIns="91440" bIns="45720" rtlCol="0" anchor="t">
            <a:normAutofit/>
          </a:bodyPr>
          <a:lstStyle/>
          <a:p>
            <a:r>
              <a:rPr lang="en-US"/>
              <a:t>Meaningful names of identifiers/subroutines</a:t>
            </a:r>
          </a:p>
          <a:p>
            <a:r>
              <a:rPr lang="en-US"/>
              <a:t>Comments on some bits to understand what it does</a:t>
            </a:r>
          </a:p>
          <a:p>
            <a:r>
              <a:rPr lang="en-US"/>
              <a:t>Readable / Indented</a:t>
            </a:r>
          </a:p>
          <a:p>
            <a:r>
              <a:rPr lang="en-US"/>
              <a:t>Well Structured</a:t>
            </a:r>
          </a:p>
        </p:txBody>
      </p:sp>
    </p:spTree>
    <p:extLst>
      <p:ext uri="{BB962C8B-B14F-4D97-AF65-F5344CB8AC3E}">
        <p14:creationId xmlns:p14="http://schemas.microsoft.com/office/powerpoint/2010/main" val="2092460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06FA-B646-FA9E-4831-A4145462761B}"/>
              </a:ext>
            </a:extLst>
          </p:cNvPr>
          <p:cNvSpPr>
            <a:spLocks noGrp="1"/>
          </p:cNvSpPr>
          <p:nvPr>
            <p:ph type="title"/>
          </p:nvPr>
        </p:nvSpPr>
        <p:spPr/>
        <p:txBody>
          <a:bodyPr/>
          <a:lstStyle/>
          <a:p>
            <a:r>
              <a:rPr lang="en-US"/>
              <a:t>WWW </a:t>
            </a:r>
          </a:p>
        </p:txBody>
      </p:sp>
      <p:sp>
        <p:nvSpPr>
          <p:cNvPr id="3" name="Content Placeholder 2">
            <a:extLst>
              <a:ext uri="{FF2B5EF4-FFF2-40B4-BE49-F238E27FC236}">
                <a16:creationId xmlns:a16="http://schemas.microsoft.com/office/drawing/2014/main" id="{27CD8952-8872-5A79-FDD2-9D2419585AB4}"/>
              </a:ext>
            </a:extLst>
          </p:cNvPr>
          <p:cNvSpPr>
            <a:spLocks noGrp="1"/>
          </p:cNvSpPr>
          <p:nvPr>
            <p:ph idx="1"/>
          </p:nvPr>
        </p:nvSpPr>
        <p:spPr/>
        <p:txBody>
          <a:bodyPr vert="horz" lIns="91440" tIns="45720" rIns="91440" bIns="45720" rtlCol="0" anchor="t">
            <a:normAutofit/>
          </a:bodyPr>
          <a:lstStyle/>
          <a:p>
            <a:r>
              <a:rPr lang="en-US" dirty="0"/>
              <a:t>The code works.</a:t>
            </a:r>
          </a:p>
          <a:p>
            <a:r>
              <a:rPr lang="en-US" dirty="0"/>
              <a:t>The code is easy to understand</a:t>
            </a:r>
          </a:p>
          <a:p>
            <a:r>
              <a:rPr lang="en-US" dirty="0"/>
              <a:t>Code is &lt;350 lines of code</a:t>
            </a:r>
          </a:p>
          <a:p>
            <a:r>
              <a:rPr lang="en-US" dirty="0"/>
              <a:t>We understand how to </a:t>
            </a:r>
            <a:r>
              <a:rPr lang="en-US" dirty="0" err="1"/>
              <a:t>analyse</a:t>
            </a:r>
            <a:r>
              <a:rPr lang="en-US" dirty="0"/>
              <a:t> candle sticks</a:t>
            </a:r>
          </a:p>
        </p:txBody>
      </p:sp>
    </p:spTree>
    <p:extLst>
      <p:ext uri="{BB962C8B-B14F-4D97-AF65-F5344CB8AC3E}">
        <p14:creationId xmlns:p14="http://schemas.microsoft.com/office/powerpoint/2010/main" val="1754717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516E-8221-88CC-96BF-9068592CA717}"/>
              </a:ext>
            </a:extLst>
          </p:cNvPr>
          <p:cNvSpPr>
            <a:spLocks noGrp="1"/>
          </p:cNvSpPr>
          <p:nvPr>
            <p:ph type="title"/>
          </p:nvPr>
        </p:nvSpPr>
        <p:spPr/>
        <p:txBody>
          <a:bodyPr/>
          <a:lstStyle/>
          <a:p>
            <a:r>
              <a:rPr lang="en-US"/>
              <a:t>EBI</a:t>
            </a:r>
          </a:p>
        </p:txBody>
      </p:sp>
      <p:sp>
        <p:nvSpPr>
          <p:cNvPr id="3" name="Content Placeholder 2">
            <a:extLst>
              <a:ext uri="{FF2B5EF4-FFF2-40B4-BE49-F238E27FC236}">
                <a16:creationId xmlns:a16="http://schemas.microsoft.com/office/drawing/2014/main" id="{8046AD6D-1943-7DD4-9342-B0EA1F4102A4}"/>
              </a:ext>
            </a:extLst>
          </p:cNvPr>
          <p:cNvSpPr>
            <a:spLocks noGrp="1"/>
          </p:cNvSpPr>
          <p:nvPr>
            <p:ph idx="1"/>
          </p:nvPr>
        </p:nvSpPr>
        <p:spPr/>
        <p:txBody>
          <a:bodyPr vert="horz" lIns="91440" tIns="45720" rIns="91440" bIns="45720" rtlCol="0" anchor="t">
            <a:normAutofit/>
          </a:bodyPr>
          <a:lstStyle/>
          <a:p>
            <a:r>
              <a:rPr lang="en-US" dirty="0"/>
              <a:t>Planned better prior to coding (</a:t>
            </a:r>
            <a:r>
              <a:rPr lang="en-US" dirty="0" err="1"/>
              <a:t>psuedocode</a:t>
            </a:r>
            <a:r>
              <a:rPr lang="en-US" dirty="0"/>
              <a:t>)</a:t>
            </a:r>
          </a:p>
          <a:p>
            <a:r>
              <a:rPr lang="en-US"/>
              <a:t>More years of data to be </a:t>
            </a:r>
            <a:r>
              <a:rPr lang="en-US" err="1"/>
              <a:t>analysed</a:t>
            </a:r>
            <a:endParaRPr lang="en-US"/>
          </a:p>
          <a:p>
            <a:r>
              <a:rPr lang="en-US" dirty="0"/>
              <a:t>Found out why these occurred on the particular dates</a:t>
            </a:r>
          </a:p>
          <a:p>
            <a:pPr marL="0" indent="0">
              <a:buNone/>
            </a:pPr>
            <a:endParaRPr lang="en-US" dirty="0"/>
          </a:p>
        </p:txBody>
      </p:sp>
    </p:spTree>
    <p:extLst>
      <p:ext uri="{BB962C8B-B14F-4D97-AF65-F5344CB8AC3E}">
        <p14:creationId xmlns:p14="http://schemas.microsoft.com/office/powerpoint/2010/main" val="5305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9E24A7-A045-1115-83A3-9746297C85CB}"/>
              </a:ext>
            </a:extLst>
          </p:cNvPr>
          <p:cNvSpPr>
            <a:spLocks noGrp="1"/>
          </p:cNvSpPr>
          <p:nvPr>
            <p:ph type="title"/>
          </p:nvPr>
        </p:nvSpPr>
        <p:spPr>
          <a:xfrm>
            <a:off x="838201" y="643467"/>
            <a:ext cx="3888526" cy="1800526"/>
          </a:xfrm>
        </p:spPr>
        <p:txBody>
          <a:bodyPr>
            <a:normAutofit/>
          </a:bodyPr>
          <a:lstStyle/>
          <a:p>
            <a:r>
              <a:rPr lang="en-US"/>
              <a:t>CISCO</a:t>
            </a:r>
          </a:p>
        </p:txBody>
      </p:sp>
      <p:sp>
        <p:nvSpPr>
          <p:cNvPr id="3" name="Content Placeholder 2">
            <a:extLst>
              <a:ext uri="{FF2B5EF4-FFF2-40B4-BE49-F238E27FC236}">
                <a16:creationId xmlns:a16="http://schemas.microsoft.com/office/drawing/2014/main" id="{62AF8919-C2AF-E834-10F2-C68076377D81}"/>
              </a:ext>
            </a:extLst>
          </p:cNvPr>
          <p:cNvSpPr>
            <a:spLocks noGrp="1"/>
          </p:cNvSpPr>
          <p:nvPr>
            <p:ph idx="1"/>
          </p:nvPr>
        </p:nvSpPr>
        <p:spPr>
          <a:xfrm>
            <a:off x="421258" y="2033909"/>
            <a:ext cx="4291094" cy="4329958"/>
          </a:xfrm>
        </p:spPr>
        <p:txBody>
          <a:bodyPr vert="horz" lIns="91440" tIns="45720" rIns="91440" bIns="45720" rtlCol="0" anchor="t">
            <a:normAutofit/>
          </a:bodyPr>
          <a:lstStyle/>
          <a:p>
            <a:r>
              <a:rPr lang="en-US" sz="2400"/>
              <a:t>We have downloaded the historical data of their stock for the last 14 years, and we are going to </a:t>
            </a:r>
            <a:r>
              <a:rPr lang="en-US" sz="2400" err="1"/>
              <a:t>analyse</a:t>
            </a:r>
            <a:r>
              <a:rPr lang="en-US" sz="2400"/>
              <a:t> the candle stick patterns on the next slide.</a:t>
            </a:r>
          </a:p>
          <a:p>
            <a:endParaRPr lang="en-US" sz="2400"/>
          </a:p>
        </p:txBody>
      </p:sp>
      <p:pic>
        <p:nvPicPr>
          <p:cNvPr id="5" name="Picture 4" descr="A screenshot of a table&#10;&#10;Description automatically generated">
            <a:extLst>
              <a:ext uri="{FF2B5EF4-FFF2-40B4-BE49-F238E27FC236}">
                <a16:creationId xmlns:a16="http://schemas.microsoft.com/office/drawing/2014/main" id="{AAF371B6-C180-F5D4-D890-B961DC659273}"/>
              </a:ext>
            </a:extLst>
          </p:cNvPr>
          <p:cNvPicPr>
            <a:picLocks noChangeAspect="1"/>
          </p:cNvPicPr>
          <p:nvPr/>
        </p:nvPicPr>
        <p:blipFill>
          <a:blip r:embed="rId2"/>
          <a:stretch>
            <a:fillRect/>
          </a:stretch>
        </p:blipFill>
        <p:spPr>
          <a:xfrm>
            <a:off x="4625556" y="648037"/>
            <a:ext cx="7436112" cy="4440082"/>
          </a:xfrm>
          <a:prstGeom prst="rect">
            <a:avLst/>
          </a:prstGeom>
        </p:spPr>
      </p:pic>
    </p:spTree>
    <p:extLst>
      <p:ext uri="{BB962C8B-B14F-4D97-AF65-F5344CB8AC3E}">
        <p14:creationId xmlns:p14="http://schemas.microsoft.com/office/powerpoint/2010/main" val="346928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652B-F991-A7BB-45E4-5AD996677D6B}"/>
              </a:ext>
            </a:extLst>
          </p:cNvPr>
          <p:cNvSpPr>
            <a:spLocks noGrp="1"/>
          </p:cNvSpPr>
          <p:nvPr>
            <p:ph type="title"/>
          </p:nvPr>
        </p:nvSpPr>
        <p:spPr/>
        <p:txBody>
          <a:bodyPr/>
          <a:lstStyle/>
          <a:p>
            <a:r>
              <a:rPr lang="en-US"/>
              <a:t>Meaning of Labels in the .csv</a:t>
            </a:r>
          </a:p>
        </p:txBody>
      </p:sp>
      <p:sp>
        <p:nvSpPr>
          <p:cNvPr id="3" name="Content Placeholder 2">
            <a:extLst>
              <a:ext uri="{FF2B5EF4-FFF2-40B4-BE49-F238E27FC236}">
                <a16:creationId xmlns:a16="http://schemas.microsoft.com/office/drawing/2014/main" id="{5C102B8C-F871-5793-2A34-475AC96634EF}"/>
              </a:ext>
            </a:extLst>
          </p:cNvPr>
          <p:cNvSpPr>
            <a:spLocks noGrp="1"/>
          </p:cNvSpPr>
          <p:nvPr>
            <p:ph idx="1"/>
          </p:nvPr>
        </p:nvSpPr>
        <p:spPr/>
        <p:txBody>
          <a:bodyPr vert="horz" lIns="91440" tIns="45720" rIns="91440" bIns="45720" rtlCol="0" anchor="t">
            <a:normAutofit/>
          </a:bodyPr>
          <a:lstStyle/>
          <a:p>
            <a:r>
              <a:rPr lang="en-US"/>
              <a:t>Price – The price of the last sale of the day, therefore the closing price.</a:t>
            </a:r>
          </a:p>
          <a:p>
            <a:r>
              <a:rPr lang="en-US"/>
              <a:t>Open – The price which the stock opened at on that day.</a:t>
            </a:r>
          </a:p>
          <a:p>
            <a:r>
              <a:rPr lang="en-US"/>
              <a:t>High – The highest price which a stock was sold for that day.</a:t>
            </a:r>
          </a:p>
          <a:p>
            <a:r>
              <a:rPr lang="en-US"/>
              <a:t>Low – The lowest price for which a stock was sold for that day.</a:t>
            </a:r>
          </a:p>
          <a:p>
            <a:r>
              <a:rPr lang="en-US"/>
              <a:t>Volume – The total amount of money made that day.</a:t>
            </a:r>
          </a:p>
          <a:p>
            <a:r>
              <a:rPr lang="en-US"/>
              <a:t>Change % - The percentage change from the previous day.</a:t>
            </a:r>
          </a:p>
          <a:p>
            <a:endParaRPr lang="en-US"/>
          </a:p>
        </p:txBody>
      </p:sp>
      <p:pic>
        <p:nvPicPr>
          <p:cNvPr id="4" name="Picture 3">
            <a:extLst>
              <a:ext uri="{FF2B5EF4-FFF2-40B4-BE49-F238E27FC236}">
                <a16:creationId xmlns:a16="http://schemas.microsoft.com/office/drawing/2014/main" id="{F03805AF-CE99-9073-1F61-B53959ECA112}"/>
              </a:ext>
            </a:extLst>
          </p:cNvPr>
          <p:cNvPicPr>
            <a:picLocks noChangeAspect="1"/>
          </p:cNvPicPr>
          <p:nvPr/>
        </p:nvPicPr>
        <p:blipFill>
          <a:blip r:embed="rId2"/>
          <a:stretch>
            <a:fillRect/>
          </a:stretch>
        </p:blipFill>
        <p:spPr>
          <a:xfrm>
            <a:off x="4670750" y="157851"/>
            <a:ext cx="6981825" cy="409575"/>
          </a:xfrm>
          <a:prstGeom prst="rect">
            <a:avLst/>
          </a:prstGeom>
        </p:spPr>
      </p:pic>
    </p:spTree>
    <p:extLst>
      <p:ext uri="{BB962C8B-B14F-4D97-AF65-F5344CB8AC3E}">
        <p14:creationId xmlns:p14="http://schemas.microsoft.com/office/powerpoint/2010/main" val="186925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C88F-E838-08FD-C1FD-4CDD704398CE}"/>
              </a:ext>
            </a:extLst>
          </p:cNvPr>
          <p:cNvSpPr>
            <a:spLocks noGrp="1"/>
          </p:cNvSpPr>
          <p:nvPr>
            <p:ph type="title"/>
          </p:nvPr>
        </p:nvSpPr>
        <p:spPr/>
        <p:txBody>
          <a:bodyPr/>
          <a:lstStyle/>
          <a:p>
            <a:r>
              <a:rPr lang="en-US"/>
              <a:t>Explanation of candlesticks</a:t>
            </a:r>
          </a:p>
        </p:txBody>
      </p:sp>
      <p:pic>
        <p:nvPicPr>
          <p:cNvPr id="4" name="Content Placeholder 3" descr="Candlestick Patterns">
            <a:extLst>
              <a:ext uri="{FF2B5EF4-FFF2-40B4-BE49-F238E27FC236}">
                <a16:creationId xmlns:a16="http://schemas.microsoft.com/office/drawing/2014/main" id="{9B15DBA2-7304-7984-561C-6EED3D5AF116}"/>
              </a:ext>
            </a:extLst>
          </p:cNvPr>
          <p:cNvPicPr>
            <a:picLocks noGrp="1" noChangeAspect="1"/>
          </p:cNvPicPr>
          <p:nvPr>
            <p:ph idx="1"/>
          </p:nvPr>
        </p:nvPicPr>
        <p:blipFill>
          <a:blip r:embed="rId2"/>
          <a:stretch>
            <a:fillRect/>
          </a:stretch>
        </p:blipFill>
        <p:spPr>
          <a:xfrm>
            <a:off x="622501" y="1802526"/>
            <a:ext cx="3867150" cy="3876675"/>
          </a:xfrm>
        </p:spPr>
      </p:pic>
      <p:sp>
        <p:nvSpPr>
          <p:cNvPr id="5" name="TextBox 4">
            <a:extLst>
              <a:ext uri="{FF2B5EF4-FFF2-40B4-BE49-F238E27FC236}">
                <a16:creationId xmlns:a16="http://schemas.microsoft.com/office/drawing/2014/main" id="{50C93552-E365-F59A-5453-5C40C883F26E}"/>
              </a:ext>
            </a:extLst>
          </p:cNvPr>
          <p:cNvSpPr txBox="1"/>
          <p:nvPr/>
        </p:nvSpPr>
        <p:spPr>
          <a:xfrm>
            <a:off x="5084800" y="1906651"/>
            <a:ext cx="599888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B050"/>
                </a:solidFill>
              </a:rPr>
              <a:t>Bullish </a:t>
            </a:r>
            <a:r>
              <a:rPr lang="en-US" sz="2400" b="1"/>
              <a:t>(price increases)</a:t>
            </a:r>
            <a:r>
              <a:rPr lang="en-US" sz="2400"/>
              <a:t> -</a:t>
            </a:r>
          </a:p>
          <a:p>
            <a:pPr marL="285750" indent="-285750">
              <a:buFont typeface="Arial"/>
              <a:buChar char="•"/>
            </a:pPr>
            <a:r>
              <a:rPr lang="en-US" sz="2400"/>
              <a:t>Open price is below the close price.</a:t>
            </a:r>
          </a:p>
          <a:p>
            <a:r>
              <a:rPr lang="en-US" sz="2400" b="1">
                <a:solidFill>
                  <a:srgbClr val="FF0000"/>
                </a:solidFill>
              </a:rPr>
              <a:t>Bearish </a:t>
            </a:r>
            <a:r>
              <a:rPr lang="en-US" sz="2400" b="1"/>
              <a:t>(price decreases)</a:t>
            </a:r>
            <a:r>
              <a:rPr lang="en-US" sz="2400"/>
              <a:t> -</a:t>
            </a:r>
          </a:p>
          <a:p>
            <a:pPr marL="285750" indent="-285750">
              <a:buFont typeface="Arial"/>
              <a:buChar char="•"/>
            </a:pPr>
            <a:r>
              <a:rPr lang="en-US" sz="2400"/>
              <a:t>Close price is below open price.</a:t>
            </a:r>
          </a:p>
          <a:p>
            <a:endParaRPr lang="en-US" sz="2400"/>
          </a:p>
          <a:p>
            <a:r>
              <a:rPr lang="en-US" sz="2400"/>
              <a:t>The lines with high and low are referred to as the shadows and you can think of this as a box plot without its median value.</a:t>
            </a:r>
          </a:p>
        </p:txBody>
      </p:sp>
    </p:spTree>
    <p:extLst>
      <p:ext uri="{BB962C8B-B14F-4D97-AF65-F5344CB8AC3E}">
        <p14:creationId xmlns:p14="http://schemas.microsoft.com/office/powerpoint/2010/main" val="252515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673C1-8A73-9F36-6E1E-19568DBC8261}"/>
              </a:ext>
            </a:extLst>
          </p:cNvPr>
          <p:cNvSpPr>
            <a:spLocks noGrp="1"/>
          </p:cNvSpPr>
          <p:nvPr>
            <p:ph type="title"/>
          </p:nvPr>
        </p:nvSpPr>
        <p:spPr>
          <a:xfrm>
            <a:off x="838200" y="365126"/>
            <a:ext cx="10515600" cy="1306440"/>
          </a:xfrm>
        </p:spPr>
        <p:txBody>
          <a:bodyPr>
            <a:normAutofit/>
          </a:bodyPr>
          <a:lstStyle/>
          <a:p>
            <a:r>
              <a:rPr lang="en-US" sz="4000"/>
              <a:t>Three White Soldiers (3-day pattern)</a:t>
            </a:r>
          </a:p>
        </p:txBody>
      </p:sp>
      <p:sp>
        <p:nvSpPr>
          <p:cNvPr id="3" name="Content Placeholder 2">
            <a:extLst>
              <a:ext uri="{FF2B5EF4-FFF2-40B4-BE49-F238E27FC236}">
                <a16:creationId xmlns:a16="http://schemas.microsoft.com/office/drawing/2014/main" id="{ECB73C92-F6A0-7CA8-7CFE-2B0F76E87A51}"/>
              </a:ext>
            </a:extLst>
          </p:cNvPr>
          <p:cNvSpPr>
            <a:spLocks noGrp="1"/>
          </p:cNvSpPr>
          <p:nvPr>
            <p:ph idx="1"/>
          </p:nvPr>
        </p:nvSpPr>
        <p:spPr>
          <a:xfrm>
            <a:off x="291861" y="1466192"/>
            <a:ext cx="7260405" cy="4660870"/>
          </a:xfrm>
        </p:spPr>
        <p:txBody>
          <a:bodyPr vert="horz" lIns="91440" tIns="45720" rIns="91440" bIns="45720" rtlCol="0" anchor="t">
            <a:noAutofit/>
          </a:bodyPr>
          <a:lstStyle/>
          <a:p>
            <a:pPr marL="0" indent="0">
              <a:buNone/>
            </a:pPr>
            <a:r>
              <a:rPr lang="en-US" sz="2000">
                <a:ea typeface="+mn-lt"/>
                <a:cs typeface="+mn-lt"/>
              </a:rPr>
              <a:t>The pattern consists of three consecutive long candles that open within the previous candle's body and close higher, indicating strong buying pressure and a shift to bullish control.</a:t>
            </a:r>
            <a:endParaRPr lang="en-US" sz="2000"/>
          </a:p>
          <a:p>
            <a:pPr marL="0" indent="0">
              <a:buNone/>
            </a:pPr>
            <a:r>
              <a:rPr lang="en-US" sz="2000" b="1">
                <a:ea typeface="+mn-lt"/>
                <a:cs typeface="+mn-lt"/>
              </a:rPr>
              <a:t>Candle 1</a:t>
            </a:r>
            <a:r>
              <a:rPr lang="en-US" sz="2000">
                <a:ea typeface="+mn-lt"/>
                <a:cs typeface="+mn-lt"/>
              </a:rPr>
              <a:t>: Open1, Close1, High1, Low1</a:t>
            </a:r>
            <a:endParaRPr lang="en-US" sz="2000"/>
          </a:p>
          <a:p>
            <a:pPr marL="0" indent="0">
              <a:buNone/>
            </a:pPr>
            <a:r>
              <a:rPr lang="en-US" sz="2000" b="1">
                <a:ea typeface="+mn-lt"/>
                <a:cs typeface="+mn-lt"/>
              </a:rPr>
              <a:t>Candle 2</a:t>
            </a:r>
            <a:r>
              <a:rPr lang="en-US" sz="2000">
                <a:ea typeface="+mn-lt"/>
                <a:cs typeface="+mn-lt"/>
              </a:rPr>
              <a:t>: Open2, Close2, High2, Low2</a:t>
            </a:r>
          </a:p>
          <a:p>
            <a:pPr marL="0" indent="0">
              <a:buNone/>
            </a:pPr>
            <a:r>
              <a:rPr lang="en-US" sz="2000" b="1">
                <a:ea typeface="+mn-lt"/>
                <a:cs typeface="+mn-lt"/>
              </a:rPr>
              <a:t>Candle 3</a:t>
            </a:r>
            <a:r>
              <a:rPr lang="en-US" sz="2000">
                <a:ea typeface="+mn-lt"/>
                <a:cs typeface="+mn-lt"/>
              </a:rPr>
              <a:t>: Open3, Close3, High3, Low3</a:t>
            </a:r>
            <a:endParaRPr lang="en-US" sz="2000"/>
          </a:p>
          <a:p>
            <a:pPr marL="0" indent="0">
              <a:buNone/>
            </a:pPr>
            <a:r>
              <a:rPr lang="en-US" sz="2000" b="1"/>
              <a:t>Close&gt;Open</a:t>
            </a:r>
            <a:r>
              <a:rPr lang="en-US" sz="2000"/>
              <a:t> for all candles.</a:t>
            </a:r>
          </a:p>
          <a:p>
            <a:pPr marL="0" indent="0">
              <a:buNone/>
            </a:pPr>
            <a:r>
              <a:rPr lang="en-US" sz="2000"/>
              <a:t>It is a </a:t>
            </a:r>
            <a:r>
              <a:rPr lang="en-US" sz="2000" b="1"/>
              <a:t>progressive increase</a:t>
            </a:r>
            <a:r>
              <a:rPr lang="en-US" sz="2000"/>
              <a:t> so close2&gt;close1 and close3&gt;close2.</a:t>
            </a:r>
          </a:p>
          <a:p>
            <a:pPr marL="0" indent="0">
              <a:buNone/>
            </a:pPr>
            <a:r>
              <a:rPr lang="en-US" sz="2000" b="1">
                <a:ea typeface="+mn-lt"/>
                <a:cs typeface="+mn-lt"/>
              </a:rPr>
              <a:t>Open Within Previous Body</a:t>
            </a:r>
            <a:r>
              <a:rPr lang="en-US" sz="2000">
                <a:ea typeface="+mn-lt"/>
                <a:cs typeface="+mn-lt"/>
              </a:rPr>
              <a:t>: Open2 &gt; Open1 and Open2 &lt; Close1 (Candle 2 opens within the body of Candle 1)</a:t>
            </a:r>
            <a:endParaRPr lang="en-US" sz="2000"/>
          </a:p>
          <a:p>
            <a:pPr marL="0" indent="0">
              <a:buNone/>
            </a:pPr>
            <a:r>
              <a:rPr lang="en-US" sz="2000">
                <a:ea typeface="+mn-lt"/>
                <a:cs typeface="+mn-lt"/>
              </a:rPr>
              <a:t>Open3 &gt; Open2 and Open3 &lt; Close2 (Candle 3 opens within the body of Candle 2)</a:t>
            </a:r>
            <a:endParaRPr lang="en-US" sz="2000"/>
          </a:p>
          <a:p>
            <a:pPr marL="0" indent="0">
              <a:buNone/>
            </a:pPr>
            <a:r>
              <a:rPr lang="en-US" sz="2000" b="1">
                <a:ea typeface="+mn-lt"/>
                <a:cs typeface="+mn-lt"/>
              </a:rPr>
              <a:t>Close Near High - </a:t>
            </a:r>
            <a:r>
              <a:rPr lang="en-US" sz="2000">
                <a:ea typeface="+mn-lt"/>
                <a:cs typeface="+mn-lt"/>
              </a:rPr>
              <a:t>Close1 ≈ High1 </a:t>
            </a:r>
            <a:r>
              <a:rPr lang="en-US" sz="2000" err="1">
                <a:ea typeface="+mn-lt"/>
                <a:cs typeface="+mn-lt"/>
              </a:rPr>
              <a:t>etc</a:t>
            </a:r>
            <a:endParaRPr lang="en-US" sz="2000" b="1">
              <a:ea typeface="+mn-lt"/>
              <a:cs typeface="+mn-lt"/>
            </a:endParaRPr>
          </a:p>
          <a:p>
            <a:pPr marL="0" indent="0">
              <a:buNone/>
            </a:pPr>
            <a:endParaRPr lang="en-US" sz="2000"/>
          </a:p>
          <a:p>
            <a:endParaRPr lang="en-US" sz="2000"/>
          </a:p>
        </p:txBody>
      </p:sp>
      <p:pic>
        <p:nvPicPr>
          <p:cNvPr id="4" name="Picture 3" descr="Bullish Candlestick Chart Pattern">
            <a:extLst>
              <a:ext uri="{FF2B5EF4-FFF2-40B4-BE49-F238E27FC236}">
                <a16:creationId xmlns:a16="http://schemas.microsoft.com/office/drawing/2014/main" id="{370C45B8-0C6A-1A1E-3138-87F1768BB9E3}"/>
              </a:ext>
            </a:extLst>
          </p:cNvPr>
          <p:cNvPicPr>
            <a:picLocks noChangeAspect="1"/>
          </p:cNvPicPr>
          <p:nvPr/>
        </p:nvPicPr>
        <p:blipFill>
          <a:blip r:embed="rId2"/>
          <a:srcRect l="32230" r="36508"/>
          <a:stretch/>
        </p:blipFill>
        <p:spPr>
          <a:xfrm>
            <a:off x="7989296" y="1843285"/>
            <a:ext cx="3364502" cy="3728611"/>
          </a:xfrm>
          <a:prstGeom prst="rect">
            <a:avLst/>
          </a:prstGeom>
        </p:spPr>
      </p:pic>
    </p:spTree>
    <p:extLst>
      <p:ext uri="{BB962C8B-B14F-4D97-AF65-F5344CB8AC3E}">
        <p14:creationId xmlns:p14="http://schemas.microsoft.com/office/powerpoint/2010/main" val="347542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20B7-62FC-D05C-4233-C8A9345CDD9C}"/>
              </a:ext>
            </a:extLst>
          </p:cNvPr>
          <p:cNvSpPr>
            <a:spLocks noGrp="1"/>
          </p:cNvSpPr>
          <p:nvPr>
            <p:ph type="title"/>
          </p:nvPr>
        </p:nvSpPr>
        <p:spPr/>
        <p:txBody>
          <a:bodyPr/>
          <a:lstStyle/>
          <a:p>
            <a:r>
              <a:rPr lang="en-US" dirty="0"/>
              <a:t>Why do these patterns occur?</a:t>
            </a:r>
          </a:p>
        </p:txBody>
      </p:sp>
      <p:sp>
        <p:nvSpPr>
          <p:cNvPr id="3" name="Content Placeholder 2">
            <a:extLst>
              <a:ext uri="{FF2B5EF4-FFF2-40B4-BE49-F238E27FC236}">
                <a16:creationId xmlns:a16="http://schemas.microsoft.com/office/drawing/2014/main" id="{9407D406-3584-1685-855B-60DECEB7DAC9}"/>
              </a:ext>
            </a:extLst>
          </p:cNvPr>
          <p:cNvSpPr>
            <a:spLocks noGrp="1"/>
          </p:cNvSpPr>
          <p:nvPr>
            <p:ph idx="1"/>
          </p:nvPr>
        </p:nvSpPr>
        <p:spPr/>
        <p:txBody>
          <a:bodyPr vert="horz" lIns="91440" tIns="45720" rIns="91440" bIns="45720" rtlCol="0" anchor="t">
            <a:normAutofit/>
          </a:bodyPr>
          <a:lstStyle/>
          <a:p>
            <a:r>
              <a:rPr lang="en-US" sz="2000" dirty="0"/>
              <a:t>The </a:t>
            </a:r>
            <a:r>
              <a:rPr lang="en-US" sz="2000" b="1" dirty="0"/>
              <a:t>Three White Soldiers</a:t>
            </a:r>
            <a:r>
              <a:rPr lang="en-US" sz="2000" dirty="0"/>
              <a:t> pattern happens when buyers take control after a price drop, causing the price to rise steadily for three days. It shows that the market is turning from negative to positive, with more people wanting to buy than sell.</a:t>
            </a:r>
          </a:p>
          <a:p>
            <a:r>
              <a:rPr lang="en-US" sz="2000" dirty="0">
                <a:ea typeface="+mn-lt"/>
                <a:cs typeface="+mn-lt"/>
              </a:rPr>
              <a:t>The </a:t>
            </a:r>
            <a:r>
              <a:rPr lang="en-US" sz="2000" b="1" dirty="0">
                <a:ea typeface="+mn-lt"/>
                <a:cs typeface="+mn-lt"/>
              </a:rPr>
              <a:t>Dark Cloud Cover</a:t>
            </a:r>
            <a:r>
              <a:rPr lang="en-US" sz="2000" dirty="0">
                <a:ea typeface="+mn-lt"/>
                <a:cs typeface="+mn-lt"/>
              </a:rPr>
              <a:t> candlestick pattern occurs when a strong upward trend is interrupted by a sudden bearish reversal. It forms because sellers gain strength after a price rise, pushing the price down and closing below the midpoint of the previous bullish candle. This shift shows that market sentiment may be turning negative, with buyers losing control to sellers.</a:t>
            </a:r>
            <a:endParaRPr lang="en-US" sz="2000" dirty="0"/>
          </a:p>
          <a:p>
            <a:r>
              <a:rPr lang="en-US" sz="2000" dirty="0">
                <a:ea typeface="+mn-lt"/>
                <a:cs typeface="+mn-lt"/>
              </a:rPr>
              <a:t>The </a:t>
            </a:r>
            <a:r>
              <a:rPr lang="en-US" sz="2000" b="1" dirty="0">
                <a:ea typeface="+mn-lt"/>
                <a:cs typeface="+mn-lt"/>
              </a:rPr>
              <a:t>Shooting Star</a:t>
            </a:r>
            <a:r>
              <a:rPr lang="en-US" sz="2000" dirty="0">
                <a:ea typeface="+mn-lt"/>
                <a:cs typeface="+mn-lt"/>
              </a:rPr>
              <a:t> candlestick pattern occurs when the price rises sharply during the session but faces strong selling pressure, pushing it down to close near its opening price. This shows that buyers tried to push the price </a:t>
            </a:r>
            <a:r>
              <a:rPr lang="en-US" sz="2000">
                <a:ea typeface="+mn-lt"/>
                <a:cs typeface="+mn-lt"/>
              </a:rPr>
              <a:t>higher,</a:t>
            </a:r>
            <a:r>
              <a:rPr lang="en-US" sz="2000" dirty="0">
                <a:ea typeface="+mn-lt"/>
                <a:cs typeface="+mn-lt"/>
              </a:rPr>
              <a:t> but sellers regained control, signaling a potential reversal from bullish to bearish sentiment.</a:t>
            </a:r>
            <a:endParaRPr lang="en-US" sz="2000" dirty="0"/>
          </a:p>
          <a:p>
            <a:endParaRPr lang="en-US" sz="2000" dirty="0"/>
          </a:p>
          <a:p>
            <a:endParaRPr lang="en-US" dirty="0"/>
          </a:p>
        </p:txBody>
      </p:sp>
    </p:spTree>
    <p:extLst>
      <p:ext uri="{BB962C8B-B14F-4D97-AF65-F5344CB8AC3E}">
        <p14:creationId xmlns:p14="http://schemas.microsoft.com/office/powerpoint/2010/main" val="398490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8A3403-54E0-1755-E136-5FDB39238B03}"/>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kern="1200">
                <a:solidFill>
                  <a:schemeClr val="tx1"/>
                </a:solidFill>
                <a:latin typeface="+mj-lt"/>
                <a:ea typeface="+mj-ea"/>
                <a:cs typeface="+mj-cs"/>
              </a:rPr>
              <a:t>Dark Cloud Cover (2-day pattern)</a:t>
            </a:r>
          </a:p>
        </p:txBody>
      </p:sp>
      <p:sp>
        <p:nvSpPr>
          <p:cNvPr id="5" name="TextBox 4">
            <a:extLst>
              <a:ext uri="{FF2B5EF4-FFF2-40B4-BE49-F238E27FC236}">
                <a16:creationId xmlns:a16="http://schemas.microsoft.com/office/drawing/2014/main" id="{2E752FBC-E9E1-01C6-787B-5D8A10AE87BD}"/>
              </a:ext>
            </a:extLst>
          </p:cNvPr>
          <p:cNvSpPr txBox="1"/>
          <p:nvPr/>
        </p:nvSpPr>
        <p:spPr>
          <a:xfrm>
            <a:off x="4971791" y="1036750"/>
            <a:ext cx="6926089" cy="340744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a:t>This pattern suggests that the buying pressure from the first candle has weakened, and sellers are starting to take control, signaling a possible trend reversal to the downside. Dark cloud cover usually occurs after an uptrend and the second candle should be halfway into the body of the first candle. Bullish to Bearish.</a:t>
            </a:r>
          </a:p>
          <a:p>
            <a:pPr>
              <a:lnSpc>
                <a:spcPct val="90000"/>
              </a:lnSpc>
              <a:spcAft>
                <a:spcPts val="600"/>
              </a:spcAft>
            </a:pPr>
            <a:endParaRPr lang="en-US"/>
          </a:p>
          <a:p>
            <a:pPr>
              <a:lnSpc>
                <a:spcPct val="90000"/>
              </a:lnSpc>
              <a:spcAft>
                <a:spcPts val="600"/>
              </a:spcAft>
            </a:pPr>
            <a:r>
              <a:rPr lang="en-US"/>
              <a:t>This is useful as Cisco is innovative so when a new product launches ,there could be initial hype and sales increase .</a:t>
            </a:r>
          </a:p>
          <a:p>
            <a:pPr indent="-228600">
              <a:lnSpc>
                <a:spcPct val="90000"/>
              </a:lnSpc>
              <a:spcAft>
                <a:spcPts val="600"/>
              </a:spcAft>
              <a:buFont typeface="Arial" panose="020B0604020202020204" pitchFamily="34" charset="0"/>
              <a:buChar char="•"/>
            </a:pPr>
            <a:endParaRPr lang="en-US"/>
          </a:p>
          <a:p>
            <a:pPr>
              <a:lnSpc>
                <a:spcPct val="90000"/>
              </a:lnSpc>
              <a:spcAft>
                <a:spcPts val="600"/>
              </a:spcAft>
            </a:pPr>
            <a:r>
              <a:rPr lang="en-US" b="1"/>
              <a:t>Candle 1</a:t>
            </a:r>
            <a:r>
              <a:rPr lang="en-US"/>
              <a:t>: Open1, Close1, High1, Low1</a:t>
            </a:r>
          </a:p>
          <a:p>
            <a:pPr>
              <a:lnSpc>
                <a:spcPct val="90000"/>
              </a:lnSpc>
              <a:spcAft>
                <a:spcPts val="600"/>
              </a:spcAft>
            </a:pPr>
            <a:r>
              <a:rPr lang="en-US" b="1"/>
              <a:t>Candle 2</a:t>
            </a:r>
            <a:r>
              <a:rPr lang="en-US"/>
              <a:t>: Open2, Close2, High2, Low2</a:t>
            </a:r>
          </a:p>
          <a:p>
            <a:pPr indent="-228600">
              <a:lnSpc>
                <a:spcPct val="90000"/>
              </a:lnSpc>
              <a:spcAft>
                <a:spcPts val="600"/>
              </a:spcAft>
              <a:buFont typeface="Arial" panose="020B0604020202020204" pitchFamily="34" charset="0"/>
              <a:buChar char="•"/>
            </a:pPr>
            <a:endParaRPr lang="en-US"/>
          </a:p>
          <a:p>
            <a:pPr>
              <a:lnSpc>
                <a:spcPct val="90000"/>
              </a:lnSpc>
              <a:spcAft>
                <a:spcPts val="600"/>
              </a:spcAft>
            </a:pPr>
            <a:r>
              <a:rPr lang="en-US" b="1"/>
              <a:t>Bullish First Candle:</a:t>
            </a:r>
            <a:r>
              <a:rPr lang="en-US"/>
              <a:t> Close1 &gt; Open1</a:t>
            </a:r>
          </a:p>
          <a:p>
            <a:pPr>
              <a:lnSpc>
                <a:spcPct val="90000"/>
              </a:lnSpc>
              <a:spcAft>
                <a:spcPts val="600"/>
              </a:spcAft>
            </a:pPr>
            <a:r>
              <a:rPr lang="en-US" b="1"/>
              <a:t>Bearish Second Candle</a:t>
            </a:r>
            <a:r>
              <a:rPr lang="en-US"/>
              <a:t>: Close2&lt;Open2</a:t>
            </a:r>
          </a:p>
          <a:p>
            <a:pPr>
              <a:lnSpc>
                <a:spcPct val="90000"/>
              </a:lnSpc>
              <a:spcAft>
                <a:spcPts val="600"/>
              </a:spcAft>
            </a:pPr>
            <a:r>
              <a:rPr lang="en-US" b="1"/>
              <a:t>Second Candle Opens Above First Candle’s High</a:t>
            </a:r>
            <a:r>
              <a:rPr lang="en-US"/>
              <a:t>: Open2 &gt; High1</a:t>
            </a:r>
          </a:p>
          <a:p>
            <a:pPr>
              <a:lnSpc>
                <a:spcPct val="90000"/>
              </a:lnSpc>
              <a:spcAft>
                <a:spcPts val="600"/>
              </a:spcAft>
            </a:pPr>
            <a:r>
              <a:rPr lang="en-US" b="1"/>
              <a:t>Second Candle Closes Below the Midpoint of the First Candle</a:t>
            </a:r>
            <a:r>
              <a:rPr lang="en-US"/>
              <a:t>: Close2 &lt; (Open1 + Close1) / 2</a:t>
            </a:r>
          </a:p>
          <a:p>
            <a:pPr indent="-228600">
              <a:lnSpc>
                <a:spcPct val="90000"/>
              </a:lnSpc>
              <a:spcAft>
                <a:spcPts val="600"/>
              </a:spcAft>
              <a:buFont typeface="Arial" panose="020B0604020202020204" pitchFamily="34" charset="0"/>
              <a:buChar char="•"/>
            </a:pPr>
            <a:endParaRPr lang="en-US"/>
          </a:p>
        </p:txBody>
      </p:sp>
      <p:pic>
        <p:nvPicPr>
          <p:cNvPr id="4" name="Content Placeholder 3" descr="Learn When Dark Cloud Cover Candlestick Patterns Occur - Commodity.com">
            <a:extLst>
              <a:ext uri="{FF2B5EF4-FFF2-40B4-BE49-F238E27FC236}">
                <a16:creationId xmlns:a16="http://schemas.microsoft.com/office/drawing/2014/main" id="{FCBF9B5C-B526-1516-612A-7A1F5C9D4B18}"/>
              </a:ext>
            </a:extLst>
          </p:cNvPr>
          <p:cNvPicPr>
            <a:picLocks noGrp="1" noChangeAspect="1"/>
          </p:cNvPicPr>
          <p:nvPr>
            <p:ph idx="1"/>
          </p:nvPr>
        </p:nvPicPr>
        <p:blipFill>
          <a:blip r:embed="rId2"/>
          <a:stretch>
            <a:fillRect/>
          </a:stretch>
        </p:blipFill>
        <p:spPr>
          <a:xfrm>
            <a:off x="916907" y="2522138"/>
            <a:ext cx="2684881" cy="3261685"/>
          </a:xfrm>
          <a:prstGeom prst="rect">
            <a:avLst/>
          </a:prstGeom>
        </p:spPr>
      </p:pic>
    </p:spTree>
    <p:extLst>
      <p:ext uri="{BB962C8B-B14F-4D97-AF65-F5344CB8AC3E}">
        <p14:creationId xmlns:p14="http://schemas.microsoft.com/office/powerpoint/2010/main" val="1430269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Stock Market Analysis</vt:lpstr>
      <vt:lpstr>Success Criteria</vt:lpstr>
      <vt:lpstr>CISCO – Background Information</vt:lpstr>
      <vt:lpstr>CISCO</vt:lpstr>
      <vt:lpstr>Meaning of Labels in the .csv</vt:lpstr>
      <vt:lpstr>Explanation of candlesticks</vt:lpstr>
      <vt:lpstr>Three White Soldiers (3-day pattern)</vt:lpstr>
      <vt:lpstr>Why do these patterns occur?</vt:lpstr>
      <vt:lpstr>Dark Cloud Cover (2-day pattern)</vt:lpstr>
      <vt:lpstr>Shooting Star (1-day pattern)</vt:lpstr>
      <vt:lpstr>Top-Down Level Design</vt:lpstr>
      <vt:lpstr>Errors / Difficulties during the coding</vt:lpstr>
      <vt:lpstr>Libraries</vt:lpstr>
      <vt:lpstr>Global variables</vt:lpstr>
      <vt:lpstr>Main</vt:lpstr>
      <vt:lpstr>File is read into the java program / Status Checker</vt:lpstr>
      <vt:lpstr>Convert .csv into a 2D array (removing speech marks)</vt:lpstr>
      <vt:lpstr>Start Date Input Set</vt:lpstr>
      <vt:lpstr>End Date Input Set</vt:lpstr>
      <vt:lpstr>Candle Stick Selection</vt:lpstr>
      <vt:lpstr>Three White Soldiers</vt:lpstr>
      <vt:lpstr>Three White Soldiers</vt:lpstr>
      <vt:lpstr>Three White Soldiers</vt:lpstr>
      <vt:lpstr>Testing Three White Soldiers:</vt:lpstr>
      <vt:lpstr>Dark Cloud Cover</vt:lpstr>
      <vt:lpstr>Testing Dark Cloud Cover</vt:lpstr>
      <vt:lpstr>Shooting Star</vt:lpstr>
      <vt:lpstr>Testing Shooting Star</vt:lpstr>
      <vt:lpstr>Can check another pattern after one done</vt:lpstr>
      <vt:lpstr>Maintenance of the code:</vt:lpstr>
      <vt:lpstr>WWW </vt:lpstr>
      <vt:lpstr>EBI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498</cp:revision>
  <dcterms:created xsi:type="dcterms:W3CDTF">2024-11-07T09:27:27Z</dcterms:created>
  <dcterms:modified xsi:type="dcterms:W3CDTF">2024-11-29T20:43:00Z</dcterms:modified>
</cp:coreProperties>
</file>