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757" r:id="rId2"/>
  </p:sldMasterIdLst>
  <p:notesMasterIdLst>
    <p:notesMasterId r:id="rId84"/>
  </p:notesMasterIdLst>
  <p:sldIdLst>
    <p:sldId id="256" r:id="rId3"/>
    <p:sldId id="331" r:id="rId4"/>
    <p:sldId id="299" r:id="rId5"/>
    <p:sldId id="257" r:id="rId6"/>
    <p:sldId id="259" r:id="rId7"/>
    <p:sldId id="267" r:id="rId8"/>
    <p:sldId id="260" r:id="rId9"/>
    <p:sldId id="263" r:id="rId10"/>
    <p:sldId id="264" r:id="rId11"/>
    <p:sldId id="265" r:id="rId12"/>
    <p:sldId id="266" r:id="rId13"/>
    <p:sldId id="268" r:id="rId14"/>
    <p:sldId id="279" r:id="rId15"/>
    <p:sldId id="280" r:id="rId16"/>
    <p:sldId id="281" r:id="rId17"/>
    <p:sldId id="269" r:id="rId18"/>
    <p:sldId id="270" r:id="rId19"/>
    <p:sldId id="272" r:id="rId20"/>
    <p:sldId id="271" r:id="rId21"/>
    <p:sldId id="273" r:id="rId22"/>
    <p:sldId id="274" r:id="rId23"/>
    <p:sldId id="275" r:id="rId24"/>
    <p:sldId id="276" r:id="rId25"/>
    <p:sldId id="277" r:id="rId26"/>
    <p:sldId id="278" r:id="rId27"/>
    <p:sldId id="282" r:id="rId28"/>
    <p:sldId id="284"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303" r:id="rId46"/>
    <p:sldId id="309" r:id="rId47"/>
    <p:sldId id="304" r:id="rId48"/>
    <p:sldId id="302" r:id="rId49"/>
    <p:sldId id="305" r:id="rId50"/>
    <p:sldId id="307" r:id="rId51"/>
    <p:sldId id="308" r:id="rId52"/>
    <p:sldId id="301" r:id="rId53"/>
    <p:sldId id="306" r:id="rId54"/>
    <p:sldId id="310" r:id="rId55"/>
    <p:sldId id="311" r:id="rId56"/>
    <p:sldId id="312" r:id="rId57"/>
    <p:sldId id="314" r:id="rId58"/>
    <p:sldId id="315" r:id="rId59"/>
    <p:sldId id="316" r:id="rId60"/>
    <p:sldId id="319" r:id="rId61"/>
    <p:sldId id="317" r:id="rId62"/>
    <p:sldId id="318" r:id="rId63"/>
    <p:sldId id="320" r:id="rId64"/>
    <p:sldId id="321" r:id="rId65"/>
    <p:sldId id="322" r:id="rId66"/>
    <p:sldId id="323" r:id="rId67"/>
    <p:sldId id="324" r:id="rId68"/>
    <p:sldId id="325" r:id="rId69"/>
    <p:sldId id="326" r:id="rId70"/>
    <p:sldId id="327" r:id="rId71"/>
    <p:sldId id="328" r:id="rId72"/>
    <p:sldId id="329" r:id="rId73"/>
    <p:sldId id="330" r:id="rId74"/>
    <p:sldId id="332" r:id="rId75"/>
    <p:sldId id="333" r:id="rId76"/>
    <p:sldId id="334" r:id="rId77"/>
    <p:sldId id="335" r:id="rId78"/>
    <p:sldId id="336" r:id="rId79"/>
    <p:sldId id="337" r:id="rId80"/>
    <p:sldId id="338" r:id="rId81"/>
    <p:sldId id="339" r:id="rId82"/>
    <p:sldId id="340"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rt Ding (Intern)" initials="RD(" lastIdx="1" clrIdx="0">
    <p:extLst>
      <p:ext uri="{19B8F6BF-5375-455C-9EA6-DF929625EA0E}">
        <p15:presenceInfo xmlns:p15="http://schemas.microsoft.com/office/powerpoint/2012/main" userId="Robert Ding (Inter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4664" autoAdjust="0"/>
  </p:normalViewPr>
  <p:slideViewPr>
    <p:cSldViewPr snapToGrid="0">
      <p:cViewPr varScale="1">
        <p:scale>
          <a:sx n="109" d="100"/>
          <a:sy n="109" d="100"/>
        </p:scale>
        <p:origin x="4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D4730-17D1-4879-8AA6-F3F8C3005E62}" type="datetimeFigureOut">
              <a:rPr lang="en-US" smtClean="0"/>
              <a:t>3/22/2019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CE9AB-3440-4063-B2EC-9D95C94933FF}" type="slidenum">
              <a:rPr lang="en-US" smtClean="0"/>
              <a:t>‹#›</a:t>
            </a:fld>
            <a:endParaRPr lang="en-US"/>
          </a:p>
        </p:txBody>
      </p:sp>
    </p:spTree>
    <p:extLst>
      <p:ext uri="{BB962C8B-B14F-4D97-AF65-F5344CB8AC3E}">
        <p14:creationId xmlns:p14="http://schemas.microsoft.com/office/powerpoint/2010/main" val="1302674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2CE9AB-3440-4063-B2EC-9D95C94933FF}" type="slidenum">
              <a:rPr lang="en-US" smtClean="0"/>
              <a:t>20</a:t>
            </a:fld>
            <a:endParaRPr lang="en-US"/>
          </a:p>
        </p:txBody>
      </p:sp>
    </p:spTree>
    <p:extLst>
      <p:ext uri="{BB962C8B-B14F-4D97-AF65-F5344CB8AC3E}">
        <p14:creationId xmlns:p14="http://schemas.microsoft.com/office/powerpoint/2010/main" val="8177676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3/22/2019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3/22/2019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3/22/2019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smtClean="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8041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smtClean="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5773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smtClean="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79394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smtClean="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30976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smtClean="0"/>
              <a:t>3/22/2019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71536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smtClean="0"/>
              <a:t>3/22/2019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2179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ECC86-1672-4627-AEFE-EC5485C73905}" type="datetimeFigureOut">
              <a:rPr lang="en-US" smtClean="0"/>
              <a:t>3/22/2019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04598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smtClean="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42189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smtClean="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96591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30EF52CC-F3D9-41D4-BCE4-C208E61A3F31}" type="datetimeFigureOut">
              <a:rPr lang="en-US" smtClean="0"/>
              <a:t>3/22/2019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2602594"/>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3164780"/>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064432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62133533"/>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25171328"/>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10475028"/>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smtClean="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11044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47B1BF-4039-460D-A637-65428CBD720E}" type="datetimeFigureOut">
              <a:rPr lang="en-US" smtClean="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1014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3/22/2019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3/22/2019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3/22/2019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3/22/2019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0EF52CC-F3D9-41D4-BCE4-C208E61A3F31}" type="datetimeFigureOut">
              <a:rPr lang="en-US" smtClean="0"/>
              <a:t>3/22/2019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210209"/>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67.xml"/><Relationship Id="rId3" Type="http://schemas.openxmlformats.org/officeDocument/2006/relationships/slide" Target="slide4.xml"/><Relationship Id="rId7" Type="http://schemas.openxmlformats.org/officeDocument/2006/relationships/slide" Target="slide55.xml"/><Relationship Id="rId2" Type="http://schemas.openxmlformats.org/officeDocument/2006/relationships/slide" Target="slide3.xml"/><Relationship Id="rId1" Type="http://schemas.openxmlformats.org/officeDocument/2006/relationships/slideLayout" Target="../slideLayouts/slideLayout24.xml"/><Relationship Id="rId6" Type="http://schemas.openxmlformats.org/officeDocument/2006/relationships/slide" Target="slide43.xml"/><Relationship Id="rId5" Type="http://schemas.openxmlformats.org/officeDocument/2006/relationships/slide" Target="slide42.xml"/><Relationship Id="rId4" Type="http://schemas.openxmlformats.org/officeDocument/2006/relationships/slide" Target="slide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742022"/>
            <a:ext cx="8144134" cy="1373070"/>
          </a:xfrm>
        </p:spPr>
        <p:txBody>
          <a:bodyPr anchor="ctr"/>
          <a:lstStyle/>
          <a:p>
            <a:pPr algn="ctr"/>
            <a:r>
              <a:rPr lang="en-US" altLang="zh-CN" dirty="0" smtClean="0"/>
              <a:t>Windows   SDK </a:t>
            </a:r>
            <a:endParaRPr lang="en-US" dirty="0"/>
          </a:p>
        </p:txBody>
      </p:sp>
    </p:spTree>
    <p:extLst>
      <p:ext uri="{BB962C8B-B14F-4D97-AF65-F5344CB8AC3E}">
        <p14:creationId xmlns:p14="http://schemas.microsoft.com/office/powerpoint/2010/main" val="621956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3879" y="2545403"/>
            <a:ext cx="11160690" cy="1200329"/>
          </a:xfrm>
          <a:prstGeom prst="rect">
            <a:avLst/>
          </a:prstGeom>
          <a:noFill/>
        </p:spPr>
        <p:txBody>
          <a:bodyPr wrap="square" rtlCol="0">
            <a:spAutoFit/>
          </a:bodyPr>
          <a:lstStyle/>
          <a:p>
            <a:r>
              <a:rPr lang="en-US" dirty="0"/>
              <a:t>The data link layer provides node-to-node data transfer—a link between two directly connected nodes. It detects and possibly corrects errors that may occur in the physical layer. It defines the protocol to establish and terminate a connection between two physically connected devices. It also defines the protocol for flow </a:t>
            </a:r>
            <a:r>
              <a:rPr lang="en-US" dirty="0" smtClean="0"/>
              <a:t>control between them</a:t>
            </a:r>
            <a:r>
              <a:rPr lang="en-US" dirty="0"/>
              <a:t>.</a:t>
            </a:r>
          </a:p>
        </p:txBody>
      </p:sp>
      <p:sp>
        <p:nvSpPr>
          <p:cNvPr id="3" name="TextBox 2"/>
          <p:cNvSpPr txBox="1"/>
          <p:nvPr/>
        </p:nvSpPr>
        <p:spPr>
          <a:xfrm>
            <a:off x="663879" y="914400"/>
            <a:ext cx="3331923" cy="400110"/>
          </a:xfrm>
          <a:prstGeom prst="rect">
            <a:avLst/>
          </a:prstGeom>
          <a:noFill/>
        </p:spPr>
        <p:txBody>
          <a:bodyPr wrap="square" rtlCol="0">
            <a:spAutoFit/>
          </a:bodyPr>
          <a:lstStyle/>
          <a:p>
            <a:r>
              <a:rPr lang="en-US" sz="2000" b="1" dirty="0">
                <a:solidFill>
                  <a:schemeClr val="bg1"/>
                </a:solidFill>
              </a:rPr>
              <a:t>Data Link </a:t>
            </a:r>
            <a:r>
              <a:rPr lang="en-US" sz="2000" b="1" dirty="0" smtClean="0">
                <a:solidFill>
                  <a:schemeClr val="bg1"/>
                </a:solidFill>
              </a:rPr>
              <a:t>Layer:</a:t>
            </a:r>
            <a:endParaRPr lang="en-US" sz="2000" b="1" dirty="0">
              <a:solidFill>
                <a:schemeClr val="bg1"/>
              </a:solidFill>
            </a:endParaRPr>
          </a:p>
        </p:txBody>
      </p:sp>
    </p:spTree>
    <p:extLst>
      <p:ext uri="{BB962C8B-B14F-4D97-AF65-F5344CB8AC3E}">
        <p14:creationId xmlns:p14="http://schemas.microsoft.com/office/powerpoint/2010/main" val="866048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3671" y="1114816"/>
            <a:ext cx="4384110" cy="677108"/>
          </a:xfrm>
          <a:prstGeom prst="rect">
            <a:avLst/>
          </a:prstGeom>
          <a:noFill/>
        </p:spPr>
        <p:txBody>
          <a:bodyPr wrap="square" rtlCol="0">
            <a:spAutoFit/>
          </a:bodyPr>
          <a:lstStyle/>
          <a:p>
            <a:r>
              <a:rPr lang="en-US" sz="2000" b="1" dirty="0">
                <a:solidFill>
                  <a:schemeClr val="bg1"/>
                </a:solidFill>
              </a:rPr>
              <a:t>Physical </a:t>
            </a:r>
            <a:r>
              <a:rPr lang="en-US" sz="2000" b="1" dirty="0" smtClean="0">
                <a:solidFill>
                  <a:schemeClr val="bg1"/>
                </a:solidFill>
              </a:rPr>
              <a:t>Layer:</a:t>
            </a:r>
            <a:endParaRPr lang="en-US" sz="2000" b="1" dirty="0">
              <a:solidFill>
                <a:schemeClr val="bg1"/>
              </a:solidFill>
            </a:endParaRPr>
          </a:p>
          <a:p>
            <a:endParaRPr lang="en-US" dirty="0"/>
          </a:p>
        </p:txBody>
      </p:sp>
      <p:sp>
        <p:nvSpPr>
          <p:cNvPr id="3" name="TextBox 2"/>
          <p:cNvSpPr txBox="1"/>
          <p:nvPr/>
        </p:nvSpPr>
        <p:spPr>
          <a:xfrm>
            <a:off x="563671" y="2404998"/>
            <a:ext cx="11223321" cy="2308324"/>
          </a:xfrm>
          <a:prstGeom prst="rect">
            <a:avLst/>
          </a:prstGeom>
          <a:noFill/>
        </p:spPr>
        <p:txBody>
          <a:bodyPr wrap="square" rtlCol="0">
            <a:spAutoFit/>
          </a:bodyPr>
          <a:lstStyle/>
          <a:p>
            <a:r>
              <a:rPr lang="en-US" dirty="0"/>
              <a:t>The physical layer is responsible for the transmission and reception of unstructured raw data between a device and a physical transmission medium. It converts the digital bits into electrical, radio, or optical signals. Layer specifications define characteristics such as voltage levels, the timing of voltage changes, physical data rates, maximum transmission distances, and physical connectors. This includes the layout of pins, voltages, line impedance, cable specifications, signal timing and frequency for wireless devices. Bit rate control is done at the physical layer and may define transmission mode as simplex, half duplex, and full duplex. The components of a physical layer can be described in terms of a network topology. Bluetooth, Ethernet, and USB all have specifications for a physical layer.</a:t>
            </a:r>
          </a:p>
        </p:txBody>
      </p:sp>
    </p:spTree>
    <p:extLst>
      <p:ext uri="{BB962C8B-B14F-4D97-AF65-F5344CB8AC3E}">
        <p14:creationId xmlns:p14="http://schemas.microsoft.com/office/powerpoint/2010/main" val="3750486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4073" y="889462"/>
            <a:ext cx="6209607" cy="400110"/>
          </a:xfrm>
          <a:prstGeom prst="rect">
            <a:avLst/>
          </a:prstGeom>
          <a:noFill/>
        </p:spPr>
        <p:txBody>
          <a:bodyPr wrap="square" rtlCol="0">
            <a:spAutoFit/>
          </a:bodyPr>
          <a:lstStyle/>
          <a:p>
            <a:r>
              <a:rPr lang="en-US" sz="2000" dirty="0">
                <a:solidFill>
                  <a:schemeClr val="bg1"/>
                </a:solidFill>
              </a:rPr>
              <a:t>Transmission Control Protocol (</a:t>
            </a:r>
            <a:r>
              <a:rPr lang="en-US" altLang="zh-CN" sz="2000" dirty="0" smtClean="0">
                <a:solidFill>
                  <a:schemeClr val="bg1"/>
                </a:solidFill>
              </a:rPr>
              <a:t>TCP)</a:t>
            </a:r>
            <a:r>
              <a:rPr lang="zh-CN" altLang="en-US" sz="2000" dirty="0" smtClean="0">
                <a:solidFill>
                  <a:schemeClr val="bg1"/>
                </a:solidFill>
              </a:rPr>
              <a:t>：</a:t>
            </a:r>
            <a:endParaRPr lang="en-US" sz="2000" dirty="0">
              <a:solidFill>
                <a:schemeClr val="bg1"/>
              </a:solidFill>
            </a:endParaRPr>
          </a:p>
        </p:txBody>
      </p:sp>
      <p:sp>
        <p:nvSpPr>
          <p:cNvPr id="4" name="TextBox 3"/>
          <p:cNvSpPr txBox="1"/>
          <p:nvPr/>
        </p:nvSpPr>
        <p:spPr>
          <a:xfrm>
            <a:off x="598517" y="2236123"/>
            <a:ext cx="11421688" cy="2031325"/>
          </a:xfrm>
          <a:prstGeom prst="rect">
            <a:avLst/>
          </a:prstGeom>
          <a:noFill/>
        </p:spPr>
        <p:txBody>
          <a:bodyPr wrap="square" rtlCol="0">
            <a:spAutoFit/>
          </a:bodyPr>
          <a:lstStyle/>
          <a:p>
            <a:r>
              <a:rPr lang="en-US" dirty="0"/>
              <a:t>TCP (Transmission Control Protocol) is a connection-oriented, reliable, </a:t>
            </a:r>
            <a:r>
              <a:rPr lang="en-US" dirty="0" err="1"/>
              <a:t>terrapid</a:t>
            </a:r>
            <a:r>
              <a:rPr lang="en-US" dirty="0"/>
              <a:t>-based Transmission layer communication Protocol, defined by RFC 793 of </a:t>
            </a:r>
            <a:r>
              <a:rPr lang="en-US" dirty="0" err="1"/>
              <a:t>IETF.In</a:t>
            </a:r>
            <a:r>
              <a:rPr lang="en-US" dirty="0"/>
              <a:t> the simplified computer network OSI model, which performs the functions specified by the fourth transport layer, the user datagram protocol (UDP) is another important transport protocol within the same layer [1].In the Internet protocol suite, the TCP layer is an intermediate layer that sits above the IP layer and below the application </a:t>
            </a:r>
            <a:r>
              <a:rPr lang="en-US" dirty="0" err="1"/>
              <a:t>layer.Reliable</a:t>
            </a:r>
            <a:r>
              <a:rPr lang="en-US" dirty="0"/>
              <a:t> pipe-like connections between application layers of different hosts are often required, but the IP layer does not provide such a flow mechanism, but rather provides unreliable packet switching.</a:t>
            </a:r>
          </a:p>
        </p:txBody>
      </p:sp>
    </p:spTree>
    <p:extLst>
      <p:ext uri="{BB962C8B-B14F-4D97-AF65-F5344CB8AC3E}">
        <p14:creationId xmlns:p14="http://schemas.microsoft.com/office/powerpoint/2010/main" val="714804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0763" y="570860"/>
            <a:ext cx="6774873" cy="369332"/>
          </a:xfrm>
          <a:prstGeom prst="rect">
            <a:avLst/>
          </a:prstGeom>
          <a:noFill/>
        </p:spPr>
        <p:txBody>
          <a:bodyPr wrap="square" rtlCol="0">
            <a:spAutoFit/>
          </a:bodyPr>
          <a:lstStyle/>
          <a:p>
            <a:pPr algn="ctr"/>
            <a:r>
              <a:rPr lang="en-US" dirty="0"/>
              <a:t>TCP message structure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778" y="1142415"/>
            <a:ext cx="7028844" cy="5337038"/>
          </a:xfrm>
          <a:prstGeom prst="rect">
            <a:avLst/>
          </a:prstGeom>
        </p:spPr>
      </p:pic>
    </p:spTree>
    <p:extLst>
      <p:ext uri="{BB962C8B-B14F-4D97-AF65-F5344CB8AC3E}">
        <p14:creationId xmlns:p14="http://schemas.microsoft.com/office/powerpoint/2010/main" val="1636063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4444"/>
            <a:ext cx="10590415" cy="6463308"/>
          </a:xfrm>
          <a:prstGeom prst="rect">
            <a:avLst/>
          </a:prstGeom>
          <a:noFill/>
        </p:spPr>
        <p:txBody>
          <a:bodyPr wrap="square" rtlCol="0">
            <a:spAutoFit/>
          </a:bodyPr>
          <a:lstStyle/>
          <a:p>
            <a:r>
              <a:rPr lang="en-US" sz="2000" dirty="0" smtClean="0">
                <a:solidFill>
                  <a:srgbClr val="002060"/>
                </a:solidFill>
              </a:rPr>
              <a:t>Source port</a:t>
            </a:r>
            <a:r>
              <a:rPr lang="en-US" sz="2000" dirty="0">
                <a:solidFill>
                  <a:srgbClr val="002060"/>
                </a:solidFill>
              </a:rPr>
              <a:t>: </a:t>
            </a:r>
            <a:r>
              <a:rPr lang="en-US" dirty="0"/>
              <a:t>Sender application using ports.</a:t>
            </a:r>
            <a:endParaRPr lang="en-US" dirty="0" smtClean="0"/>
          </a:p>
          <a:p>
            <a:endParaRPr lang="en-US" dirty="0"/>
          </a:p>
          <a:p>
            <a:r>
              <a:rPr lang="en-US" sz="2000" dirty="0" smtClean="0">
                <a:solidFill>
                  <a:srgbClr val="002060"/>
                </a:solidFill>
              </a:rPr>
              <a:t>Destination port</a:t>
            </a:r>
            <a:r>
              <a:rPr lang="en-US" sz="2000" dirty="0">
                <a:solidFill>
                  <a:srgbClr val="002060"/>
                </a:solidFill>
              </a:rPr>
              <a:t>: </a:t>
            </a:r>
            <a:r>
              <a:rPr lang="en-US" dirty="0"/>
              <a:t>Receiver applications use ports</a:t>
            </a:r>
            <a:r>
              <a:rPr lang="en-US" dirty="0" smtClean="0"/>
              <a:t>.</a:t>
            </a:r>
          </a:p>
          <a:p>
            <a:endParaRPr lang="en-US" dirty="0"/>
          </a:p>
          <a:p>
            <a:r>
              <a:rPr lang="en-US" sz="2000" dirty="0" smtClean="0">
                <a:solidFill>
                  <a:srgbClr val="002060"/>
                </a:solidFill>
              </a:rPr>
              <a:t>Sequence Number And Acknowl</a:t>
            </a:r>
            <a:r>
              <a:rPr lang="en-US" altLang="zh-CN" sz="2000" dirty="0" smtClean="0">
                <a:solidFill>
                  <a:srgbClr val="002060"/>
                </a:solidFill>
              </a:rPr>
              <a:t>e</a:t>
            </a:r>
            <a:r>
              <a:rPr lang="en-US" sz="2000" dirty="0" smtClean="0">
                <a:solidFill>
                  <a:srgbClr val="002060"/>
                </a:solidFill>
              </a:rPr>
              <a:t>dgement Number: </a:t>
            </a:r>
            <a:r>
              <a:rPr lang="en-US" dirty="0"/>
              <a:t>Sequence number and response number are two very important fields used by TCP protocol to establish reliable transmission</a:t>
            </a:r>
            <a:r>
              <a:rPr lang="en-US" dirty="0" smtClean="0"/>
              <a:t>.</a:t>
            </a:r>
          </a:p>
          <a:p>
            <a:endParaRPr lang="en-US" dirty="0"/>
          </a:p>
          <a:p>
            <a:r>
              <a:rPr lang="en-US" sz="2000" dirty="0" smtClean="0">
                <a:solidFill>
                  <a:srgbClr val="002060"/>
                </a:solidFill>
              </a:rPr>
              <a:t>Data Offset</a:t>
            </a:r>
            <a:r>
              <a:rPr lang="en-US" sz="2000" dirty="0">
                <a:solidFill>
                  <a:srgbClr val="002060"/>
                </a:solidFill>
              </a:rPr>
              <a:t>: </a:t>
            </a:r>
            <a:r>
              <a:rPr lang="en-US" dirty="0"/>
              <a:t>Because the length of the Options field is not fixed, the field is required to indicate the offset</a:t>
            </a:r>
            <a:r>
              <a:rPr lang="en-US" dirty="0" smtClean="0"/>
              <a:t>.</a:t>
            </a:r>
          </a:p>
          <a:p>
            <a:endParaRPr lang="en-US" dirty="0"/>
          </a:p>
          <a:p>
            <a:r>
              <a:rPr lang="en-US" sz="2000" dirty="0" smtClean="0">
                <a:solidFill>
                  <a:srgbClr val="002060"/>
                </a:solidFill>
              </a:rPr>
              <a:t>Reserved: </a:t>
            </a:r>
            <a:r>
              <a:rPr lang="en-US" sz="2000" dirty="0" smtClean="0"/>
              <a:t>Reserved </a:t>
            </a:r>
            <a:r>
              <a:rPr lang="en-US" sz="2000" dirty="0"/>
              <a:t>bit, set to 0.</a:t>
            </a:r>
            <a:endParaRPr lang="en-US" dirty="0"/>
          </a:p>
          <a:p>
            <a:endParaRPr lang="en-US" dirty="0" smtClean="0"/>
          </a:p>
          <a:p>
            <a:r>
              <a:rPr lang="en-US" sz="2000" dirty="0" smtClean="0">
                <a:solidFill>
                  <a:srgbClr val="002060"/>
                </a:solidFill>
              </a:rPr>
              <a:t>Flags</a:t>
            </a:r>
            <a:r>
              <a:rPr lang="en-US" sz="2000" dirty="0">
                <a:solidFill>
                  <a:srgbClr val="002060"/>
                </a:solidFill>
              </a:rPr>
              <a:t>: </a:t>
            </a:r>
            <a:r>
              <a:rPr lang="en-US" dirty="0"/>
              <a:t>Flag bit, used to identify the type of message</a:t>
            </a:r>
            <a:r>
              <a:rPr lang="en-US" dirty="0" smtClean="0"/>
              <a:t>.</a:t>
            </a:r>
          </a:p>
          <a:p>
            <a:endParaRPr lang="en-US" dirty="0"/>
          </a:p>
          <a:p>
            <a:r>
              <a:rPr lang="en-US" sz="2000" dirty="0" smtClean="0">
                <a:solidFill>
                  <a:srgbClr val="002060"/>
                </a:solidFill>
              </a:rPr>
              <a:t>Window</a:t>
            </a:r>
            <a:r>
              <a:rPr lang="en-US" sz="2000" dirty="0">
                <a:solidFill>
                  <a:srgbClr val="002060"/>
                </a:solidFill>
              </a:rPr>
              <a:t>: </a:t>
            </a:r>
            <a:r>
              <a:rPr lang="en-US" dirty="0"/>
              <a:t>Sliding window to limit transmission rate</a:t>
            </a:r>
            <a:r>
              <a:rPr lang="en-US" dirty="0" smtClean="0"/>
              <a:t>.</a:t>
            </a:r>
          </a:p>
          <a:p>
            <a:endParaRPr lang="en-US" dirty="0"/>
          </a:p>
          <a:p>
            <a:r>
              <a:rPr lang="en-US" sz="2000" dirty="0" smtClean="0">
                <a:solidFill>
                  <a:srgbClr val="002060"/>
                </a:solidFill>
              </a:rPr>
              <a:t>Checksum</a:t>
            </a:r>
            <a:r>
              <a:rPr lang="en-US" dirty="0">
                <a:solidFill>
                  <a:srgbClr val="002060"/>
                </a:solidFill>
              </a:rPr>
              <a:t>: </a:t>
            </a:r>
            <a:r>
              <a:rPr lang="en-US" dirty="0"/>
              <a:t>Before the data is sent out by the sender, a check action is performed and the check value of the action is marked on this field</a:t>
            </a:r>
            <a:r>
              <a:rPr lang="en-US" dirty="0" smtClean="0"/>
              <a:t>.</a:t>
            </a:r>
          </a:p>
          <a:p>
            <a:endParaRPr lang="en-US" dirty="0"/>
          </a:p>
          <a:p>
            <a:r>
              <a:rPr lang="en-US" sz="2000" dirty="0" smtClean="0">
                <a:solidFill>
                  <a:srgbClr val="002060"/>
                </a:solidFill>
              </a:rPr>
              <a:t>Urgent Pointer</a:t>
            </a:r>
            <a:r>
              <a:rPr lang="en-US" sz="2000" dirty="0">
                <a:solidFill>
                  <a:srgbClr val="002060"/>
                </a:solidFill>
              </a:rPr>
              <a:t>: </a:t>
            </a:r>
            <a:r>
              <a:rPr lang="en-US" dirty="0"/>
              <a:t>The Flags field will not take effect until 1, which is used to locate the emergency data</a:t>
            </a:r>
            <a:r>
              <a:rPr lang="en-US" dirty="0" smtClean="0"/>
              <a:t>.</a:t>
            </a:r>
          </a:p>
          <a:p>
            <a:endParaRPr lang="en-US" dirty="0"/>
          </a:p>
        </p:txBody>
      </p:sp>
    </p:spTree>
    <p:extLst>
      <p:ext uri="{BB962C8B-B14F-4D97-AF65-F5344CB8AC3E}">
        <p14:creationId xmlns:p14="http://schemas.microsoft.com/office/powerpoint/2010/main" val="3280456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004" y="606830"/>
            <a:ext cx="9069185" cy="1569660"/>
          </a:xfrm>
          <a:prstGeom prst="rect">
            <a:avLst/>
          </a:prstGeom>
          <a:noFill/>
        </p:spPr>
        <p:txBody>
          <a:bodyPr wrap="square" rtlCol="0">
            <a:spAutoFit/>
          </a:bodyPr>
          <a:lstStyle/>
          <a:p>
            <a:r>
              <a:rPr lang="en-US" sz="2000" dirty="0" smtClean="0">
                <a:solidFill>
                  <a:srgbClr val="002060"/>
                </a:solidFill>
              </a:rPr>
              <a:t>Options</a:t>
            </a:r>
            <a:r>
              <a:rPr lang="en-US" sz="2000" dirty="0">
                <a:solidFill>
                  <a:srgbClr val="002060"/>
                </a:solidFill>
              </a:rPr>
              <a:t>: </a:t>
            </a:r>
            <a:r>
              <a:rPr lang="en-US" dirty="0"/>
              <a:t>Optional information, commonly </a:t>
            </a:r>
            <a:r>
              <a:rPr lang="en-US" dirty="0" smtClean="0"/>
              <a:t>MSS</a:t>
            </a:r>
            <a:r>
              <a:rPr lang="zh-CN" altLang="en-US" dirty="0" smtClean="0"/>
              <a:t>（</a:t>
            </a:r>
            <a:r>
              <a:rPr lang="en-US" dirty="0"/>
              <a:t>Maximum Segment Size</a:t>
            </a:r>
            <a:r>
              <a:rPr lang="zh-CN" altLang="en-US" dirty="0" smtClean="0"/>
              <a:t>）</a:t>
            </a:r>
            <a:r>
              <a:rPr lang="en-US" dirty="0" smtClean="0"/>
              <a:t>. </a:t>
            </a:r>
          </a:p>
          <a:p>
            <a:endParaRPr lang="en-US" dirty="0"/>
          </a:p>
          <a:p>
            <a:r>
              <a:rPr lang="en-US" altLang="zh-CN" sz="2000" dirty="0" smtClean="0">
                <a:solidFill>
                  <a:srgbClr val="002060"/>
                </a:solidFill>
              </a:rPr>
              <a:t>Padding</a:t>
            </a:r>
            <a:r>
              <a:rPr lang="zh-CN" altLang="en-US" sz="2000" dirty="0" smtClean="0">
                <a:solidFill>
                  <a:srgbClr val="002060"/>
                </a:solidFill>
              </a:rPr>
              <a:t>：</a:t>
            </a:r>
            <a:r>
              <a:rPr lang="en-US" altLang="zh-CN" dirty="0"/>
              <a:t>Fill in bits to make the Options field complete 32 bits</a:t>
            </a:r>
            <a:r>
              <a:rPr lang="en-US" altLang="zh-CN" dirty="0" smtClean="0"/>
              <a:t>.</a:t>
            </a:r>
          </a:p>
          <a:p>
            <a:endParaRPr lang="en-US" dirty="0"/>
          </a:p>
          <a:p>
            <a:r>
              <a:rPr lang="en-US" altLang="zh-CN" sz="2000" dirty="0" smtClean="0">
                <a:solidFill>
                  <a:srgbClr val="002060"/>
                </a:solidFill>
              </a:rPr>
              <a:t>Data</a:t>
            </a:r>
            <a:r>
              <a:rPr lang="zh-CN" altLang="en-US" dirty="0" smtClean="0"/>
              <a:t>：</a:t>
            </a:r>
            <a:r>
              <a:rPr lang="en-US" altLang="zh-CN" dirty="0"/>
              <a:t>Data to be sent from the application layer.</a:t>
            </a:r>
            <a:endParaRPr lang="en-US" dirty="0"/>
          </a:p>
        </p:txBody>
      </p:sp>
    </p:spTree>
    <p:extLst>
      <p:ext uri="{BB962C8B-B14F-4D97-AF65-F5344CB8AC3E}">
        <p14:creationId xmlns:p14="http://schemas.microsoft.com/office/powerpoint/2010/main" val="2238554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65" y="2301066"/>
            <a:ext cx="4391025" cy="3486150"/>
          </a:xfrm>
          <a:prstGeom prst="rect">
            <a:avLst/>
          </a:prstGeom>
        </p:spPr>
      </p:pic>
      <p:sp>
        <p:nvSpPr>
          <p:cNvPr id="3" name="TextBox 2"/>
          <p:cNvSpPr txBox="1"/>
          <p:nvPr/>
        </p:nvSpPr>
        <p:spPr>
          <a:xfrm>
            <a:off x="1220584" y="1620982"/>
            <a:ext cx="2668386" cy="369332"/>
          </a:xfrm>
          <a:prstGeom prst="rect">
            <a:avLst/>
          </a:prstGeom>
          <a:noFill/>
        </p:spPr>
        <p:txBody>
          <a:bodyPr wrap="square" rtlCol="0">
            <a:spAutoFit/>
          </a:bodyPr>
          <a:lstStyle/>
          <a:p>
            <a:r>
              <a:rPr lang="en-US"/>
              <a:t>three-way handshaking</a:t>
            </a:r>
            <a:endParaRPr lang="en-US" dirty="0"/>
          </a:p>
        </p:txBody>
      </p:sp>
      <p:sp>
        <p:nvSpPr>
          <p:cNvPr id="4" name="TextBox 3"/>
          <p:cNvSpPr txBox="1"/>
          <p:nvPr/>
        </p:nvSpPr>
        <p:spPr>
          <a:xfrm>
            <a:off x="7323513" y="1620982"/>
            <a:ext cx="2809702" cy="369332"/>
          </a:xfrm>
          <a:prstGeom prst="rect">
            <a:avLst/>
          </a:prstGeom>
          <a:noFill/>
        </p:spPr>
        <p:txBody>
          <a:bodyPr wrap="square" rtlCol="0">
            <a:spAutoFit/>
          </a:bodyPr>
          <a:lstStyle/>
          <a:p>
            <a:r>
              <a:rPr lang="en-US" dirty="0"/>
              <a:t>four-way handshake</a:t>
            </a:r>
          </a:p>
        </p:txBody>
      </p:sp>
      <p:sp>
        <p:nvSpPr>
          <p:cNvPr id="7" name="Right Arrow 6"/>
          <p:cNvSpPr/>
          <p:nvPr/>
        </p:nvSpPr>
        <p:spPr>
          <a:xfrm>
            <a:off x="4896158" y="3744883"/>
            <a:ext cx="1122218" cy="5278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924" y="2301066"/>
            <a:ext cx="4505498" cy="3486150"/>
          </a:xfrm>
          <a:prstGeom prst="rect">
            <a:avLst/>
          </a:prstGeom>
        </p:spPr>
      </p:pic>
    </p:spTree>
    <p:extLst>
      <p:ext uri="{BB962C8B-B14F-4D97-AF65-F5344CB8AC3E}">
        <p14:creationId xmlns:p14="http://schemas.microsoft.com/office/powerpoint/2010/main" val="2336704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9709" y="1580537"/>
            <a:ext cx="9800706" cy="3970318"/>
          </a:xfrm>
          <a:prstGeom prst="rect">
            <a:avLst/>
          </a:prstGeom>
          <a:noFill/>
        </p:spPr>
        <p:txBody>
          <a:bodyPr wrap="square" rtlCol="0">
            <a:spAutoFit/>
          </a:bodyPr>
          <a:lstStyle/>
          <a:p>
            <a:r>
              <a:rPr lang="en-US" dirty="0" smtClean="0"/>
              <a:t>Sockets </a:t>
            </a:r>
            <a:r>
              <a:rPr lang="en-US" dirty="0"/>
              <a:t>are generally, but not exclusively, used in conjunction with the Transmission Control Protocol/Internet Protocol (TCP/IP) that dominates Internet communications. The Internet Protocol (IP) part of TCP/IP involves packaging data into "datagrams" that contain header information to identify the source and destination of the data. The Transmission Control Protocol (TCP) provides a means of reliable transport and error checking for the IP datagrams.</a:t>
            </a:r>
          </a:p>
          <a:p>
            <a:r>
              <a:rPr lang="en-US" dirty="0"/>
              <a:t>Within TCP/IP, a communication endpoint is defined by an IP address and a port number. The IP address consists of 4 bytes that identify a server on the Internet. The IP address is generally shown in "dotted quad" format, with decimal numbers separated by periods, for example "209.86.105.231". A port number identifies a particular service or process that the server provides. Some of these port numbers are standardized to provide well−known services.</a:t>
            </a:r>
          </a:p>
          <a:p>
            <a:r>
              <a:rPr lang="en-US" dirty="0"/>
              <a:t>When a socket is used with TCP/IP, a socket is the TCP/IP communication endpoint. Thus, the socket specifies an IP address and a port number.</a:t>
            </a:r>
          </a:p>
        </p:txBody>
      </p:sp>
      <p:sp>
        <p:nvSpPr>
          <p:cNvPr id="3" name="TextBox 2"/>
          <p:cNvSpPr txBox="1"/>
          <p:nvPr/>
        </p:nvSpPr>
        <p:spPr>
          <a:xfrm>
            <a:off x="789709" y="731520"/>
            <a:ext cx="2892829" cy="369332"/>
          </a:xfrm>
          <a:prstGeom prst="rect">
            <a:avLst/>
          </a:prstGeom>
          <a:noFill/>
        </p:spPr>
        <p:txBody>
          <a:bodyPr wrap="square" rtlCol="0">
            <a:spAutoFit/>
          </a:bodyPr>
          <a:lstStyle/>
          <a:p>
            <a:r>
              <a:rPr lang="en-US" dirty="0">
                <a:solidFill>
                  <a:schemeClr val="bg1"/>
                </a:solidFill>
              </a:rPr>
              <a:t>Sockets and </a:t>
            </a:r>
            <a:r>
              <a:rPr lang="en-US" dirty="0" smtClean="0">
                <a:solidFill>
                  <a:schemeClr val="bg1"/>
                </a:solidFill>
              </a:rPr>
              <a:t>TCP/IP:</a:t>
            </a:r>
            <a:endParaRPr lang="en-US" dirty="0">
              <a:solidFill>
                <a:schemeClr val="bg1"/>
              </a:solidFill>
            </a:endParaRPr>
          </a:p>
        </p:txBody>
      </p:sp>
    </p:spTree>
    <p:extLst>
      <p:ext uri="{BB962C8B-B14F-4D97-AF65-F5344CB8AC3E}">
        <p14:creationId xmlns:p14="http://schemas.microsoft.com/office/powerpoint/2010/main" val="2481253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131" y="407324"/>
            <a:ext cx="7722524" cy="2585323"/>
          </a:xfrm>
          <a:prstGeom prst="rect">
            <a:avLst/>
          </a:prstGeom>
          <a:noFill/>
        </p:spPr>
        <p:txBody>
          <a:bodyPr wrap="square" rtlCol="0">
            <a:spAutoFit/>
          </a:bodyPr>
          <a:lstStyle/>
          <a:p>
            <a:r>
              <a:rPr lang="en-US" dirty="0" err="1"/>
              <a:t>typedef</a:t>
            </a:r>
            <a:r>
              <a:rPr lang="en-US" dirty="0"/>
              <a:t> </a:t>
            </a:r>
            <a:r>
              <a:rPr lang="en-US" dirty="0" err="1"/>
              <a:t>struct</a:t>
            </a:r>
            <a:r>
              <a:rPr lang="en-US" dirty="0"/>
              <a:t> </a:t>
            </a:r>
            <a:r>
              <a:rPr lang="en-US" dirty="0" err="1"/>
              <a:t>WSAData</a:t>
            </a:r>
            <a:r>
              <a:rPr lang="en-US" dirty="0"/>
              <a:t> {</a:t>
            </a:r>
          </a:p>
          <a:p>
            <a:r>
              <a:rPr lang="en-US" dirty="0"/>
              <a:t>  WORD           </a:t>
            </a:r>
            <a:r>
              <a:rPr lang="en-US" dirty="0" err="1"/>
              <a:t>wVersion</a:t>
            </a:r>
            <a:r>
              <a:rPr lang="en-US" dirty="0"/>
              <a:t>;</a:t>
            </a:r>
          </a:p>
          <a:p>
            <a:r>
              <a:rPr lang="en-US" dirty="0"/>
              <a:t>  WORD           </a:t>
            </a:r>
            <a:r>
              <a:rPr lang="en-US" dirty="0" err="1"/>
              <a:t>wHighVersion</a:t>
            </a:r>
            <a:r>
              <a:rPr lang="en-US" dirty="0"/>
              <a:t>;</a:t>
            </a:r>
          </a:p>
          <a:p>
            <a:r>
              <a:rPr lang="en-US" dirty="0"/>
              <a:t>  unsigned short </a:t>
            </a:r>
            <a:r>
              <a:rPr lang="en-US" dirty="0" err="1"/>
              <a:t>iMaxSockets</a:t>
            </a:r>
            <a:r>
              <a:rPr lang="en-US" dirty="0"/>
              <a:t>;</a:t>
            </a:r>
          </a:p>
          <a:p>
            <a:r>
              <a:rPr lang="en-US" dirty="0"/>
              <a:t>  unsigned short </a:t>
            </a:r>
            <a:r>
              <a:rPr lang="en-US" dirty="0" err="1"/>
              <a:t>iMaxUdpDg</a:t>
            </a:r>
            <a:r>
              <a:rPr lang="en-US" dirty="0"/>
              <a:t>;</a:t>
            </a:r>
          </a:p>
          <a:p>
            <a:r>
              <a:rPr lang="en-US" dirty="0"/>
              <a:t>  char           *</a:t>
            </a:r>
            <a:r>
              <a:rPr lang="en-US" dirty="0" err="1"/>
              <a:t>lpVendorInfo</a:t>
            </a:r>
            <a:r>
              <a:rPr lang="en-US" dirty="0"/>
              <a:t>;</a:t>
            </a:r>
          </a:p>
          <a:p>
            <a:r>
              <a:rPr lang="en-US" dirty="0"/>
              <a:t>  char           </a:t>
            </a:r>
            <a:r>
              <a:rPr lang="en-US" dirty="0" err="1"/>
              <a:t>szDescription</a:t>
            </a:r>
            <a:r>
              <a:rPr lang="en-US" dirty="0"/>
              <a:t>[WSADESCRIPTION_LEN + 1];</a:t>
            </a:r>
          </a:p>
          <a:p>
            <a:r>
              <a:rPr lang="en-US" dirty="0"/>
              <a:t>  char           </a:t>
            </a:r>
            <a:r>
              <a:rPr lang="en-US" dirty="0" err="1"/>
              <a:t>szSystemStatus</a:t>
            </a:r>
            <a:r>
              <a:rPr lang="en-US" dirty="0"/>
              <a:t>[WSASYS_STATUS_LEN + 1];</a:t>
            </a:r>
          </a:p>
          <a:p>
            <a:r>
              <a:rPr lang="en-US" dirty="0"/>
              <a:t>} WSADATA;</a:t>
            </a:r>
          </a:p>
        </p:txBody>
      </p:sp>
      <p:sp>
        <p:nvSpPr>
          <p:cNvPr id="3" name="TextBox 2"/>
          <p:cNvSpPr txBox="1"/>
          <p:nvPr/>
        </p:nvSpPr>
        <p:spPr>
          <a:xfrm>
            <a:off x="216131" y="3771607"/>
            <a:ext cx="7099069" cy="1200329"/>
          </a:xfrm>
          <a:prstGeom prst="rect">
            <a:avLst/>
          </a:prstGeom>
          <a:noFill/>
        </p:spPr>
        <p:txBody>
          <a:bodyPr wrap="square" rtlCol="0">
            <a:spAutoFit/>
          </a:bodyPr>
          <a:lstStyle/>
          <a:p>
            <a:r>
              <a:rPr lang="en-US" dirty="0" err="1"/>
              <a:t>int</a:t>
            </a:r>
            <a:r>
              <a:rPr lang="en-US" dirty="0"/>
              <a:t> </a:t>
            </a:r>
            <a:r>
              <a:rPr lang="en-US" dirty="0" err="1"/>
              <a:t>WSAStartup</a:t>
            </a:r>
            <a:r>
              <a:rPr lang="en-US" dirty="0"/>
              <a:t>(</a:t>
            </a:r>
          </a:p>
          <a:p>
            <a:r>
              <a:rPr lang="en-US" dirty="0"/>
              <a:t>  WORD      </a:t>
            </a:r>
            <a:r>
              <a:rPr lang="en-US" dirty="0" err="1"/>
              <a:t>wVersionRequired</a:t>
            </a:r>
            <a:r>
              <a:rPr lang="en-US" dirty="0"/>
              <a:t>,</a:t>
            </a:r>
          </a:p>
          <a:p>
            <a:r>
              <a:rPr lang="en-US" dirty="0"/>
              <a:t>  LPWSADATA </a:t>
            </a:r>
            <a:r>
              <a:rPr lang="en-US" dirty="0" err="1"/>
              <a:t>lpWSAData</a:t>
            </a:r>
            <a:endParaRPr lang="en-US" dirty="0"/>
          </a:p>
          <a:p>
            <a:r>
              <a:rPr lang="en-US" dirty="0"/>
              <a:t>);</a:t>
            </a:r>
          </a:p>
        </p:txBody>
      </p:sp>
      <p:sp>
        <p:nvSpPr>
          <p:cNvPr id="4" name="TextBox 3"/>
          <p:cNvSpPr txBox="1"/>
          <p:nvPr/>
        </p:nvSpPr>
        <p:spPr>
          <a:xfrm>
            <a:off x="216131" y="3217025"/>
            <a:ext cx="11496502" cy="369332"/>
          </a:xfrm>
          <a:prstGeom prst="rect">
            <a:avLst/>
          </a:prstGeom>
          <a:noFill/>
        </p:spPr>
        <p:txBody>
          <a:bodyPr wrap="square" rtlCol="0">
            <a:spAutoFit/>
          </a:bodyPr>
          <a:lstStyle/>
          <a:p>
            <a:r>
              <a:rPr lang="en-US" dirty="0"/>
              <a:t>The </a:t>
            </a:r>
            <a:r>
              <a:rPr lang="en-US" b="1" dirty="0"/>
              <a:t>WSADATA</a:t>
            </a:r>
            <a:r>
              <a:rPr lang="en-US" dirty="0"/>
              <a:t> structure contains information about the Windows Sockets implementation.</a:t>
            </a:r>
          </a:p>
        </p:txBody>
      </p:sp>
      <p:sp>
        <p:nvSpPr>
          <p:cNvPr id="5" name="TextBox 4"/>
          <p:cNvSpPr txBox="1"/>
          <p:nvPr/>
        </p:nvSpPr>
        <p:spPr>
          <a:xfrm>
            <a:off x="216131" y="5157186"/>
            <a:ext cx="11579629" cy="1200329"/>
          </a:xfrm>
          <a:prstGeom prst="rect">
            <a:avLst/>
          </a:prstGeom>
          <a:noFill/>
        </p:spPr>
        <p:txBody>
          <a:bodyPr wrap="square" rtlCol="0">
            <a:spAutoFit/>
          </a:bodyPr>
          <a:lstStyle/>
          <a:p>
            <a:r>
              <a:rPr lang="en-US" dirty="0"/>
              <a:t>The </a:t>
            </a:r>
            <a:r>
              <a:rPr lang="en-US" b="1" dirty="0" err="1"/>
              <a:t>WSAStartup</a:t>
            </a:r>
            <a:r>
              <a:rPr lang="en-US" dirty="0"/>
              <a:t> function initiates use of the Winsock DLL by a process</a:t>
            </a:r>
            <a:r>
              <a:rPr lang="en-US" dirty="0" smtClean="0"/>
              <a:t>.</a:t>
            </a:r>
          </a:p>
          <a:p>
            <a:r>
              <a:rPr lang="en-US" dirty="0" err="1"/>
              <a:t>wVersionRequired</a:t>
            </a:r>
            <a:r>
              <a:rPr lang="en-US" dirty="0" smtClean="0"/>
              <a:t>: Specify </a:t>
            </a:r>
            <a:r>
              <a:rPr lang="en-US" dirty="0"/>
              <a:t>the </a:t>
            </a:r>
            <a:r>
              <a:rPr lang="en-US" dirty="0" err="1"/>
              <a:t>winsock</a:t>
            </a:r>
            <a:r>
              <a:rPr lang="en-US" dirty="0"/>
              <a:t> version to </a:t>
            </a:r>
            <a:r>
              <a:rPr lang="en-US" dirty="0" smtClean="0"/>
              <a:t>use</a:t>
            </a:r>
          </a:p>
          <a:p>
            <a:r>
              <a:rPr lang="en-US" dirty="0" err="1" smtClean="0"/>
              <a:t>lpWSAData</a:t>
            </a:r>
            <a:r>
              <a:rPr lang="en-US" dirty="0" smtClean="0"/>
              <a:t>: </a:t>
            </a:r>
            <a:r>
              <a:rPr lang="en-US" dirty="0"/>
              <a:t>A pointer to </a:t>
            </a:r>
            <a:r>
              <a:rPr lang="en-US" dirty="0" smtClean="0"/>
              <a:t>the</a:t>
            </a:r>
            <a:r>
              <a:rPr lang="en-US" dirty="0"/>
              <a:t> </a:t>
            </a:r>
            <a:r>
              <a:rPr lang="en-US" dirty="0" err="1" smtClean="0"/>
              <a:t>WSAData</a:t>
            </a:r>
            <a:r>
              <a:rPr lang="en-US" dirty="0"/>
              <a:t> data structure that is to receive details of the Windows Sockets implementation.</a:t>
            </a:r>
          </a:p>
        </p:txBody>
      </p:sp>
    </p:spTree>
    <p:extLst>
      <p:ext uri="{BB962C8B-B14F-4D97-AF65-F5344CB8AC3E}">
        <p14:creationId xmlns:p14="http://schemas.microsoft.com/office/powerpoint/2010/main" val="4500981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385" y="806335"/>
            <a:ext cx="10341033" cy="1477328"/>
          </a:xfrm>
          <a:prstGeom prst="rect">
            <a:avLst/>
          </a:prstGeom>
          <a:noFill/>
        </p:spPr>
        <p:txBody>
          <a:bodyPr wrap="square" rtlCol="0">
            <a:spAutoFit/>
          </a:bodyPr>
          <a:lstStyle/>
          <a:p>
            <a:r>
              <a:rPr lang="en-US" dirty="0"/>
              <a:t>SOCKET WSAAPI socket(</a:t>
            </a:r>
          </a:p>
          <a:p>
            <a:r>
              <a:rPr lang="en-US" dirty="0"/>
              <a:t>  </a:t>
            </a:r>
            <a:r>
              <a:rPr lang="en-US" dirty="0" err="1"/>
              <a:t>int</a:t>
            </a:r>
            <a:r>
              <a:rPr lang="en-US" dirty="0"/>
              <a:t> </a:t>
            </a:r>
            <a:r>
              <a:rPr lang="en-US" dirty="0" err="1"/>
              <a:t>af</a:t>
            </a:r>
            <a:r>
              <a:rPr lang="en-US" dirty="0" smtClean="0"/>
              <a:t>,</a:t>
            </a:r>
            <a:endParaRPr lang="en-US" dirty="0"/>
          </a:p>
          <a:p>
            <a:r>
              <a:rPr lang="en-US" dirty="0"/>
              <a:t>  </a:t>
            </a:r>
            <a:r>
              <a:rPr lang="en-US" dirty="0" err="1"/>
              <a:t>int</a:t>
            </a:r>
            <a:r>
              <a:rPr lang="en-US" dirty="0"/>
              <a:t> type</a:t>
            </a:r>
            <a:r>
              <a:rPr lang="en-US" dirty="0" smtClean="0"/>
              <a:t>, </a:t>
            </a:r>
            <a:endParaRPr lang="en-US" dirty="0"/>
          </a:p>
          <a:p>
            <a:r>
              <a:rPr lang="en-US" dirty="0"/>
              <a:t>  </a:t>
            </a:r>
            <a:r>
              <a:rPr lang="en-US" dirty="0" err="1"/>
              <a:t>int</a:t>
            </a:r>
            <a:r>
              <a:rPr lang="en-US" dirty="0"/>
              <a:t> protocol</a:t>
            </a:r>
          </a:p>
          <a:p>
            <a:r>
              <a:rPr lang="en-US" dirty="0"/>
              <a:t>);</a:t>
            </a:r>
          </a:p>
        </p:txBody>
      </p:sp>
      <p:sp>
        <p:nvSpPr>
          <p:cNvPr id="3" name="TextBox 2"/>
          <p:cNvSpPr txBox="1"/>
          <p:nvPr/>
        </p:nvSpPr>
        <p:spPr>
          <a:xfrm>
            <a:off x="382385" y="2283663"/>
            <a:ext cx="10931236" cy="923330"/>
          </a:xfrm>
          <a:prstGeom prst="rect">
            <a:avLst/>
          </a:prstGeom>
          <a:noFill/>
        </p:spPr>
        <p:txBody>
          <a:bodyPr wrap="square" rtlCol="0">
            <a:spAutoFit/>
          </a:bodyPr>
          <a:lstStyle/>
          <a:p>
            <a:r>
              <a:rPr lang="en-US" dirty="0" err="1"/>
              <a:t>a</a:t>
            </a:r>
            <a:r>
              <a:rPr lang="en-US" dirty="0" err="1" smtClean="0"/>
              <a:t>f</a:t>
            </a:r>
            <a:r>
              <a:rPr lang="en-US" dirty="0" smtClean="0"/>
              <a:t>: address family(AF_INET, AF_INET6, AF_UNSPEC…)</a:t>
            </a:r>
          </a:p>
          <a:p>
            <a:r>
              <a:rPr lang="en-US" dirty="0"/>
              <a:t>t</a:t>
            </a:r>
            <a:r>
              <a:rPr lang="en-US" dirty="0" smtClean="0"/>
              <a:t>ype: </a:t>
            </a:r>
            <a:r>
              <a:rPr lang="en-US" dirty="0"/>
              <a:t>The type specification for the new socket</a:t>
            </a:r>
            <a:r>
              <a:rPr lang="en-US" dirty="0" smtClean="0"/>
              <a:t>.(</a:t>
            </a:r>
            <a:r>
              <a:rPr lang="en-US" b="1" dirty="0" smtClean="0"/>
              <a:t>SOCK_STREAM,</a:t>
            </a:r>
            <a:r>
              <a:rPr lang="en-US" b="1" dirty="0"/>
              <a:t> </a:t>
            </a:r>
            <a:r>
              <a:rPr lang="en-US" b="1" dirty="0" smtClean="0"/>
              <a:t>SOCK_DGRAM, SOCK_RAW…</a:t>
            </a:r>
            <a:r>
              <a:rPr lang="en-US" dirty="0" smtClean="0"/>
              <a:t>)</a:t>
            </a:r>
          </a:p>
          <a:p>
            <a:r>
              <a:rPr lang="en-US" dirty="0"/>
              <a:t>p</a:t>
            </a:r>
            <a:r>
              <a:rPr lang="en-US" dirty="0" smtClean="0"/>
              <a:t>rotocol: </a:t>
            </a:r>
            <a:r>
              <a:rPr lang="en-US" dirty="0"/>
              <a:t>The protocol to be used</a:t>
            </a:r>
            <a:r>
              <a:rPr lang="en-US" dirty="0" smtClean="0"/>
              <a:t>.(</a:t>
            </a:r>
            <a:r>
              <a:rPr lang="en-US" b="1" dirty="0" smtClean="0"/>
              <a:t>IPPROTO_TCP, IPPROTO_UDP…</a:t>
            </a:r>
            <a:r>
              <a:rPr lang="en-US" dirty="0" smtClean="0"/>
              <a:t>)</a:t>
            </a:r>
            <a:endParaRPr lang="en-US" dirty="0"/>
          </a:p>
        </p:txBody>
      </p:sp>
      <p:sp>
        <p:nvSpPr>
          <p:cNvPr id="6" name="TextBox 5"/>
          <p:cNvSpPr txBox="1"/>
          <p:nvPr/>
        </p:nvSpPr>
        <p:spPr>
          <a:xfrm>
            <a:off x="382385" y="3690850"/>
            <a:ext cx="9734204" cy="2308324"/>
          </a:xfrm>
          <a:prstGeom prst="rect">
            <a:avLst/>
          </a:prstGeom>
          <a:noFill/>
        </p:spPr>
        <p:txBody>
          <a:bodyPr wrap="square" rtlCol="0">
            <a:spAutoFit/>
          </a:bodyPr>
          <a:lstStyle/>
          <a:p>
            <a:r>
              <a:rPr lang="en-US" dirty="0" err="1"/>
              <a:t>int</a:t>
            </a:r>
            <a:r>
              <a:rPr lang="en-US" dirty="0"/>
              <a:t> bind(</a:t>
            </a:r>
          </a:p>
          <a:p>
            <a:r>
              <a:rPr lang="en-US" dirty="0"/>
              <a:t>  SOCKET         s,</a:t>
            </a:r>
          </a:p>
          <a:p>
            <a:r>
              <a:rPr lang="en-US" dirty="0"/>
              <a:t>  </a:t>
            </a:r>
            <a:r>
              <a:rPr lang="en-US" dirty="0" err="1"/>
              <a:t>const</a:t>
            </a:r>
            <a:r>
              <a:rPr lang="en-US" dirty="0"/>
              <a:t> </a:t>
            </a:r>
            <a:r>
              <a:rPr lang="en-US" dirty="0" err="1"/>
              <a:t>sockaddr</a:t>
            </a:r>
            <a:r>
              <a:rPr lang="en-US" dirty="0"/>
              <a:t> *</a:t>
            </a:r>
            <a:r>
              <a:rPr lang="en-US" dirty="0" err="1"/>
              <a:t>addr</a:t>
            </a:r>
            <a:r>
              <a:rPr lang="en-US" dirty="0"/>
              <a:t>,</a:t>
            </a:r>
          </a:p>
          <a:p>
            <a:r>
              <a:rPr lang="en-US" dirty="0"/>
              <a:t>  </a:t>
            </a:r>
            <a:r>
              <a:rPr lang="en-US" dirty="0" err="1"/>
              <a:t>int</a:t>
            </a:r>
            <a:r>
              <a:rPr lang="en-US" dirty="0"/>
              <a:t>            </a:t>
            </a:r>
            <a:r>
              <a:rPr lang="en-US" dirty="0" err="1"/>
              <a:t>namelen</a:t>
            </a:r>
            <a:endParaRPr lang="en-US" dirty="0"/>
          </a:p>
          <a:p>
            <a:r>
              <a:rPr lang="en-US" dirty="0" smtClean="0"/>
              <a:t>);</a:t>
            </a:r>
          </a:p>
          <a:p>
            <a:r>
              <a:rPr lang="en-US" dirty="0"/>
              <a:t>s</a:t>
            </a:r>
            <a:r>
              <a:rPr lang="en-US" dirty="0" smtClean="0"/>
              <a:t>: </a:t>
            </a:r>
            <a:r>
              <a:rPr lang="en-US" dirty="0"/>
              <a:t>A descriptor identifying an unbound socket</a:t>
            </a:r>
            <a:r>
              <a:rPr lang="en-US" dirty="0" smtClean="0"/>
              <a:t>.</a:t>
            </a:r>
          </a:p>
          <a:p>
            <a:r>
              <a:rPr lang="en-US" dirty="0" err="1"/>
              <a:t>a</a:t>
            </a:r>
            <a:r>
              <a:rPr lang="en-US" dirty="0" err="1" smtClean="0"/>
              <a:t>ddr</a:t>
            </a:r>
            <a:r>
              <a:rPr lang="en-US" dirty="0" smtClean="0"/>
              <a:t>: A pointer to the </a:t>
            </a:r>
            <a:r>
              <a:rPr lang="en-US" dirty="0" err="1" smtClean="0"/>
              <a:t>sockaddr</a:t>
            </a:r>
            <a:r>
              <a:rPr lang="en-US" dirty="0"/>
              <a:t> </a:t>
            </a:r>
            <a:r>
              <a:rPr lang="en-US" dirty="0" smtClean="0"/>
              <a:t>structure.</a:t>
            </a:r>
          </a:p>
          <a:p>
            <a:r>
              <a:rPr lang="en-US" dirty="0" err="1"/>
              <a:t>n</a:t>
            </a:r>
            <a:r>
              <a:rPr lang="en-US" dirty="0" err="1" smtClean="0"/>
              <a:t>amelen</a:t>
            </a:r>
            <a:r>
              <a:rPr lang="en-US" dirty="0" smtClean="0"/>
              <a:t>: </a:t>
            </a:r>
            <a:r>
              <a:rPr lang="en-US" dirty="0"/>
              <a:t>The length, in bytes, of the value pointed to by the </a:t>
            </a:r>
            <a:r>
              <a:rPr lang="en-US" i="1" dirty="0"/>
              <a:t>name</a:t>
            </a:r>
            <a:r>
              <a:rPr lang="en-US" dirty="0"/>
              <a:t> parameter.</a:t>
            </a:r>
          </a:p>
        </p:txBody>
      </p:sp>
    </p:spTree>
    <p:extLst>
      <p:ext uri="{BB962C8B-B14F-4D97-AF65-F5344CB8AC3E}">
        <p14:creationId xmlns:p14="http://schemas.microsoft.com/office/powerpoint/2010/main" val="1868861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1150" y="762000"/>
            <a:ext cx="8658225" cy="5179623"/>
          </a:xfrm>
          <a:prstGeom prst="rect">
            <a:avLst/>
          </a:prstGeom>
          <a:noFill/>
        </p:spPr>
        <p:txBody>
          <a:bodyPr wrap="square" rtlCol="0">
            <a:spAutoFit/>
          </a:bodyPr>
          <a:lstStyle/>
          <a:p>
            <a:pPr marL="440100" indent="-514350">
              <a:lnSpc>
                <a:spcPct val="150000"/>
              </a:lnSpc>
              <a:buFont typeface="Wingdings" panose="05000000000000000000" pitchFamily="2" charset="2"/>
              <a:buChar char="§"/>
            </a:pPr>
            <a:r>
              <a:rPr lang="en-US" sz="2800" b="1" spc="100" dirty="0">
                <a:solidFill>
                  <a:schemeClr val="bg1"/>
                </a:solidFill>
                <a:hlinkClick r:id="rId2" action="ppaction://hlinksldjump"/>
              </a:rPr>
              <a:t>Networking </a:t>
            </a:r>
            <a:r>
              <a:rPr lang="en-US" sz="2800" b="1" spc="100" dirty="0" smtClean="0">
                <a:solidFill>
                  <a:schemeClr val="bg1"/>
                </a:solidFill>
                <a:hlinkClick r:id="rId2" action="ppaction://hlinksldjump"/>
              </a:rPr>
              <a:t>Development</a:t>
            </a:r>
            <a:endParaRPr lang="en-US" sz="2800" b="1" spc="100" dirty="0" smtClean="0">
              <a:solidFill>
                <a:schemeClr val="bg1"/>
              </a:solidFill>
            </a:endParaRPr>
          </a:p>
          <a:p>
            <a:pPr marL="897300" lvl="1" indent="-514350">
              <a:lnSpc>
                <a:spcPct val="150000"/>
              </a:lnSpc>
              <a:buFont typeface="Wingdings" panose="05000000000000000000" pitchFamily="2" charset="2"/>
              <a:buChar char="§"/>
            </a:pPr>
            <a:r>
              <a:rPr lang="en-US" sz="2800" b="1" spc="100" dirty="0" smtClean="0">
                <a:solidFill>
                  <a:schemeClr val="bg1"/>
                </a:solidFill>
                <a:hlinkClick r:id="rId3" action="ppaction://hlinksldjump"/>
              </a:rPr>
              <a:t>Windows Sockets API</a:t>
            </a:r>
            <a:endParaRPr lang="en-US" sz="2800" b="1" spc="100" dirty="0" smtClean="0">
              <a:solidFill>
                <a:schemeClr val="bg1"/>
              </a:solidFill>
            </a:endParaRPr>
          </a:p>
          <a:p>
            <a:pPr marL="897300" lvl="1" indent="-514350">
              <a:lnSpc>
                <a:spcPct val="150000"/>
              </a:lnSpc>
              <a:buFont typeface="Wingdings" panose="05000000000000000000" pitchFamily="2" charset="2"/>
              <a:buChar char="§"/>
            </a:pPr>
            <a:r>
              <a:rPr lang="en-US" sz="2800" b="1" spc="100" dirty="0" err="1" smtClean="0">
                <a:solidFill>
                  <a:schemeClr val="bg1"/>
                </a:solidFill>
                <a:hlinkClick r:id="rId4" action="ppaction://hlinksldjump"/>
              </a:rPr>
              <a:t>WinHTTP</a:t>
            </a:r>
            <a:r>
              <a:rPr lang="en-US" sz="2800" b="1" spc="100" dirty="0" smtClean="0">
                <a:solidFill>
                  <a:schemeClr val="bg1"/>
                </a:solidFill>
                <a:hlinkClick r:id="rId4" action="ppaction://hlinksldjump"/>
              </a:rPr>
              <a:t> And </a:t>
            </a:r>
            <a:r>
              <a:rPr lang="en-US" sz="2800" b="1" spc="100" dirty="0" err="1" smtClean="0">
                <a:solidFill>
                  <a:schemeClr val="bg1"/>
                </a:solidFill>
                <a:hlinkClick r:id="rId4" action="ppaction://hlinksldjump"/>
              </a:rPr>
              <a:t>WinINET</a:t>
            </a:r>
            <a:endParaRPr lang="en-US" sz="2800" b="1" spc="100" dirty="0" smtClean="0">
              <a:solidFill>
                <a:schemeClr val="bg1"/>
              </a:solidFill>
            </a:endParaRPr>
          </a:p>
          <a:p>
            <a:pPr marL="897300" lvl="1" indent="-514350">
              <a:lnSpc>
                <a:spcPct val="150000"/>
              </a:lnSpc>
              <a:buFont typeface="Wingdings" panose="05000000000000000000" pitchFamily="2" charset="2"/>
              <a:buChar char="§"/>
            </a:pPr>
            <a:endParaRPr lang="en-US" sz="2800" b="1" spc="100" dirty="0">
              <a:solidFill>
                <a:schemeClr val="bg1"/>
              </a:solidFill>
            </a:endParaRPr>
          </a:p>
          <a:p>
            <a:pPr marL="440100" indent="-514350">
              <a:lnSpc>
                <a:spcPct val="150000"/>
              </a:lnSpc>
              <a:buFont typeface="Wingdings" panose="05000000000000000000" pitchFamily="2" charset="2"/>
              <a:buChar char="§"/>
            </a:pPr>
            <a:r>
              <a:rPr lang="en-US" sz="2800" b="1" spc="100" dirty="0" smtClean="0">
                <a:solidFill>
                  <a:schemeClr val="bg1"/>
                </a:solidFill>
                <a:hlinkClick r:id="rId5" action="ppaction://hlinksldjump"/>
              </a:rPr>
              <a:t>System Services Development</a:t>
            </a:r>
            <a:endParaRPr lang="en-US" sz="2800" b="1" spc="100" dirty="0" smtClean="0">
              <a:solidFill>
                <a:schemeClr val="bg1"/>
              </a:solidFill>
            </a:endParaRPr>
          </a:p>
          <a:p>
            <a:pPr marL="897300" lvl="1" indent="-514350">
              <a:lnSpc>
                <a:spcPct val="150000"/>
              </a:lnSpc>
              <a:buFont typeface="Wingdings" panose="05000000000000000000" pitchFamily="2" charset="2"/>
              <a:buChar char="§"/>
            </a:pPr>
            <a:r>
              <a:rPr lang="en-US" sz="2800" b="1" spc="100" dirty="0" smtClean="0">
                <a:solidFill>
                  <a:schemeClr val="bg1"/>
                </a:solidFill>
                <a:hlinkClick r:id="rId6" action="ppaction://hlinksldjump"/>
              </a:rPr>
              <a:t>Memory Management API</a:t>
            </a:r>
            <a:endParaRPr lang="en-US" sz="2800" b="1" spc="100" dirty="0" smtClean="0">
              <a:solidFill>
                <a:schemeClr val="bg1"/>
              </a:solidFill>
            </a:endParaRPr>
          </a:p>
          <a:p>
            <a:pPr marL="897300" lvl="1" indent="-514350">
              <a:lnSpc>
                <a:spcPct val="150000"/>
              </a:lnSpc>
              <a:buFont typeface="Wingdings" panose="05000000000000000000" pitchFamily="2" charset="2"/>
              <a:buChar char="§"/>
            </a:pPr>
            <a:r>
              <a:rPr lang="en-US" sz="2800" b="1" spc="100" dirty="0" smtClean="0">
                <a:solidFill>
                  <a:schemeClr val="bg1"/>
                </a:solidFill>
                <a:hlinkClick r:id="rId7" action="ppaction://hlinksldjump"/>
              </a:rPr>
              <a:t>Process And Threads</a:t>
            </a:r>
            <a:endParaRPr lang="en-US" sz="2800" b="1" spc="100" dirty="0" smtClean="0">
              <a:solidFill>
                <a:schemeClr val="bg1"/>
              </a:solidFill>
            </a:endParaRPr>
          </a:p>
          <a:p>
            <a:pPr marL="897300" lvl="1" indent="-514350">
              <a:lnSpc>
                <a:spcPct val="150000"/>
              </a:lnSpc>
              <a:buFont typeface="Wingdings" panose="05000000000000000000" pitchFamily="2" charset="2"/>
              <a:buChar char="§"/>
            </a:pPr>
            <a:r>
              <a:rPr lang="en-US" sz="2800" b="1" spc="100" dirty="0" smtClean="0">
                <a:solidFill>
                  <a:schemeClr val="bg1"/>
                </a:solidFill>
                <a:hlinkClick r:id="rId8" action="ppaction://hlinksldjump"/>
              </a:rPr>
              <a:t>File And Storage</a:t>
            </a:r>
            <a:endParaRPr lang="en-US" sz="2800" b="1" spc="100" dirty="0" smtClean="0">
              <a:solidFill>
                <a:schemeClr val="bg1"/>
              </a:solidFill>
            </a:endParaRPr>
          </a:p>
        </p:txBody>
      </p:sp>
    </p:spTree>
    <p:extLst>
      <p:ext uri="{BB962C8B-B14F-4D97-AF65-F5344CB8AC3E}">
        <p14:creationId xmlns:p14="http://schemas.microsoft.com/office/powerpoint/2010/main" val="21432645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3825" y="1862051"/>
            <a:ext cx="11479877" cy="646331"/>
          </a:xfrm>
          <a:prstGeom prst="rect">
            <a:avLst/>
          </a:prstGeom>
          <a:noFill/>
        </p:spPr>
        <p:txBody>
          <a:bodyPr wrap="square" rtlCol="0">
            <a:spAutoFit/>
          </a:bodyPr>
          <a:lstStyle/>
          <a:p>
            <a:r>
              <a:rPr lang="en-US" dirty="0" smtClean="0"/>
              <a:t>s: A </a:t>
            </a:r>
            <a:r>
              <a:rPr lang="en-US" dirty="0"/>
              <a:t>descriptor identifying a bound, unconnected socket</a:t>
            </a:r>
            <a:r>
              <a:rPr lang="en-US" dirty="0" smtClean="0"/>
              <a:t>.</a:t>
            </a:r>
          </a:p>
          <a:p>
            <a:r>
              <a:rPr lang="en-US" dirty="0"/>
              <a:t>b</a:t>
            </a:r>
            <a:r>
              <a:rPr lang="en-US" dirty="0" smtClean="0"/>
              <a:t>acklog: </a:t>
            </a:r>
            <a:r>
              <a:rPr lang="en-US" dirty="0"/>
              <a:t>The maximum length of the queue of pending connections. </a:t>
            </a:r>
          </a:p>
        </p:txBody>
      </p:sp>
      <p:sp>
        <p:nvSpPr>
          <p:cNvPr id="4" name="TextBox 3"/>
          <p:cNvSpPr txBox="1"/>
          <p:nvPr/>
        </p:nvSpPr>
        <p:spPr>
          <a:xfrm>
            <a:off x="473825" y="448888"/>
            <a:ext cx="3067397" cy="1200329"/>
          </a:xfrm>
          <a:prstGeom prst="rect">
            <a:avLst/>
          </a:prstGeom>
          <a:noFill/>
        </p:spPr>
        <p:txBody>
          <a:bodyPr wrap="square" rtlCol="0">
            <a:spAutoFit/>
          </a:bodyPr>
          <a:lstStyle/>
          <a:p>
            <a:r>
              <a:rPr lang="sv-SE" dirty="0"/>
              <a:t>int WSAAPI listen(</a:t>
            </a:r>
          </a:p>
          <a:p>
            <a:r>
              <a:rPr lang="sv-SE" dirty="0"/>
              <a:t>  SOCKET s,</a:t>
            </a:r>
          </a:p>
          <a:p>
            <a:r>
              <a:rPr lang="sv-SE" dirty="0"/>
              <a:t>  int    backlog</a:t>
            </a:r>
          </a:p>
          <a:p>
            <a:r>
              <a:rPr lang="sv-SE" dirty="0"/>
              <a:t>);</a:t>
            </a:r>
            <a:endParaRPr lang="en-US" dirty="0"/>
          </a:p>
        </p:txBody>
      </p:sp>
      <p:sp>
        <p:nvSpPr>
          <p:cNvPr id="5" name="TextBox 4"/>
          <p:cNvSpPr txBox="1"/>
          <p:nvPr/>
        </p:nvSpPr>
        <p:spPr>
          <a:xfrm>
            <a:off x="473825" y="3291840"/>
            <a:ext cx="11205557" cy="3416320"/>
          </a:xfrm>
          <a:prstGeom prst="rect">
            <a:avLst/>
          </a:prstGeom>
          <a:noFill/>
        </p:spPr>
        <p:txBody>
          <a:bodyPr wrap="square" rtlCol="0">
            <a:spAutoFit/>
          </a:bodyPr>
          <a:lstStyle/>
          <a:p>
            <a:r>
              <a:rPr lang="en-US" dirty="0"/>
              <a:t>SOCKET WSAAPI accept(</a:t>
            </a:r>
          </a:p>
          <a:p>
            <a:r>
              <a:rPr lang="en-US" dirty="0"/>
              <a:t>  SOCKET   s,</a:t>
            </a:r>
          </a:p>
          <a:p>
            <a:r>
              <a:rPr lang="en-US" dirty="0"/>
              <a:t>  </a:t>
            </a:r>
            <a:r>
              <a:rPr lang="en-US" dirty="0" err="1"/>
              <a:t>sockaddr</a:t>
            </a:r>
            <a:r>
              <a:rPr lang="en-US" dirty="0"/>
              <a:t> *</a:t>
            </a:r>
            <a:r>
              <a:rPr lang="en-US" dirty="0" err="1"/>
              <a:t>addr</a:t>
            </a:r>
            <a:r>
              <a:rPr lang="en-US" dirty="0"/>
              <a:t>,</a:t>
            </a:r>
          </a:p>
          <a:p>
            <a:r>
              <a:rPr lang="en-US" dirty="0"/>
              <a:t>  </a:t>
            </a:r>
            <a:r>
              <a:rPr lang="en-US" dirty="0" err="1"/>
              <a:t>int</a:t>
            </a:r>
            <a:r>
              <a:rPr lang="en-US" dirty="0"/>
              <a:t>      *</a:t>
            </a:r>
            <a:r>
              <a:rPr lang="en-US" dirty="0" err="1"/>
              <a:t>addrlen</a:t>
            </a:r>
            <a:endParaRPr lang="en-US" dirty="0"/>
          </a:p>
          <a:p>
            <a:r>
              <a:rPr lang="en-US" dirty="0" smtClean="0"/>
              <a:t>);</a:t>
            </a:r>
          </a:p>
          <a:p>
            <a:r>
              <a:rPr lang="en-US" altLang="zh-CN" dirty="0"/>
              <a:t>s</a:t>
            </a:r>
            <a:r>
              <a:rPr lang="en-US" altLang="zh-CN" dirty="0" smtClean="0"/>
              <a:t>: </a:t>
            </a:r>
            <a:r>
              <a:rPr lang="en-US" dirty="0"/>
              <a:t>A descriptor that identifies a socket that has been placed in a listening state with the </a:t>
            </a:r>
            <a:r>
              <a:rPr lang="en-US" u="sng" dirty="0"/>
              <a:t>listen</a:t>
            </a:r>
            <a:r>
              <a:rPr lang="en-US" dirty="0"/>
              <a:t> function. The connection is actually made with the socket that is returned </a:t>
            </a:r>
            <a:r>
              <a:rPr lang="en-US" dirty="0" smtClean="0"/>
              <a:t>by</a:t>
            </a:r>
            <a:r>
              <a:rPr lang="en-US" dirty="0"/>
              <a:t> </a:t>
            </a:r>
            <a:r>
              <a:rPr lang="en-US" dirty="0" smtClean="0"/>
              <a:t>accept.</a:t>
            </a:r>
          </a:p>
          <a:p>
            <a:r>
              <a:rPr lang="en-US" dirty="0" err="1" smtClean="0"/>
              <a:t>addr</a:t>
            </a:r>
            <a:r>
              <a:rPr lang="en-US" dirty="0" smtClean="0"/>
              <a:t>: </a:t>
            </a:r>
            <a:r>
              <a:rPr lang="en-US" dirty="0"/>
              <a:t>An optional pointer to a buffer that receives the address of the connecting entity, as known to the communications layer. The exact format of the </a:t>
            </a:r>
            <a:r>
              <a:rPr lang="en-US" i="1" dirty="0" err="1"/>
              <a:t>addr</a:t>
            </a:r>
            <a:r>
              <a:rPr lang="en-US" dirty="0"/>
              <a:t> parameter is determined by the address family that was established when the socket from </a:t>
            </a:r>
            <a:r>
              <a:rPr lang="en-US" dirty="0" smtClean="0"/>
              <a:t>the</a:t>
            </a:r>
            <a:r>
              <a:rPr lang="en-US" dirty="0"/>
              <a:t> </a:t>
            </a:r>
            <a:r>
              <a:rPr lang="en-US" dirty="0" err="1" smtClean="0"/>
              <a:t>sockaddr</a:t>
            </a:r>
            <a:r>
              <a:rPr lang="en-US" dirty="0"/>
              <a:t> structure was created</a:t>
            </a:r>
            <a:r>
              <a:rPr lang="en-US" dirty="0" smtClean="0"/>
              <a:t>.</a:t>
            </a:r>
          </a:p>
          <a:p>
            <a:r>
              <a:rPr lang="en-US" dirty="0" err="1"/>
              <a:t>a</a:t>
            </a:r>
            <a:r>
              <a:rPr lang="en-US" dirty="0" err="1" smtClean="0"/>
              <a:t>ddrlen</a:t>
            </a:r>
            <a:r>
              <a:rPr lang="en-US" dirty="0" smtClean="0"/>
              <a:t>: </a:t>
            </a:r>
            <a:r>
              <a:rPr lang="en-US" dirty="0"/>
              <a:t>An optional pointer to an integer that contains the length of structure pointed to by the </a:t>
            </a:r>
            <a:r>
              <a:rPr lang="en-US" i="1" dirty="0" err="1"/>
              <a:t>addr</a:t>
            </a:r>
            <a:r>
              <a:rPr lang="en-US" dirty="0"/>
              <a:t> parameter.</a:t>
            </a:r>
          </a:p>
        </p:txBody>
      </p:sp>
    </p:spTree>
    <p:extLst>
      <p:ext uri="{BB962C8B-B14F-4D97-AF65-F5344CB8AC3E}">
        <p14:creationId xmlns:p14="http://schemas.microsoft.com/office/powerpoint/2010/main" val="2946681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005" y="224444"/>
            <a:ext cx="9484821" cy="2862322"/>
          </a:xfrm>
          <a:prstGeom prst="rect">
            <a:avLst/>
          </a:prstGeom>
          <a:noFill/>
        </p:spPr>
        <p:txBody>
          <a:bodyPr wrap="square" rtlCol="0">
            <a:spAutoFit/>
          </a:bodyPr>
          <a:lstStyle/>
          <a:p>
            <a:r>
              <a:rPr lang="en-US" dirty="0" err="1"/>
              <a:t>int</a:t>
            </a:r>
            <a:r>
              <a:rPr lang="en-US" dirty="0"/>
              <a:t> </a:t>
            </a:r>
            <a:r>
              <a:rPr lang="en-US" dirty="0" err="1"/>
              <a:t>recv</a:t>
            </a:r>
            <a:r>
              <a:rPr lang="en-US" dirty="0"/>
              <a:t>(</a:t>
            </a:r>
          </a:p>
          <a:p>
            <a:r>
              <a:rPr lang="en-US" dirty="0"/>
              <a:t>  SOCKET s,</a:t>
            </a:r>
          </a:p>
          <a:p>
            <a:r>
              <a:rPr lang="en-US" dirty="0"/>
              <a:t>  char   *</a:t>
            </a:r>
            <a:r>
              <a:rPr lang="en-US" dirty="0" err="1"/>
              <a:t>buf</a:t>
            </a:r>
            <a:r>
              <a:rPr lang="en-US" dirty="0"/>
              <a:t>,</a:t>
            </a:r>
          </a:p>
          <a:p>
            <a:r>
              <a:rPr lang="en-US" dirty="0"/>
              <a:t>  </a:t>
            </a:r>
            <a:r>
              <a:rPr lang="en-US" dirty="0" err="1"/>
              <a:t>int</a:t>
            </a:r>
            <a:r>
              <a:rPr lang="en-US" dirty="0"/>
              <a:t>    </a:t>
            </a:r>
            <a:r>
              <a:rPr lang="en-US" dirty="0" err="1"/>
              <a:t>len</a:t>
            </a:r>
            <a:r>
              <a:rPr lang="en-US" dirty="0"/>
              <a:t>,</a:t>
            </a:r>
          </a:p>
          <a:p>
            <a:r>
              <a:rPr lang="en-US" dirty="0"/>
              <a:t>  </a:t>
            </a:r>
            <a:r>
              <a:rPr lang="en-US" dirty="0" err="1"/>
              <a:t>int</a:t>
            </a:r>
            <a:r>
              <a:rPr lang="en-US" dirty="0"/>
              <a:t>    flags</a:t>
            </a:r>
          </a:p>
          <a:p>
            <a:r>
              <a:rPr lang="en-US" dirty="0" smtClean="0"/>
              <a:t>);</a:t>
            </a:r>
            <a:endParaRPr lang="en-US" dirty="0"/>
          </a:p>
          <a:p>
            <a:r>
              <a:rPr lang="en-US" dirty="0"/>
              <a:t>s:  The descriptor that identifies a connected socket.</a:t>
            </a:r>
          </a:p>
          <a:p>
            <a:r>
              <a:rPr lang="en-US" dirty="0" err="1"/>
              <a:t>buf</a:t>
            </a:r>
            <a:r>
              <a:rPr lang="en-US" dirty="0"/>
              <a:t>:  A pointer to the buffer to receive the incoming data.</a:t>
            </a:r>
          </a:p>
          <a:p>
            <a:r>
              <a:rPr lang="en-US" dirty="0" err="1"/>
              <a:t>len</a:t>
            </a:r>
            <a:r>
              <a:rPr lang="en-US" dirty="0"/>
              <a:t>:  The length, in bytes, of the buffer pointed to by the </a:t>
            </a:r>
            <a:r>
              <a:rPr lang="en-US" i="1" dirty="0" err="1"/>
              <a:t>buf</a:t>
            </a:r>
            <a:r>
              <a:rPr lang="en-US" dirty="0"/>
              <a:t> parameter.</a:t>
            </a:r>
          </a:p>
          <a:p>
            <a:r>
              <a:rPr lang="en-US" dirty="0"/>
              <a:t>flags:  A set of flags that influences the behavior of this function. </a:t>
            </a:r>
            <a:endParaRPr lang="en-US" dirty="0">
              <a:effectLst/>
            </a:endParaRPr>
          </a:p>
        </p:txBody>
      </p:sp>
      <p:sp>
        <p:nvSpPr>
          <p:cNvPr id="3" name="TextBox 2"/>
          <p:cNvSpPr txBox="1"/>
          <p:nvPr/>
        </p:nvSpPr>
        <p:spPr>
          <a:xfrm>
            <a:off x="133005" y="3632662"/>
            <a:ext cx="11720945" cy="3139321"/>
          </a:xfrm>
          <a:prstGeom prst="rect">
            <a:avLst/>
          </a:prstGeom>
          <a:noFill/>
        </p:spPr>
        <p:txBody>
          <a:bodyPr wrap="square" rtlCol="0">
            <a:spAutoFit/>
          </a:bodyPr>
          <a:lstStyle/>
          <a:p>
            <a:r>
              <a:rPr lang="en-US" dirty="0" err="1"/>
              <a:t>int</a:t>
            </a:r>
            <a:r>
              <a:rPr lang="en-US" dirty="0"/>
              <a:t> WSAAPI send(</a:t>
            </a:r>
          </a:p>
          <a:p>
            <a:r>
              <a:rPr lang="en-US" dirty="0"/>
              <a:t>  SOCKET     s,</a:t>
            </a:r>
          </a:p>
          <a:p>
            <a:r>
              <a:rPr lang="en-US" dirty="0"/>
              <a:t>  </a:t>
            </a:r>
            <a:r>
              <a:rPr lang="en-US" dirty="0" err="1"/>
              <a:t>const</a:t>
            </a:r>
            <a:r>
              <a:rPr lang="en-US" dirty="0"/>
              <a:t> char *</a:t>
            </a:r>
            <a:r>
              <a:rPr lang="en-US" dirty="0" err="1"/>
              <a:t>buf</a:t>
            </a:r>
            <a:r>
              <a:rPr lang="en-US" dirty="0"/>
              <a:t>,</a:t>
            </a:r>
          </a:p>
          <a:p>
            <a:r>
              <a:rPr lang="en-US" dirty="0"/>
              <a:t>  </a:t>
            </a:r>
            <a:r>
              <a:rPr lang="en-US" dirty="0" err="1"/>
              <a:t>int</a:t>
            </a:r>
            <a:r>
              <a:rPr lang="en-US" dirty="0"/>
              <a:t>        </a:t>
            </a:r>
            <a:r>
              <a:rPr lang="en-US" dirty="0" err="1"/>
              <a:t>len</a:t>
            </a:r>
            <a:r>
              <a:rPr lang="en-US" dirty="0"/>
              <a:t>,</a:t>
            </a:r>
          </a:p>
          <a:p>
            <a:r>
              <a:rPr lang="en-US" dirty="0"/>
              <a:t>  </a:t>
            </a:r>
            <a:r>
              <a:rPr lang="en-US" dirty="0" err="1"/>
              <a:t>int</a:t>
            </a:r>
            <a:r>
              <a:rPr lang="en-US" dirty="0"/>
              <a:t>        flags</a:t>
            </a:r>
          </a:p>
          <a:p>
            <a:r>
              <a:rPr lang="en-US" dirty="0" smtClean="0"/>
              <a:t>);</a:t>
            </a:r>
            <a:endParaRPr lang="en-US" dirty="0"/>
          </a:p>
          <a:p>
            <a:r>
              <a:rPr lang="en-US" dirty="0"/>
              <a:t>s: A descriptor identifying a connected socket.</a:t>
            </a:r>
          </a:p>
          <a:p>
            <a:r>
              <a:rPr lang="en-US" dirty="0" err="1"/>
              <a:t>buf</a:t>
            </a:r>
            <a:r>
              <a:rPr lang="en-US" dirty="0"/>
              <a:t>:  A pointer to a buffer containing the data to be transmitted.</a:t>
            </a:r>
          </a:p>
          <a:p>
            <a:r>
              <a:rPr lang="en-US" dirty="0" err="1"/>
              <a:t>len</a:t>
            </a:r>
            <a:r>
              <a:rPr lang="en-US" dirty="0"/>
              <a:t>:  The length, in bytes, of the data in buffer pointed to by the </a:t>
            </a:r>
            <a:r>
              <a:rPr lang="en-US" i="1" dirty="0" err="1"/>
              <a:t>buf</a:t>
            </a:r>
            <a:r>
              <a:rPr lang="en-US" dirty="0"/>
              <a:t> parameter.</a:t>
            </a:r>
          </a:p>
          <a:p>
            <a:r>
              <a:rPr lang="en-US" dirty="0"/>
              <a:t>flags:  A set of flags that specify the way in which the call is made. This parameter is constructed by using the bitwise OR operator with any of the following values.</a:t>
            </a:r>
            <a:endParaRPr lang="en-US" dirty="0">
              <a:effectLst/>
            </a:endParaRPr>
          </a:p>
        </p:txBody>
      </p:sp>
    </p:spTree>
    <p:extLst>
      <p:ext uri="{BB962C8B-B14F-4D97-AF65-F5344CB8AC3E}">
        <p14:creationId xmlns:p14="http://schemas.microsoft.com/office/powerpoint/2010/main" val="2962524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695" y="482138"/>
            <a:ext cx="10033462" cy="2862322"/>
          </a:xfrm>
          <a:prstGeom prst="rect">
            <a:avLst/>
          </a:prstGeom>
          <a:noFill/>
        </p:spPr>
        <p:txBody>
          <a:bodyPr wrap="square" rtlCol="0">
            <a:spAutoFit/>
          </a:bodyPr>
          <a:lstStyle/>
          <a:p>
            <a:r>
              <a:rPr lang="en-US" dirty="0" err="1"/>
              <a:t>int</a:t>
            </a:r>
            <a:r>
              <a:rPr lang="en-US" dirty="0"/>
              <a:t> WSAAPI connect(</a:t>
            </a:r>
          </a:p>
          <a:p>
            <a:r>
              <a:rPr lang="en-US" dirty="0"/>
              <a:t>  SOCKET         s,</a:t>
            </a:r>
          </a:p>
          <a:p>
            <a:r>
              <a:rPr lang="en-US" dirty="0"/>
              <a:t>  </a:t>
            </a:r>
            <a:r>
              <a:rPr lang="en-US" dirty="0" err="1"/>
              <a:t>const</a:t>
            </a:r>
            <a:r>
              <a:rPr lang="en-US" dirty="0"/>
              <a:t> </a:t>
            </a:r>
            <a:r>
              <a:rPr lang="en-US" dirty="0" err="1"/>
              <a:t>sockaddr</a:t>
            </a:r>
            <a:r>
              <a:rPr lang="en-US" dirty="0"/>
              <a:t> *name,</a:t>
            </a:r>
          </a:p>
          <a:p>
            <a:r>
              <a:rPr lang="en-US" dirty="0"/>
              <a:t>  </a:t>
            </a:r>
            <a:r>
              <a:rPr lang="en-US" dirty="0" err="1"/>
              <a:t>int</a:t>
            </a:r>
            <a:r>
              <a:rPr lang="en-US" dirty="0"/>
              <a:t>            </a:t>
            </a:r>
            <a:r>
              <a:rPr lang="en-US" dirty="0" err="1"/>
              <a:t>namelen</a:t>
            </a:r>
            <a:endParaRPr lang="en-US" dirty="0"/>
          </a:p>
          <a:p>
            <a:r>
              <a:rPr lang="en-US" dirty="0"/>
              <a:t>);</a:t>
            </a:r>
            <a:br>
              <a:rPr lang="en-US" dirty="0"/>
            </a:br>
            <a:endParaRPr lang="en-US" dirty="0"/>
          </a:p>
          <a:p>
            <a:r>
              <a:rPr lang="en-US" dirty="0"/>
              <a:t>s:  A descriptor identifying an unconnected socket.</a:t>
            </a:r>
          </a:p>
          <a:p>
            <a:r>
              <a:rPr lang="en-US" dirty="0"/>
              <a:t>name:  A pointer to </a:t>
            </a:r>
            <a:r>
              <a:rPr lang="en-US" dirty="0" smtClean="0"/>
              <a:t>the</a:t>
            </a:r>
            <a:r>
              <a:rPr lang="en-US" dirty="0"/>
              <a:t> </a:t>
            </a:r>
            <a:r>
              <a:rPr lang="en-US" dirty="0" err="1" smtClean="0"/>
              <a:t>sockaddr</a:t>
            </a:r>
            <a:r>
              <a:rPr lang="en-US" dirty="0"/>
              <a:t> structure to which the connection should be established.</a:t>
            </a:r>
          </a:p>
          <a:p>
            <a:r>
              <a:rPr lang="en-US" dirty="0" err="1"/>
              <a:t>namelen</a:t>
            </a:r>
            <a:r>
              <a:rPr lang="en-US" dirty="0"/>
              <a:t>:  The length, in bytes, of </a:t>
            </a:r>
            <a:r>
              <a:rPr lang="en-US" dirty="0" smtClean="0"/>
              <a:t>the</a:t>
            </a:r>
            <a:r>
              <a:rPr lang="en-US" dirty="0"/>
              <a:t> </a:t>
            </a:r>
            <a:r>
              <a:rPr lang="en-US" dirty="0" err="1" smtClean="0"/>
              <a:t>sockaddr</a:t>
            </a:r>
            <a:r>
              <a:rPr lang="en-US" dirty="0"/>
              <a:t> structure pointed to by the </a:t>
            </a:r>
            <a:r>
              <a:rPr lang="en-US" i="1" dirty="0"/>
              <a:t>name</a:t>
            </a:r>
            <a:r>
              <a:rPr lang="en-US" dirty="0"/>
              <a:t> parameter.</a:t>
            </a:r>
          </a:p>
          <a:p>
            <a:endParaRPr lang="en-US" dirty="0"/>
          </a:p>
        </p:txBody>
      </p:sp>
      <p:sp>
        <p:nvSpPr>
          <p:cNvPr id="3" name="TextBox 2"/>
          <p:cNvSpPr txBox="1"/>
          <p:nvPr/>
        </p:nvSpPr>
        <p:spPr>
          <a:xfrm>
            <a:off x="257695" y="5261956"/>
            <a:ext cx="10557163" cy="369332"/>
          </a:xfrm>
          <a:prstGeom prst="rect">
            <a:avLst/>
          </a:prstGeom>
          <a:noFill/>
        </p:spPr>
        <p:txBody>
          <a:bodyPr wrap="square" rtlCol="0">
            <a:spAutoFit/>
          </a:bodyPr>
          <a:lstStyle/>
          <a:p>
            <a:r>
              <a:rPr lang="en-US" dirty="0" smtClean="0"/>
              <a:t>Example: socket.sln</a:t>
            </a:r>
            <a:endParaRPr lang="en-US" dirty="0"/>
          </a:p>
        </p:txBody>
      </p:sp>
    </p:spTree>
    <p:extLst>
      <p:ext uri="{BB962C8B-B14F-4D97-AF65-F5344CB8AC3E}">
        <p14:creationId xmlns:p14="http://schemas.microsoft.com/office/powerpoint/2010/main" val="1744524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WinHTTP</a:t>
            </a:r>
            <a:r>
              <a:rPr lang="en-US" altLang="zh-CN" dirty="0" smtClean="0"/>
              <a:t> And </a:t>
            </a:r>
            <a:r>
              <a:rPr lang="en-US" altLang="zh-CN" dirty="0" err="1" smtClean="0"/>
              <a:t>WinINET</a:t>
            </a:r>
            <a:endParaRPr lang="en-US" dirty="0"/>
          </a:p>
        </p:txBody>
      </p:sp>
      <p:sp>
        <p:nvSpPr>
          <p:cNvPr id="3" name="Content Placeholder 2"/>
          <p:cNvSpPr>
            <a:spLocks noGrp="1"/>
          </p:cNvSpPr>
          <p:nvPr>
            <p:ph idx="1"/>
          </p:nvPr>
        </p:nvSpPr>
        <p:spPr/>
        <p:txBody>
          <a:bodyPr/>
          <a:lstStyle/>
          <a:p>
            <a:r>
              <a:rPr lang="en-US" dirty="0"/>
              <a:t>The Microsoft Windows Internet (</a:t>
            </a:r>
            <a:r>
              <a:rPr lang="en-US" dirty="0" err="1"/>
              <a:t>WinINet</a:t>
            </a:r>
            <a:r>
              <a:rPr lang="en-US" dirty="0"/>
              <a:t>) application programming interface (API) enables applications to access standard Internet protocols, such as FTP and HTTP. For ease of use, </a:t>
            </a:r>
            <a:r>
              <a:rPr lang="en-US" dirty="0" err="1" smtClean="0"/>
              <a:t>Wi</a:t>
            </a:r>
            <a:r>
              <a:rPr lang="en-US" dirty="0" err="1"/>
              <a:t>Microsoft</a:t>
            </a:r>
            <a:r>
              <a:rPr lang="en-US" dirty="0"/>
              <a:t> Windows HTTP Services (</a:t>
            </a:r>
            <a:r>
              <a:rPr lang="en-US" dirty="0" err="1"/>
              <a:t>WinHTTP</a:t>
            </a:r>
            <a:r>
              <a:rPr lang="en-US" dirty="0"/>
              <a:t>) provides </a:t>
            </a:r>
          </a:p>
          <a:p>
            <a:r>
              <a:rPr lang="en-US" dirty="0"/>
              <a:t>D</a:t>
            </a:r>
            <a:r>
              <a:rPr lang="en-US" dirty="0" smtClean="0"/>
              <a:t>evelopers </a:t>
            </a:r>
            <a:r>
              <a:rPr lang="en-US" dirty="0"/>
              <a:t>with an HTTP client application programming interface (API) to send requests through the HTTP protocol to other HTTP </a:t>
            </a:r>
            <a:r>
              <a:rPr lang="en-US" dirty="0" err="1"/>
              <a:t>servers.</a:t>
            </a:r>
            <a:r>
              <a:rPr lang="en-US" dirty="0" err="1" smtClean="0"/>
              <a:t>nINet</a:t>
            </a:r>
            <a:r>
              <a:rPr lang="en-US" dirty="0" smtClean="0"/>
              <a:t> </a:t>
            </a:r>
            <a:r>
              <a:rPr lang="en-US" dirty="0"/>
              <a:t>abstracts these protocols into a high-level interface.</a:t>
            </a:r>
          </a:p>
        </p:txBody>
      </p:sp>
    </p:spTree>
    <p:extLst>
      <p:ext uri="{BB962C8B-B14F-4D97-AF65-F5344CB8AC3E}">
        <p14:creationId xmlns:p14="http://schemas.microsoft.com/office/powerpoint/2010/main" val="528001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19" y="1496292"/>
            <a:ext cx="10598727" cy="2893100"/>
          </a:xfrm>
          <a:prstGeom prst="rect">
            <a:avLst/>
          </a:prstGeom>
          <a:noFill/>
        </p:spPr>
        <p:txBody>
          <a:bodyPr wrap="square" rtlCol="0">
            <a:spAutoFit/>
          </a:bodyPr>
          <a:lstStyle/>
          <a:p>
            <a:r>
              <a:rPr lang="en-US" sz="2800" dirty="0"/>
              <a:t>Hypertext Transfer </a:t>
            </a:r>
            <a:r>
              <a:rPr lang="en-US" sz="2800" dirty="0" smtClean="0"/>
              <a:t>Protocol(HTTP):</a:t>
            </a:r>
          </a:p>
          <a:p>
            <a:endParaRPr lang="en-US" sz="2800" dirty="0"/>
          </a:p>
          <a:p>
            <a:r>
              <a:rPr lang="en-US" dirty="0"/>
              <a:t>HTTP (</a:t>
            </a:r>
            <a:r>
              <a:rPr lang="en-US" dirty="0" err="1"/>
              <a:t>HyperText</a:t>
            </a:r>
            <a:r>
              <a:rPr lang="en-US" dirty="0"/>
              <a:t> Transfer Protocol) is the most widely used network Protocol on the Internet. </a:t>
            </a:r>
            <a:r>
              <a:rPr lang="en-US" dirty="0" smtClean="0"/>
              <a:t>All </a:t>
            </a:r>
            <a:r>
              <a:rPr lang="en-US" dirty="0"/>
              <a:t>WWW files must comply with this standard. HTTP was originally designed to provide a way to publish and receive HTML pages. In 1960 Ted Nelson, an American, came up with a way to process text messages by computer and called it hypertext, which became the basis for the development of the HTTP hypertext transport protocol (HTTP) standard architecture. Ted Nelson coordinated a study by the World Wide Web Consortium and the Internet Engineering Task Force that resulted in a series of RFCS, the famous RFC 2616 defining HTTP 1.1.</a:t>
            </a:r>
            <a:endParaRPr lang="en-US" sz="2800" dirty="0"/>
          </a:p>
        </p:txBody>
      </p:sp>
    </p:spTree>
    <p:extLst>
      <p:ext uri="{BB962C8B-B14F-4D97-AF65-F5344CB8AC3E}">
        <p14:creationId xmlns:p14="http://schemas.microsoft.com/office/powerpoint/2010/main" val="3365167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756" y="631768"/>
            <a:ext cx="10282844" cy="5447645"/>
          </a:xfrm>
          <a:prstGeom prst="rect">
            <a:avLst/>
          </a:prstGeom>
          <a:noFill/>
        </p:spPr>
        <p:txBody>
          <a:bodyPr wrap="square" rtlCol="0">
            <a:spAutoFit/>
          </a:bodyPr>
          <a:lstStyle/>
          <a:p>
            <a:r>
              <a:rPr lang="en-US" sz="2400" dirty="0" smtClean="0"/>
              <a:t>A sample HTTP request:</a:t>
            </a:r>
          </a:p>
          <a:p>
            <a:endParaRPr lang="en-US" dirty="0" smtClean="0"/>
          </a:p>
          <a:p>
            <a:endParaRPr lang="en-US" dirty="0"/>
          </a:p>
          <a:p>
            <a:r>
              <a:rPr lang="en-US" dirty="0" smtClean="0"/>
              <a:t>GET </a:t>
            </a:r>
            <a:r>
              <a:rPr lang="en-US" dirty="0"/>
              <a:t>/?id=233 HTTP/1.1</a:t>
            </a:r>
          </a:p>
          <a:p>
            <a:r>
              <a:rPr lang="en-US" dirty="0"/>
              <a:t>Host: localhost:8080</a:t>
            </a:r>
          </a:p>
          <a:p>
            <a:r>
              <a:rPr lang="en-US" dirty="0"/>
              <a:t>Connection: keep-alive</a:t>
            </a:r>
          </a:p>
          <a:p>
            <a:r>
              <a:rPr lang="en-US" dirty="0"/>
              <a:t>Upgrade-Insecure-Requests: 1</a:t>
            </a:r>
          </a:p>
          <a:p>
            <a:r>
              <a:rPr lang="en-US" dirty="0"/>
              <a:t>User-Agent: Mozilla/5.0 (Windows NT 10.0; Win64; x64) </a:t>
            </a:r>
            <a:r>
              <a:rPr lang="en-US" dirty="0" err="1"/>
              <a:t>AppleWebKit</a:t>
            </a:r>
            <a:r>
              <a:rPr lang="en-US" dirty="0"/>
              <a:t>/537.36 (KHTML, like Gecko) Chrome/72.0.3626.109 Safari/537.36</a:t>
            </a:r>
          </a:p>
          <a:p>
            <a:r>
              <a:rPr lang="en-US" dirty="0"/>
              <a:t>Accept: text/</a:t>
            </a:r>
            <a:r>
              <a:rPr lang="en-US" dirty="0" err="1"/>
              <a:t>html,application</a:t>
            </a:r>
            <a:r>
              <a:rPr lang="en-US" dirty="0"/>
              <a:t>/</a:t>
            </a:r>
            <a:r>
              <a:rPr lang="en-US" dirty="0" err="1"/>
              <a:t>xhtml+xml,application</a:t>
            </a:r>
            <a:r>
              <a:rPr lang="en-US" dirty="0"/>
              <a:t>/</a:t>
            </a:r>
            <a:r>
              <a:rPr lang="en-US" dirty="0" err="1"/>
              <a:t>xml;q</a:t>
            </a:r>
            <a:r>
              <a:rPr lang="en-US" dirty="0"/>
              <a:t>=0.9,image/</a:t>
            </a:r>
            <a:r>
              <a:rPr lang="en-US" dirty="0" err="1"/>
              <a:t>webp,image</a:t>
            </a:r>
            <a:r>
              <a:rPr lang="en-US" dirty="0"/>
              <a:t>/</a:t>
            </a:r>
            <a:r>
              <a:rPr lang="en-US" dirty="0" err="1"/>
              <a:t>apng</a:t>
            </a:r>
            <a:r>
              <a:rPr lang="en-US" dirty="0"/>
              <a:t>,*/*;q=0.8</a:t>
            </a:r>
          </a:p>
          <a:p>
            <a:r>
              <a:rPr lang="en-US" dirty="0"/>
              <a:t>Accept-Encoding: </a:t>
            </a:r>
            <a:r>
              <a:rPr lang="en-US" dirty="0" err="1"/>
              <a:t>gzip</a:t>
            </a:r>
            <a:r>
              <a:rPr lang="en-US" dirty="0"/>
              <a:t>, deflate, </a:t>
            </a:r>
            <a:r>
              <a:rPr lang="en-US" dirty="0" err="1"/>
              <a:t>br</a:t>
            </a:r>
            <a:endParaRPr lang="en-US" dirty="0"/>
          </a:p>
          <a:p>
            <a:r>
              <a:rPr lang="en-US" dirty="0"/>
              <a:t>Accept-Language: </a:t>
            </a:r>
            <a:r>
              <a:rPr lang="en-US" dirty="0" err="1" smtClean="0"/>
              <a:t>zh-CN,zh;q</a:t>
            </a:r>
            <a:r>
              <a:rPr lang="en-US" dirty="0" smtClean="0"/>
              <a:t>=0.9,en;q=0.8</a:t>
            </a:r>
          </a:p>
          <a:p>
            <a:endParaRPr lang="en-US" dirty="0"/>
          </a:p>
          <a:p>
            <a:r>
              <a:rPr lang="en-US" sz="2000" dirty="0" smtClean="0">
                <a:solidFill>
                  <a:srgbClr val="002060"/>
                </a:solidFill>
              </a:rPr>
              <a:t>Request Line: </a:t>
            </a:r>
            <a:r>
              <a:rPr lang="en-US" dirty="0"/>
              <a:t>The first line of the request </a:t>
            </a:r>
            <a:r>
              <a:rPr lang="en-US" dirty="0" smtClean="0"/>
              <a:t>message (GET /?id=233 </a:t>
            </a:r>
            <a:r>
              <a:rPr lang="en-US" dirty="0"/>
              <a:t>HTTP/1.1). The request line has three fields: the method field, the URL field, and the HTTP version field. Method fields can take multiple values, all of which are defined. For example: GET, </a:t>
            </a:r>
            <a:r>
              <a:rPr lang="en-US" dirty="0" smtClean="0"/>
              <a:t>POST </a:t>
            </a:r>
            <a:r>
              <a:rPr lang="en-US" dirty="0"/>
              <a:t>, </a:t>
            </a:r>
            <a:r>
              <a:rPr lang="en-US" dirty="0" smtClean="0"/>
              <a:t>HEAD, PUT, DELETE.</a:t>
            </a:r>
          </a:p>
          <a:p>
            <a:r>
              <a:rPr lang="en-US" dirty="0"/>
              <a:t>Most of the time we use </a:t>
            </a:r>
            <a:r>
              <a:rPr lang="en-US" dirty="0" smtClean="0"/>
              <a:t>GET </a:t>
            </a:r>
            <a:r>
              <a:rPr lang="en-US" dirty="0"/>
              <a:t>and POST. The URL field is the identifier of the requested </a:t>
            </a:r>
            <a:r>
              <a:rPr lang="en-US" dirty="0" smtClean="0"/>
              <a:t>object.</a:t>
            </a:r>
          </a:p>
          <a:p>
            <a:r>
              <a:rPr lang="en-US" dirty="0"/>
              <a:t>The last field indicates the HTTP version </a:t>
            </a:r>
            <a:r>
              <a:rPr lang="en-US" dirty="0" smtClean="0"/>
              <a:t>used.</a:t>
            </a:r>
          </a:p>
        </p:txBody>
      </p:sp>
    </p:spTree>
    <p:extLst>
      <p:ext uri="{BB962C8B-B14F-4D97-AF65-F5344CB8AC3E}">
        <p14:creationId xmlns:p14="http://schemas.microsoft.com/office/powerpoint/2010/main" val="3588558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255" y="440574"/>
            <a:ext cx="10390908" cy="2062103"/>
          </a:xfrm>
          <a:prstGeom prst="rect">
            <a:avLst/>
          </a:prstGeom>
          <a:noFill/>
        </p:spPr>
        <p:txBody>
          <a:bodyPr wrap="square" rtlCol="0">
            <a:spAutoFit/>
          </a:bodyPr>
          <a:lstStyle/>
          <a:p>
            <a:r>
              <a:rPr lang="en-US" altLang="zh-CN" sz="2000" dirty="0" smtClean="0">
                <a:solidFill>
                  <a:srgbClr val="002060"/>
                </a:solidFill>
              </a:rPr>
              <a:t>Header Line</a:t>
            </a:r>
            <a:r>
              <a:rPr lang="en-US" altLang="zh-CN" sz="2000" dirty="0">
                <a:solidFill>
                  <a:srgbClr val="002060"/>
                </a:solidFill>
              </a:rPr>
              <a:t>: </a:t>
            </a:r>
            <a:r>
              <a:rPr lang="en-US" altLang="zh-CN" dirty="0"/>
              <a:t>The request header consists of key/value key pairs, one for each line, separated by a colon ":". The request header notifies the server of the request information on the client side. Typical request header:</a:t>
            </a:r>
          </a:p>
          <a:p>
            <a:r>
              <a:rPr lang="en-US" altLang="zh-CN" dirty="0"/>
              <a:t>User-Agent: The browser type that generates the request.</a:t>
            </a:r>
          </a:p>
          <a:p>
            <a:r>
              <a:rPr lang="en-US" altLang="zh-CN" dirty="0"/>
              <a:t>Accept: List of identifiable content types on the client side.</a:t>
            </a:r>
          </a:p>
          <a:p>
            <a:r>
              <a:rPr lang="en-US" altLang="zh-CN" dirty="0"/>
              <a:t>Host: The requested host name allows multiple domain names to share an IP address, the virtual host</a:t>
            </a:r>
            <a:r>
              <a:rPr lang="en-US" altLang="zh-CN" dirty="0" smtClean="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651" y="2976502"/>
            <a:ext cx="6392116" cy="3657600"/>
          </a:xfrm>
          <a:prstGeom prst="rect">
            <a:avLst/>
          </a:prstGeom>
        </p:spPr>
      </p:pic>
      <p:sp>
        <p:nvSpPr>
          <p:cNvPr id="4" name="TextBox 3"/>
          <p:cNvSpPr txBox="1"/>
          <p:nvPr/>
        </p:nvSpPr>
        <p:spPr>
          <a:xfrm>
            <a:off x="3366654" y="2516275"/>
            <a:ext cx="3990109" cy="369332"/>
          </a:xfrm>
          <a:prstGeom prst="rect">
            <a:avLst/>
          </a:prstGeom>
          <a:noFill/>
        </p:spPr>
        <p:txBody>
          <a:bodyPr wrap="square" rtlCol="0">
            <a:spAutoFit/>
          </a:bodyPr>
          <a:lstStyle/>
          <a:p>
            <a:pPr algn="ctr"/>
            <a:r>
              <a:rPr lang="en-US" dirty="0" smtClean="0"/>
              <a:t>HTTP Request Message</a:t>
            </a:r>
            <a:endParaRPr lang="en-US" dirty="0"/>
          </a:p>
        </p:txBody>
      </p:sp>
    </p:spTree>
    <p:extLst>
      <p:ext uri="{BB962C8B-B14F-4D97-AF65-F5344CB8AC3E}">
        <p14:creationId xmlns:p14="http://schemas.microsoft.com/office/powerpoint/2010/main" val="2477054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753" y="556952"/>
            <a:ext cx="10208029" cy="5693866"/>
          </a:xfrm>
          <a:prstGeom prst="rect">
            <a:avLst/>
          </a:prstGeom>
          <a:noFill/>
        </p:spPr>
        <p:txBody>
          <a:bodyPr wrap="square" rtlCol="0">
            <a:spAutoFit/>
          </a:bodyPr>
          <a:lstStyle/>
          <a:p>
            <a:r>
              <a:rPr lang="en-US" sz="2400" dirty="0" smtClean="0"/>
              <a:t>A sample HTTP response:</a:t>
            </a:r>
          </a:p>
          <a:p>
            <a:endParaRPr lang="en-US" sz="2400" dirty="0" smtClean="0"/>
          </a:p>
          <a:p>
            <a:r>
              <a:rPr lang="en-US" dirty="0"/>
              <a:t>HTTP/1.1 302 </a:t>
            </a:r>
            <a:endParaRPr lang="en-US" dirty="0" smtClean="0"/>
          </a:p>
          <a:p>
            <a:r>
              <a:rPr lang="en-US" dirty="0" smtClean="0"/>
              <a:t>Cache-Control: </a:t>
            </a:r>
            <a:r>
              <a:rPr lang="en-US" dirty="0"/>
              <a:t>private </a:t>
            </a:r>
            <a:endParaRPr lang="en-US" dirty="0" smtClean="0"/>
          </a:p>
          <a:p>
            <a:r>
              <a:rPr lang="en-US" dirty="0" smtClean="0"/>
              <a:t>Expires</a:t>
            </a:r>
            <a:r>
              <a:rPr lang="en-US" dirty="0"/>
              <a:t>: </a:t>
            </a:r>
            <a:r>
              <a:rPr lang="en-US" dirty="0" smtClean="0"/>
              <a:t>Thu</a:t>
            </a:r>
            <a:r>
              <a:rPr lang="en-US" dirty="0"/>
              <a:t>, 01 Jan 1970 00:00:00 </a:t>
            </a:r>
            <a:endParaRPr lang="en-US" dirty="0" smtClean="0"/>
          </a:p>
          <a:p>
            <a:r>
              <a:rPr lang="en-US" dirty="0" smtClean="0"/>
              <a:t>GMT </a:t>
            </a:r>
            <a:r>
              <a:rPr lang="en-US" dirty="0"/>
              <a:t>X-Content-Type-Options: </a:t>
            </a:r>
            <a:r>
              <a:rPr lang="en-US" dirty="0" err="1"/>
              <a:t>nosniff</a:t>
            </a:r>
            <a:r>
              <a:rPr lang="en-US" dirty="0"/>
              <a:t> </a:t>
            </a:r>
            <a:endParaRPr lang="en-US" dirty="0" smtClean="0"/>
          </a:p>
          <a:p>
            <a:r>
              <a:rPr lang="en-US" dirty="0" smtClean="0"/>
              <a:t>X-XSS-Protection</a:t>
            </a:r>
            <a:r>
              <a:rPr lang="en-US" dirty="0"/>
              <a:t>: 1; </a:t>
            </a:r>
            <a:endParaRPr lang="en-US" dirty="0" smtClean="0"/>
          </a:p>
          <a:p>
            <a:r>
              <a:rPr lang="en-US" dirty="0" smtClean="0"/>
              <a:t>mode=block </a:t>
            </a:r>
            <a:r>
              <a:rPr lang="en-US" dirty="0"/>
              <a:t>Strict-Transport-Security: max-age=31536000 ; </a:t>
            </a:r>
            <a:endParaRPr lang="en-US" dirty="0" smtClean="0"/>
          </a:p>
          <a:p>
            <a:r>
              <a:rPr lang="en-US" dirty="0" err="1" smtClean="0"/>
              <a:t>includeSubDomains</a:t>
            </a:r>
            <a:r>
              <a:rPr lang="en-US" dirty="0" smtClean="0"/>
              <a:t> </a:t>
            </a:r>
            <a:r>
              <a:rPr lang="en-US" dirty="0"/>
              <a:t>X-Frame-Options: DENY </a:t>
            </a:r>
            <a:endParaRPr lang="en-US" dirty="0" smtClean="0"/>
          </a:p>
          <a:p>
            <a:r>
              <a:rPr lang="en-US" dirty="0" smtClean="0"/>
              <a:t>Location</a:t>
            </a:r>
            <a:r>
              <a:rPr lang="en-US" dirty="0"/>
              <a:t>: https://www.dyzhello.club/login </a:t>
            </a:r>
            <a:endParaRPr lang="en-US" dirty="0" smtClean="0"/>
          </a:p>
          <a:p>
            <a:r>
              <a:rPr lang="en-US" dirty="0" smtClean="0"/>
              <a:t>Content-Length</a:t>
            </a:r>
            <a:r>
              <a:rPr lang="en-US" dirty="0"/>
              <a:t>: 0 </a:t>
            </a:r>
            <a:endParaRPr lang="en-US" dirty="0" smtClean="0"/>
          </a:p>
          <a:p>
            <a:r>
              <a:rPr lang="en-US" dirty="0" smtClean="0"/>
              <a:t>Date</a:t>
            </a:r>
            <a:r>
              <a:rPr lang="en-US" dirty="0"/>
              <a:t>: Tue, 26 Feb 2019 07:41:27 </a:t>
            </a:r>
            <a:r>
              <a:rPr lang="en-US" dirty="0" smtClean="0"/>
              <a:t>GMT</a:t>
            </a:r>
          </a:p>
          <a:p>
            <a:endParaRPr lang="en-US" sz="2400" dirty="0"/>
          </a:p>
          <a:p>
            <a:r>
              <a:rPr lang="en-US" sz="2000" dirty="0" smtClean="0">
                <a:solidFill>
                  <a:srgbClr val="002060"/>
                </a:solidFill>
              </a:rPr>
              <a:t>Status Line</a:t>
            </a:r>
            <a:r>
              <a:rPr lang="en-US" sz="2000" dirty="0">
                <a:solidFill>
                  <a:srgbClr val="002060"/>
                </a:solidFill>
              </a:rPr>
              <a:t>: </a:t>
            </a:r>
            <a:r>
              <a:rPr lang="en-US" dirty="0"/>
              <a:t>The first line of an HTTP response is called a status line, which has three fields: version, status code, and corresponding status information</a:t>
            </a:r>
            <a:r>
              <a:rPr lang="en-US" dirty="0" smtClean="0"/>
              <a:t>.</a:t>
            </a:r>
          </a:p>
          <a:p>
            <a:endParaRPr lang="en-US" dirty="0"/>
          </a:p>
          <a:p>
            <a:r>
              <a:rPr lang="en-US" sz="2000" dirty="0" smtClean="0">
                <a:solidFill>
                  <a:srgbClr val="002060"/>
                </a:solidFill>
              </a:rPr>
              <a:t>Header Line</a:t>
            </a:r>
            <a:r>
              <a:rPr lang="en-US" sz="2000" dirty="0">
                <a:solidFill>
                  <a:srgbClr val="002060"/>
                </a:solidFill>
              </a:rPr>
              <a:t>: </a:t>
            </a:r>
            <a:r>
              <a:rPr lang="en-US" dirty="0"/>
              <a:t>Similar to the header of the request message. However, some fields are unique to the request message, while others are unique to the response message. Fields that can be adapted to both request and response messages are called generic header </a:t>
            </a:r>
            <a:r>
              <a:rPr lang="en-US" dirty="0" smtClean="0"/>
              <a:t>domains</a:t>
            </a:r>
            <a:r>
              <a:rPr lang="en-US" dirty="0"/>
              <a:t>.</a:t>
            </a:r>
            <a:endParaRPr lang="en-US" dirty="0" smtClean="0"/>
          </a:p>
        </p:txBody>
      </p:sp>
    </p:spTree>
    <p:extLst>
      <p:ext uri="{BB962C8B-B14F-4D97-AF65-F5344CB8AC3E}">
        <p14:creationId xmlns:p14="http://schemas.microsoft.com/office/powerpoint/2010/main" val="1312740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95686" y="2424372"/>
            <a:ext cx="6388716" cy="3793548"/>
          </a:xfrm>
          <a:prstGeom prst="rect">
            <a:avLst/>
          </a:prstGeom>
        </p:spPr>
      </p:pic>
      <p:sp>
        <p:nvSpPr>
          <p:cNvPr id="3" name="TextBox 2"/>
          <p:cNvSpPr txBox="1"/>
          <p:nvPr/>
        </p:nvSpPr>
        <p:spPr>
          <a:xfrm>
            <a:off x="74813" y="473825"/>
            <a:ext cx="10449099" cy="677108"/>
          </a:xfrm>
          <a:prstGeom prst="rect">
            <a:avLst/>
          </a:prstGeom>
          <a:noFill/>
        </p:spPr>
        <p:txBody>
          <a:bodyPr wrap="square" rtlCol="0">
            <a:spAutoFit/>
          </a:bodyPr>
          <a:lstStyle/>
          <a:p>
            <a:r>
              <a:rPr lang="en-US" sz="2000" dirty="0" smtClean="0">
                <a:solidFill>
                  <a:srgbClr val="002060"/>
                </a:solidFill>
              </a:rPr>
              <a:t>Entity </a:t>
            </a:r>
            <a:r>
              <a:rPr lang="en-US" sz="2000" dirty="0">
                <a:solidFill>
                  <a:srgbClr val="002060"/>
                </a:solidFill>
              </a:rPr>
              <a:t>Body: </a:t>
            </a:r>
            <a:r>
              <a:rPr lang="en-US" dirty="0"/>
              <a:t>The data returned is usually an HTML or JSON string. Specific types should be indicated by Content-Type.</a:t>
            </a:r>
          </a:p>
        </p:txBody>
      </p:sp>
      <p:sp>
        <p:nvSpPr>
          <p:cNvPr id="5" name="TextBox 4"/>
          <p:cNvSpPr txBox="1"/>
          <p:nvPr/>
        </p:nvSpPr>
        <p:spPr>
          <a:xfrm>
            <a:off x="3698404" y="1920240"/>
            <a:ext cx="3383280" cy="369332"/>
          </a:xfrm>
          <a:prstGeom prst="rect">
            <a:avLst/>
          </a:prstGeom>
          <a:noFill/>
        </p:spPr>
        <p:txBody>
          <a:bodyPr wrap="square" rtlCol="0">
            <a:spAutoFit/>
          </a:bodyPr>
          <a:lstStyle/>
          <a:p>
            <a:pPr algn="ctr"/>
            <a:r>
              <a:rPr lang="en-US" dirty="0" smtClean="0"/>
              <a:t>HTTP Response Message</a:t>
            </a:r>
            <a:endParaRPr lang="en-US" dirty="0"/>
          </a:p>
        </p:txBody>
      </p:sp>
    </p:spTree>
    <p:extLst>
      <p:ext uri="{BB962C8B-B14F-4D97-AF65-F5344CB8AC3E}">
        <p14:creationId xmlns:p14="http://schemas.microsoft.com/office/powerpoint/2010/main" val="839875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606" y="235153"/>
            <a:ext cx="10557164" cy="6463308"/>
          </a:xfrm>
          <a:prstGeom prst="rect">
            <a:avLst/>
          </a:prstGeom>
          <a:noFill/>
        </p:spPr>
        <p:txBody>
          <a:bodyPr wrap="square" rtlCol="0">
            <a:spAutoFit/>
          </a:bodyPr>
          <a:lstStyle/>
          <a:p>
            <a:r>
              <a:rPr lang="en-US" dirty="0"/>
              <a:t>void </a:t>
            </a:r>
            <a:r>
              <a:rPr lang="en-US" dirty="0" err="1" smtClean="0"/>
              <a:t>InternetOpen</a:t>
            </a:r>
            <a:r>
              <a:rPr lang="en-US" dirty="0" smtClean="0"/>
              <a:t>(</a:t>
            </a:r>
            <a:endParaRPr lang="en-US" dirty="0"/>
          </a:p>
          <a:p>
            <a:r>
              <a:rPr lang="en-US" dirty="0"/>
              <a:t>  LPCSTR </a:t>
            </a:r>
            <a:r>
              <a:rPr lang="en-US" dirty="0" err="1"/>
              <a:t>lpszAgent</a:t>
            </a:r>
            <a:r>
              <a:rPr lang="en-US" dirty="0"/>
              <a:t>,</a:t>
            </a:r>
          </a:p>
          <a:p>
            <a:r>
              <a:rPr lang="en-US" dirty="0"/>
              <a:t>  DWORD  </a:t>
            </a:r>
            <a:r>
              <a:rPr lang="en-US" dirty="0" err="1"/>
              <a:t>dwAccessType</a:t>
            </a:r>
            <a:r>
              <a:rPr lang="en-US" dirty="0"/>
              <a:t>,</a:t>
            </a:r>
          </a:p>
          <a:p>
            <a:r>
              <a:rPr lang="en-US" dirty="0"/>
              <a:t>  LPCSTR </a:t>
            </a:r>
            <a:r>
              <a:rPr lang="en-US" dirty="0" err="1"/>
              <a:t>lpszProxy</a:t>
            </a:r>
            <a:r>
              <a:rPr lang="en-US" dirty="0"/>
              <a:t>,</a:t>
            </a:r>
          </a:p>
          <a:p>
            <a:r>
              <a:rPr lang="en-US" dirty="0"/>
              <a:t>  LPCSTR </a:t>
            </a:r>
            <a:r>
              <a:rPr lang="en-US" dirty="0" err="1"/>
              <a:t>lpszProxyBypass</a:t>
            </a:r>
            <a:r>
              <a:rPr lang="en-US" dirty="0"/>
              <a:t>,</a:t>
            </a:r>
          </a:p>
          <a:p>
            <a:r>
              <a:rPr lang="en-US" dirty="0"/>
              <a:t>  DWORD  </a:t>
            </a:r>
            <a:r>
              <a:rPr lang="en-US" dirty="0" err="1"/>
              <a:t>dwFlags</a:t>
            </a:r>
            <a:endParaRPr lang="en-US" dirty="0"/>
          </a:p>
          <a:p>
            <a:r>
              <a:rPr lang="en-US" dirty="0" smtClean="0"/>
              <a:t>);</a:t>
            </a:r>
          </a:p>
          <a:p>
            <a:endParaRPr lang="en-US" dirty="0" smtClean="0"/>
          </a:p>
          <a:p>
            <a:r>
              <a:rPr lang="en-US" dirty="0" err="1">
                <a:solidFill>
                  <a:srgbClr val="002060"/>
                </a:solidFill>
              </a:rPr>
              <a:t>InternetOpen</a:t>
            </a:r>
            <a:r>
              <a:rPr lang="en-US" dirty="0"/>
              <a:t>: A handle is returned as the root handle to establish an HTTP or FTP connection.</a:t>
            </a:r>
          </a:p>
          <a:p>
            <a:endParaRPr lang="en-US" dirty="0"/>
          </a:p>
          <a:p>
            <a:r>
              <a:rPr lang="en-US" dirty="0" err="1" smtClean="0">
                <a:solidFill>
                  <a:srgbClr val="002060"/>
                </a:solidFill>
              </a:rPr>
              <a:t>lpszAgent</a:t>
            </a:r>
            <a:r>
              <a:rPr lang="en-US" dirty="0" smtClean="0">
                <a:solidFill>
                  <a:srgbClr val="002060"/>
                </a:solidFill>
              </a:rPr>
              <a:t>: </a:t>
            </a:r>
            <a:r>
              <a:rPr lang="en-US" dirty="0"/>
              <a:t>Pointer to a </a:t>
            </a:r>
            <a:r>
              <a:rPr lang="en-US" b="1" dirty="0"/>
              <a:t>null</a:t>
            </a:r>
            <a:r>
              <a:rPr lang="en-US" dirty="0"/>
              <a:t>-terminated string that specifies the name of the application or entity calling the </a:t>
            </a:r>
            <a:r>
              <a:rPr lang="en-US" dirty="0" err="1"/>
              <a:t>WinINet</a:t>
            </a:r>
            <a:r>
              <a:rPr lang="en-US" dirty="0"/>
              <a:t> functions. This name is used as the user agent in the HTTP protocol</a:t>
            </a:r>
            <a:r>
              <a:rPr lang="en-US" dirty="0" smtClean="0"/>
              <a:t>.</a:t>
            </a:r>
          </a:p>
          <a:p>
            <a:endParaRPr lang="en-US" dirty="0"/>
          </a:p>
          <a:p>
            <a:r>
              <a:rPr lang="en-US" dirty="0" err="1" smtClean="0">
                <a:solidFill>
                  <a:srgbClr val="002060"/>
                </a:solidFill>
              </a:rPr>
              <a:t>dwAccessType</a:t>
            </a:r>
            <a:r>
              <a:rPr lang="en-US" dirty="0" smtClean="0">
                <a:solidFill>
                  <a:srgbClr val="002060"/>
                </a:solidFill>
              </a:rPr>
              <a:t>: </a:t>
            </a:r>
            <a:r>
              <a:rPr lang="en-US" dirty="0"/>
              <a:t>Type of access required</a:t>
            </a:r>
            <a:r>
              <a:rPr lang="en-US" dirty="0" smtClean="0"/>
              <a:t>.</a:t>
            </a:r>
          </a:p>
          <a:p>
            <a:endParaRPr lang="en-US" dirty="0"/>
          </a:p>
          <a:p>
            <a:r>
              <a:rPr lang="en-US" dirty="0" err="1" smtClean="0">
                <a:solidFill>
                  <a:srgbClr val="002060"/>
                </a:solidFill>
              </a:rPr>
              <a:t>lpszProxy</a:t>
            </a:r>
            <a:r>
              <a:rPr lang="en-US" dirty="0" smtClean="0">
                <a:solidFill>
                  <a:srgbClr val="002060"/>
                </a:solidFill>
              </a:rPr>
              <a:t>: </a:t>
            </a:r>
            <a:r>
              <a:rPr lang="en-US" dirty="0"/>
              <a:t> </a:t>
            </a:r>
            <a:r>
              <a:rPr lang="en-US" dirty="0" smtClean="0"/>
              <a:t>Specifies </a:t>
            </a:r>
            <a:r>
              <a:rPr lang="en-US" dirty="0"/>
              <a:t>the name of the proxy server(s) to use when proxy access is specified by </a:t>
            </a:r>
            <a:r>
              <a:rPr lang="en-US" dirty="0" err="1"/>
              <a:t>setting</a:t>
            </a:r>
            <a:r>
              <a:rPr lang="en-US" i="1" dirty="0" err="1"/>
              <a:t>dwAccessType</a:t>
            </a:r>
            <a:r>
              <a:rPr lang="en-US" dirty="0"/>
              <a:t> to </a:t>
            </a:r>
            <a:r>
              <a:rPr lang="en-US" b="1" dirty="0"/>
              <a:t>INTERNET_OPEN_TYPE_PROXY</a:t>
            </a:r>
            <a:r>
              <a:rPr lang="en-US" dirty="0"/>
              <a:t>. </a:t>
            </a:r>
            <a:endParaRPr lang="en-US" dirty="0" smtClean="0"/>
          </a:p>
          <a:p>
            <a:endParaRPr lang="en-US" dirty="0"/>
          </a:p>
          <a:p>
            <a:r>
              <a:rPr lang="en-US" dirty="0" err="1" smtClean="0">
                <a:solidFill>
                  <a:srgbClr val="002060"/>
                </a:solidFill>
              </a:rPr>
              <a:t>lpszProxyBypass</a:t>
            </a:r>
            <a:r>
              <a:rPr lang="en-US" dirty="0" smtClean="0">
                <a:solidFill>
                  <a:srgbClr val="002060"/>
                </a:solidFill>
              </a:rPr>
              <a:t>: </a:t>
            </a:r>
            <a:r>
              <a:rPr lang="en-US" dirty="0" smtClean="0"/>
              <a:t>Host </a:t>
            </a:r>
            <a:r>
              <a:rPr lang="en-US" dirty="0"/>
              <a:t>names or IP addresses that do not want to be sent to proxy servers can be added to the list of bypassed proxies.</a:t>
            </a:r>
            <a:endParaRPr lang="en-US" dirty="0" smtClean="0"/>
          </a:p>
          <a:p>
            <a:endParaRPr lang="en-US" dirty="0"/>
          </a:p>
          <a:p>
            <a:r>
              <a:rPr lang="en-US" dirty="0" err="1" smtClean="0">
                <a:solidFill>
                  <a:srgbClr val="002060"/>
                </a:solidFill>
              </a:rPr>
              <a:t>dwFlags</a:t>
            </a:r>
            <a:r>
              <a:rPr lang="en-US" dirty="0" smtClean="0">
                <a:solidFill>
                  <a:srgbClr val="002060"/>
                </a:solidFill>
              </a:rPr>
              <a:t>: </a:t>
            </a:r>
            <a:r>
              <a:rPr lang="en-US" dirty="0"/>
              <a:t>Options. This parameter can be a combination of the following values</a:t>
            </a:r>
            <a:r>
              <a:rPr lang="en-US" dirty="0" smtClean="0"/>
              <a:t>.</a:t>
            </a:r>
          </a:p>
          <a:p>
            <a:r>
              <a:rPr lang="en-US" dirty="0"/>
              <a:t>	</a:t>
            </a:r>
            <a:r>
              <a:rPr lang="en-US" dirty="0" smtClean="0"/>
              <a:t>	 INTERNET_FLAG_ASYNC</a:t>
            </a:r>
            <a:r>
              <a:rPr lang="zh-CN" altLang="en-US" dirty="0" smtClean="0"/>
              <a:t>、</a:t>
            </a:r>
            <a:r>
              <a:rPr lang="en-US" dirty="0"/>
              <a:t> </a:t>
            </a:r>
            <a:r>
              <a:rPr lang="en-US" dirty="0" smtClean="0"/>
              <a:t>INTERNET_FLAG_FROM_CACHE</a:t>
            </a:r>
            <a:r>
              <a:rPr lang="zh-CN" altLang="en-US" dirty="0" smtClean="0"/>
              <a:t>、</a:t>
            </a:r>
            <a:r>
              <a:rPr lang="en-US" dirty="0"/>
              <a:t> INTERNET_FLAG_OFFLINE</a:t>
            </a:r>
          </a:p>
        </p:txBody>
      </p:sp>
    </p:spTree>
    <p:extLst>
      <p:ext uri="{BB962C8B-B14F-4D97-AF65-F5344CB8AC3E}">
        <p14:creationId xmlns:p14="http://schemas.microsoft.com/office/powerpoint/2010/main" val="1364059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altLang="en-US" dirty="0">
                <a:latin typeface="Calibri" panose="020F0502020204030204" pitchFamily="34" charset="0"/>
                <a:ea typeface="Helvetica" panose="020B0604020202020204" pitchFamily="34" charset="0"/>
                <a:cs typeface="Calibri" panose="020F0502020204030204" pitchFamily="34" charset="0"/>
              </a:rPr>
              <a:t>Networking Development</a:t>
            </a:r>
            <a:endParaRPr lang="en-US" dirty="0"/>
          </a:p>
        </p:txBody>
      </p:sp>
    </p:spTree>
    <p:extLst>
      <p:ext uri="{BB962C8B-B14F-4D97-AF65-F5344CB8AC3E}">
        <p14:creationId xmlns:p14="http://schemas.microsoft.com/office/powerpoint/2010/main" val="28238258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814" y="581891"/>
            <a:ext cx="10449099" cy="6186309"/>
          </a:xfrm>
          <a:prstGeom prst="rect">
            <a:avLst/>
          </a:prstGeom>
          <a:noFill/>
        </p:spPr>
        <p:txBody>
          <a:bodyPr wrap="square" rtlCol="0">
            <a:spAutoFit/>
          </a:bodyPr>
          <a:lstStyle/>
          <a:p>
            <a:r>
              <a:rPr lang="en-US" dirty="0" smtClean="0"/>
              <a:t>void </a:t>
            </a:r>
            <a:r>
              <a:rPr lang="en-US" dirty="0" err="1"/>
              <a:t>InternetConnectA</a:t>
            </a:r>
            <a:r>
              <a:rPr lang="en-US" dirty="0"/>
              <a:t>(</a:t>
            </a:r>
          </a:p>
          <a:p>
            <a:r>
              <a:rPr lang="en-US" dirty="0"/>
              <a:t>  HINTERNET     </a:t>
            </a:r>
            <a:r>
              <a:rPr lang="en-US" dirty="0" err="1"/>
              <a:t>hInternet</a:t>
            </a:r>
            <a:r>
              <a:rPr lang="en-US" dirty="0"/>
              <a:t>,</a:t>
            </a:r>
          </a:p>
          <a:p>
            <a:r>
              <a:rPr lang="en-US" dirty="0"/>
              <a:t>  LPCSTR        </a:t>
            </a:r>
            <a:r>
              <a:rPr lang="en-US" dirty="0" err="1"/>
              <a:t>lpszServerName</a:t>
            </a:r>
            <a:r>
              <a:rPr lang="en-US" dirty="0"/>
              <a:t>,</a:t>
            </a:r>
          </a:p>
          <a:p>
            <a:r>
              <a:rPr lang="en-US" dirty="0"/>
              <a:t>  INTERNET_PORT </a:t>
            </a:r>
            <a:r>
              <a:rPr lang="en-US" dirty="0" err="1"/>
              <a:t>nServerPort</a:t>
            </a:r>
            <a:r>
              <a:rPr lang="en-US" dirty="0"/>
              <a:t>,</a:t>
            </a:r>
          </a:p>
          <a:p>
            <a:r>
              <a:rPr lang="en-US" dirty="0"/>
              <a:t>  LPCSTR        </a:t>
            </a:r>
            <a:r>
              <a:rPr lang="en-US" dirty="0" err="1"/>
              <a:t>lpszUserName</a:t>
            </a:r>
            <a:r>
              <a:rPr lang="en-US" dirty="0"/>
              <a:t>,</a:t>
            </a:r>
          </a:p>
          <a:p>
            <a:r>
              <a:rPr lang="en-US" dirty="0"/>
              <a:t>  LPCSTR        </a:t>
            </a:r>
            <a:r>
              <a:rPr lang="en-US" dirty="0" err="1"/>
              <a:t>lpszPassword</a:t>
            </a:r>
            <a:r>
              <a:rPr lang="en-US" dirty="0"/>
              <a:t>,</a:t>
            </a:r>
          </a:p>
          <a:p>
            <a:r>
              <a:rPr lang="en-US" dirty="0"/>
              <a:t>  DWORD         </a:t>
            </a:r>
            <a:r>
              <a:rPr lang="en-US" dirty="0" err="1"/>
              <a:t>dwService</a:t>
            </a:r>
            <a:r>
              <a:rPr lang="en-US" dirty="0"/>
              <a:t>,</a:t>
            </a:r>
          </a:p>
          <a:p>
            <a:r>
              <a:rPr lang="en-US" dirty="0"/>
              <a:t>  DWORD         </a:t>
            </a:r>
            <a:r>
              <a:rPr lang="en-US" dirty="0" err="1"/>
              <a:t>dwFlags</a:t>
            </a:r>
            <a:r>
              <a:rPr lang="en-US" dirty="0"/>
              <a:t>,</a:t>
            </a:r>
          </a:p>
          <a:p>
            <a:r>
              <a:rPr lang="en-US" dirty="0"/>
              <a:t>  DWORD_PTR     </a:t>
            </a:r>
            <a:r>
              <a:rPr lang="en-US" dirty="0" err="1"/>
              <a:t>dwContext</a:t>
            </a:r>
            <a:endParaRPr lang="en-US" dirty="0"/>
          </a:p>
          <a:p>
            <a:r>
              <a:rPr lang="en-US" dirty="0" smtClean="0"/>
              <a:t>);</a:t>
            </a:r>
          </a:p>
          <a:p>
            <a:endParaRPr lang="en-US" dirty="0"/>
          </a:p>
          <a:p>
            <a:r>
              <a:rPr lang="en-US" dirty="0" err="1" smtClean="0">
                <a:solidFill>
                  <a:srgbClr val="002060"/>
                </a:solidFill>
              </a:rPr>
              <a:t>InternetConnectA</a:t>
            </a:r>
            <a:r>
              <a:rPr lang="en-US" dirty="0" smtClean="0">
                <a:solidFill>
                  <a:srgbClr val="002060"/>
                </a:solidFill>
              </a:rPr>
              <a:t>: </a:t>
            </a:r>
            <a:r>
              <a:rPr lang="en-US" dirty="0"/>
              <a:t>Opens an File Transfer Protocol (FTP) or HTTP session for a given site</a:t>
            </a:r>
            <a:r>
              <a:rPr lang="en-US" dirty="0" smtClean="0"/>
              <a:t>.</a:t>
            </a:r>
          </a:p>
          <a:p>
            <a:endParaRPr lang="en-US" dirty="0"/>
          </a:p>
          <a:p>
            <a:r>
              <a:rPr lang="en-US" dirty="0" err="1" smtClean="0">
                <a:solidFill>
                  <a:srgbClr val="002060"/>
                </a:solidFill>
              </a:rPr>
              <a:t>hInternet</a:t>
            </a:r>
            <a:r>
              <a:rPr lang="en-US" dirty="0" smtClean="0">
                <a:solidFill>
                  <a:srgbClr val="002060"/>
                </a:solidFill>
              </a:rPr>
              <a:t>: </a:t>
            </a:r>
            <a:r>
              <a:rPr lang="en-US" altLang="zh-CN" dirty="0" smtClean="0"/>
              <a:t>handle </a:t>
            </a:r>
            <a:r>
              <a:rPr lang="en-US" dirty="0" smtClean="0"/>
              <a:t>returned by </a:t>
            </a:r>
            <a:r>
              <a:rPr lang="en-US" altLang="zh-CN" dirty="0" err="1" smtClean="0"/>
              <a:t>InternetOpen</a:t>
            </a:r>
            <a:r>
              <a:rPr lang="en-US" altLang="zh-CN" dirty="0" smtClean="0"/>
              <a:t>.</a:t>
            </a:r>
          </a:p>
          <a:p>
            <a:endParaRPr lang="en-US" dirty="0"/>
          </a:p>
          <a:p>
            <a:r>
              <a:rPr lang="en-US" dirty="0" err="1" smtClean="0">
                <a:solidFill>
                  <a:srgbClr val="002060"/>
                </a:solidFill>
              </a:rPr>
              <a:t>lpszServerName</a:t>
            </a:r>
            <a:r>
              <a:rPr lang="en-US" dirty="0">
                <a:solidFill>
                  <a:srgbClr val="002060"/>
                </a:solidFill>
              </a:rPr>
              <a:t>: </a:t>
            </a:r>
            <a:r>
              <a:rPr lang="en-US" dirty="0"/>
              <a:t>Server hostname or IP address to be </a:t>
            </a:r>
            <a:r>
              <a:rPr lang="en-US" dirty="0" smtClean="0"/>
              <a:t>connected.</a:t>
            </a:r>
          </a:p>
          <a:p>
            <a:endParaRPr lang="en-US" dirty="0"/>
          </a:p>
          <a:p>
            <a:r>
              <a:rPr lang="en-US" dirty="0" err="1" smtClean="0">
                <a:solidFill>
                  <a:srgbClr val="002060"/>
                </a:solidFill>
              </a:rPr>
              <a:t>nServerPort</a:t>
            </a:r>
            <a:r>
              <a:rPr lang="en-US" dirty="0">
                <a:solidFill>
                  <a:srgbClr val="002060"/>
                </a:solidFill>
              </a:rPr>
              <a:t>: </a:t>
            </a:r>
            <a:r>
              <a:rPr lang="en-US" dirty="0"/>
              <a:t>The port number used by the application on the host.</a:t>
            </a:r>
            <a:endParaRPr lang="en-US" dirty="0" smtClean="0"/>
          </a:p>
          <a:p>
            <a:endParaRPr lang="en-US" dirty="0"/>
          </a:p>
          <a:p>
            <a:r>
              <a:rPr lang="en-US" dirty="0" err="1" smtClean="0">
                <a:solidFill>
                  <a:srgbClr val="002060"/>
                </a:solidFill>
              </a:rPr>
              <a:t>lpszUserName</a:t>
            </a:r>
            <a:r>
              <a:rPr lang="en-US" dirty="0">
                <a:solidFill>
                  <a:srgbClr val="002060"/>
                </a:solidFill>
              </a:rPr>
              <a:t>: </a:t>
            </a:r>
            <a:r>
              <a:rPr lang="en-US" dirty="0"/>
              <a:t>User name for </a:t>
            </a:r>
            <a:r>
              <a:rPr lang="en-US" dirty="0" smtClean="0"/>
              <a:t>login.</a:t>
            </a:r>
          </a:p>
          <a:p>
            <a:endParaRPr lang="en-US" dirty="0"/>
          </a:p>
          <a:p>
            <a:r>
              <a:rPr lang="en-US" dirty="0" err="1" smtClean="0">
                <a:solidFill>
                  <a:srgbClr val="002060"/>
                </a:solidFill>
              </a:rPr>
              <a:t>lpszPassword</a:t>
            </a:r>
            <a:r>
              <a:rPr lang="en-US" dirty="0">
                <a:solidFill>
                  <a:srgbClr val="002060"/>
                </a:solidFill>
              </a:rPr>
              <a:t>: </a:t>
            </a:r>
            <a:r>
              <a:rPr lang="en-US" dirty="0"/>
              <a:t>The password used for login.</a:t>
            </a:r>
          </a:p>
        </p:txBody>
      </p:sp>
    </p:spTree>
    <p:extLst>
      <p:ext uri="{BB962C8B-B14F-4D97-AF65-F5344CB8AC3E}">
        <p14:creationId xmlns:p14="http://schemas.microsoft.com/office/powerpoint/2010/main" val="2735331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378" y="340821"/>
            <a:ext cx="10083338" cy="6186309"/>
          </a:xfrm>
          <a:prstGeom prst="rect">
            <a:avLst/>
          </a:prstGeom>
          <a:noFill/>
        </p:spPr>
        <p:txBody>
          <a:bodyPr wrap="square" rtlCol="0">
            <a:spAutoFit/>
          </a:bodyPr>
          <a:lstStyle/>
          <a:p>
            <a:r>
              <a:rPr lang="en-US" dirty="0"/>
              <a:t>void </a:t>
            </a:r>
            <a:r>
              <a:rPr lang="en-US" dirty="0" err="1" smtClean="0"/>
              <a:t>HttpOpenRequestA</a:t>
            </a:r>
            <a:r>
              <a:rPr lang="en-US" dirty="0"/>
              <a:t>(</a:t>
            </a:r>
          </a:p>
          <a:p>
            <a:r>
              <a:rPr lang="en-US" dirty="0"/>
              <a:t>  HINTERNET </a:t>
            </a:r>
            <a:r>
              <a:rPr lang="en-US" dirty="0" err="1" smtClean="0"/>
              <a:t>hConnect</a:t>
            </a:r>
            <a:r>
              <a:rPr lang="en-US" dirty="0"/>
              <a:t>,</a:t>
            </a:r>
          </a:p>
          <a:p>
            <a:r>
              <a:rPr lang="en-US" dirty="0"/>
              <a:t>  LPCSTR    </a:t>
            </a:r>
            <a:r>
              <a:rPr lang="en-US" dirty="0" err="1"/>
              <a:t>lpszVerb</a:t>
            </a:r>
            <a:r>
              <a:rPr lang="en-US" dirty="0"/>
              <a:t>,</a:t>
            </a:r>
          </a:p>
          <a:p>
            <a:r>
              <a:rPr lang="en-US" dirty="0"/>
              <a:t>  LPCSTR    </a:t>
            </a:r>
            <a:r>
              <a:rPr lang="en-US" dirty="0" err="1"/>
              <a:t>lpszObjectName</a:t>
            </a:r>
            <a:r>
              <a:rPr lang="en-US" dirty="0"/>
              <a:t>,</a:t>
            </a:r>
          </a:p>
          <a:p>
            <a:r>
              <a:rPr lang="en-US" dirty="0"/>
              <a:t>  LPCSTR    </a:t>
            </a:r>
            <a:r>
              <a:rPr lang="en-US" dirty="0" err="1"/>
              <a:t>lpszVersion</a:t>
            </a:r>
            <a:r>
              <a:rPr lang="en-US" dirty="0"/>
              <a:t>,</a:t>
            </a:r>
          </a:p>
          <a:p>
            <a:r>
              <a:rPr lang="en-US" dirty="0"/>
              <a:t>  </a:t>
            </a:r>
            <a:r>
              <a:rPr lang="en-US" dirty="0" smtClean="0"/>
              <a:t>LPCSTR    </a:t>
            </a:r>
            <a:r>
              <a:rPr lang="en-US" dirty="0" err="1" smtClean="0"/>
              <a:t>lpszReferrer</a:t>
            </a:r>
            <a:r>
              <a:rPr lang="en-US" dirty="0" smtClean="0"/>
              <a:t>,</a:t>
            </a:r>
          </a:p>
          <a:p>
            <a:r>
              <a:rPr lang="en-US" dirty="0" smtClean="0"/>
              <a:t>  LPCSTR    *</a:t>
            </a:r>
            <a:r>
              <a:rPr lang="en-US" dirty="0" err="1" smtClean="0"/>
              <a:t>lplpszAcceptTypes</a:t>
            </a:r>
            <a:r>
              <a:rPr lang="en-US" dirty="0" smtClean="0"/>
              <a:t>,</a:t>
            </a:r>
          </a:p>
          <a:p>
            <a:r>
              <a:rPr lang="en-US" dirty="0" smtClean="0"/>
              <a:t>  DWORD     </a:t>
            </a:r>
            <a:r>
              <a:rPr lang="en-US" dirty="0" err="1" smtClean="0"/>
              <a:t>dwFlags</a:t>
            </a:r>
            <a:r>
              <a:rPr lang="en-US" dirty="0" smtClean="0"/>
              <a:t>,</a:t>
            </a:r>
          </a:p>
          <a:p>
            <a:r>
              <a:rPr lang="en-US" dirty="0" smtClean="0"/>
              <a:t>  </a:t>
            </a:r>
            <a:r>
              <a:rPr lang="en-US" dirty="0"/>
              <a:t>DWORD_PTR </a:t>
            </a:r>
            <a:r>
              <a:rPr lang="en-US" dirty="0" err="1"/>
              <a:t>dwContext</a:t>
            </a:r>
            <a:endParaRPr lang="en-US" dirty="0"/>
          </a:p>
          <a:p>
            <a:r>
              <a:rPr lang="en-US" dirty="0" smtClean="0"/>
              <a:t>);</a:t>
            </a:r>
          </a:p>
          <a:p>
            <a:endParaRPr lang="en-US" dirty="0"/>
          </a:p>
          <a:p>
            <a:r>
              <a:rPr lang="en-US" dirty="0" err="1" smtClean="0">
                <a:solidFill>
                  <a:srgbClr val="002060"/>
                </a:solidFill>
              </a:rPr>
              <a:t>HttpOpenRequest</a:t>
            </a:r>
            <a:r>
              <a:rPr lang="en-US" dirty="0" smtClean="0">
                <a:solidFill>
                  <a:srgbClr val="002060"/>
                </a:solidFill>
              </a:rPr>
              <a:t>: </a:t>
            </a:r>
            <a:r>
              <a:rPr lang="en-US" dirty="0"/>
              <a:t>Creates an HTTP request handle</a:t>
            </a:r>
            <a:r>
              <a:rPr lang="en-US" dirty="0" smtClean="0"/>
              <a:t>.</a:t>
            </a:r>
          </a:p>
          <a:p>
            <a:endParaRPr lang="en-US" dirty="0"/>
          </a:p>
          <a:p>
            <a:r>
              <a:rPr lang="en-US" dirty="0" err="1" smtClean="0">
                <a:solidFill>
                  <a:srgbClr val="002060"/>
                </a:solidFill>
              </a:rPr>
              <a:t>hConnect</a:t>
            </a:r>
            <a:r>
              <a:rPr lang="en-US" dirty="0" smtClean="0">
                <a:solidFill>
                  <a:srgbClr val="002060"/>
                </a:solidFill>
              </a:rPr>
              <a:t>: </a:t>
            </a:r>
            <a:r>
              <a:rPr lang="en-US" dirty="0"/>
              <a:t>A handle to an HTTP session returned by </a:t>
            </a:r>
            <a:r>
              <a:rPr lang="en-US" dirty="0" err="1" smtClean="0"/>
              <a:t>InternetConnect</a:t>
            </a:r>
            <a:r>
              <a:rPr lang="en-US" dirty="0" smtClean="0"/>
              <a:t>.</a:t>
            </a:r>
          </a:p>
          <a:p>
            <a:endParaRPr lang="en-US" dirty="0"/>
          </a:p>
          <a:p>
            <a:r>
              <a:rPr lang="en-US" dirty="0" err="1" smtClean="0">
                <a:solidFill>
                  <a:srgbClr val="002060"/>
                </a:solidFill>
              </a:rPr>
              <a:t>lpszVerb</a:t>
            </a:r>
            <a:r>
              <a:rPr lang="en-US" dirty="0">
                <a:solidFill>
                  <a:srgbClr val="002060"/>
                </a:solidFill>
              </a:rPr>
              <a:t>: </a:t>
            </a:r>
            <a:r>
              <a:rPr lang="en-US" dirty="0"/>
              <a:t>Request </a:t>
            </a:r>
            <a:r>
              <a:rPr lang="en-US" dirty="0" smtClean="0"/>
              <a:t>method</a:t>
            </a:r>
            <a:r>
              <a:rPr lang="zh-CN" altLang="en-US" dirty="0" smtClean="0"/>
              <a:t>，</a:t>
            </a:r>
            <a:r>
              <a:rPr lang="en-US" altLang="zh-CN" dirty="0"/>
              <a:t> such </a:t>
            </a:r>
            <a:r>
              <a:rPr lang="en-US" altLang="zh-CN" dirty="0" smtClean="0"/>
              <a:t>as</a:t>
            </a:r>
            <a:r>
              <a:rPr lang="zh-CN" altLang="en-US" dirty="0" smtClean="0"/>
              <a:t>：</a:t>
            </a:r>
            <a:r>
              <a:rPr lang="en-US" altLang="zh-CN" dirty="0" smtClean="0"/>
              <a:t>GET</a:t>
            </a:r>
            <a:r>
              <a:rPr lang="zh-CN" altLang="en-US" dirty="0" smtClean="0"/>
              <a:t>、</a:t>
            </a:r>
            <a:r>
              <a:rPr lang="en-US" altLang="zh-CN" dirty="0" smtClean="0"/>
              <a:t>POST.</a:t>
            </a:r>
          </a:p>
          <a:p>
            <a:endParaRPr lang="en-US" dirty="0"/>
          </a:p>
          <a:p>
            <a:r>
              <a:rPr lang="en-US" dirty="0" err="1" smtClean="0">
                <a:solidFill>
                  <a:srgbClr val="002060"/>
                </a:solidFill>
              </a:rPr>
              <a:t>lpszObjectName</a:t>
            </a:r>
            <a:r>
              <a:rPr lang="en-US" dirty="0">
                <a:solidFill>
                  <a:srgbClr val="002060"/>
                </a:solidFill>
              </a:rPr>
              <a:t>: </a:t>
            </a:r>
            <a:r>
              <a:rPr lang="en-US" dirty="0"/>
              <a:t>The object name of the </a:t>
            </a:r>
            <a:r>
              <a:rPr lang="en-US" dirty="0" smtClean="0"/>
              <a:t>request.</a:t>
            </a:r>
          </a:p>
          <a:p>
            <a:endParaRPr lang="en-US" dirty="0"/>
          </a:p>
          <a:p>
            <a:r>
              <a:rPr lang="en-US" dirty="0" err="1" smtClean="0">
                <a:solidFill>
                  <a:srgbClr val="002060"/>
                </a:solidFill>
              </a:rPr>
              <a:t>lpszVersion</a:t>
            </a:r>
            <a:r>
              <a:rPr lang="en-US" dirty="0">
                <a:solidFill>
                  <a:srgbClr val="002060"/>
                </a:solidFill>
              </a:rPr>
              <a:t>: </a:t>
            </a:r>
            <a:r>
              <a:rPr lang="en-US" dirty="0"/>
              <a:t>HTTP </a:t>
            </a:r>
            <a:r>
              <a:rPr lang="en-US" dirty="0" smtClean="0"/>
              <a:t>version.</a:t>
            </a:r>
          </a:p>
          <a:p>
            <a:endParaRPr lang="en-US" dirty="0"/>
          </a:p>
          <a:p>
            <a:r>
              <a:rPr lang="en-US" dirty="0" err="1" smtClean="0">
                <a:solidFill>
                  <a:srgbClr val="002060"/>
                </a:solidFill>
              </a:rPr>
              <a:t>lpszReferrer</a:t>
            </a:r>
            <a:r>
              <a:rPr lang="en-US" dirty="0">
                <a:solidFill>
                  <a:srgbClr val="002060"/>
                </a:solidFill>
              </a:rPr>
              <a:t>: </a:t>
            </a:r>
            <a:r>
              <a:rPr lang="en-US" dirty="0"/>
              <a:t>Set the Referrer parameter in the HTTP request header.</a:t>
            </a:r>
          </a:p>
        </p:txBody>
      </p:sp>
    </p:spTree>
    <p:extLst>
      <p:ext uri="{BB962C8B-B14F-4D97-AF65-F5344CB8AC3E}">
        <p14:creationId xmlns:p14="http://schemas.microsoft.com/office/powerpoint/2010/main" val="2936839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694" y="698269"/>
            <a:ext cx="9825644" cy="5909310"/>
          </a:xfrm>
          <a:prstGeom prst="rect">
            <a:avLst/>
          </a:prstGeom>
          <a:noFill/>
        </p:spPr>
        <p:txBody>
          <a:bodyPr wrap="square" rtlCol="0">
            <a:spAutoFit/>
          </a:bodyPr>
          <a:lstStyle/>
          <a:p>
            <a:r>
              <a:rPr lang="en-US" dirty="0" err="1" smtClean="0">
                <a:solidFill>
                  <a:srgbClr val="002060"/>
                </a:solidFill>
              </a:rPr>
              <a:t>lplpszAcceptTypes</a:t>
            </a:r>
            <a:r>
              <a:rPr lang="en-US" dirty="0">
                <a:solidFill>
                  <a:srgbClr val="002060"/>
                </a:solidFill>
              </a:rPr>
              <a:t>: </a:t>
            </a:r>
            <a:r>
              <a:rPr lang="en-US" dirty="0"/>
              <a:t>The media type accepted by the requester</a:t>
            </a:r>
            <a:r>
              <a:rPr lang="en-US" dirty="0" smtClean="0"/>
              <a:t>.</a:t>
            </a:r>
          </a:p>
          <a:p>
            <a:endParaRPr lang="en-US" dirty="0"/>
          </a:p>
          <a:p>
            <a:r>
              <a:rPr lang="en-US" dirty="0" err="1" smtClean="0">
                <a:solidFill>
                  <a:srgbClr val="002060"/>
                </a:solidFill>
              </a:rPr>
              <a:t>dwFlags</a:t>
            </a:r>
            <a:r>
              <a:rPr lang="en-US" dirty="0" smtClean="0">
                <a:solidFill>
                  <a:srgbClr val="002060"/>
                </a:solidFill>
              </a:rPr>
              <a:t>: </a:t>
            </a:r>
            <a:r>
              <a:rPr lang="en-US" dirty="0"/>
              <a:t>Internet options. </a:t>
            </a:r>
            <a:r>
              <a:rPr lang="en-US" dirty="0" smtClean="0"/>
              <a:t>Such as: </a:t>
            </a:r>
            <a:r>
              <a:rPr lang="en-US" dirty="0"/>
              <a:t>INTERNET_FLAG_CACHE_IF_NET_FAIL INTERNET_FLAG_SECURE </a:t>
            </a:r>
            <a:r>
              <a:rPr lang="en-US" dirty="0" smtClean="0"/>
              <a:t> etc.</a:t>
            </a:r>
            <a:r>
              <a:rPr lang="en-US" dirty="0"/>
              <a:t>	</a:t>
            </a:r>
            <a:r>
              <a:rPr lang="en-US" dirty="0" smtClean="0"/>
              <a:t>	</a:t>
            </a:r>
          </a:p>
          <a:p>
            <a:endParaRPr lang="en-US" dirty="0"/>
          </a:p>
          <a:p>
            <a:r>
              <a:rPr lang="en-US" dirty="0" err="1" smtClean="0">
                <a:solidFill>
                  <a:srgbClr val="002060"/>
                </a:solidFill>
              </a:rPr>
              <a:t>dwContent</a:t>
            </a:r>
            <a:r>
              <a:rPr lang="en-US" dirty="0">
                <a:solidFill>
                  <a:srgbClr val="002060"/>
                </a:solidFill>
              </a:rPr>
              <a:t>: </a:t>
            </a:r>
            <a:r>
              <a:rPr lang="en-US" dirty="0" smtClean="0"/>
              <a:t>Context identifier.</a:t>
            </a:r>
          </a:p>
          <a:p>
            <a:endParaRPr lang="en-US" dirty="0"/>
          </a:p>
          <a:p>
            <a:endParaRPr lang="en-US" dirty="0" smtClean="0"/>
          </a:p>
          <a:p>
            <a:r>
              <a:rPr lang="en-US" dirty="0"/>
              <a:t>BOOLAPI </a:t>
            </a:r>
            <a:r>
              <a:rPr lang="en-US" dirty="0" err="1" smtClean="0"/>
              <a:t>HttpSendRequest</a:t>
            </a:r>
            <a:r>
              <a:rPr lang="en-US" dirty="0" smtClean="0"/>
              <a:t>(</a:t>
            </a:r>
            <a:endParaRPr lang="en-US" dirty="0"/>
          </a:p>
          <a:p>
            <a:r>
              <a:rPr lang="en-US" dirty="0"/>
              <a:t>  HINTERNET </a:t>
            </a:r>
            <a:r>
              <a:rPr lang="en-US" dirty="0" err="1"/>
              <a:t>hRequest</a:t>
            </a:r>
            <a:r>
              <a:rPr lang="en-US" dirty="0"/>
              <a:t>,</a:t>
            </a:r>
          </a:p>
          <a:p>
            <a:r>
              <a:rPr lang="en-US" dirty="0"/>
              <a:t>  LPCSTR    </a:t>
            </a:r>
            <a:r>
              <a:rPr lang="en-US" dirty="0" err="1"/>
              <a:t>lpszHeaders</a:t>
            </a:r>
            <a:r>
              <a:rPr lang="en-US" dirty="0"/>
              <a:t>,</a:t>
            </a:r>
          </a:p>
          <a:p>
            <a:r>
              <a:rPr lang="en-US" dirty="0"/>
              <a:t>  DWORD     </a:t>
            </a:r>
            <a:r>
              <a:rPr lang="en-US" dirty="0" err="1"/>
              <a:t>dwHeadersLength</a:t>
            </a:r>
            <a:r>
              <a:rPr lang="en-US" dirty="0"/>
              <a:t>,</a:t>
            </a:r>
          </a:p>
          <a:p>
            <a:r>
              <a:rPr lang="en-US" dirty="0"/>
              <a:t>  LPVOID    </a:t>
            </a:r>
            <a:r>
              <a:rPr lang="en-US" dirty="0" err="1"/>
              <a:t>lpOptional</a:t>
            </a:r>
            <a:r>
              <a:rPr lang="en-US" dirty="0"/>
              <a:t>,</a:t>
            </a:r>
          </a:p>
          <a:p>
            <a:r>
              <a:rPr lang="en-US" dirty="0"/>
              <a:t>  DWORD     </a:t>
            </a:r>
            <a:r>
              <a:rPr lang="en-US" dirty="0" err="1"/>
              <a:t>dwOptionalLength</a:t>
            </a:r>
            <a:endParaRPr lang="en-US" dirty="0"/>
          </a:p>
          <a:p>
            <a:r>
              <a:rPr lang="en-US" dirty="0" smtClean="0"/>
              <a:t>);</a:t>
            </a:r>
          </a:p>
          <a:p>
            <a:endParaRPr lang="en-US" dirty="0"/>
          </a:p>
          <a:p>
            <a:r>
              <a:rPr lang="en-US" dirty="0" err="1" smtClean="0">
                <a:solidFill>
                  <a:srgbClr val="002060"/>
                </a:solidFill>
              </a:rPr>
              <a:t>HttpSendRequestA</a:t>
            </a:r>
            <a:r>
              <a:rPr lang="en-US" dirty="0" smtClean="0">
                <a:solidFill>
                  <a:srgbClr val="002060"/>
                </a:solidFill>
              </a:rPr>
              <a:t>: </a:t>
            </a:r>
            <a:r>
              <a:rPr lang="en-US" dirty="0"/>
              <a:t>Sends the specified request to the HTTP server</a:t>
            </a:r>
            <a:r>
              <a:rPr lang="en-US" dirty="0" smtClean="0"/>
              <a:t>.</a:t>
            </a:r>
          </a:p>
          <a:p>
            <a:endParaRPr lang="en-US" dirty="0"/>
          </a:p>
          <a:p>
            <a:r>
              <a:rPr lang="en-US" dirty="0" err="1" smtClean="0">
                <a:solidFill>
                  <a:srgbClr val="002060"/>
                </a:solidFill>
              </a:rPr>
              <a:t>hRequest</a:t>
            </a:r>
            <a:r>
              <a:rPr lang="en-US" dirty="0" smtClean="0">
                <a:solidFill>
                  <a:srgbClr val="002060"/>
                </a:solidFill>
              </a:rPr>
              <a:t>: </a:t>
            </a:r>
            <a:r>
              <a:rPr lang="en-US" dirty="0"/>
              <a:t>A handle returned by a call to the </a:t>
            </a:r>
            <a:r>
              <a:rPr lang="en-US" dirty="0" err="1" smtClean="0"/>
              <a:t>HttpOpenRequest</a:t>
            </a:r>
            <a:r>
              <a:rPr lang="en-US" dirty="0"/>
              <a:t> function</a:t>
            </a:r>
            <a:r>
              <a:rPr lang="en-US" dirty="0" smtClean="0"/>
              <a:t>.</a:t>
            </a:r>
          </a:p>
          <a:p>
            <a:endParaRPr lang="en-US" dirty="0"/>
          </a:p>
          <a:p>
            <a:r>
              <a:rPr lang="en-US" dirty="0" err="1" smtClean="0">
                <a:solidFill>
                  <a:srgbClr val="002060"/>
                </a:solidFill>
              </a:rPr>
              <a:t>lpszHeaders</a:t>
            </a:r>
            <a:r>
              <a:rPr lang="en-US" dirty="0">
                <a:solidFill>
                  <a:srgbClr val="002060"/>
                </a:solidFill>
              </a:rPr>
              <a:t>: </a:t>
            </a:r>
            <a:r>
              <a:rPr lang="en-US" dirty="0"/>
              <a:t>What you want to add to the HTTP header.</a:t>
            </a:r>
            <a:endParaRPr lang="en-US" dirty="0" smtClean="0"/>
          </a:p>
        </p:txBody>
      </p:sp>
    </p:spTree>
    <p:extLst>
      <p:ext uri="{BB962C8B-B14F-4D97-AF65-F5344CB8AC3E}">
        <p14:creationId xmlns:p14="http://schemas.microsoft.com/office/powerpoint/2010/main" val="1312767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2735" y="280218"/>
            <a:ext cx="10191136" cy="6463308"/>
          </a:xfrm>
          <a:prstGeom prst="rect">
            <a:avLst/>
          </a:prstGeom>
          <a:noFill/>
        </p:spPr>
        <p:txBody>
          <a:bodyPr wrap="square" rtlCol="0">
            <a:spAutoFit/>
          </a:bodyPr>
          <a:lstStyle/>
          <a:p>
            <a:r>
              <a:rPr lang="en-US" dirty="0" err="1" smtClean="0">
                <a:solidFill>
                  <a:srgbClr val="002060"/>
                </a:solidFill>
              </a:rPr>
              <a:t>dwHeadersLength</a:t>
            </a:r>
            <a:r>
              <a:rPr lang="en-US" dirty="0">
                <a:solidFill>
                  <a:srgbClr val="002060"/>
                </a:solidFill>
              </a:rPr>
              <a:t>: </a:t>
            </a:r>
            <a:r>
              <a:rPr lang="en-US" dirty="0"/>
              <a:t>Length of </a:t>
            </a:r>
            <a:r>
              <a:rPr lang="en-US" dirty="0" err="1" smtClean="0"/>
              <a:t>lpszHeaders</a:t>
            </a:r>
            <a:r>
              <a:rPr lang="en-US" dirty="0"/>
              <a:t>, If headers are not empty, set the value to - 1L. The function automatically calculates the length</a:t>
            </a:r>
            <a:r>
              <a:rPr lang="en-US" dirty="0" smtClean="0"/>
              <a:t>.</a:t>
            </a:r>
          </a:p>
          <a:p>
            <a:endParaRPr lang="en-US" dirty="0"/>
          </a:p>
          <a:p>
            <a:r>
              <a:rPr lang="en-US" dirty="0" err="1" smtClean="0">
                <a:solidFill>
                  <a:srgbClr val="002060"/>
                </a:solidFill>
              </a:rPr>
              <a:t>lpOptional</a:t>
            </a:r>
            <a:r>
              <a:rPr lang="en-US" dirty="0" smtClean="0">
                <a:solidFill>
                  <a:srgbClr val="002060"/>
                </a:solidFill>
              </a:rPr>
              <a:t>: </a:t>
            </a:r>
            <a:r>
              <a:rPr lang="en-US" dirty="0"/>
              <a:t>A pointer to a buffer containing any optional data to be sent immediately after the request headers. This parameter is generally used for POST and PUT operations</a:t>
            </a:r>
            <a:r>
              <a:rPr lang="en-US" dirty="0" smtClean="0"/>
              <a:t>.</a:t>
            </a:r>
          </a:p>
          <a:p>
            <a:endParaRPr lang="en-US" dirty="0"/>
          </a:p>
          <a:p>
            <a:r>
              <a:rPr lang="en-US" dirty="0" err="1" smtClean="0">
                <a:solidFill>
                  <a:srgbClr val="002060"/>
                </a:solidFill>
              </a:rPr>
              <a:t>dwOptionalLength</a:t>
            </a:r>
            <a:r>
              <a:rPr lang="en-US" dirty="0" smtClean="0">
                <a:solidFill>
                  <a:srgbClr val="002060"/>
                </a:solidFill>
              </a:rPr>
              <a:t>: </a:t>
            </a:r>
            <a:r>
              <a:rPr lang="en-US" dirty="0"/>
              <a:t>The size of the optional data, in bytes. This parameter can be zero if there is no optional data to send</a:t>
            </a:r>
            <a:r>
              <a:rPr lang="en-US" dirty="0" smtClean="0"/>
              <a:t>.</a:t>
            </a:r>
          </a:p>
          <a:p>
            <a:endParaRPr lang="en-US" dirty="0"/>
          </a:p>
          <a:p>
            <a:r>
              <a:rPr lang="en-US" dirty="0"/>
              <a:t>BOOLAPI </a:t>
            </a:r>
            <a:r>
              <a:rPr lang="en-US" dirty="0" err="1" smtClean="0"/>
              <a:t>HttpQueryInfo</a:t>
            </a:r>
            <a:r>
              <a:rPr lang="en-US" dirty="0" smtClean="0"/>
              <a:t>(</a:t>
            </a:r>
            <a:endParaRPr lang="en-US" dirty="0"/>
          </a:p>
          <a:p>
            <a:r>
              <a:rPr lang="en-US" dirty="0"/>
              <a:t>  HINTERNET </a:t>
            </a:r>
            <a:r>
              <a:rPr lang="en-US" dirty="0" err="1"/>
              <a:t>hRequest</a:t>
            </a:r>
            <a:r>
              <a:rPr lang="en-US" dirty="0"/>
              <a:t>,</a:t>
            </a:r>
          </a:p>
          <a:p>
            <a:r>
              <a:rPr lang="en-US" dirty="0"/>
              <a:t>  DWORD     </a:t>
            </a:r>
            <a:r>
              <a:rPr lang="en-US" dirty="0" err="1"/>
              <a:t>dwInfoLevel</a:t>
            </a:r>
            <a:r>
              <a:rPr lang="en-US" dirty="0"/>
              <a:t>,</a:t>
            </a:r>
          </a:p>
          <a:p>
            <a:r>
              <a:rPr lang="en-US" dirty="0"/>
              <a:t>  LPVOID    </a:t>
            </a:r>
            <a:r>
              <a:rPr lang="en-US" dirty="0" err="1"/>
              <a:t>lpBuffer</a:t>
            </a:r>
            <a:r>
              <a:rPr lang="en-US" dirty="0"/>
              <a:t>,</a:t>
            </a:r>
          </a:p>
          <a:p>
            <a:r>
              <a:rPr lang="en-US" dirty="0"/>
              <a:t>  LPDWORD   </a:t>
            </a:r>
            <a:r>
              <a:rPr lang="en-US" dirty="0" err="1"/>
              <a:t>lpdwBufferLength</a:t>
            </a:r>
            <a:r>
              <a:rPr lang="en-US" dirty="0"/>
              <a:t>,</a:t>
            </a:r>
          </a:p>
          <a:p>
            <a:r>
              <a:rPr lang="en-US" dirty="0"/>
              <a:t>  LPDWORD   </a:t>
            </a:r>
            <a:r>
              <a:rPr lang="en-US" dirty="0" err="1"/>
              <a:t>lpdwIndex</a:t>
            </a:r>
            <a:endParaRPr lang="en-US" dirty="0"/>
          </a:p>
          <a:p>
            <a:r>
              <a:rPr lang="en-US" dirty="0" smtClean="0"/>
              <a:t>);</a:t>
            </a:r>
          </a:p>
          <a:p>
            <a:endParaRPr lang="en-US" dirty="0"/>
          </a:p>
          <a:p>
            <a:r>
              <a:rPr lang="en-US" dirty="0" err="1" smtClean="0">
                <a:solidFill>
                  <a:srgbClr val="002060"/>
                </a:solidFill>
              </a:rPr>
              <a:t>HttpQueryInfoA</a:t>
            </a:r>
            <a:r>
              <a:rPr lang="en-US" dirty="0" smtClean="0">
                <a:solidFill>
                  <a:srgbClr val="002060"/>
                </a:solidFill>
              </a:rPr>
              <a:t>: </a:t>
            </a:r>
            <a:r>
              <a:rPr lang="en-US" dirty="0"/>
              <a:t>Retrieves header information associated with an HTTP request.</a:t>
            </a:r>
          </a:p>
          <a:p>
            <a:r>
              <a:rPr lang="en-US" dirty="0"/>
              <a:t/>
            </a:r>
            <a:br>
              <a:rPr lang="en-US" dirty="0"/>
            </a:br>
            <a:r>
              <a:rPr lang="en-US" dirty="0" err="1" smtClean="0">
                <a:solidFill>
                  <a:srgbClr val="002060"/>
                </a:solidFill>
              </a:rPr>
              <a:t>hRequest</a:t>
            </a:r>
            <a:r>
              <a:rPr lang="en-US" dirty="0" smtClean="0">
                <a:solidFill>
                  <a:srgbClr val="002060"/>
                </a:solidFill>
              </a:rPr>
              <a:t>: </a:t>
            </a:r>
            <a:r>
              <a:rPr lang="en-US" dirty="0" smtClean="0"/>
              <a:t>A </a:t>
            </a:r>
            <a:r>
              <a:rPr lang="en-US" dirty="0"/>
              <a:t>handle returned by a call to </a:t>
            </a:r>
            <a:r>
              <a:rPr lang="en-US" dirty="0" smtClean="0"/>
              <a:t>the</a:t>
            </a:r>
            <a:r>
              <a:rPr lang="en-US" dirty="0"/>
              <a:t> </a:t>
            </a:r>
            <a:r>
              <a:rPr lang="en-US" dirty="0" err="1" smtClean="0"/>
              <a:t>HttpOpenRequest</a:t>
            </a:r>
            <a:r>
              <a:rPr lang="en-US" dirty="0"/>
              <a:t> </a:t>
            </a:r>
            <a:r>
              <a:rPr lang="en-US" dirty="0" smtClean="0"/>
              <a:t>or</a:t>
            </a:r>
            <a:r>
              <a:rPr lang="en-US" dirty="0"/>
              <a:t> </a:t>
            </a:r>
            <a:r>
              <a:rPr lang="en-US" dirty="0" err="1" smtClean="0"/>
              <a:t>InternetOpenUrl</a:t>
            </a:r>
            <a:r>
              <a:rPr lang="en-US" dirty="0"/>
              <a:t> function</a:t>
            </a:r>
            <a:r>
              <a:rPr lang="en-US" dirty="0" smtClean="0"/>
              <a:t>.</a:t>
            </a:r>
          </a:p>
          <a:p>
            <a:endParaRPr lang="en-US" dirty="0"/>
          </a:p>
          <a:p>
            <a:r>
              <a:rPr lang="en-US" dirty="0" err="1" smtClean="0">
                <a:solidFill>
                  <a:srgbClr val="002060"/>
                </a:solidFill>
              </a:rPr>
              <a:t>dwInfoLevel</a:t>
            </a:r>
            <a:r>
              <a:rPr lang="en-US" dirty="0">
                <a:solidFill>
                  <a:srgbClr val="002060"/>
                </a:solidFill>
              </a:rPr>
              <a:t>: </a:t>
            </a:r>
            <a:r>
              <a:rPr lang="en-US" dirty="0"/>
              <a:t>The tag of the header information that needs to be retrieved can be joined by multiple.</a:t>
            </a:r>
            <a:endParaRPr lang="en-US" dirty="0" smtClean="0"/>
          </a:p>
        </p:txBody>
      </p:sp>
    </p:spTree>
    <p:extLst>
      <p:ext uri="{BB962C8B-B14F-4D97-AF65-F5344CB8AC3E}">
        <p14:creationId xmlns:p14="http://schemas.microsoft.com/office/powerpoint/2010/main" val="1077971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735" y="560439"/>
            <a:ext cx="10250130" cy="6186309"/>
          </a:xfrm>
          <a:prstGeom prst="rect">
            <a:avLst/>
          </a:prstGeom>
          <a:noFill/>
        </p:spPr>
        <p:txBody>
          <a:bodyPr wrap="square" rtlCol="0">
            <a:spAutoFit/>
          </a:bodyPr>
          <a:lstStyle/>
          <a:p>
            <a:r>
              <a:rPr lang="en-US" dirty="0" err="1" smtClean="0">
                <a:solidFill>
                  <a:srgbClr val="002060"/>
                </a:solidFill>
              </a:rPr>
              <a:t>lpBuffer</a:t>
            </a:r>
            <a:r>
              <a:rPr lang="en-US" dirty="0">
                <a:solidFill>
                  <a:srgbClr val="002060"/>
                </a:solidFill>
              </a:rPr>
              <a:t>: </a:t>
            </a:r>
            <a:r>
              <a:rPr lang="en-US" dirty="0"/>
              <a:t>A buffer for receiving data</a:t>
            </a:r>
            <a:r>
              <a:rPr lang="en-US" dirty="0" smtClean="0"/>
              <a:t>.</a:t>
            </a:r>
          </a:p>
          <a:p>
            <a:endParaRPr lang="en-US" dirty="0"/>
          </a:p>
          <a:p>
            <a:r>
              <a:rPr lang="en-US" dirty="0" err="1" smtClean="0">
                <a:solidFill>
                  <a:srgbClr val="002060"/>
                </a:solidFill>
              </a:rPr>
              <a:t>lpdwBufferLength</a:t>
            </a:r>
            <a:r>
              <a:rPr lang="en-US" dirty="0">
                <a:solidFill>
                  <a:srgbClr val="002060"/>
                </a:solidFill>
              </a:rPr>
              <a:t>: </a:t>
            </a:r>
            <a:r>
              <a:rPr lang="en-US" dirty="0"/>
              <a:t>The length of query information returned by the function</a:t>
            </a:r>
            <a:r>
              <a:rPr lang="en-US" dirty="0" smtClean="0"/>
              <a:t>.</a:t>
            </a:r>
          </a:p>
          <a:p>
            <a:endParaRPr lang="en-US" dirty="0" smtClean="0"/>
          </a:p>
          <a:p>
            <a:r>
              <a:rPr lang="en-US" dirty="0" err="1" smtClean="0">
                <a:solidFill>
                  <a:srgbClr val="002060"/>
                </a:solidFill>
              </a:rPr>
              <a:t>lpdwIndex</a:t>
            </a:r>
            <a:r>
              <a:rPr lang="en-US" dirty="0" smtClean="0">
                <a:solidFill>
                  <a:srgbClr val="002060"/>
                </a:solidFill>
              </a:rPr>
              <a:t>: </a:t>
            </a:r>
            <a:r>
              <a:rPr lang="en-US" dirty="0"/>
              <a:t>A pointer to a zero-based header index used to enumerate multiple headers with the same name. </a:t>
            </a:r>
            <a:endParaRPr lang="en-US" dirty="0" smtClean="0"/>
          </a:p>
          <a:p>
            <a:endParaRPr lang="en-US" dirty="0"/>
          </a:p>
          <a:p>
            <a:r>
              <a:rPr lang="en-US" dirty="0"/>
              <a:t>BOOLAPI </a:t>
            </a:r>
            <a:r>
              <a:rPr lang="en-US" dirty="0" err="1"/>
              <a:t>InternetReadFile</a:t>
            </a:r>
            <a:r>
              <a:rPr lang="en-US" dirty="0"/>
              <a:t>(</a:t>
            </a:r>
          </a:p>
          <a:p>
            <a:r>
              <a:rPr lang="en-US" dirty="0"/>
              <a:t>  HINTERNET </a:t>
            </a:r>
            <a:r>
              <a:rPr lang="en-US" dirty="0" err="1"/>
              <a:t>hFile</a:t>
            </a:r>
            <a:r>
              <a:rPr lang="en-US" dirty="0"/>
              <a:t>,</a:t>
            </a:r>
          </a:p>
          <a:p>
            <a:r>
              <a:rPr lang="en-US" dirty="0"/>
              <a:t>  LPVOID    </a:t>
            </a:r>
            <a:r>
              <a:rPr lang="en-US" dirty="0" err="1"/>
              <a:t>lpBuffer</a:t>
            </a:r>
            <a:r>
              <a:rPr lang="en-US" dirty="0"/>
              <a:t>,</a:t>
            </a:r>
          </a:p>
          <a:p>
            <a:r>
              <a:rPr lang="en-US" dirty="0"/>
              <a:t>  DWORD     </a:t>
            </a:r>
            <a:r>
              <a:rPr lang="en-US" dirty="0" err="1"/>
              <a:t>dwNumberOfBytesToRead</a:t>
            </a:r>
            <a:r>
              <a:rPr lang="en-US" dirty="0"/>
              <a:t>,</a:t>
            </a:r>
          </a:p>
          <a:p>
            <a:r>
              <a:rPr lang="en-US" dirty="0"/>
              <a:t>  LPDWORD   </a:t>
            </a:r>
            <a:r>
              <a:rPr lang="en-US" dirty="0" err="1"/>
              <a:t>lpdwNumberOfBytesRead</a:t>
            </a:r>
            <a:endParaRPr lang="en-US" dirty="0"/>
          </a:p>
          <a:p>
            <a:r>
              <a:rPr lang="en-US" dirty="0" smtClean="0"/>
              <a:t>);</a:t>
            </a:r>
          </a:p>
          <a:p>
            <a:endParaRPr lang="en-US" dirty="0"/>
          </a:p>
          <a:p>
            <a:r>
              <a:rPr lang="en-US" dirty="0" err="1" smtClean="0">
                <a:solidFill>
                  <a:srgbClr val="002060"/>
                </a:solidFill>
              </a:rPr>
              <a:t>InternetReadFile</a:t>
            </a:r>
            <a:r>
              <a:rPr lang="en-US" dirty="0" smtClean="0">
                <a:solidFill>
                  <a:srgbClr val="002060"/>
                </a:solidFill>
              </a:rPr>
              <a:t>: </a:t>
            </a:r>
            <a:r>
              <a:rPr lang="en-US" dirty="0"/>
              <a:t>Handle returned from a previous call </a:t>
            </a:r>
            <a:r>
              <a:rPr lang="en-US" dirty="0" smtClean="0"/>
              <a:t>to</a:t>
            </a:r>
            <a:r>
              <a:rPr lang="en-US" dirty="0"/>
              <a:t> </a:t>
            </a:r>
            <a:r>
              <a:rPr lang="en-US" dirty="0" err="1" smtClean="0"/>
              <a:t>InternetOpenUrl</a:t>
            </a:r>
            <a:r>
              <a:rPr lang="en-US" dirty="0" smtClean="0"/>
              <a:t>, </a:t>
            </a:r>
            <a:r>
              <a:rPr lang="en-US" dirty="0" err="1" smtClean="0"/>
              <a:t>FtpOpenFile</a:t>
            </a:r>
            <a:r>
              <a:rPr lang="en-US" dirty="0" smtClean="0"/>
              <a:t>, or </a:t>
            </a:r>
            <a:r>
              <a:rPr lang="en-US" dirty="0" err="1" smtClean="0"/>
              <a:t>HttpOpenRequest</a:t>
            </a:r>
            <a:r>
              <a:rPr lang="en-US" dirty="0" smtClean="0"/>
              <a:t>.</a:t>
            </a:r>
          </a:p>
          <a:p>
            <a:endParaRPr lang="en-US" dirty="0"/>
          </a:p>
          <a:p>
            <a:r>
              <a:rPr lang="en-US" dirty="0" err="1" smtClean="0">
                <a:solidFill>
                  <a:srgbClr val="002060"/>
                </a:solidFill>
              </a:rPr>
              <a:t>lpBuffer</a:t>
            </a:r>
            <a:r>
              <a:rPr lang="en-US" dirty="0" smtClean="0">
                <a:solidFill>
                  <a:srgbClr val="002060"/>
                </a:solidFill>
              </a:rPr>
              <a:t>: </a:t>
            </a:r>
            <a:r>
              <a:rPr lang="en-US" dirty="0"/>
              <a:t>Pointer to a buffer that receives the data</a:t>
            </a:r>
            <a:r>
              <a:rPr lang="en-US" dirty="0" smtClean="0"/>
              <a:t>.</a:t>
            </a:r>
          </a:p>
          <a:p>
            <a:endParaRPr lang="en-US" dirty="0"/>
          </a:p>
          <a:p>
            <a:r>
              <a:rPr lang="en-US" dirty="0" err="1" smtClean="0">
                <a:solidFill>
                  <a:srgbClr val="002060"/>
                </a:solidFill>
              </a:rPr>
              <a:t>dwNumberOfBytesToRead</a:t>
            </a:r>
            <a:r>
              <a:rPr lang="en-US" dirty="0" smtClean="0"/>
              <a:t>: </a:t>
            </a:r>
            <a:r>
              <a:rPr lang="en-US" dirty="0"/>
              <a:t>Number of bytes to be read</a:t>
            </a:r>
            <a:r>
              <a:rPr lang="en-US" dirty="0" smtClean="0"/>
              <a:t>.</a:t>
            </a:r>
          </a:p>
          <a:p>
            <a:endParaRPr lang="en-US" dirty="0"/>
          </a:p>
          <a:p>
            <a:r>
              <a:rPr lang="en-US" dirty="0" err="1" smtClean="0">
                <a:solidFill>
                  <a:srgbClr val="002060"/>
                </a:solidFill>
              </a:rPr>
              <a:t>lpdwNumberOfBytesRead</a:t>
            </a:r>
            <a:r>
              <a:rPr lang="en-US" dirty="0" smtClean="0">
                <a:solidFill>
                  <a:srgbClr val="002060"/>
                </a:solidFill>
              </a:rPr>
              <a:t>: </a:t>
            </a:r>
            <a:r>
              <a:rPr lang="en-US" dirty="0" smtClean="0"/>
              <a:t>Pointer </a:t>
            </a:r>
            <a:r>
              <a:rPr lang="en-US" dirty="0"/>
              <a:t>to a variable that receives the number of bytes read.</a:t>
            </a:r>
          </a:p>
        </p:txBody>
      </p:sp>
    </p:spTree>
    <p:extLst>
      <p:ext uri="{BB962C8B-B14F-4D97-AF65-F5344CB8AC3E}">
        <p14:creationId xmlns:p14="http://schemas.microsoft.com/office/powerpoint/2010/main" val="1280588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1444" y="1681316"/>
            <a:ext cx="9866671" cy="2369880"/>
          </a:xfrm>
          <a:prstGeom prst="rect">
            <a:avLst/>
          </a:prstGeom>
          <a:noFill/>
        </p:spPr>
        <p:txBody>
          <a:bodyPr wrap="square" rtlCol="0">
            <a:spAutoFit/>
          </a:bodyPr>
          <a:lstStyle/>
          <a:p>
            <a:r>
              <a:rPr lang="en-US" sz="2800" dirty="0"/>
              <a:t>File Transfer </a:t>
            </a:r>
            <a:r>
              <a:rPr lang="en-US" sz="2800" dirty="0" smtClean="0"/>
              <a:t>Protocol(FTP):</a:t>
            </a:r>
          </a:p>
          <a:p>
            <a:endParaRPr lang="en-US" sz="2800" dirty="0"/>
          </a:p>
          <a:p>
            <a:r>
              <a:rPr lang="en-US" sz="2800" dirty="0" smtClean="0"/>
              <a:t>	</a:t>
            </a:r>
            <a:r>
              <a:rPr lang="en-US" dirty="0" smtClean="0"/>
              <a:t>The File Transfer Protocol(FTP) is a standard network protocol used for the transfer of computer files between a client and server on a computer network.</a:t>
            </a:r>
          </a:p>
          <a:p>
            <a:r>
              <a:rPr lang="en-US" sz="2800" dirty="0"/>
              <a:t>	</a:t>
            </a:r>
            <a:r>
              <a:rPr lang="en-US" dirty="0"/>
              <a:t> FTP is built on a client-server model architecture using separate control and data connections between the client and the server.</a:t>
            </a:r>
            <a:endParaRPr lang="en-US" sz="2800" dirty="0"/>
          </a:p>
        </p:txBody>
      </p:sp>
    </p:spTree>
    <p:extLst>
      <p:ext uri="{BB962C8B-B14F-4D97-AF65-F5344CB8AC3E}">
        <p14:creationId xmlns:p14="http://schemas.microsoft.com/office/powerpoint/2010/main" val="2438204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587" y="1466850"/>
            <a:ext cx="5838825" cy="3924300"/>
          </a:xfrm>
          <a:prstGeom prst="rect">
            <a:avLst/>
          </a:prstGeom>
        </p:spPr>
      </p:pic>
      <p:sp>
        <p:nvSpPr>
          <p:cNvPr id="3" name="TextBox 2"/>
          <p:cNvSpPr txBox="1"/>
          <p:nvPr/>
        </p:nvSpPr>
        <p:spPr>
          <a:xfrm>
            <a:off x="3153695" y="766916"/>
            <a:ext cx="5884607" cy="369332"/>
          </a:xfrm>
          <a:prstGeom prst="rect">
            <a:avLst/>
          </a:prstGeom>
          <a:noFill/>
        </p:spPr>
        <p:txBody>
          <a:bodyPr wrap="square" rtlCol="0">
            <a:spAutoFit/>
          </a:bodyPr>
          <a:lstStyle/>
          <a:p>
            <a:pPr algn="ctr"/>
            <a:r>
              <a:rPr lang="en-US" dirty="0"/>
              <a:t>FTP Model Diagram</a:t>
            </a:r>
          </a:p>
        </p:txBody>
      </p:sp>
    </p:spTree>
    <p:extLst>
      <p:ext uri="{BB962C8B-B14F-4D97-AF65-F5344CB8AC3E}">
        <p14:creationId xmlns:p14="http://schemas.microsoft.com/office/powerpoint/2010/main" val="37167511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232" y="781664"/>
            <a:ext cx="10205884" cy="4832092"/>
          </a:xfrm>
          <a:prstGeom prst="rect">
            <a:avLst/>
          </a:prstGeom>
          <a:noFill/>
        </p:spPr>
        <p:txBody>
          <a:bodyPr wrap="square" rtlCol="0">
            <a:spAutoFit/>
          </a:bodyPr>
          <a:lstStyle/>
          <a:p>
            <a:r>
              <a:rPr lang="en-US" altLang="zh-CN" sz="2800" dirty="0" smtClean="0">
                <a:solidFill>
                  <a:srgbClr val="002060"/>
                </a:solidFill>
              </a:rPr>
              <a:t>Active FTP:</a:t>
            </a:r>
          </a:p>
          <a:p>
            <a:r>
              <a:rPr lang="en-US" dirty="0"/>
              <a:t>	 The FTP client first establishes a connection with the TCP 21 port of the server to send commands. When the client needs to receive data, it sends PORT commands on this channel. The PORT command contains what port the client receives data from. When transmitting data, the server connects to the specified port of the client through its own TCP 20 port to send data. FTP server must establish a new connection with the client to transfer data</a:t>
            </a:r>
            <a:r>
              <a:rPr lang="en-US" dirty="0" smtClean="0"/>
              <a:t>.</a:t>
            </a:r>
          </a:p>
          <a:p>
            <a:endParaRPr lang="en-US" dirty="0"/>
          </a:p>
          <a:p>
            <a:endParaRPr lang="en-US" dirty="0" smtClean="0"/>
          </a:p>
          <a:p>
            <a:endParaRPr lang="en-US" dirty="0"/>
          </a:p>
          <a:p>
            <a:endParaRPr lang="en-US" dirty="0" smtClean="0"/>
          </a:p>
          <a:p>
            <a:r>
              <a:rPr lang="en-US" sz="2800" dirty="0" smtClean="0">
                <a:solidFill>
                  <a:srgbClr val="002060"/>
                </a:solidFill>
              </a:rPr>
              <a:t>Passive FTP:</a:t>
            </a:r>
          </a:p>
          <a:p>
            <a:r>
              <a:rPr lang="en-US" dirty="0"/>
              <a:t>	 Establishing control channels is similar to Stand mode, but </a:t>
            </a:r>
            <a:r>
              <a:rPr lang="en-US" dirty="0" err="1"/>
              <a:t>Pasv</a:t>
            </a:r>
            <a:r>
              <a:rPr lang="en-US" dirty="0"/>
              <a:t> commands are sent after establishing connections. When the server receives the </a:t>
            </a:r>
            <a:r>
              <a:rPr lang="en-US" dirty="0" err="1"/>
              <a:t>Pasv</a:t>
            </a:r>
            <a:r>
              <a:rPr lang="en-US" dirty="0"/>
              <a:t> command, it opens a temporary port (port number is greater than 1023 and less than 65535) and notifies the client of the request to transmit data on this port. The client connects to the FTP server on this port, and then the FTP server transmits data through this port.</a:t>
            </a:r>
            <a:endParaRPr lang="en-US" dirty="0" smtClean="0"/>
          </a:p>
        </p:txBody>
      </p:sp>
    </p:spTree>
    <p:extLst>
      <p:ext uri="{BB962C8B-B14F-4D97-AF65-F5344CB8AC3E}">
        <p14:creationId xmlns:p14="http://schemas.microsoft.com/office/powerpoint/2010/main" val="3130172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987" y="353961"/>
            <a:ext cx="10220632" cy="6463308"/>
          </a:xfrm>
          <a:prstGeom prst="rect">
            <a:avLst/>
          </a:prstGeom>
          <a:noFill/>
        </p:spPr>
        <p:txBody>
          <a:bodyPr wrap="square" rtlCol="0">
            <a:spAutoFit/>
          </a:bodyPr>
          <a:lstStyle/>
          <a:p>
            <a:r>
              <a:rPr lang="en-US" dirty="0"/>
              <a:t>BOOLAPI </a:t>
            </a:r>
            <a:r>
              <a:rPr lang="en-US" dirty="0" err="1"/>
              <a:t>FtpGetFileA</a:t>
            </a:r>
            <a:r>
              <a:rPr lang="en-US" dirty="0"/>
              <a:t>(</a:t>
            </a:r>
          </a:p>
          <a:p>
            <a:r>
              <a:rPr lang="en-US" dirty="0"/>
              <a:t>  HINTERNET </a:t>
            </a:r>
            <a:r>
              <a:rPr lang="en-US" dirty="0" err="1"/>
              <a:t>hConnect</a:t>
            </a:r>
            <a:r>
              <a:rPr lang="en-US" dirty="0"/>
              <a:t>,</a:t>
            </a:r>
          </a:p>
          <a:p>
            <a:r>
              <a:rPr lang="en-US" dirty="0"/>
              <a:t>  LPCSTR    </a:t>
            </a:r>
            <a:r>
              <a:rPr lang="en-US" dirty="0" err="1"/>
              <a:t>lpszRemoteFile</a:t>
            </a:r>
            <a:r>
              <a:rPr lang="en-US" dirty="0"/>
              <a:t>,</a:t>
            </a:r>
          </a:p>
          <a:p>
            <a:r>
              <a:rPr lang="en-US" dirty="0"/>
              <a:t>  LPCSTR    </a:t>
            </a:r>
            <a:r>
              <a:rPr lang="en-US" dirty="0" err="1"/>
              <a:t>lpszNewFile</a:t>
            </a:r>
            <a:r>
              <a:rPr lang="en-US" dirty="0"/>
              <a:t>,</a:t>
            </a:r>
          </a:p>
          <a:p>
            <a:r>
              <a:rPr lang="en-US" dirty="0"/>
              <a:t>  BOOL      </a:t>
            </a:r>
            <a:r>
              <a:rPr lang="en-US" dirty="0" err="1"/>
              <a:t>fFailIfExists</a:t>
            </a:r>
            <a:r>
              <a:rPr lang="en-US" dirty="0"/>
              <a:t>,</a:t>
            </a:r>
          </a:p>
          <a:p>
            <a:r>
              <a:rPr lang="en-US" dirty="0"/>
              <a:t>  DWORD     </a:t>
            </a:r>
            <a:r>
              <a:rPr lang="en-US" dirty="0" err="1"/>
              <a:t>dwFlagsAndAttributes</a:t>
            </a:r>
            <a:r>
              <a:rPr lang="en-US" dirty="0"/>
              <a:t>,</a:t>
            </a:r>
          </a:p>
          <a:p>
            <a:r>
              <a:rPr lang="en-US" dirty="0"/>
              <a:t>  DWORD     </a:t>
            </a:r>
            <a:r>
              <a:rPr lang="en-US" dirty="0" err="1"/>
              <a:t>dwFlags</a:t>
            </a:r>
            <a:r>
              <a:rPr lang="en-US" dirty="0"/>
              <a:t>,</a:t>
            </a:r>
          </a:p>
          <a:p>
            <a:r>
              <a:rPr lang="en-US" dirty="0"/>
              <a:t>  DWORD_PTR </a:t>
            </a:r>
            <a:r>
              <a:rPr lang="en-US" dirty="0" err="1"/>
              <a:t>dwContext</a:t>
            </a:r>
            <a:endParaRPr lang="en-US" dirty="0"/>
          </a:p>
          <a:p>
            <a:r>
              <a:rPr lang="en-US" dirty="0" smtClean="0"/>
              <a:t>);</a:t>
            </a:r>
          </a:p>
          <a:p>
            <a:endParaRPr lang="en-US" dirty="0" smtClean="0"/>
          </a:p>
          <a:p>
            <a:r>
              <a:rPr lang="en-US" dirty="0" err="1" smtClean="0">
                <a:solidFill>
                  <a:srgbClr val="002060"/>
                </a:solidFill>
              </a:rPr>
              <a:t>FtpGetFileA</a:t>
            </a:r>
            <a:r>
              <a:rPr lang="en-US" dirty="0" smtClean="0">
                <a:solidFill>
                  <a:srgbClr val="002060"/>
                </a:solidFill>
              </a:rPr>
              <a:t>: </a:t>
            </a:r>
            <a:r>
              <a:rPr lang="en-US" dirty="0"/>
              <a:t>Retrieves a file from the FTP server and stores it under the specified file name, creating a new local file in the process.</a:t>
            </a:r>
          </a:p>
          <a:p>
            <a:endParaRPr lang="en-US" dirty="0"/>
          </a:p>
          <a:p>
            <a:r>
              <a:rPr lang="en-US" dirty="0" err="1" smtClean="0">
                <a:solidFill>
                  <a:srgbClr val="002060"/>
                </a:solidFill>
              </a:rPr>
              <a:t>hConnect</a:t>
            </a:r>
            <a:r>
              <a:rPr lang="en-US" dirty="0" smtClean="0">
                <a:solidFill>
                  <a:srgbClr val="002060"/>
                </a:solidFill>
              </a:rPr>
              <a:t>: </a:t>
            </a:r>
            <a:r>
              <a:rPr lang="en-US" dirty="0"/>
              <a:t>Handle to an FTP session.</a:t>
            </a:r>
          </a:p>
          <a:p>
            <a:r>
              <a:rPr lang="en-US" dirty="0"/>
              <a:t/>
            </a:r>
            <a:br>
              <a:rPr lang="en-US" dirty="0"/>
            </a:br>
            <a:r>
              <a:rPr lang="en-US" dirty="0" err="1" smtClean="0">
                <a:solidFill>
                  <a:srgbClr val="002060"/>
                </a:solidFill>
              </a:rPr>
              <a:t>lpszRemoteFile</a:t>
            </a:r>
            <a:r>
              <a:rPr lang="en-US" dirty="0" smtClean="0">
                <a:solidFill>
                  <a:srgbClr val="002060"/>
                </a:solidFill>
              </a:rPr>
              <a:t>: </a:t>
            </a:r>
            <a:r>
              <a:rPr lang="en-US" dirty="0"/>
              <a:t>Pointer to a null-terminated string that contains the name of the file to be retrieved</a:t>
            </a:r>
            <a:r>
              <a:rPr lang="en-US" dirty="0" smtClean="0"/>
              <a:t>.</a:t>
            </a:r>
          </a:p>
          <a:p>
            <a:endParaRPr lang="en-US" dirty="0"/>
          </a:p>
          <a:p>
            <a:r>
              <a:rPr lang="en-US" dirty="0" err="1" smtClean="0">
                <a:solidFill>
                  <a:srgbClr val="002060"/>
                </a:solidFill>
              </a:rPr>
              <a:t>lpszNewFile</a:t>
            </a:r>
            <a:r>
              <a:rPr lang="en-US" dirty="0" smtClean="0"/>
              <a:t>: </a:t>
            </a:r>
            <a:r>
              <a:rPr lang="en-US" dirty="0"/>
              <a:t>Pointer to a null-terminated string that contains the name of the file to be created on the local system</a:t>
            </a:r>
            <a:r>
              <a:rPr lang="en-US" dirty="0" smtClean="0"/>
              <a:t>.</a:t>
            </a:r>
          </a:p>
          <a:p>
            <a:endParaRPr lang="en-US" dirty="0"/>
          </a:p>
          <a:p>
            <a:r>
              <a:rPr lang="en-US" dirty="0" err="1" smtClean="0">
                <a:solidFill>
                  <a:srgbClr val="002060"/>
                </a:solidFill>
              </a:rPr>
              <a:t>fFailIfExists</a:t>
            </a:r>
            <a:r>
              <a:rPr lang="en-US" dirty="0" smtClean="0">
                <a:solidFill>
                  <a:srgbClr val="002060"/>
                </a:solidFill>
              </a:rPr>
              <a:t>: </a:t>
            </a:r>
            <a:r>
              <a:rPr lang="en-US" dirty="0"/>
              <a:t>Indicates whether the function should proceed if a local file of the specified name already exists. If </a:t>
            </a:r>
            <a:r>
              <a:rPr lang="en-US" i="1" dirty="0" err="1"/>
              <a:t>fFailIfExists</a:t>
            </a:r>
            <a:r>
              <a:rPr lang="en-US" dirty="0"/>
              <a:t> is </a:t>
            </a:r>
            <a:r>
              <a:rPr lang="en-US" b="1" dirty="0"/>
              <a:t>TRUE</a:t>
            </a:r>
            <a:r>
              <a:rPr lang="en-US" dirty="0"/>
              <a:t> and the local file exists, </a:t>
            </a:r>
            <a:r>
              <a:rPr lang="en-US" b="1" dirty="0" err="1"/>
              <a:t>FtpGetFile</a:t>
            </a:r>
            <a:r>
              <a:rPr lang="en-US" dirty="0"/>
              <a:t> fails.</a:t>
            </a:r>
          </a:p>
        </p:txBody>
      </p:sp>
    </p:spTree>
    <p:extLst>
      <p:ext uri="{BB962C8B-B14F-4D97-AF65-F5344CB8AC3E}">
        <p14:creationId xmlns:p14="http://schemas.microsoft.com/office/powerpoint/2010/main" val="2759087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1729" y="294967"/>
            <a:ext cx="10087897" cy="6463308"/>
          </a:xfrm>
          <a:prstGeom prst="rect">
            <a:avLst/>
          </a:prstGeom>
          <a:noFill/>
        </p:spPr>
        <p:txBody>
          <a:bodyPr wrap="square" rtlCol="0">
            <a:spAutoFit/>
          </a:bodyPr>
          <a:lstStyle/>
          <a:p>
            <a:r>
              <a:rPr lang="en-US" dirty="0" err="1" smtClean="0">
                <a:solidFill>
                  <a:srgbClr val="002060"/>
                </a:solidFill>
              </a:rPr>
              <a:t>dwFlagsAndAttributes</a:t>
            </a:r>
            <a:r>
              <a:rPr lang="en-US" dirty="0" smtClean="0">
                <a:solidFill>
                  <a:srgbClr val="002060"/>
                </a:solidFill>
              </a:rPr>
              <a:t>: </a:t>
            </a:r>
            <a:r>
              <a:rPr lang="en-US" dirty="0"/>
              <a:t>File attributes for the new file</a:t>
            </a:r>
            <a:r>
              <a:rPr lang="en-US" dirty="0" smtClean="0"/>
              <a:t>.</a:t>
            </a:r>
          </a:p>
          <a:p>
            <a:endParaRPr lang="en-US" dirty="0"/>
          </a:p>
          <a:p>
            <a:r>
              <a:rPr lang="en-US" dirty="0" err="1" smtClean="0">
                <a:solidFill>
                  <a:srgbClr val="002060"/>
                </a:solidFill>
              </a:rPr>
              <a:t>dwFlags</a:t>
            </a:r>
            <a:r>
              <a:rPr lang="en-US" dirty="0" smtClean="0">
                <a:solidFill>
                  <a:srgbClr val="002060"/>
                </a:solidFill>
              </a:rPr>
              <a:t>: </a:t>
            </a:r>
            <a:r>
              <a:rPr lang="en-US" dirty="0"/>
              <a:t>Controls how the function will handle the file </a:t>
            </a:r>
            <a:r>
              <a:rPr lang="en-US" dirty="0" smtClean="0"/>
              <a:t>download(ASCII or Binary).</a:t>
            </a:r>
          </a:p>
          <a:p>
            <a:endParaRPr lang="en-US" dirty="0"/>
          </a:p>
          <a:p>
            <a:endParaRPr lang="en-US" dirty="0" smtClean="0"/>
          </a:p>
          <a:p>
            <a:r>
              <a:rPr lang="en-US" dirty="0"/>
              <a:t>void </a:t>
            </a:r>
            <a:r>
              <a:rPr lang="en-US" dirty="0" err="1"/>
              <a:t>FtpOpenFileA</a:t>
            </a:r>
            <a:r>
              <a:rPr lang="en-US" dirty="0"/>
              <a:t>(</a:t>
            </a:r>
          </a:p>
          <a:p>
            <a:r>
              <a:rPr lang="en-US" dirty="0"/>
              <a:t>  HINTERNET </a:t>
            </a:r>
            <a:r>
              <a:rPr lang="en-US" dirty="0" err="1"/>
              <a:t>hConnect</a:t>
            </a:r>
            <a:r>
              <a:rPr lang="en-US" dirty="0"/>
              <a:t>,</a:t>
            </a:r>
          </a:p>
          <a:p>
            <a:r>
              <a:rPr lang="en-US" dirty="0"/>
              <a:t>  LPCSTR    </a:t>
            </a:r>
            <a:r>
              <a:rPr lang="en-US" dirty="0" err="1"/>
              <a:t>lpszFileName</a:t>
            </a:r>
            <a:r>
              <a:rPr lang="en-US" dirty="0"/>
              <a:t>,</a:t>
            </a:r>
          </a:p>
          <a:p>
            <a:r>
              <a:rPr lang="en-US" dirty="0"/>
              <a:t>  DWORD     </a:t>
            </a:r>
            <a:r>
              <a:rPr lang="en-US" dirty="0" err="1"/>
              <a:t>dwAccess</a:t>
            </a:r>
            <a:r>
              <a:rPr lang="en-US" dirty="0"/>
              <a:t>,</a:t>
            </a:r>
          </a:p>
          <a:p>
            <a:r>
              <a:rPr lang="en-US" dirty="0"/>
              <a:t>  DWORD     </a:t>
            </a:r>
            <a:r>
              <a:rPr lang="en-US" dirty="0" err="1"/>
              <a:t>dwFlags</a:t>
            </a:r>
            <a:r>
              <a:rPr lang="en-US" dirty="0"/>
              <a:t>,</a:t>
            </a:r>
          </a:p>
          <a:p>
            <a:r>
              <a:rPr lang="en-US" dirty="0"/>
              <a:t>  DWORD_PTR </a:t>
            </a:r>
            <a:r>
              <a:rPr lang="en-US" dirty="0" err="1"/>
              <a:t>dwContext</a:t>
            </a:r>
            <a:endParaRPr lang="en-US" dirty="0"/>
          </a:p>
          <a:p>
            <a:r>
              <a:rPr lang="en-US" dirty="0"/>
              <a:t>); </a:t>
            </a:r>
            <a:endParaRPr lang="en-US" dirty="0" smtClean="0"/>
          </a:p>
          <a:p>
            <a:endParaRPr lang="en-US" dirty="0" smtClean="0"/>
          </a:p>
          <a:p>
            <a:r>
              <a:rPr lang="en-US" dirty="0" err="1" smtClean="0">
                <a:solidFill>
                  <a:srgbClr val="002060"/>
                </a:solidFill>
              </a:rPr>
              <a:t>FtpOpenFileA</a:t>
            </a:r>
            <a:r>
              <a:rPr lang="en-US" dirty="0" smtClean="0">
                <a:solidFill>
                  <a:srgbClr val="002060"/>
                </a:solidFill>
              </a:rPr>
              <a:t>: </a:t>
            </a:r>
            <a:r>
              <a:rPr lang="en-US" dirty="0"/>
              <a:t>Initiates access to a remote file on an FTP server for reading or writing</a:t>
            </a:r>
            <a:r>
              <a:rPr lang="en-US" dirty="0" smtClean="0"/>
              <a:t>.</a:t>
            </a:r>
          </a:p>
          <a:p>
            <a:endParaRPr lang="en-US" dirty="0"/>
          </a:p>
          <a:p>
            <a:r>
              <a:rPr lang="en-US" dirty="0" err="1" smtClean="0">
                <a:solidFill>
                  <a:srgbClr val="002060"/>
                </a:solidFill>
              </a:rPr>
              <a:t>hConnect</a:t>
            </a:r>
            <a:r>
              <a:rPr lang="en-US" dirty="0" smtClean="0">
                <a:solidFill>
                  <a:srgbClr val="002060"/>
                </a:solidFill>
              </a:rPr>
              <a:t>: </a:t>
            </a:r>
            <a:r>
              <a:rPr lang="en-US" dirty="0"/>
              <a:t>Handle to an FTP session</a:t>
            </a:r>
            <a:r>
              <a:rPr lang="en-US" dirty="0" smtClean="0"/>
              <a:t>.</a:t>
            </a:r>
          </a:p>
          <a:p>
            <a:endParaRPr lang="en-US" dirty="0"/>
          </a:p>
          <a:p>
            <a:r>
              <a:rPr lang="en-US" dirty="0" err="1" smtClean="0">
                <a:solidFill>
                  <a:srgbClr val="002060"/>
                </a:solidFill>
              </a:rPr>
              <a:t>lpszFileName</a:t>
            </a:r>
            <a:r>
              <a:rPr lang="en-US" dirty="0" smtClean="0">
                <a:solidFill>
                  <a:srgbClr val="002060"/>
                </a:solidFill>
              </a:rPr>
              <a:t>: </a:t>
            </a:r>
            <a:r>
              <a:rPr lang="en-US" dirty="0"/>
              <a:t>Pointer to a null-terminated string that contains the name of the file to be accessed</a:t>
            </a:r>
            <a:r>
              <a:rPr lang="en-US" dirty="0" smtClean="0"/>
              <a:t>.</a:t>
            </a:r>
          </a:p>
          <a:p>
            <a:endParaRPr lang="en-US" dirty="0"/>
          </a:p>
          <a:p>
            <a:r>
              <a:rPr lang="en-US" dirty="0" err="1" smtClean="0">
                <a:solidFill>
                  <a:srgbClr val="002060"/>
                </a:solidFill>
              </a:rPr>
              <a:t>dwAccess</a:t>
            </a:r>
            <a:r>
              <a:rPr lang="en-US" dirty="0" smtClean="0">
                <a:solidFill>
                  <a:srgbClr val="002060"/>
                </a:solidFill>
              </a:rPr>
              <a:t>: </a:t>
            </a:r>
            <a:r>
              <a:rPr lang="en-US" dirty="0"/>
              <a:t>File access. This parameter can be </a:t>
            </a:r>
            <a:r>
              <a:rPr lang="en-US" b="1" dirty="0"/>
              <a:t>GENERIC_READ</a:t>
            </a:r>
            <a:r>
              <a:rPr lang="en-US" dirty="0"/>
              <a:t> or </a:t>
            </a:r>
            <a:r>
              <a:rPr lang="en-US" b="1" dirty="0"/>
              <a:t>GENERIC_WRITE</a:t>
            </a:r>
            <a:r>
              <a:rPr lang="en-US" dirty="0"/>
              <a:t>, but not both</a:t>
            </a:r>
            <a:r>
              <a:rPr lang="en-US" dirty="0" smtClean="0"/>
              <a:t>.</a:t>
            </a:r>
          </a:p>
          <a:p>
            <a:endParaRPr lang="en-US" dirty="0"/>
          </a:p>
        </p:txBody>
      </p:sp>
    </p:spTree>
    <p:extLst>
      <p:ext uri="{BB962C8B-B14F-4D97-AF65-F5344CB8AC3E}">
        <p14:creationId xmlns:p14="http://schemas.microsoft.com/office/powerpoint/2010/main" val="227322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Sockets (Winsock) API</a:t>
            </a:r>
          </a:p>
        </p:txBody>
      </p:sp>
      <p:sp>
        <p:nvSpPr>
          <p:cNvPr id="3" name="Content Placeholder 2"/>
          <p:cNvSpPr>
            <a:spLocks noGrp="1"/>
          </p:cNvSpPr>
          <p:nvPr>
            <p:ph idx="1"/>
          </p:nvPr>
        </p:nvSpPr>
        <p:spPr/>
        <p:txBody>
          <a:bodyPr>
            <a:normAutofit/>
          </a:bodyPr>
          <a:lstStyle/>
          <a:p>
            <a:r>
              <a:rPr lang="en-US" dirty="0"/>
              <a:t>Windows Sockets 2 (Winsock) enables programmers to create advanced Internet, intranet, and other network-capable applications to transmit application data across the wire, independent of the network protocol being used. With Winsock, programmers are provided access to advanced Microsoft® Windows® networking capabilities such as multicast and Quality of Service (</a:t>
            </a:r>
            <a:r>
              <a:rPr lang="en-US" dirty="0" err="1"/>
              <a:t>QoS</a:t>
            </a:r>
            <a:r>
              <a:rPr lang="en-US" dirty="0" smtClean="0"/>
              <a:t>).</a:t>
            </a:r>
            <a:endParaRPr lang="en-US" dirty="0"/>
          </a:p>
        </p:txBody>
      </p:sp>
    </p:spTree>
    <p:extLst>
      <p:ext uri="{BB962C8B-B14F-4D97-AF65-F5344CB8AC3E}">
        <p14:creationId xmlns:p14="http://schemas.microsoft.com/office/powerpoint/2010/main" val="42304048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226" y="560439"/>
            <a:ext cx="9660194" cy="5909310"/>
          </a:xfrm>
          <a:prstGeom prst="rect">
            <a:avLst/>
          </a:prstGeom>
          <a:noFill/>
        </p:spPr>
        <p:txBody>
          <a:bodyPr wrap="square" rtlCol="0">
            <a:spAutoFit/>
          </a:bodyPr>
          <a:lstStyle/>
          <a:p>
            <a:r>
              <a:rPr lang="en-US" dirty="0" err="1" smtClean="0">
                <a:solidFill>
                  <a:srgbClr val="002060"/>
                </a:solidFill>
              </a:rPr>
              <a:t>dwFlags</a:t>
            </a:r>
            <a:r>
              <a:rPr lang="en-US" dirty="0" smtClean="0"/>
              <a:t>: </a:t>
            </a:r>
            <a:r>
              <a:rPr lang="en-US" dirty="0"/>
              <a:t>Conditions under which the transfers occur. The application should select one transfer type and any of the flags that indicate how the caching of the file will be </a:t>
            </a:r>
            <a:r>
              <a:rPr lang="en-US" dirty="0" smtClean="0"/>
              <a:t>controlled.</a:t>
            </a:r>
          </a:p>
          <a:p>
            <a:endParaRPr lang="en-US" dirty="0"/>
          </a:p>
          <a:p>
            <a:r>
              <a:rPr lang="en-US" dirty="0" err="1" smtClean="0">
                <a:solidFill>
                  <a:srgbClr val="002060"/>
                </a:solidFill>
              </a:rPr>
              <a:t>dwContext</a:t>
            </a:r>
            <a:r>
              <a:rPr lang="en-US" dirty="0" smtClean="0">
                <a:solidFill>
                  <a:srgbClr val="002060"/>
                </a:solidFill>
              </a:rPr>
              <a:t>: </a:t>
            </a:r>
            <a:r>
              <a:rPr lang="en-US" dirty="0"/>
              <a:t>Pointer to a variable that contains the application-defined value that associates this search with any application data</a:t>
            </a:r>
            <a:r>
              <a:rPr lang="en-US" dirty="0" smtClean="0"/>
              <a:t>.</a:t>
            </a:r>
          </a:p>
          <a:p>
            <a:endParaRPr lang="en-US" dirty="0"/>
          </a:p>
          <a:p>
            <a:endParaRPr lang="en-US" dirty="0" smtClean="0"/>
          </a:p>
          <a:p>
            <a:r>
              <a:rPr lang="en-US" dirty="0"/>
              <a:t>BOOLAPI </a:t>
            </a:r>
            <a:r>
              <a:rPr lang="en-US" dirty="0" err="1"/>
              <a:t>FtpPutFileA</a:t>
            </a:r>
            <a:r>
              <a:rPr lang="en-US" dirty="0"/>
              <a:t>(</a:t>
            </a:r>
          </a:p>
          <a:p>
            <a:r>
              <a:rPr lang="en-US" dirty="0"/>
              <a:t>  HINTERNET </a:t>
            </a:r>
            <a:r>
              <a:rPr lang="en-US" dirty="0" err="1"/>
              <a:t>hConnect</a:t>
            </a:r>
            <a:r>
              <a:rPr lang="en-US" dirty="0"/>
              <a:t>,</a:t>
            </a:r>
          </a:p>
          <a:p>
            <a:r>
              <a:rPr lang="en-US" dirty="0"/>
              <a:t>  LPCSTR    </a:t>
            </a:r>
            <a:r>
              <a:rPr lang="en-US" dirty="0" err="1"/>
              <a:t>lpszLocalFile</a:t>
            </a:r>
            <a:r>
              <a:rPr lang="en-US" dirty="0"/>
              <a:t>,</a:t>
            </a:r>
          </a:p>
          <a:p>
            <a:r>
              <a:rPr lang="en-US" dirty="0"/>
              <a:t>  LPCSTR    </a:t>
            </a:r>
            <a:r>
              <a:rPr lang="en-US" dirty="0" err="1"/>
              <a:t>lpszNewRemoteFile</a:t>
            </a:r>
            <a:r>
              <a:rPr lang="en-US" dirty="0"/>
              <a:t>,</a:t>
            </a:r>
          </a:p>
          <a:p>
            <a:r>
              <a:rPr lang="en-US" dirty="0"/>
              <a:t>  DWORD     </a:t>
            </a:r>
            <a:r>
              <a:rPr lang="en-US" dirty="0" err="1"/>
              <a:t>dwFlags</a:t>
            </a:r>
            <a:r>
              <a:rPr lang="en-US" dirty="0"/>
              <a:t>,</a:t>
            </a:r>
          </a:p>
          <a:p>
            <a:r>
              <a:rPr lang="en-US" dirty="0"/>
              <a:t>  DWORD_PTR </a:t>
            </a:r>
            <a:r>
              <a:rPr lang="en-US" dirty="0" err="1"/>
              <a:t>dwContext</a:t>
            </a:r>
            <a:endParaRPr lang="en-US" dirty="0"/>
          </a:p>
          <a:p>
            <a:r>
              <a:rPr lang="en-US" dirty="0" smtClean="0"/>
              <a:t>);</a:t>
            </a:r>
          </a:p>
          <a:p>
            <a:endParaRPr lang="en-US" dirty="0"/>
          </a:p>
          <a:p>
            <a:r>
              <a:rPr lang="en-US" dirty="0" err="1" smtClean="0">
                <a:solidFill>
                  <a:srgbClr val="002060"/>
                </a:solidFill>
              </a:rPr>
              <a:t>FtpPutFileA</a:t>
            </a:r>
            <a:r>
              <a:rPr lang="en-US" dirty="0" smtClean="0">
                <a:solidFill>
                  <a:srgbClr val="002060"/>
                </a:solidFill>
              </a:rPr>
              <a:t>: </a:t>
            </a:r>
            <a:r>
              <a:rPr lang="en-US" dirty="0"/>
              <a:t>Stores a file on the FTP server</a:t>
            </a:r>
            <a:r>
              <a:rPr lang="en-US" dirty="0" smtClean="0"/>
              <a:t>.</a:t>
            </a:r>
          </a:p>
          <a:p>
            <a:endParaRPr lang="en-US" dirty="0"/>
          </a:p>
          <a:p>
            <a:r>
              <a:rPr lang="en-US" dirty="0" err="1" smtClean="0">
                <a:solidFill>
                  <a:srgbClr val="002060"/>
                </a:solidFill>
              </a:rPr>
              <a:t>hConnect</a:t>
            </a:r>
            <a:r>
              <a:rPr lang="en-US" dirty="0" smtClean="0">
                <a:solidFill>
                  <a:srgbClr val="002060"/>
                </a:solidFill>
              </a:rPr>
              <a:t>: </a:t>
            </a:r>
            <a:r>
              <a:rPr lang="en-US" dirty="0"/>
              <a:t>Handle to an FTP session</a:t>
            </a:r>
            <a:r>
              <a:rPr lang="en-US" dirty="0" smtClean="0"/>
              <a:t>.</a:t>
            </a:r>
          </a:p>
          <a:p>
            <a:endParaRPr lang="en-US" dirty="0"/>
          </a:p>
          <a:p>
            <a:r>
              <a:rPr lang="en-US" dirty="0" err="1" smtClean="0">
                <a:solidFill>
                  <a:srgbClr val="002060"/>
                </a:solidFill>
              </a:rPr>
              <a:t>lpszLocalFile</a:t>
            </a:r>
            <a:r>
              <a:rPr lang="en-US" dirty="0" smtClean="0">
                <a:solidFill>
                  <a:srgbClr val="002060"/>
                </a:solidFill>
              </a:rPr>
              <a:t>: </a:t>
            </a:r>
            <a:r>
              <a:rPr lang="en-US" dirty="0"/>
              <a:t> </a:t>
            </a:r>
            <a:r>
              <a:rPr lang="en-US" dirty="0" smtClean="0"/>
              <a:t>The </a:t>
            </a:r>
            <a:r>
              <a:rPr lang="en-US" dirty="0"/>
              <a:t>name of the file to be sent from the local system.</a:t>
            </a:r>
            <a:endParaRPr lang="en-US" dirty="0" smtClean="0"/>
          </a:p>
        </p:txBody>
      </p:sp>
    </p:spTree>
    <p:extLst>
      <p:ext uri="{BB962C8B-B14F-4D97-AF65-F5344CB8AC3E}">
        <p14:creationId xmlns:p14="http://schemas.microsoft.com/office/powerpoint/2010/main" val="2307607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239" y="457200"/>
            <a:ext cx="10515600" cy="6186309"/>
          </a:xfrm>
          <a:prstGeom prst="rect">
            <a:avLst/>
          </a:prstGeom>
          <a:noFill/>
        </p:spPr>
        <p:txBody>
          <a:bodyPr wrap="square" rtlCol="0">
            <a:spAutoFit/>
          </a:bodyPr>
          <a:lstStyle/>
          <a:p>
            <a:r>
              <a:rPr lang="en-US" dirty="0" err="1" smtClean="0">
                <a:solidFill>
                  <a:srgbClr val="002060"/>
                </a:solidFill>
              </a:rPr>
              <a:t>lpszNewRemoteFile</a:t>
            </a:r>
            <a:r>
              <a:rPr lang="en-US" dirty="0" smtClean="0">
                <a:solidFill>
                  <a:srgbClr val="002060"/>
                </a:solidFill>
              </a:rPr>
              <a:t>: </a:t>
            </a:r>
            <a:r>
              <a:rPr lang="en-US" dirty="0"/>
              <a:t> </a:t>
            </a:r>
            <a:r>
              <a:rPr lang="en-US" dirty="0" smtClean="0"/>
              <a:t>The </a:t>
            </a:r>
            <a:r>
              <a:rPr lang="en-US" dirty="0"/>
              <a:t>name of the file to be created on the remote system</a:t>
            </a:r>
            <a:r>
              <a:rPr lang="en-US" dirty="0" smtClean="0"/>
              <a:t>.</a:t>
            </a:r>
          </a:p>
          <a:p>
            <a:endParaRPr lang="en-US" dirty="0"/>
          </a:p>
          <a:p>
            <a:r>
              <a:rPr lang="en-US" dirty="0" err="1" smtClean="0">
                <a:solidFill>
                  <a:srgbClr val="002060"/>
                </a:solidFill>
              </a:rPr>
              <a:t>dwFlags</a:t>
            </a:r>
            <a:r>
              <a:rPr lang="en-US" dirty="0" smtClean="0">
                <a:solidFill>
                  <a:srgbClr val="002060"/>
                </a:solidFill>
              </a:rPr>
              <a:t>: </a:t>
            </a:r>
            <a:r>
              <a:rPr lang="en-US" dirty="0"/>
              <a:t>Conditions under which the transfers occur</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err="1" smtClean="0"/>
              <a:t>Example:</a:t>
            </a:r>
            <a:r>
              <a:rPr lang="en-US" altLang="zh-CN" dirty="0" err="1" smtClean="0"/>
              <a:t>ftp</a:t>
            </a:r>
            <a:r>
              <a:rPr lang="zh-CN" altLang="en-US" dirty="0" smtClean="0"/>
              <a:t>文件下</a:t>
            </a:r>
            <a:r>
              <a:rPr lang="zh-CN" altLang="en-US" dirty="0"/>
              <a:t>载器</a:t>
            </a:r>
            <a:endParaRPr lang="en-US" dirty="0"/>
          </a:p>
        </p:txBody>
      </p:sp>
    </p:spTree>
    <p:extLst>
      <p:ext uri="{BB962C8B-B14F-4D97-AF65-F5344CB8AC3E}">
        <p14:creationId xmlns:p14="http://schemas.microsoft.com/office/powerpoint/2010/main" val="39744953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System Services Development</a:t>
            </a:r>
          </a:p>
        </p:txBody>
      </p:sp>
    </p:spTree>
    <p:extLst>
      <p:ext uri="{BB962C8B-B14F-4D97-AF65-F5344CB8AC3E}">
        <p14:creationId xmlns:p14="http://schemas.microsoft.com/office/powerpoint/2010/main" val="34750462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Memory Management API</a:t>
            </a:r>
            <a:endParaRPr lang="en-US" dirty="0"/>
          </a:p>
        </p:txBody>
      </p:sp>
      <p:sp>
        <p:nvSpPr>
          <p:cNvPr id="3" name="Content Placeholder 2"/>
          <p:cNvSpPr>
            <a:spLocks noGrp="1"/>
          </p:cNvSpPr>
          <p:nvPr>
            <p:ph idx="1"/>
          </p:nvPr>
        </p:nvSpPr>
        <p:spPr/>
        <p:txBody>
          <a:bodyPr/>
          <a:lstStyle/>
          <a:p>
            <a:r>
              <a:rPr lang="en-US" dirty="0"/>
              <a:t>As an important technology of storage management in modern operating system, virtual memory has realized the function of memory expansion. But the function is not to expand the memory capacity physically, but to expand the memory capacity logically, which makes the user feel that the memory capacity is much larger than the actual memory capacity. So you can run programs that are more than memory space, or more user programs that run concurrently.</a:t>
            </a:r>
          </a:p>
        </p:txBody>
      </p:sp>
    </p:spTree>
    <p:extLst>
      <p:ext uri="{BB962C8B-B14F-4D97-AF65-F5344CB8AC3E}">
        <p14:creationId xmlns:p14="http://schemas.microsoft.com/office/powerpoint/2010/main" val="8602808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62707"/>
            <a:ext cx="9856177" cy="2369880"/>
          </a:xfrm>
          <a:prstGeom prst="rect">
            <a:avLst/>
          </a:prstGeom>
          <a:noFill/>
        </p:spPr>
        <p:txBody>
          <a:bodyPr wrap="square" rtlCol="0">
            <a:spAutoFit/>
          </a:bodyPr>
          <a:lstStyle/>
          <a:p>
            <a:r>
              <a:rPr lang="en-US" altLang="zh-CN" sz="2800" dirty="0">
                <a:solidFill>
                  <a:srgbClr val="002060"/>
                </a:solidFill>
              </a:rPr>
              <a:t>Paging storage management</a:t>
            </a:r>
            <a:r>
              <a:rPr lang="en-US" altLang="zh-CN" sz="2800" dirty="0" smtClean="0">
                <a:solidFill>
                  <a:srgbClr val="002060"/>
                </a:solidFill>
              </a:rPr>
              <a:t>:</a:t>
            </a:r>
          </a:p>
          <a:p>
            <a:r>
              <a:rPr lang="en-US" sz="2800" dirty="0" smtClean="0">
                <a:solidFill>
                  <a:srgbClr val="002060"/>
                </a:solidFill>
              </a:rPr>
              <a:t>	</a:t>
            </a:r>
            <a:r>
              <a:rPr lang="en-US" dirty="0"/>
              <a:t>Paging is a memory management technique in which process address space is broken into blocks of the same size </a:t>
            </a:r>
            <a:r>
              <a:rPr lang="en-US" dirty="0" smtClean="0"/>
              <a:t>called</a:t>
            </a:r>
            <a:r>
              <a:rPr lang="en-US" dirty="0"/>
              <a:t> </a:t>
            </a:r>
            <a:r>
              <a:rPr lang="en-US" dirty="0" smtClean="0"/>
              <a:t>pages</a:t>
            </a:r>
            <a:r>
              <a:rPr lang="en-US" dirty="0"/>
              <a:t> </a:t>
            </a:r>
            <a:r>
              <a:rPr lang="en-US" dirty="0" smtClean="0"/>
              <a:t>The </a:t>
            </a:r>
            <a:r>
              <a:rPr lang="en-US" dirty="0"/>
              <a:t>size of the process is measured in the number of pages</a:t>
            </a:r>
            <a:r>
              <a:rPr lang="en-US" dirty="0" smtClean="0"/>
              <a:t>.</a:t>
            </a:r>
          </a:p>
          <a:p>
            <a:endParaRPr lang="en-US" sz="2800" dirty="0">
              <a:solidFill>
                <a:srgbClr val="002060"/>
              </a:solidFill>
            </a:endParaRPr>
          </a:p>
          <a:p>
            <a:endParaRPr lang="en-US" sz="2800" dirty="0">
              <a:solidFill>
                <a:srgbClr val="002060"/>
              </a:solidFill>
            </a:endParaRPr>
          </a:p>
        </p:txBody>
      </p:sp>
      <p:sp>
        <p:nvSpPr>
          <p:cNvPr id="4" name="TextBox 3"/>
          <p:cNvSpPr txBox="1"/>
          <p:nvPr/>
        </p:nvSpPr>
        <p:spPr>
          <a:xfrm>
            <a:off x="228600" y="2497016"/>
            <a:ext cx="10111154" cy="2954655"/>
          </a:xfrm>
          <a:prstGeom prst="rect">
            <a:avLst/>
          </a:prstGeom>
          <a:noFill/>
        </p:spPr>
        <p:txBody>
          <a:bodyPr wrap="square" rtlCol="0">
            <a:spAutoFit/>
          </a:bodyPr>
          <a:lstStyle/>
          <a:p>
            <a:r>
              <a:rPr lang="en-US" altLang="zh-CN" sz="2000" dirty="0">
                <a:solidFill>
                  <a:srgbClr val="002060"/>
                </a:solidFill>
              </a:rPr>
              <a:t>Pages and physical </a:t>
            </a:r>
            <a:r>
              <a:rPr lang="en-US" altLang="zh-CN" sz="2000" dirty="0" smtClean="0">
                <a:solidFill>
                  <a:srgbClr val="002060"/>
                </a:solidFill>
              </a:rPr>
              <a:t>blocks: </a:t>
            </a:r>
            <a:r>
              <a:rPr lang="en-US" altLang="zh-CN" dirty="0" smtClean="0"/>
              <a:t>Page</a:t>
            </a:r>
            <a:r>
              <a:rPr lang="en-US" altLang="zh-CN" dirty="0"/>
              <a:t>. Paging storage management divides the process's logical address space into several pages and numbers them. Correspondingly, the physical address space is also divided into several blocks and numbered for them. When allocating memory for a process, several pages of the process are loaded into physical blocks that can not be adjacent to each other in blocks</a:t>
            </a:r>
            <a:r>
              <a:rPr lang="en-US" altLang="zh-CN" dirty="0" smtClean="0"/>
              <a:t>.</a:t>
            </a:r>
          </a:p>
          <a:p>
            <a:endParaRPr lang="en-US" altLang="zh-CN" dirty="0"/>
          </a:p>
          <a:p>
            <a:r>
              <a:rPr lang="en-US" altLang="zh-CN" sz="2000" dirty="0" smtClean="0">
                <a:solidFill>
                  <a:srgbClr val="002060"/>
                </a:solidFill>
              </a:rPr>
              <a:t>Page table</a:t>
            </a:r>
            <a:r>
              <a:rPr lang="en-US" altLang="zh-CN" sz="2000" dirty="0">
                <a:solidFill>
                  <a:srgbClr val="002060"/>
                </a:solidFill>
              </a:rPr>
              <a:t>: </a:t>
            </a:r>
            <a:r>
              <a:rPr lang="en-US" altLang="zh-CN" dirty="0"/>
              <a:t>In order to find the corresponding physical memory block in memory. The system creates an image table for each process, referred to as a page table.</a:t>
            </a:r>
            <a:endParaRPr lang="en-US" altLang="zh-CN" dirty="0" smtClean="0"/>
          </a:p>
          <a:p>
            <a:endParaRPr lang="en-US" dirty="0"/>
          </a:p>
          <a:p>
            <a:endParaRPr lang="en-US" dirty="0"/>
          </a:p>
        </p:txBody>
      </p:sp>
    </p:spTree>
    <p:extLst>
      <p:ext uri="{BB962C8B-B14F-4D97-AF65-F5344CB8AC3E}">
        <p14:creationId xmlns:p14="http://schemas.microsoft.com/office/powerpoint/2010/main" val="13038171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524" y="729763"/>
            <a:ext cx="10287000" cy="4893647"/>
          </a:xfrm>
          <a:prstGeom prst="rect">
            <a:avLst/>
          </a:prstGeom>
          <a:noFill/>
        </p:spPr>
        <p:txBody>
          <a:bodyPr wrap="square" rtlCol="0">
            <a:spAutoFit/>
          </a:bodyPr>
          <a:lstStyle/>
          <a:p>
            <a:r>
              <a:rPr lang="en-US" sz="2400" b="1" dirty="0">
                <a:solidFill>
                  <a:srgbClr val="002060"/>
                </a:solidFill>
              </a:rPr>
              <a:t>Page </a:t>
            </a:r>
            <a:r>
              <a:rPr lang="en-US" sz="2400" b="1" dirty="0" smtClean="0">
                <a:solidFill>
                  <a:srgbClr val="002060"/>
                </a:solidFill>
              </a:rPr>
              <a:t>State:</a:t>
            </a:r>
          </a:p>
          <a:p>
            <a:endParaRPr lang="en-US" sz="2400" b="1" dirty="0" smtClean="0">
              <a:solidFill>
                <a:srgbClr val="002060"/>
              </a:solidFill>
            </a:endParaRPr>
          </a:p>
          <a:p>
            <a:r>
              <a:rPr lang="en-US" sz="2400" b="1" dirty="0">
                <a:solidFill>
                  <a:srgbClr val="002060"/>
                </a:solidFill>
              </a:rPr>
              <a:t>	</a:t>
            </a:r>
            <a:r>
              <a:rPr lang="en-US" dirty="0"/>
              <a:t> </a:t>
            </a:r>
            <a:r>
              <a:rPr lang="en-US" dirty="0" smtClean="0">
                <a:solidFill>
                  <a:srgbClr val="002060"/>
                </a:solidFill>
              </a:rPr>
              <a:t>Free:</a:t>
            </a:r>
            <a:r>
              <a:rPr lang="en-US" dirty="0">
                <a:solidFill>
                  <a:srgbClr val="002060"/>
                </a:solidFill>
              </a:rPr>
              <a:t> </a:t>
            </a:r>
            <a:r>
              <a:rPr lang="en-US" dirty="0"/>
              <a:t>The page is neither committed nor reserved. The page is not accessible to the process. It is available to be reserved, committed, or simultaneously reserved and committed. Attempting to read from or write to a free page results in an access violation exception. </a:t>
            </a:r>
            <a:endParaRPr lang="en-US" dirty="0" smtClean="0"/>
          </a:p>
          <a:p>
            <a:endParaRPr lang="en-US" dirty="0" smtClean="0"/>
          </a:p>
          <a:p>
            <a:r>
              <a:rPr lang="en-US" sz="2400" b="1" dirty="0">
                <a:solidFill>
                  <a:srgbClr val="002060"/>
                </a:solidFill>
              </a:rPr>
              <a:t>	</a:t>
            </a:r>
            <a:r>
              <a:rPr lang="en-US" dirty="0" smtClean="0">
                <a:solidFill>
                  <a:srgbClr val="002060"/>
                </a:solidFill>
              </a:rPr>
              <a:t>Reserved:</a:t>
            </a:r>
            <a:r>
              <a:rPr lang="en-US" dirty="0">
                <a:solidFill>
                  <a:srgbClr val="002060"/>
                </a:solidFill>
              </a:rPr>
              <a:t> </a:t>
            </a:r>
            <a:r>
              <a:rPr lang="en-US" dirty="0"/>
              <a:t>The page has been reserved for future use. The range of addresses cannot be used by other allocation functions. The page is not accessible and has no physical storage associated with it. It is available to be committed. </a:t>
            </a:r>
            <a:endParaRPr lang="en-US" dirty="0" smtClean="0"/>
          </a:p>
          <a:p>
            <a:endParaRPr lang="en-US" dirty="0" smtClean="0"/>
          </a:p>
          <a:p>
            <a:r>
              <a:rPr lang="en-US" dirty="0"/>
              <a:t>	 </a:t>
            </a:r>
            <a:r>
              <a:rPr lang="en-US" dirty="0" smtClean="0">
                <a:solidFill>
                  <a:srgbClr val="002060"/>
                </a:solidFill>
              </a:rPr>
              <a:t>Committed:</a:t>
            </a:r>
            <a:r>
              <a:rPr lang="en-US" dirty="0">
                <a:solidFill>
                  <a:srgbClr val="002060"/>
                </a:solidFill>
              </a:rPr>
              <a:t> </a:t>
            </a:r>
            <a:r>
              <a:rPr lang="en-US" dirty="0"/>
              <a:t>Memory charges have been allocated from the overall size of RAM and paging files on disk. The page is accessible and access is controlled by one of the memory protection constants. The system initializes and loads each committed page into physical memory only during the first attempt to read or write to that page. When the process terminates, the system releases the storage for committed pages. </a:t>
            </a:r>
            <a:endParaRPr lang="en-US" dirty="0" smtClean="0"/>
          </a:p>
          <a:p>
            <a:r>
              <a:rPr lang="en-US" b="1" dirty="0"/>
              <a:t>	</a:t>
            </a:r>
          </a:p>
        </p:txBody>
      </p:sp>
    </p:spTree>
    <p:extLst>
      <p:ext uri="{BB962C8B-B14F-4D97-AF65-F5344CB8AC3E}">
        <p14:creationId xmlns:p14="http://schemas.microsoft.com/office/powerpoint/2010/main" val="13664422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4879" y="2086707"/>
            <a:ext cx="4601675" cy="4282234"/>
          </a:xfrm>
          <a:prstGeom prst="rect">
            <a:avLst/>
          </a:prstGeom>
        </p:spPr>
      </p:pic>
      <p:sp>
        <p:nvSpPr>
          <p:cNvPr id="4" name="TextBox 3"/>
          <p:cNvSpPr txBox="1"/>
          <p:nvPr/>
        </p:nvSpPr>
        <p:spPr>
          <a:xfrm>
            <a:off x="2921793" y="1459522"/>
            <a:ext cx="4747846" cy="369332"/>
          </a:xfrm>
          <a:prstGeom prst="rect">
            <a:avLst/>
          </a:prstGeom>
          <a:noFill/>
        </p:spPr>
        <p:txBody>
          <a:bodyPr wrap="square" rtlCol="0">
            <a:spAutoFit/>
          </a:bodyPr>
          <a:lstStyle/>
          <a:p>
            <a:pPr algn="ctr"/>
            <a:r>
              <a:rPr lang="en-US" dirty="0"/>
              <a:t>Paging management diagrams</a:t>
            </a:r>
          </a:p>
        </p:txBody>
      </p:sp>
    </p:spTree>
    <p:extLst>
      <p:ext uri="{BB962C8B-B14F-4D97-AF65-F5344CB8AC3E}">
        <p14:creationId xmlns:p14="http://schemas.microsoft.com/office/powerpoint/2010/main" val="36118344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918" y="442173"/>
            <a:ext cx="9917723" cy="3447098"/>
          </a:xfrm>
          <a:prstGeom prst="rect">
            <a:avLst/>
          </a:prstGeom>
          <a:noFill/>
        </p:spPr>
        <p:txBody>
          <a:bodyPr wrap="square" rtlCol="0">
            <a:spAutoFit/>
          </a:bodyPr>
          <a:lstStyle/>
          <a:p>
            <a:r>
              <a:rPr lang="en-US" sz="2800" dirty="0">
                <a:solidFill>
                  <a:srgbClr val="002060"/>
                </a:solidFill>
              </a:rPr>
              <a:t>Locality </a:t>
            </a:r>
            <a:r>
              <a:rPr lang="en-US" sz="2800" dirty="0" smtClean="0">
                <a:solidFill>
                  <a:srgbClr val="002060"/>
                </a:solidFill>
              </a:rPr>
              <a:t>principle:</a:t>
            </a:r>
          </a:p>
          <a:p>
            <a:r>
              <a:rPr lang="en-US" sz="2800" dirty="0">
                <a:solidFill>
                  <a:srgbClr val="002060"/>
                </a:solidFill>
              </a:rPr>
              <a:t>	</a:t>
            </a:r>
            <a:r>
              <a:rPr lang="en-US" dirty="0"/>
              <a:t>In a short period of time, the execution of the program is limited to a certain part, and correspondingly, the storage space it accesses is limited to a certain region. Locality is </a:t>
            </a:r>
            <a:r>
              <a:rPr lang="en-US" dirty="0" smtClean="0"/>
              <a:t>usually </a:t>
            </a:r>
            <a:r>
              <a:rPr lang="en-US" dirty="0"/>
              <a:t>manifested in the following two aspects</a:t>
            </a:r>
            <a:r>
              <a:rPr lang="en-US" dirty="0" smtClean="0"/>
              <a:t>:</a:t>
            </a:r>
          </a:p>
          <a:p>
            <a:endParaRPr lang="en-US" dirty="0" smtClean="0"/>
          </a:p>
          <a:p>
            <a:r>
              <a:rPr lang="en-US" dirty="0"/>
              <a:t>	</a:t>
            </a:r>
            <a:r>
              <a:rPr lang="en-US" dirty="0" smtClean="0">
                <a:solidFill>
                  <a:srgbClr val="002060"/>
                </a:solidFill>
              </a:rPr>
              <a:t>1)</a:t>
            </a:r>
            <a:r>
              <a:rPr lang="en-US" dirty="0">
                <a:solidFill>
                  <a:srgbClr val="002060"/>
                </a:solidFill>
              </a:rPr>
              <a:t> temporal </a:t>
            </a:r>
            <a:r>
              <a:rPr lang="en-US" dirty="0" smtClean="0">
                <a:solidFill>
                  <a:srgbClr val="002060"/>
                </a:solidFill>
              </a:rPr>
              <a:t>locality: </a:t>
            </a:r>
            <a:r>
              <a:rPr lang="en-US" dirty="0" smtClean="0"/>
              <a:t>If </a:t>
            </a:r>
            <a:r>
              <a:rPr lang="en-US" dirty="0"/>
              <a:t>an instruction is executed, it may be executed again soon. The typical reason for time limitation is that there are a lot of cyclic operations in the </a:t>
            </a:r>
            <a:r>
              <a:rPr lang="en-US" dirty="0" smtClean="0"/>
              <a:t>program.</a:t>
            </a:r>
          </a:p>
          <a:p>
            <a:endParaRPr lang="en-US" dirty="0" smtClean="0"/>
          </a:p>
          <a:p>
            <a:r>
              <a:rPr lang="en-US" dirty="0"/>
              <a:t>	</a:t>
            </a:r>
            <a:r>
              <a:rPr lang="en-US" dirty="0" smtClean="0">
                <a:solidFill>
                  <a:srgbClr val="002060"/>
                </a:solidFill>
              </a:rPr>
              <a:t>2)</a:t>
            </a:r>
            <a:r>
              <a:rPr lang="en-US" dirty="0">
                <a:solidFill>
                  <a:srgbClr val="002060"/>
                </a:solidFill>
              </a:rPr>
              <a:t> spatial </a:t>
            </a:r>
            <a:r>
              <a:rPr lang="en-US" dirty="0" smtClean="0">
                <a:solidFill>
                  <a:srgbClr val="002060"/>
                </a:solidFill>
              </a:rPr>
              <a:t>locality</a:t>
            </a:r>
            <a:r>
              <a:rPr lang="en-US" dirty="0">
                <a:solidFill>
                  <a:srgbClr val="002060"/>
                </a:solidFill>
              </a:rPr>
              <a:t>: </a:t>
            </a:r>
            <a:r>
              <a:rPr lang="en-US" dirty="0"/>
              <a:t>Once a program accesses a storage unit, the nearby storage unit will also be accessed soon. Typical cases are sequential execution of programs.</a:t>
            </a:r>
            <a:endParaRPr lang="en-US" dirty="0" smtClean="0"/>
          </a:p>
          <a:p>
            <a:endParaRPr lang="en-US" dirty="0"/>
          </a:p>
        </p:txBody>
      </p:sp>
      <p:sp>
        <p:nvSpPr>
          <p:cNvPr id="3" name="TextBox 2"/>
          <p:cNvSpPr txBox="1"/>
          <p:nvPr/>
        </p:nvSpPr>
        <p:spPr>
          <a:xfrm>
            <a:off x="459918" y="4255031"/>
            <a:ext cx="11244349" cy="2308324"/>
          </a:xfrm>
          <a:prstGeom prst="rect">
            <a:avLst/>
          </a:prstGeom>
          <a:noFill/>
        </p:spPr>
        <p:txBody>
          <a:bodyPr wrap="square" rtlCol="0">
            <a:spAutoFit/>
          </a:bodyPr>
          <a:lstStyle/>
          <a:p>
            <a:r>
              <a:rPr lang="en-US" dirty="0"/>
              <a:t>Because of the principle of locality in program operation, we can load program and data locally to save memory space. So OS introduces the concept of virtual storage. When the program runs, if the pages it visits are already in memory, it can continue to execute; but if it is not in memory, it will issue page interrupt requests. At this time, OS will use the request paging function to transfer them into memory so that the program can continue to execute. If the memory is full and new pages cannot be loaded at this time, OS also needs to use the page replacement function to transfer temporarily unused pages in memory to disk. After making enough memory space, the pages to be visited will be transferred to memory so that the program can continue to execute.</a:t>
            </a:r>
          </a:p>
        </p:txBody>
      </p:sp>
    </p:spTree>
    <p:extLst>
      <p:ext uri="{BB962C8B-B14F-4D97-AF65-F5344CB8AC3E}">
        <p14:creationId xmlns:p14="http://schemas.microsoft.com/office/powerpoint/2010/main" val="7130889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01" y="1291245"/>
            <a:ext cx="4482690" cy="4733925"/>
          </a:xfrm>
          <a:prstGeom prst="rect">
            <a:avLst/>
          </a:prstGeom>
        </p:spPr>
      </p:pic>
      <p:sp>
        <p:nvSpPr>
          <p:cNvPr id="3" name="TextBox 2"/>
          <p:cNvSpPr txBox="1"/>
          <p:nvPr/>
        </p:nvSpPr>
        <p:spPr>
          <a:xfrm>
            <a:off x="591401" y="589406"/>
            <a:ext cx="4840085" cy="369332"/>
          </a:xfrm>
          <a:prstGeom prst="rect">
            <a:avLst/>
          </a:prstGeom>
          <a:noFill/>
        </p:spPr>
        <p:txBody>
          <a:bodyPr wrap="square" rtlCol="0">
            <a:spAutoFit/>
          </a:bodyPr>
          <a:lstStyle/>
          <a:p>
            <a:pPr algn="ctr"/>
            <a:r>
              <a:rPr lang="en-US" dirty="0" smtClean="0"/>
              <a:t>Virtual Address Space Diagram</a:t>
            </a:r>
            <a:endParaRPr lang="en-US" dirty="0"/>
          </a:p>
        </p:txBody>
      </p:sp>
      <p:sp>
        <p:nvSpPr>
          <p:cNvPr id="4" name="TextBox 3"/>
          <p:cNvSpPr txBox="1"/>
          <p:nvPr/>
        </p:nvSpPr>
        <p:spPr>
          <a:xfrm>
            <a:off x="5431486" y="589406"/>
            <a:ext cx="4942798" cy="369332"/>
          </a:xfrm>
          <a:prstGeom prst="rect">
            <a:avLst/>
          </a:prstGeom>
          <a:noFill/>
        </p:spPr>
        <p:txBody>
          <a:bodyPr wrap="square" rtlCol="0">
            <a:spAutoFit/>
          </a:bodyPr>
          <a:lstStyle/>
          <a:p>
            <a:pPr algn="ctr"/>
            <a:r>
              <a:rPr lang="en-US" dirty="0"/>
              <a:t>Address transformation process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792" y="1291246"/>
            <a:ext cx="4818185" cy="4733925"/>
          </a:xfrm>
          <a:prstGeom prst="rect">
            <a:avLst/>
          </a:prstGeom>
        </p:spPr>
      </p:pic>
    </p:spTree>
    <p:extLst>
      <p:ext uri="{BB962C8B-B14F-4D97-AF65-F5344CB8AC3E}">
        <p14:creationId xmlns:p14="http://schemas.microsoft.com/office/powerpoint/2010/main" val="28352175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014" y="1239716"/>
            <a:ext cx="10190284" cy="4278094"/>
          </a:xfrm>
          <a:prstGeom prst="rect">
            <a:avLst/>
          </a:prstGeom>
          <a:noFill/>
        </p:spPr>
        <p:txBody>
          <a:bodyPr wrap="square" rtlCol="0">
            <a:spAutoFit/>
          </a:bodyPr>
          <a:lstStyle/>
          <a:p>
            <a:r>
              <a:rPr lang="en-US" sz="2400" dirty="0" smtClean="0">
                <a:solidFill>
                  <a:srgbClr val="002060"/>
                </a:solidFill>
              </a:rPr>
              <a:t>File Mapping:</a:t>
            </a:r>
          </a:p>
          <a:p>
            <a:r>
              <a:rPr lang="en-US" dirty="0"/>
              <a:t>	</a:t>
            </a:r>
            <a:r>
              <a:rPr lang="en-US" i="1" dirty="0"/>
              <a:t>File mapping</a:t>
            </a:r>
            <a:r>
              <a:rPr lang="en-US" dirty="0"/>
              <a:t> is the association of a file's contents with a portion of the virtual address space of a process</a:t>
            </a:r>
            <a:r>
              <a:rPr lang="en-US" dirty="0" smtClean="0"/>
              <a:t>.</a:t>
            </a:r>
            <a:r>
              <a:rPr lang="en-US" dirty="0"/>
              <a:t> The file mapping object can consist of all or only part of the file. It is backed by the file on disk. This means that when the system swaps out pages of the file mapping object, any changes made to the file mapping object are written to the file</a:t>
            </a:r>
            <a:r>
              <a:rPr lang="en-US" dirty="0" smtClean="0"/>
              <a:t>.</a:t>
            </a:r>
          </a:p>
          <a:p>
            <a:endParaRPr lang="en-US" dirty="0" smtClean="0"/>
          </a:p>
          <a:p>
            <a:r>
              <a:rPr lang="en-US" sz="2400" dirty="0" smtClean="0">
                <a:solidFill>
                  <a:srgbClr val="002060"/>
                </a:solidFill>
              </a:rPr>
              <a:t>File view:</a:t>
            </a:r>
          </a:p>
          <a:p>
            <a:r>
              <a:rPr lang="en-US" dirty="0"/>
              <a:t>	To map the data from a file to the virtual memory of a process, you must create a view of the file. A file view can consist of all or only part of the file mapping object. A process manipulates the file through the file views. A process can create multiple views for a file mapping object. The file views created by each process reside in the virtual address space of that process. When the process needs data from a portion of the file other than what is in the current file view, it can </a:t>
            </a:r>
            <a:r>
              <a:rPr lang="en-US" dirty="0" err="1"/>
              <a:t>unmap</a:t>
            </a:r>
            <a:r>
              <a:rPr lang="en-US" dirty="0"/>
              <a:t> the current file view, then create a new file view</a:t>
            </a:r>
            <a:r>
              <a:rPr lang="en-US" dirty="0" smtClean="0"/>
              <a:t>.</a:t>
            </a:r>
          </a:p>
          <a:p>
            <a:endParaRPr lang="en-US" dirty="0"/>
          </a:p>
        </p:txBody>
      </p:sp>
    </p:spTree>
    <p:extLst>
      <p:ext uri="{BB962C8B-B14F-4D97-AF65-F5344CB8AC3E}">
        <p14:creationId xmlns:p14="http://schemas.microsoft.com/office/powerpoint/2010/main" val="3120810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643" y="504811"/>
            <a:ext cx="10371208" cy="923330"/>
          </a:xfrm>
          <a:prstGeom prst="rect">
            <a:avLst/>
          </a:prstGeom>
        </p:spPr>
        <p:txBody>
          <a:bodyPr wrap="square">
            <a:spAutoFit/>
          </a:bodyPr>
          <a:lstStyle/>
          <a:p>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OSI（Open</a:t>
            </a:r>
            <a:r>
              <a:rPr lang="en-US" dirty="0">
                <a:solidFill>
                  <a:srgbClr val="000000"/>
                </a:solidFill>
                <a:latin typeface="Verdana" panose="020B0604030504040204" pitchFamily="34" charset="0"/>
              </a:rPr>
              <a:t> System Interconnect</a:t>
            </a:r>
            <a:r>
              <a:rPr lang="en-US" dirty="0" smtClean="0">
                <a:solidFill>
                  <a:srgbClr val="000000"/>
                </a:solidFill>
                <a:latin typeface="Verdana" panose="020B0604030504040204" pitchFamily="34" charset="0"/>
              </a:rPr>
              <a:t>）:</a:t>
            </a:r>
          </a:p>
          <a:p>
            <a:endParaRPr lang="en-US" dirty="0" smtClean="0">
              <a:solidFill>
                <a:srgbClr val="000000"/>
              </a:solidFill>
              <a:latin typeface="Verdana" panose="020B0604030504040204" pitchFamily="34" charset="0"/>
            </a:endParaRPr>
          </a:p>
          <a:p>
            <a:r>
              <a:rPr lang="en-US" dirty="0">
                <a:solidFill>
                  <a:srgbClr val="000000"/>
                </a:solidFill>
                <a:latin typeface="Verdana" panose="020B0604030504040204" pitchFamily="34" charset="0"/>
              </a:rPr>
              <a:t>	</a:t>
            </a:r>
            <a:endParaRPr lang="en-US" dirty="0"/>
          </a:p>
        </p:txBody>
      </p:sp>
      <p:sp>
        <p:nvSpPr>
          <p:cNvPr id="4" name="Rectangle 3"/>
          <p:cNvSpPr/>
          <p:nvPr/>
        </p:nvSpPr>
        <p:spPr>
          <a:xfrm>
            <a:off x="669230" y="4826675"/>
            <a:ext cx="10947863" cy="2031325"/>
          </a:xfrm>
          <a:prstGeom prst="rect">
            <a:avLst/>
          </a:prstGeom>
        </p:spPr>
        <p:txBody>
          <a:bodyPr wrap="square">
            <a:spAutoFit/>
          </a:bodyPr>
          <a:lstStyle/>
          <a:p>
            <a:r>
              <a:rPr lang="en-US" dirty="0"/>
              <a:t>That is, open system </a:t>
            </a:r>
            <a:r>
              <a:rPr lang="en-US" dirty="0" smtClean="0"/>
              <a:t>interconnection . Commonly </a:t>
            </a:r>
            <a:r>
              <a:rPr lang="en-US" dirty="0"/>
              <a:t>referred to as the OSI reference model, it is a network interconnection model developed by the ISO organization in 1985.In order to make network application more popular, ISO introduced the OSI reference </a:t>
            </a:r>
            <a:r>
              <a:rPr lang="en-US" dirty="0" smtClean="0"/>
              <a:t>model . The </a:t>
            </a:r>
            <a:r>
              <a:rPr lang="en-US" dirty="0"/>
              <a:t>implication is that it is recommended that all companies use this specification to control the </a:t>
            </a:r>
            <a:r>
              <a:rPr lang="en-US" dirty="0" smtClean="0"/>
              <a:t>network . So </a:t>
            </a:r>
            <a:r>
              <a:rPr lang="en-US" dirty="0"/>
              <a:t>all the companies have the same specifications, and they can connect.</a:t>
            </a:r>
            <a:endParaRPr lang="en-US" dirty="0" smtClean="0">
              <a:solidFill>
                <a:srgbClr val="000000"/>
              </a:solidFill>
              <a:latin typeface="Verdana" panose="020B0604030504040204" pitchFamily="34" charset="0"/>
            </a:endParaRPr>
          </a:p>
          <a:p>
            <a:endParaRPr lang="en-US" dirty="0" smtClean="0">
              <a:solidFill>
                <a:srgbClr val="000000"/>
              </a:solidFill>
              <a:latin typeface="Verdana" panose="020B0604030504040204" pitchFamily="34" charset="0"/>
            </a:endParaRPr>
          </a:p>
          <a:p>
            <a:r>
              <a:rPr lang="en-US" dirty="0">
                <a:solidFill>
                  <a:srgbClr val="000000"/>
                </a:solidFill>
                <a:latin typeface="Verdana" panose="020B0604030504040204" pitchFamily="34" charset="0"/>
              </a:rPr>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799" y="1028278"/>
            <a:ext cx="5200997" cy="3728058"/>
          </a:xfrm>
          <a:prstGeom prst="rect">
            <a:avLst/>
          </a:prstGeom>
        </p:spPr>
      </p:pic>
    </p:spTree>
    <p:extLst>
      <p:ext uri="{BB962C8B-B14F-4D97-AF65-F5344CB8AC3E}">
        <p14:creationId xmlns:p14="http://schemas.microsoft.com/office/powerpoint/2010/main" val="41100023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698" y="5037992"/>
            <a:ext cx="10075985" cy="1200329"/>
          </a:xfrm>
          <a:prstGeom prst="rect">
            <a:avLst/>
          </a:prstGeom>
          <a:noFill/>
        </p:spPr>
        <p:txBody>
          <a:bodyPr wrap="square" rtlCol="0">
            <a:spAutoFit/>
          </a:bodyPr>
          <a:lstStyle/>
          <a:p>
            <a:r>
              <a:rPr lang="en-US" dirty="0"/>
              <a:t>File mapping can be used to share a file or memory between two or more processes. To share a file or memory, all of the processes must use the name or the handle of the same file mapping object.</a:t>
            </a:r>
          </a:p>
          <a:p>
            <a:endParaRPr lang="en-US" dirty="0"/>
          </a:p>
        </p:txBody>
      </p:sp>
      <p:pic>
        <p:nvPicPr>
          <p:cNvPr id="3" name="Picture 2"/>
          <p:cNvPicPr>
            <a:picLocks noChangeAspect="1"/>
          </p:cNvPicPr>
          <p:nvPr/>
        </p:nvPicPr>
        <p:blipFill>
          <a:blip r:embed="rId2"/>
          <a:stretch>
            <a:fillRect/>
          </a:stretch>
        </p:blipFill>
        <p:spPr>
          <a:xfrm>
            <a:off x="3556855" y="1526931"/>
            <a:ext cx="3495675" cy="3048000"/>
          </a:xfrm>
          <a:prstGeom prst="rect">
            <a:avLst/>
          </a:prstGeom>
        </p:spPr>
      </p:pic>
      <p:sp>
        <p:nvSpPr>
          <p:cNvPr id="4" name="TextBox 3"/>
          <p:cNvSpPr txBox="1"/>
          <p:nvPr/>
        </p:nvSpPr>
        <p:spPr>
          <a:xfrm>
            <a:off x="978876" y="879204"/>
            <a:ext cx="8651631" cy="369332"/>
          </a:xfrm>
          <a:prstGeom prst="rect">
            <a:avLst/>
          </a:prstGeom>
          <a:noFill/>
        </p:spPr>
        <p:txBody>
          <a:bodyPr wrap="square" rtlCol="0">
            <a:spAutoFit/>
          </a:bodyPr>
          <a:lstStyle/>
          <a:p>
            <a:r>
              <a:rPr lang="en-US" dirty="0"/>
              <a:t>T</a:t>
            </a:r>
            <a:r>
              <a:rPr lang="en-US" dirty="0" smtClean="0"/>
              <a:t>he </a:t>
            </a:r>
            <a:r>
              <a:rPr lang="en-US" dirty="0"/>
              <a:t>relationship between the file on disk, a file mapping object, and a file view.</a:t>
            </a:r>
          </a:p>
        </p:txBody>
      </p:sp>
    </p:spTree>
    <p:extLst>
      <p:ext uri="{BB962C8B-B14F-4D97-AF65-F5344CB8AC3E}">
        <p14:creationId xmlns:p14="http://schemas.microsoft.com/office/powerpoint/2010/main" val="21182246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3092" y="782515"/>
            <a:ext cx="10348546" cy="5078313"/>
          </a:xfrm>
          <a:prstGeom prst="rect">
            <a:avLst/>
          </a:prstGeom>
          <a:noFill/>
        </p:spPr>
        <p:txBody>
          <a:bodyPr wrap="square" rtlCol="0">
            <a:spAutoFit/>
          </a:bodyPr>
          <a:lstStyle/>
          <a:p>
            <a:r>
              <a:rPr lang="en-US" dirty="0"/>
              <a:t>LPVOID </a:t>
            </a:r>
            <a:r>
              <a:rPr lang="en-US" dirty="0" err="1"/>
              <a:t>VirtualAlloc</a:t>
            </a:r>
            <a:r>
              <a:rPr lang="en-US" dirty="0"/>
              <a:t>(</a:t>
            </a:r>
          </a:p>
          <a:p>
            <a:r>
              <a:rPr lang="en-US" dirty="0"/>
              <a:t>  LPVOID </a:t>
            </a:r>
            <a:r>
              <a:rPr lang="en-US" dirty="0" err="1"/>
              <a:t>lpAddress</a:t>
            </a:r>
            <a:r>
              <a:rPr lang="en-US" dirty="0"/>
              <a:t>,</a:t>
            </a:r>
          </a:p>
          <a:p>
            <a:r>
              <a:rPr lang="en-US" dirty="0"/>
              <a:t>  SIZE_T </a:t>
            </a:r>
            <a:r>
              <a:rPr lang="en-US" dirty="0" err="1"/>
              <a:t>dwSize</a:t>
            </a:r>
            <a:r>
              <a:rPr lang="en-US" dirty="0"/>
              <a:t>,</a:t>
            </a:r>
          </a:p>
          <a:p>
            <a:r>
              <a:rPr lang="en-US" dirty="0"/>
              <a:t>  DWORD  </a:t>
            </a:r>
            <a:r>
              <a:rPr lang="en-US" dirty="0" err="1"/>
              <a:t>flAllocationType</a:t>
            </a:r>
            <a:r>
              <a:rPr lang="en-US" dirty="0"/>
              <a:t>,</a:t>
            </a:r>
          </a:p>
          <a:p>
            <a:r>
              <a:rPr lang="en-US" dirty="0"/>
              <a:t>  DWORD  </a:t>
            </a:r>
            <a:r>
              <a:rPr lang="en-US" dirty="0" err="1"/>
              <a:t>flProtect</a:t>
            </a:r>
            <a:endParaRPr lang="en-US" dirty="0"/>
          </a:p>
          <a:p>
            <a:r>
              <a:rPr lang="en-US" dirty="0" smtClean="0"/>
              <a:t>);</a:t>
            </a:r>
          </a:p>
          <a:p>
            <a:endParaRPr lang="en-US" dirty="0" smtClean="0"/>
          </a:p>
          <a:p>
            <a:r>
              <a:rPr lang="en-US" dirty="0" err="1" smtClean="0"/>
              <a:t>VirtualAlloc:</a:t>
            </a:r>
            <a:r>
              <a:rPr lang="en-US" dirty="0" err="1"/>
              <a:t>Reserves</a:t>
            </a:r>
            <a:r>
              <a:rPr lang="en-US" dirty="0"/>
              <a:t>, commits, or changes the state of a region of pages in the virtual address space of the calling process. Memory allocated by this function is automatically initialized to zero</a:t>
            </a:r>
            <a:r>
              <a:rPr lang="en-US" dirty="0" smtClean="0"/>
              <a:t>.</a:t>
            </a:r>
          </a:p>
          <a:p>
            <a:endParaRPr lang="en-US" dirty="0" smtClean="0"/>
          </a:p>
          <a:p>
            <a:r>
              <a:rPr lang="en-US" dirty="0" err="1" smtClean="0"/>
              <a:t>lpAddress:</a:t>
            </a:r>
            <a:r>
              <a:rPr lang="en-US" dirty="0" err="1"/>
              <a:t>The</a:t>
            </a:r>
            <a:r>
              <a:rPr lang="en-US" dirty="0"/>
              <a:t> starting address of the region to allocate.</a:t>
            </a:r>
            <a:endParaRPr lang="en-US" dirty="0" smtClean="0"/>
          </a:p>
          <a:p>
            <a:endParaRPr lang="en-US" dirty="0" smtClean="0"/>
          </a:p>
          <a:p>
            <a:r>
              <a:rPr lang="en-US" dirty="0" err="1" smtClean="0"/>
              <a:t>dwSize:</a:t>
            </a:r>
            <a:r>
              <a:rPr lang="en-US" dirty="0" err="1"/>
              <a:t>The</a:t>
            </a:r>
            <a:r>
              <a:rPr lang="en-US" dirty="0"/>
              <a:t> size of the region, in bytes</a:t>
            </a:r>
            <a:endParaRPr lang="en-US" dirty="0" smtClean="0"/>
          </a:p>
          <a:p>
            <a:endParaRPr lang="en-US" dirty="0"/>
          </a:p>
          <a:p>
            <a:r>
              <a:rPr lang="en-US" dirty="0" err="1" smtClean="0"/>
              <a:t>flAllocationType:</a:t>
            </a:r>
            <a:r>
              <a:rPr lang="en-US" dirty="0" err="1"/>
              <a:t>The</a:t>
            </a:r>
            <a:r>
              <a:rPr lang="en-US" dirty="0"/>
              <a:t> type of memory allocation</a:t>
            </a:r>
            <a:r>
              <a:rPr lang="en-US" dirty="0" smtClean="0"/>
              <a:t>.(</a:t>
            </a:r>
            <a:r>
              <a:rPr lang="en-US" b="1" dirty="0" smtClean="0"/>
              <a:t>MEM_COMMIT, MEM_RESERVE)</a:t>
            </a:r>
            <a:endParaRPr lang="en-US" dirty="0" smtClean="0"/>
          </a:p>
          <a:p>
            <a:endParaRPr lang="en-US" dirty="0"/>
          </a:p>
          <a:p>
            <a:r>
              <a:rPr lang="en-US" dirty="0" err="1" smtClean="0"/>
              <a:t>flProtect:</a:t>
            </a:r>
            <a:r>
              <a:rPr lang="en-US" dirty="0" err="1"/>
              <a:t>The</a:t>
            </a:r>
            <a:r>
              <a:rPr lang="en-US" dirty="0"/>
              <a:t> memory protection for the region of pages to be allocated</a:t>
            </a:r>
            <a:r>
              <a:rPr lang="en-US" dirty="0" smtClean="0"/>
              <a:t>.(</a:t>
            </a:r>
            <a:r>
              <a:rPr lang="en-US" b="1" dirty="0" smtClean="0"/>
              <a:t>PAGE_EXECUTE_READ, PAGE_NOACCESS, </a:t>
            </a:r>
            <a:r>
              <a:rPr lang="en-US" b="1" dirty="0"/>
              <a:t>PAGE_READWRITE</a:t>
            </a:r>
            <a:r>
              <a:rPr lang="en-US" b="1" dirty="0" smtClean="0"/>
              <a:t>)</a:t>
            </a:r>
          </a:p>
        </p:txBody>
      </p:sp>
    </p:spTree>
    <p:extLst>
      <p:ext uri="{BB962C8B-B14F-4D97-AF65-F5344CB8AC3E}">
        <p14:creationId xmlns:p14="http://schemas.microsoft.com/office/powerpoint/2010/main" val="1146092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054" y="474785"/>
            <a:ext cx="10330961" cy="4801314"/>
          </a:xfrm>
          <a:prstGeom prst="rect">
            <a:avLst/>
          </a:prstGeom>
          <a:noFill/>
        </p:spPr>
        <p:txBody>
          <a:bodyPr wrap="square" rtlCol="0">
            <a:spAutoFit/>
          </a:bodyPr>
          <a:lstStyle/>
          <a:p>
            <a:r>
              <a:rPr lang="en-US" dirty="0"/>
              <a:t>BOOL </a:t>
            </a:r>
            <a:r>
              <a:rPr lang="en-US" dirty="0" err="1"/>
              <a:t>VirtualFree</a:t>
            </a:r>
            <a:r>
              <a:rPr lang="en-US" dirty="0"/>
              <a:t>(</a:t>
            </a:r>
          </a:p>
          <a:p>
            <a:r>
              <a:rPr lang="en-US" dirty="0"/>
              <a:t>  LPVOID </a:t>
            </a:r>
            <a:r>
              <a:rPr lang="en-US" dirty="0" err="1"/>
              <a:t>lpAddress</a:t>
            </a:r>
            <a:r>
              <a:rPr lang="en-US" dirty="0"/>
              <a:t>,</a:t>
            </a:r>
          </a:p>
          <a:p>
            <a:r>
              <a:rPr lang="en-US" dirty="0"/>
              <a:t>  SIZE_T </a:t>
            </a:r>
            <a:r>
              <a:rPr lang="en-US" dirty="0" err="1"/>
              <a:t>dwSize</a:t>
            </a:r>
            <a:r>
              <a:rPr lang="en-US" dirty="0"/>
              <a:t>,</a:t>
            </a:r>
          </a:p>
          <a:p>
            <a:r>
              <a:rPr lang="en-US" dirty="0"/>
              <a:t>  DWORD  </a:t>
            </a:r>
            <a:r>
              <a:rPr lang="en-US" dirty="0" err="1"/>
              <a:t>dwFreeType</a:t>
            </a:r>
            <a:endParaRPr lang="en-US" dirty="0"/>
          </a:p>
          <a:p>
            <a:r>
              <a:rPr lang="en-US" dirty="0" smtClean="0"/>
              <a:t>);</a:t>
            </a:r>
          </a:p>
          <a:p>
            <a:endParaRPr lang="en-US" dirty="0" smtClean="0"/>
          </a:p>
          <a:p>
            <a:r>
              <a:rPr lang="en-US" dirty="0" err="1" smtClean="0"/>
              <a:t>VirtualFree</a:t>
            </a:r>
            <a:r>
              <a:rPr lang="en-US" dirty="0" smtClean="0"/>
              <a:t>: Releases</a:t>
            </a:r>
            <a:r>
              <a:rPr lang="en-US" dirty="0"/>
              <a:t>, </a:t>
            </a:r>
            <a:r>
              <a:rPr lang="en-US" dirty="0" err="1"/>
              <a:t>decommits</a:t>
            </a:r>
            <a:r>
              <a:rPr lang="en-US" dirty="0"/>
              <a:t>, or releases and </a:t>
            </a:r>
            <a:r>
              <a:rPr lang="en-US" dirty="0" err="1"/>
              <a:t>decommits</a:t>
            </a:r>
            <a:r>
              <a:rPr lang="en-US" dirty="0"/>
              <a:t> a region of pages within the virtual address space of the calling process</a:t>
            </a:r>
            <a:r>
              <a:rPr lang="en-US" dirty="0" smtClean="0"/>
              <a:t>.</a:t>
            </a:r>
          </a:p>
          <a:p>
            <a:endParaRPr lang="en-US" dirty="0" smtClean="0"/>
          </a:p>
          <a:p>
            <a:r>
              <a:rPr lang="en-US" dirty="0" err="1" smtClean="0"/>
              <a:t>lpAddress:</a:t>
            </a:r>
            <a:r>
              <a:rPr lang="en-US" dirty="0" err="1"/>
              <a:t>A</a:t>
            </a:r>
            <a:r>
              <a:rPr lang="en-US" dirty="0"/>
              <a:t> pointer to the base address of the region of pages to be freed</a:t>
            </a:r>
            <a:r>
              <a:rPr lang="en-US" dirty="0" smtClean="0"/>
              <a:t>.</a:t>
            </a:r>
          </a:p>
          <a:p>
            <a:endParaRPr lang="en-US" dirty="0"/>
          </a:p>
          <a:p>
            <a:r>
              <a:rPr lang="en-US" dirty="0" err="1" smtClean="0"/>
              <a:t>dwSize:</a:t>
            </a:r>
            <a:r>
              <a:rPr lang="en-US" dirty="0" err="1"/>
              <a:t>The</a:t>
            </a:r>
            <a:r>
              <a:rPr lang="en-US" dirty="0"/>
              <a:t> size of the region of memory to be freed, in bytes</a:t>
            </a:r>
            <a:r>
              <a:rPr lang="en-US" dirty="0" smtClean="0"/>
              <a:t>.</a:t>
            </a:r>
          </a:p>
          <a:p>
            <a:endParaRPr lang="en-US" dirty="0"/>
          </a:p>
          <a:p>
            <a:r>
              <a:rPr lang="en-US" dirty="0" err="1" smtClean="0"/>
              <a:t>dwFreeType</a:t>
            </a:r>
            <a:r>
              <a:rPr lang="en-US" dirty="0" smtClean="0"/>
              <a:t>:</a:t>
            </a:r>
            <a:r>
              <a:rPr lang="en-US" dirty="0"/>
              <a:t> The type of free operation</a:t>
            </a:r>
            <a:r>
              <a:rPr lang="en-US" dirty="0" smtClean="0"/>
              <a:t>.(</a:t>
            </a:r>
            <a:r>
              <a:rPr lang="en-US" b="1" dirty="0" smtClean="0"/>
              <a:t>MEM_DECOMMIT,</a:t>
            </a:r>
            <a:r>
              <a:rPr lang="en-US" b="1" dirty="0"/>
              <a:t> </a:t>
            </a:r>
            <a:r>
              <a:rPr lang="en-US" b="1" dirty="0" smtClean="0"/>
              <a:t>MEM_RELEASE)</a:t>
            </a:r>
          </a:p>
          <a:p>
            <a:endParaRPr lang="en-US" b="1" dirty="0"/>
          </a:p>
          <a:p>
            <a:endParaRPr lang="en-US" b="1" dirty="0" smtClean="0"/>
          </a:p>
          <a:p>
            <a:endParaRPr lang="en-US" b="1" dirty="0"/>
          </a:p>
        </p:txBody>
      </p:sp>
    </p:spTree>
    <p:extLst>
      <p:ext uri="{BB962C8B-B14F-4D97-AF65-F5344CB8AC3E}">
        <p14:creationId xmlns:p14="http://schemas.microsoft.com/office/powerpoint/2010/main" val="42206630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469" y="360485"/>
            <a:ext cx="10243039" cy="5909310"/>
          </a:xfrm>
          <a:prstGeom prst="rect">
            <a:avLst/>
          </a:prstGeom>
          <a:noFill/>
        </p:spPr>
        <p:txBody>
          <a:bodyPr wrap="square" rtlCol="0">
            <a:spAutoFit/>
          </a:bodyPr>
          <a:lstStyle/>
          <a:p>
            <a:r>
              <a:rPr lang="en-US" dirty="0"/>
              <a:t>HANDLE </a:t>
            </a:r>
            <a:r>
              <a:rPr lang="en-US" dirty="0" err="1" smtClean="0"/>
              <a:t>CreateFileMapping</a:t>
            </a:r>
            <a:r>
              <a:rPr lang="en-US" dirty="0" smtClean="0"/>
              <a:t>(</a:t>
            </a:r>
            <a:endParaRPr lang="en-US" dirty="0"/>
          </a:p>
          <a:p>
            <a:r>
              <a:rPr lang="en-US" dirty="0"/>
              <a:t>  HANDLE                </a:t>
            </a:r>
            <a:r>
              <a:rPr lang="en-US" dirty="0" err="1"/>
              <a:t>hFile</a:t>
            </a:r>
            <a:r>
              <a:rPr lang="en-US" dirty="0"/>
              <a:t>,</a:t>
            </a:r>
          </a:p>
          <a:p>
            <a:r>
              <a:rPr lang="en-US" dirty="0"/>
              <a:t>  LPSECURITY_ATTRIBUTES </a:t>
            </a:r>
            <a:r>
              <a:rPr lang="en-US" dirty="0" err="1"/>
              <a:t>lpFileMappingAttributes</a:t>
            </a:r>
            <a:r>
              <a:rPr lang="en-US" dirty="0"/>
              <a:t>,</a:t>
            </a:r>
          </a:p>
          <a:p>
            <a:r>
              <a:rPr lang="en-US" dirty="0"/>
              <a:t>  DWORD                 </a:t>
            </a:r>
            <a:r>
              <a:rPr lang="en-US" dirty="0" err="1"/>
              <a:t>flProtect</a:t>
            </a:r>
            <a:r>
              <a:rPr lang="en-US" dirty="0"/>
              <a:t>,</a:t>
            </a:r>
          </a:p>
          <a:p>
            <a:r>
              <a:rPr lang="en-US" dirty="0"/>
              <a:t>  DWORD                 </a:t>
            </a:r>
            <a:r>
              <a:rPr lang="en-US" dirty="0" err="1"/>
              <a:t>dwMaximumSizeHigh</a:t>
            </a:r>
            <a:r>
              <a:rPr lang="en-US" dirty="0"/>
              <a:t>,</a:t>
            </a:r>
          </a:p>
          <a:p>
            <a:r>
              <a:rPr lang="en-US" dirty="0"/>
              <a:t>  DWORD                 </a:t>
            </a:r>
            <a:r>
              <a:rPr lang="en-US" dirty="0" err="1"/>
              <a:t>dwMaximumSizeLow</a:t>
            </a:r>
            <a:r>
              <a:rPr lang="en-US" dirty="0"/>
              <a:t>,</a:t>
            </a:r>
          </a:p>
          <a:p>
            <a:r>
              <a:rPr lang="en-US" dirty="0"/>
              <a:t>  LPCSTR                </a:t>
            </a:r>
            <a:r>
              <a:rPr lang="en-US" dirty="0" err="1"/>
              <a:t>lpName</a:t>
            </a:r>
            <a:endParaRPr lang="en-US" dirty="0"/>
          </a:p>
          <a:p>
            <a:r>
              <a:rPr lang="en-US" dirty="0" smtClean="0"/>
              <a:t>);</a:t>
            </a:r>
          </a:p>
          <a:p>
            <a:endParaRPr lang="en-US" dirty="0" smtClean="0"/>
          </a:p>
          <a:p>
            <a:r>
              <a:rPr lang="en-US" dirty="0" err="1" smtClean="0"/>
              <a:t>CreateFileMapping</a:t>
            </a:r>
            <a:r>
              <a:rPr lang="en-US" dirty="0" smtClean="0"/>
              <a:t>: </a:t>
            </a:r>
            <a:r>
              <a:rPr lang="en-US" dirty="0"/>
              <a:t>Creates or opens a named or unnamed file mapping object for a specified file</a:t>
            </a:r>
            <a:r>
              <a:rPr lang="en-US" dirty="0" smtClean="0"/>
              <a:t>.</a:t>
            </a:r>
          </a:p>
          <a:p>
            <a:endParaRPr lang="en-US" dirty="0" smtClean="0"/>
          </a:p>
          <a:p>
            <a:r>
              <a:rPr lang="en-US" dirty="0" err="1" smtClean="0"/>
              <a:t>hFile</a:t>
            </a:r>
            <a:r>
              <a:rPr lang="en-US" dirty="0" smtClean="0"/>
              <a:t>: A </a:t>
            </a:r>
            <a:r>
              <a:rPr lang="en-US" dirty="0"/>
              <a:t>handle to the file from which to create a file mapping object</a:t>
            </a:r>
            <a:r>
              <a:rPr lang="en-US" dirty="0" smtClean="0"/>
              <a:t>.</a:t>
            </a:r>
          </a:p>
          <a:p>
            <a:endParaRPr lang="en-US" dirty="0"/>
          </a:p>
          <a:p>
            <a:r>
              <a:rPr lang="en-US" dirty="0" err="1" smtClean="0"/>
              <a:t>flProtect</a:t>
            </a:r>
            <a:r>
              <a:rPr lang="en-US" dirty="0" smtClean="0"/>
              <a:t>:</a:t>
            </a:r>
            <a:r>
              <a:rPr lang="en-US" dirty="0"/>
              <a:t> Specifies the page protection of the file mapping object</a:t>
            </a:r>
            <a:r>
              <a:rPr lang="en-US" dirty="0" smtClean="0"/>
              <a:t>.</a:t>
            </a:r>
          </a:p>
          <a:p>
            <a:endParaRPr lang="en-US" dirty="0"/>
          </a:p>
          <a:p>
            <a:r>
              <a:rPr lang="en-US" dirty="0" err="1" smtClean="0"/>
              <a:t>dwMaximumSizeHigh</a:t>
            </a:r>
            <a:r>
              <a:rPr lang="en-US" dirty="0" smtClean="0"/>
              <a:t>: </a:t>
            </a:r>
            <a:r>
              <a:rPr lang="en-US" dirty="0"/>
              <a:t>The </a:t>
            </a:r>
            <a:r>
              <a:rPr lang="en-US" dirty="0" smtClean="0"/>
              <a:t>high-order</a:t>
            </a:r>
            <a:r>
              <a:rPr lang="en-US" dirty="0"/>
              <a:t> </a:t>
            </a:r>
            <a:r>
              <a:rPr lang="en-US" dirty="0" smtClean="0"/>
              <a:t>DWORD</a:t>
            </a:r>
            <a:r>
              <a:rPr lang="en-US" dirty="0"/>
              <a:t> of the maximum size of the file mapping object</a:t>
            </a:r>
            <a:r>
              <a:rPr lang="en-US" dirty="0" smtClean="0"/>
              <a:t>.</a:t>
            </a:r>
          </a:p>
          <a:p>
            <a:endParaRPr lang="en-US" dirty="0"/>
          </a:p>
          <a:p>
            <a:r>
              <a:rPr lang="en-US" dirty="0" err="1" smtClean="0"/>
              <a:t>dwMaximumSizeLow</a:t>
            </a:r>
            <a:r>
              <a:rPr lang="en-US" dirty="0" smtClean="0"/>
              <a:t>: </a:t>
            </a:r>
            <a:r>
              <a:rPr lang="en-US" dirty="0"/>
              <a:t>The </a:t>
            </a:r>
            <a:r>
              <a:rPr lang="en-US" dirty="0" smtClean="0"/>
              <a:t>low-order</a:t>
            </a:r>
            <a:r>
              <a:rPr lang="en-US" dirty="0"/>
              <a:t> </a:t>
            </a:r>
            <a:r>
              <a:rPr lang="en-US" dirty="0" smtClean="0"/>
              <a:t>DWORD</a:t>
            </a:r>
            <a:r>
              <a:rPr lang="en-US" dirty="0"/>
              <a:t> of the maximum size of the file mapping object</a:t>
            </a:r>
            <a:r>
              <a:rPr lang="en-US" dirty="0" smtClean="0"/>
              <a:t>.</a:t>
            </a:r>
          </a:p>
          <a:p>
            <a:endParaRPr lang="en-US" dirty="0"/>
          </a:p>
          <a:p>
            <a:r>
              <a:rPr lang="en-US" dirty="0" err="1" smtClean="0"/>
              <a:t>lpName</a:t>
            </a:r>
            <a:r>
              <a:rPr lang="en-US" dirty="0" smtClean="0"/>
              <a:t>: </a:t>
            </a:r>
            <a:r>
              <a:rPr lang="en-US" dirty="0"/>
              <a:t>The name of the file mapping object.</a:t>
            </a:r>
            <a:endParaRPr lang="en-US" dirty="0" smtClean="0"/>
          </a:p>
        </p:txBody>
      </p:sp>
    </p:spTree>
    <p:extLst>
      <p:ext uri="{BB962C8B-B14F-4D97-AF65-F5344CB8AC3E}">
        <p14:creationId xmlns:p14="http://schemas.microsoft.com/office/powerpoint/2010/main" val="28080830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106" y="334108"/>
            <a:ext cx="10102363" cy="6186309"/>
          </a:xfrm>
          <a:prstGeom prst="rect">
            <a:avLst/>
          </a:prstGeom>
          <a:noFill/>
        </p:spPr>
        <p:txBody>
          <a:bodyPr wrap="square" rtlCol="0">
            <a:spAutoFit/>
          </a:bodyPr>
          <a:lstStyle/>
          <a:p>
            <a:r>
              <a:rPr lang="en-US" dirty="0"/>
              <a:t>LPVOID </a:t>
            </a:r>
            <a:r>
              <a:rPr lang="en-US" dirty="0" err="1"/>
              <a:t>MapViewOfFile</a:t>
            </a:r>
            <a:r>
              <a:rPr lang="en-US" dirty="0"/>
              <a:t>(</a:t>
            </a:r>
          </a:p>
          <a:p>
            <a:r>
              <a:rPr lang="en-US" dirty="0"/>
              <a:t>  HANDLE </a:t>
            </a:r>
            <a:r>
              <a:rPr lang="en-US" dirty="0" err="1"/>
              <a:t>hFileMappingObject</a:t>
            </a:r>
            <a:r>
              <a:rPr lang="en-US" dirty="0"/>
              <a:t>,</a:t>
            </a:r>
          </a:p>
          <a:p>
            <a:r>
              <a:rPr lang="en-US" dirty="0"/>
              <a:t>  DWORD  </a:t>
            </a:r>
            <a:r>
              <a:rPr lang="en-US" dirty="0" err="1"/>
              <a:t>dwDesiredAccess</a:t>
            </a:r>
            <a:r>
              <a:rPr lang="en-US" dirty="0"/>
              <a:t>,</a:t>
            </a:r>
          </a:p>
          <a:p>
            <a:r>
              <a:rPr lang="en-US" dirty="0"/>
              <a:t>  DWORD  </a:t>
            </a:r>
            <a:r>
              <a:rPr lang="en-US" dirty="0" err="1"/>
              <a:t>dwFileOffsetHigh</a:t>
            </a:r>
            <a:r>
              <a:rPr lang="en-US" dirty="0"/>
              <a:t>,</a:t>
            </a:r>
          </a:p>
          <a:p>
            <a:r>
              <a:rPr lang="en-US" dirty="0"/>
              <a:t>  DWORD  </a:t>
            </a:r>
            <a:r>
              <a:rPr lang="en-US" dirty="0" err="1"/>
              <a:t>dwFileOffsetLow</a:t>
            </a:r>
            <a:r>
              <a:rPr lang="en-US" dirty="0"/>
              <a:t>,</a:t>
            </a:r>
          </a:p>
          <a:p>
            <a:r>
              <a:rPr lang="en-US" dirty="0"/>
              <a:t>  SIZE_T </a:t>
            </a:r>
            <a:r>
              <a:rPr lang="en-US" dirty="0" err="1"/>
              <a:t>dwNumberOfBytesToMap</a:t>
            </a:r>
            <a:endParaRPr lang="en-US" dirty="0"/>
          </a:p>
          <a:p>
            <a:r>
              <a:rPr lang="en-US" dirty="0" smtClean="0"/>
              <a:t>);</a:t>
            </a:r>
          </a:p>
          <a:p>
            <a:endParaRPr lang="en-US" dirty="0"/>
          </a:p>
          <a:p>
            <a:r>
              <a:rPr lang="en-US" dirty="0" err="1" smtClean="0"/>
              <a:t>hFileMappingObject</a:t>
            </a:r>
            <a:r>
              <a:rPr lang="en-US" dirty="0" smtClean="0"/>
              <a:t>:</a:t>
            </a:r>
            <a:r>
              <a:rPr lang="en-US" dirty="0"/>
              <a:t> A handle to a file </a:t>
            </a:r>
            <a:r>
              <a:rPr lang="en-US" dirty="0" smtClean="0"/>
              <a:t>mapping object. The</a:t>
            </a:r>
            <a:r>
              <a:rPr lang="en-US" dirty="0"/>
              <a:t> </a:t>
            </a:r>
            <a:r>
              <a:rPr lang="en-US" dirty="0" err="1" smtClean="0"/>
              <a:t>CreateFileMapping</a:t>
            </a:r>
            <a:r>
              <a:rPr lang="en-US" dirty="0"/>
              <a:t> and </a:t>
            </a:r>
            <a:r>
              <a:rPr lang="en-US" dirty="0" err="1"/>
              <a:t>OpenFileMapping</a:t>
            </a:r>
            <a:r>
              <a:rPr lang="en-US" dirty="0"/>
              <a:t> functions return this handle</a:t>
            </a:r>
            <a:r>
              <a:rPr lang="en-US" dirty="0" smtClean="0"/>
              <a:t>.</a:t>
            </a:r>
          </a:p>
          <a:p>
            <a:endParaRPr lang="en-US" dirty="0"/>
          </a:p>
          <a:p>
            <a:r>
              <a:rPr lang="en-US" dirty="0" err="1" smtClean="0"/>
              <a:t>dwDesiredAccess</a:t>
            </a:r>
            <a:r>
              <a:rPr lang="en-US" dirty="0" smtClean="0"/>
              <a:t>: </a:t>
            </a:r>
            <a:r>
              <a:rPr lang="en-US" dirty="0"/>
              <a:t>The type of access to a file mapping object, which determines the page protection of the pages. </a:t>
            </a:r>
            <a:r>
              <a:rPr lang="en-US" dirty="0" smtClean="0"/>
              <a:t>(</a:t>
            </a:r>
            <a:r>
              <a:rPr lang="en-US" b="1" dirty="0" smtClean="0"/>
              <a:t>FILE_MAP_ALL_ACCESS,</a:t>
            </a:r>
            <a:r>
              <a:rPr lang="en-US" b="1" dirty="0"/>
              <a:t> </a:t>
            </a:r>
            <a:r>
              <a:rPr lang="en-US" b="1" dirty="0" smtClean="0"/>
              <a:t>FILE_MAP_READ,</a:t>
            </a:r>
            <a:r>
              <a:rPr lang="en-US" b="1" dirty="0"/>
              <a:t> </a:t>
            </a:r>
            <a:r>
              <a:rPr lang="en-US" b="1" dirty="0" smtClean="0"/>
              <a:t>FILE_MAP_WRITE)</a:t>
            </a:r>
            <a:endParaRPr lang="en-US" dirty="0" smtClean="0"/>
          </a:p>
          <a:p>
            <a:endParaRPr lang="en-US" dirty="0"/>
          </a:p>
          <a:p>
            <a:r>
              <a:rPr lang="en-US" dirty="0" err="1" smtClean="0"/>
              <a:t>dwFileOffsetHigh</a:t>
            </a:r>
            <a:r>
              <a:rPr lang="en-US" dirty="0" smtClean="0"/>
              <a:t>:</a:t>
            </a:r>
            <a:r>
              <a:rPr lang="en-US" dirty="0"/>
              <a:t> A </a:t>
            </a:r>
            <a:r>
              <a:rPr lang="en-US" dirty="0" smtClean="0"/>
              <a:t>high-order</a:t>
            </a:r>
            <a:r>
              <a:rPr lang="en-US" dirty="0"/>
              <a:t> </a:t>
            </a:r>
            <a:r>
              <a:rPr lang="en-US" dirty="0" smtClean="0"/>
              <a:t>DWORD of </a:t>
            </a:r>
            <a:r>
              <a:rPr lang="en-US" dirty="0"/>
              <a:t>the file offset where the view begins</a:t>
            </a:r>
            <a:r>
              <a:rPr lang="en-US" dirty="0" smtClean="0"/>
              <a:t>.</a:t>
            </a:r>
          </a:p>
          <a:p>
            <a:endParaRPr lang="en-US" dirty="0"/>
          </a:p>
          <a:p>
            <a:r>
              <a:rPr lang="en-US" dirty="0" err="1" smtClean="0"/>
              <a:t>dwFileOffsetLow</a:t>
            </a:r>
            <a:r>
              <a:rPr lang="en-US" dirty="0" smtClean="0"/>
              <a:t>: </a:t>
            </a:r>
            <a:r>
              <a:rPr lang="en-US" dirty="0"/>
              <a:t>A </a:t>
            </a:r>
            <a:r>
              <a:rPr lang="en-US" dirty="0" smtClean="0"/>
              <a:t>low-order</a:t>
            </a:r>
            <a:r>
              <a:rPr lang="en-US" dirty="0"/>
              <a:t> </a:t>
            </a:r>
            <a:r>
              <a:rPr lang="en-US" dirty="0" smtClean="0"/>
              <a:t>DWORD</a:t>
            </a:r>
            <a:r>
              <a:rPr lang="en-US" dirty="0"/>
              <a:t> of the file offset where the view is to begin. </a:t>
            </a:r>
            <a:endParaRPr lang="en-US" dirty="0" smtClean="0"/>
          </a:p>
          <a:p>
            <a:endParaRPr lang="en-US" dirty="0"/>
          </a:p>
          <a:p>
            <a:r>
              <a:rPr lang="en-US" dirty="0" err="1" smtClean="0"/>
              <a:t>dwNumberOfBytesToMap</a:t>
            </a:r>
            <a:r>
              <a:rPr lang="en-US" dirty="0" smtClean="0"/>
              <a:t>:</a:t>
            </a:r>
            <a:r>
              <a:rPr lang="en-US" dirty="0"/>
              <a:t> The number of bytes of a file mapping to map to the view. </a:t>
            </a:r>
            <a:endParaRPr lang="en-US" dirty="0" smtClean="0"/>
          </a:p>
          <a:p>
            <a:endParaRPr lang="en-US" dirty="0"/>
          </a:p>
          <a:p>
            <a:endParaRPr lang="en-US" dirty="0" smtClean="0"/>
          </a:p>
          <a:p>
            <a:r>
              <a:rPr lang="en-US" dirty="0" smtClean="0"/>
              <a:t>Example:</a:t>
            </a:r>
          </a:p>
        </p:txBody>
      </p:sp>
    </p:spTree>
    <p:extLst>
      <p:ext uri="{BB962C8B-B14F-4D97-AF65-F5344CB8AC3E}">
        <p14:creationId xmlns:p14="http://schemas.microsoft.com/office/powerpoint/2010/main" val="10132861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And Thread</a:t>
            </a:r>
            <a:endParaRPr lang="en-US" dirty="0"/>
          </a:p>
        </p:txBody>
      </p:sp>
      <p:sp>
        <p:nvSpPr>
          <p:cNvPr id="3" name="Content Placeholder 2"/>
          <p:cNvSpPr>
            <a:spLocks noGrp="1"/>
          </p:cNvSpPr>
          <p:nvPr>
            <p:ph idx="1"/>
          </p:nvPr>
        </p:nvSpPr>
        <p:spPr/>
        <p:txBody>
          <a:bodyPr/>
          <a:lstStyle/>
          <a:p>
            <a:r>
              <a:rPr lang="en-US" dirty="0"/>
              <a:t>Process is the execution of a program and the basic unit of resource allocation and scheduling</a:t>
            </a:r>
            <a:r>
              <a:rPr lang="en-US" dirty="0" smtClean="0"/>
              <a:t>.</a:t>
            </a:r>
          </a:p>
          <a:p>
            <a:r>
              <a:rPr lang="en-US" dirty="0"/>
              <a:t>Threads are the smallest unit that the operating system can schedule operations. It is included in the process and is the actual unit of operation in the process</a:t>
            </a:r>
            <a:r>
              <a:rPr lang="en-US" dirty="0" smtClean="0"/>
              <a:t>.</a:t>
            </a:r>
          </a:p>
          <a:p>
            <a:r>
              <a:rPr lang="en-US" dirty="0"/>
              <a:t>A process can have multiple threads that share the resources of the </a:t>
            </a:r>
            <a:r>
              <a:rPr lang="en-US" dirty="0" smtClean="0"/>
              <a:t>process.</a:t>
            </a:r>
          </a:p>
          <a:p>
            <a:r>
              <a:rPr lang="en-US" dirty="0"/>
              <a:t>Threads have their own call stack and local storage.</a:t>
            </a:r>
            <a:endParaRPr lang="en-US" dirty="0" smtClean="0"/>
          </a:p>
        </p:txBody>
      </p:sp>
    </p:spTree>
    <p:extLst>
      <p:ext uri="{BB962C8B-B14F-4D97-AF65-F5344CB8AC3E}">
        <p14:creationId xmlns:p14="http://schemas.microsoft.com/office/powerpoint/2010/main" val="30341249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9808" y="791308"/>
            <a:ext cx="10155115" cy="2585323"/>
          </a:xfrm>
          <a:prstGeom prst="rect">
            <a:avLst/>
          </a:prstGeom>
          <a:noFill/>
        </p:spPr>
        <p:txBody>
          <a:bodyPr wrap="square" rtlCol="0">
            <a:spAutoFit/>
          </a:bodyPr>
          <a:lstStyle/>
          <a:p>
            <a:r>
              <a:rPr lang="en-US" dirty="0"/>
              <a:t>A multitasking operating system divides the available processor time among the processes or threads that need it. The system is designed for preemptive multitasking; it allocates a processor </a:t>
            </a:r>
            <a:r>
              <a:rPr lang="en-US" i="1" dirty="0"/>
              <a:t>time slice</a:t>
            </a:r>
            <a:r>
              <a:rPr lang="en-US" dirty="0"/>
              <a:t> to each thread it executes. The currently executing thread is suspended when its time slice elapses, allowing another thread to run. When the system switches from one thread to another, it saves the context of the preempted thread and restores the saved context of the next thread in the </a:t>
            </a:r>
            <a:r>
              <a:rPr lang="en-US" dirty="0" smtClean="0"/>
              <a:t>queue. The </a:t>
            </a:r>
            <a:r>
              <a:rPr lang="en-US" dirty="0"/>
              <a:t>length of the time slice depends on the operating system and the processor.</a:t>
            </a:r>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808" y="2941279"/>
            <a:ext cx="10058400" cy="3633663"/>
          </a:xfrm>
          <a:prstGeom prst="rect">
            <a:avLst/>
          </a:prstGeom>
        </p:spPr>
      </p:pic>
    </p:spTree>
    <p:extLst>
      <p:ext uri="{BB962C8B-B14F-4D97-AF65-F5344CB8AC3E}">
        <p14:creationId xmlns:p14="http://schemas.microsoft.com/office/powerpoint/2010/main" val="17950867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52160" y="3656839"/>
            <a:ext cx="4392064" cy="369332"/>
          </a:xfrm>
          <a:prstGeom prst="rect">
            <a:avLst/>
          </a:prstGeom>
          <a:noFill/>
        </p:spPr>
        <p:txBody>
          <a:bodyPr wrap="square" rtlCol="0">
            <a:spAutoFit/>
          </a:bodyPr>
          <a:lstStyle/>
          <a:p>
            <a:pPr algn="ctr"/>
            <a:r>
              <a:rPr lang="en-US" dirty="0"/>
              <a:t>State transition of process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0367" y="2121648"/>
            <a:ext cx="3295650" cy="1390650"/>
          </a:xfrm>
          <a:prstGeom prst="rect">
            <a:avLst/>
          </a:prstGeom>
        </p:spPr>
      </p:pic>
      <p:sp>
        <p:nvSpPr>
          <p:cNvPr id="6" name="TextBox 5"/>
          <p:cNvSpPr txBox="1"/>
          <p:nvPr/>
        </p:nvSpPr>
        <p:spPr>
          <a:xfrm>
            <a:off x="105508" y="1951892"/>
            <a:ext cx="8545390" cy="2308324"/>
          </a:xfrm>
          <a:prstGeom prst="rect">
            <a:avLst/>
          </a:prstGeom>
          <a:noFill/>
        </p:spPr>
        <p:txBody>
          <a:bodyPr wrap="square" rtlCol="0">
            <a:spAutoFit/>
          </a:bodyPr>
          <a:lstStyle/>
          <a:p>
            <a:r>
              <a:rPr lang="en-US" altLang="zh-CN" dirty="0">
                <a:solidFill>
                  <a:srgbClr val="002060"/>
                </a:solidFill>
              </a:rPr>
              <a:t>Ready</a:t>
            </a:r>
            <a:r>
              <a:rPr lang="en-US" altLang="zh-CN" dirty="0" smtClean="0">
                <a:solidFill>
                  <a:srgbClr val="002060"/>
                </a:solidFill>
              </a:rPr>
              <a:t>: </a:t>
            </a:r>
            <a:r>
              <a:rPr lang="en-US" altLang="zh-CN" dirty="0" smtClean="0"/>
              <a:t>This </a:t>
            </a:r>
            <a:r>
              <a:rPr lang="en-US" altLang="zh-CN" dirty="0"/>
              <a:t>means that the process is ready, that is, the process is allocated to all necessary resources except CPU</a:t>
            </a:r>
            <a:r>
              <a:rPr lang="en-US" altLang="zh-CN" dirty="0" smtClean="0"/>
              <a:t>.</a:t>
            </a:r>
          </a:p>
          <a:p>
            <a:endParaRPr lang="en-US" dirty="0"/>
          </a:p>
          <a:p>
            <a:r>
              <a:rPr lang="en-US" dirty="0" smtClean="0">
                <a:solidFill>
                  <a:srgbClr val="002060"/>
                </a:solidFill>
              </a:rPr>
              <a:t>Running</a:t>
            </a:r>
            <a:r>
              <a:rPr lang="en-US" dirty="0">
                <a:solidFill>
                  <a:srgbClr val="002060"/>
                </a:solidFill>
              </a:rPr>
              <a:t>: </a:t>
            </a:r>
            <a:r>
              <a:rPr lang="en-US" dirty="0"/>
              <a:t>This refers to the state in which a process has acquired a CPU and its program is executing</a:t>
            </a:r>
            <a:r>
              <a:rPr lang="en-US" dirty="0" smtClean="0"/>
              <a:t>.</a:t>
            </a:r>
          </a:p>
          <a:p>
            <a:endParaRPr lang="en-US" dirty="0"/>
          </a:p>
          <a:p>
            <a:r>
              <a:rPr lang="en-US" dirty="0" smtClean="0">
                <a:solidFill>
                  <a:srgbClr val="002060"/>
                </a:solidFill>
              </a:rPr>
              <a:t>Block</a:t>
            </a:r>
            <a:r>
              <a:rPr lang="en-US" dirty="0">
                <a:solidFill>
                  <a:srgbClr val="002060"/>
                </a:solidFill>
              </a:rPr>
              <a:t>: </a:t>
            </a:r>
            <a:r>
              <a:rPr lang="en-US" dirty="0"/>
              <a:t>The state in which the executing process is temporarily unable to continue because something has happened.</a:t>
            </a:r>
          </a:p>
        </p:txBody>
      </p:sp>
    </p:spTree>
    <p:extLst>
      <p:ext uri="{BB962C8B-B14F-4D97-AF65-F5344CB8AC3E}">
        <p14:creationId xmlns:p14="http://schemas.microsoft.com/office/powerpoint/2010/main" val="25189842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677" y="395654"/>
            <a:ext cx="10260623" cy="6186309"/>
          </a:xfrm>
          <a:prstGeom prst="rect">
            <a:avLst/>
          </a:prstGeom>
          <a:noFill/>
        </p:spPr>
        <p:txBody>
          <a:bodyPr wrap="square" rtlCol="0">
            <a:spAutoFit/>
          </a:bodyPr>
          <a:lstStyle/>
          <a:p>
            <a:r>
              <a:rPr lang="en-US" b="1" dirty="0"/>
              <a:t>Synchronizing Execution of Multiple </a:t>
            </a:r>
            <a:r>
              <a:rPr lang="en-US" b="1" dirty="0" smtClean="0"/>
              <a:t>Threads</a:t>
            </a:r>
          </a:p>
          <a:p>
            <a:endParaRPr lang="en-US" b="1" dirty="0" smtClean="0"/>
          </a:p>
          <a:p>
            <a:r>
              <a:rPr lang="en-US" dirty="0"/>
              <a:t>To avoid race conditions and deadlocks, it is necessary to synchronize access by multiple threads to shared resources. Synchronization is also necessary to ensure that interdependent code is executed in the proper sequence</a:t>
            </a:r>
            <a:r>
              <a:rPr lang="en-US" dirty="0" smtClean="0"/>
              <a:t>.</a:t>
            </a:r>
          </a:p>
          <a:p>
            <a:endParaRPr lang="en-US" dirty="0" smtClean="0"/>
          </a:p>
          <a:p>
            <a:r>
              <a:rPr lang="en-US" dirty="0"/>
              <a:t>There are a number of objects whose handles can be used to synchronize multiple threads. These objects include</a:t>
            </a:r>
            <a:r>
              <a:rPr lang="en-US" dirty="0" smtClean="0"/>
              <a:t>:</a:t>
            </a:r>
          </a:p>
          <a:p>
            <a:endParaRPr lang="en-US" dirty="0" smtClean="0"/>
          </a:p>
          <a:p>
            <a:pPr marL="285750" indent="-285750">
              <a:buFont typeface="Arial" panose="020B0604020202020204" pitchFamily="34" charset="0"/>
              <a:buChar char="•"/>
            </a:pPr>
            <a:r>
              <a:rPr lang="en-US" dirty="0"/>
              <a:t>Timers</a:t>
            </a:r>
            <a:endParaRPr lang="en-US" dirty="0" smtClean="0"/>
          </a:p>
          <a:p>
            <a:pPr marL="285750" indent="-285750">
              <a:buFont typeface="Arial" panose="020B0604020202020204" pitchFamily="34" charset="0"/>
              <a:buChar char="•"/>
            </a:pPr>
            <a:r>
              <a:rPr lang="en-US" dirty="0" smtClean="0"/>
              <a:t>Events</a:t>
            </a:r>
            <a:endParaRPr lang="en-US" dirty="0"/>
          </a:p>
          <a:p>
            <a:pPr marL="285750" indent="-285750">
              <a:buFont typeface="Arial" panose="020B0604020202020204" pitchFamily="34" charset="0"/>
              <a:buChar char="•"/>
            </a:pPr>
            <a:r>
              <a:rPr lang="en-US" dirty="0" err="1"/>
              <a:t>Mutexes</a:t>
            </a:r>
            <a:endParaRPr lang="en-US" dirty="0"/>
          </a:p>
          <a:p>
            <a:pPr marL="285750" indent="-285750">
              <a:buFont typeface="Arial" panose="020B0604020202020204" pitchFamily="34" charset="0"/>
              <a:buChar char="•"/>
            </a:pPr>
            <a:r>
              <a:rPr lang="en-US" dirty="0"/>
              <a:t>Processes</a:t>
            </a:r>
          </a:p>
          <a:p>
            <a:pPr marL="285750" indent="-285750">
              <a:buFont typeface="Arial" panose="020B0604020202020204" pitchFamily="34" charset="0"/>
              <a:buChar char="•"/>
            </a:pPr>
            <a:r>
              <a:rPr lang="en-US" dirty="0"/>
              <a:t>Semaphores</a:t>
            </a:r>
          </a:p>
          <a:p>
            <a:pPr marL="285750" indent="-285750">
              <a:buFont typeface="Arial" panose="020B0604020202020204" pitchFamily="34" charset="0"/>
              <a:buChar char="•"/>
            </a:pPr>
            <a:r>
              <a:rPr lang="en-US" dirty="0"/>
              <a:t>Threads</a:t>
            </a:r>
          </a:p>
          <a:p>
            <a:pPr marL="285750" indent="-285750">
              <a:buFont typeface="Arial" panose="020B0604020202020204" pitchFamily="34" charset="0"/>
              <a:buChar char="•"/>
            </a:pPr>
            <a:r>
              <a:rPr lang="en-US" dirty="0" smtClean="0"/>
              <a:t>Console </a:t>
            </a:r>
            <a:r>
              <a:rPr lang="en-US" dirty="0"/>
              <a:t>input </a:t>
            </a:r>
            <a:r>
              <a:rPr lang="en-US" dirty="0" smtClean="0"/>
              <a:t>buffers</a:t>
            </a:r>
          </a:p>
          <a:p>
            <a:endParaRPr lang="en-US" dirty="0"/>
          </a:p>
          <a:p>
            <a:r>
              <a:rPr lang="en-US" dirty="0"/>
              <a:t>The state of each of these objects is either signaled or not signaled. When you specify a handle to any of these objects in a call to one of the wait</a:t>
            </a:r>
            <a:r>
              <a:rPr lang="en-US" u="sng" dirty="0"/>
              <a:t> </a:t>
            </a:r>
            <a:r>
              <a:rPr lang="en-US" dirty="0"/>
              <a:t>functions, the execution of the calling thread is blocked until the state of the specified object becomes signaled</a:t>
            </a:r>
            <a:r>
              <a:rPr lang="en-US" dirty="0" smtClean="0"/>
              <a:t>.</a:t>
            </a:r>
          </a:p>
          <a:p>
            <a:endParaRPr lang="en-US" dirty="0" smtClean="0"/>
          </a:p>
          <a:p>
            <a:endParaRPr lang="en-US" dirty="0"/>
          </a:p>
        </p:txBody>
      </p:sp>
    </p:spTree>
    <p:extLst>
      <p:ext uri="{BB962C8B-B14F-4D97-AF65-F5344CB8AC3E}">
        <p14:creationId xmlns:p14="http://schemas.microsoft.com/office/powerpoint/2010/main" val="24215944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315" y="0"/>
            <a:ext cx="9979269" cy="6740307"/>
          </a:xfrm>
          <a:prstGeom prst="rect">
            <a:avLst/>
          </a:prstGeom>
          <a:noFill/>
        </p:spPr>
        <p:txBody>
          <a:bodyPr wrap="square" rtlCol="0">
            <a:spAutoFit/>
          </a:bodyPr>
          <a:lstStyle/>
          <a:p>
            <a:r>
              <a:rPr lang="en-US" dirty="0"/>
              <a:t>HANDLE </a:t>
            </a:r>
            <a:r>
              <a:rPr lang="en-US" dirty="0" err="1"/>
              <a:t>CreateThread</a:t>
            </a:r>
            <a:r>
              <a:rPr lang="en-US" dirty="0"/>
              <a:t>(</a:t>
            </a:r>
          </a:p>
          <a:p>
            <a:r>
              <a:rPr lang="en-US" dirty="0"/>
              <a:t>  LPSECURITY_ATTRIBUTES   </a:t>
            </a:r>
            <a:r>
              <a:rPr lang="en-US" dirty="0" smtClean="0"/>
              <a:t>	</a:t>
            </a:r>
            <a:r>
              <a:rPr lang="en-US" dirty="0" err="1" smtClean="0"/>
              <a:t>lpThreadAttributes</a:t>
            </a:r>
            <a:r>
              <a:rPr lang="en-US" dirty="0"/>
              <a:t>,</a:t>
            </a:r>
          </a:p>
          <a:p>
            <a:r>
              <a:rPr lang="en-US" dirty="0"/>
              <a:t>  SIZE_T                  </a:t>
            </a:r>
            <a:r>
              <a:rPr lang="en-US" dirty="0" smtClean="0"/>
              <a:t>		  	</a:t>
            </a:r>
            <a:r>
              <a:rPr lang="en-US" dirty="0" err="1" smtClean="0"/>
              <a:t>dwStackSize</a:t>
            </a:r>
            <a:r>
              <a:rPr lang="en-US" dirty="0"/>
              <a:t>,</a:t>
            </a:r>
          </a:p>
          <a:p>
            <a:r>
              <a:rPr lang="en-US" dirty="0"/>
              <a:t>  LPTHREAD_START_ROUTINE  </a:t>
            </a:r>
            <a:r>
              <a:rPr lang="en-US" dirty="0" smtClean="0"/>
              <a:t>  </a:t>
            </a:r>
            <a:r>
              <a:rPr lang="en-US" dirty="0" err="1" smtClean="0"/>
              <a:t>lpStartAddress</a:t>
            </a:r>
            <a:r>
              <a:rPr lang="en-US" dirty="0"/>
              <a:t>,</a:t>
            </a:r>
          </a:p>
          <a:p>
            <a:r>
              <a:rPr lang="en-US" dirty="0"/>
              <a:t>  __</a:t>
            </a:r>
            <a:r>
              <a:rPr lang="en-US" dirty="0" err="1"/>
              <a:t>drv_aliasesMem</a:t>
            </a:r>
            <a:r>
              <a:rPr lang="en-US" dirty="0"/>
              <a:t> LPVOID </a:t>
            </a:r>
            <a:r>
              <a:rPr lang="en-US" dirty="0" smtClean="0"/>
              <a:t>  	</a:t>
            </a:r>
            <a:r>
              <a:rPr lang="en-US" dirty="0" err="1" smtClean="0"/>
              <a:t>lpParameter</a:t>
            </a:r>
            <a:r>
              <a:rPr lang="en-US" dirty="0"/>
              <a:t>,</a:t>
            </a:r>
          </a:p>
          <a:p>
            <a:r>
              <a:rPr lang="en-US" dirty="0"/>
              <a:t>  DWORD                   </a:t>
            </a:r>
            <a:r>
              <a:rPr lang="en-US" dirty="0" smtClean="0"/>
              <a:t>			</a:t>
            </a:r>
            <a:r>
              <a:rPr lang="en-US" dirty="0" err="1" smtClean="0"/>
              <a:t>dwCreationFlags</a:t>
            </a:r>
            <a:r>
              <a:rPr lang="en-US" dirty="0"/>
              <a:t>,</a:t>
            </a:r>
          </a:p>
          <a:p>
            <a:r>
              <a:rPr lang="en-US" dirty="0"/>
              <a:t>  LPDWORD                 </a:t>
            </a:r>
            <a:r>
              <a:rPr lang="en-US" dirty="0" smtClean="0"/>
              <a:t>		</a:t>
            </a:r>
            <a:r>
              <a:rPr lang="en-US" dirty="0" err="1" smtClean="0"/>
              <a:t>lpThreadId</a:t>
            </a:r>
            <a:endParaRPr lang="en-US" dirty="0"/>
          </a:p>
          <a:p>
            <a:r>
              <a:rPr lang="en-US" dirty="0" smtClean="0"/>
              <a:t>);</a:t>
            </a:r>
            <a:endParaRPr lang="en-US" dirty="0"/>
          </a:p>
          <a:p>
            <a:r>
              <a:rPr lang="en-US" dirty="0" err="1" smtClean="0"/>
              <a:t>CreateThread</a:t>
            </a:r>
            <a:r>
              <a:rPr lang="en-US" dirty="0" smtClean="0"/>
              <a:t>: </a:t>
            </a:r>
            <a:r>
              <a:rPr lang="en-US" dirty="0"/>
              <a:t>Creates a thread to execute within the virtual address space of the calling process</a:t>
            </a:r>
            <a:r>
              <a:rPr lang="en-US" dirty="0" smtClean="0"/>
              <a:t>.</a:t>
            </a:r>
          </a:p>
          <a:p>
            <a:endParaRPr lang="en-US" dirty="0"/>
          </a:p>
          <a:p>
            <a:r>
              <a:rPr lang="en-US" dirty="0" err="1" smtClean="0"/>
              <a:t>lpThreadAttributes</a:t>
            </a:r>
            <a:r>
              <a:rPr lang="en-US" dirty="0" smtClean="0"/>
              <a:t>: </a:t>
            </a:r>
            <a:r>
              <a:rPr lang="en-US" dirty="0"/>
              <a:t>A pointer to a SECURITY_ATTRIBUTES structure that determines whether the returned handle can be inherited by child processes</a:t>
            </a:r>
            <a:r>
              <a:rPr lang="en-US" dirty="0" smtClean="0"/>
              <a:t>.</a:t>
            </a:r>
          </a:p>
          <a:p>
            <a:endParaRPr lang="en-US" dirty="0"/>
          </a:p>
          <a:p>
            <a:r>
              <a:rPr lang="en-US" dirty="0" err="1"/>
              <a:t>dwStackSize</a:t>
            </a:r>
            <a:r>
              <a:rPr lang="en-US" dirty="0"/>
              <a:t> </a:t>
            </a:r>
            <a:r>
              <a:rPr lang="en-US" dirty="0" smtClean="0"/>
              <a:t>: The </a:t>
            </a:r>
            <a:r>
              <a:rPr lang="en-US" dirty="0"/>
              <a:t>initial size of the stack, in bytes. The system rounds this value to the nearest page. </a:t>
            </a:r>
            <a:endParaRPr lang="en-US" dirty="0" smtClean="0"/>
          </a:p>
          <a:p>
            <a:endParaRPr lang="en-US" dirty="0" smtClean="0"/>
          </a:p>
          <a:p>
            <a:r>
              <a:rPr lang="en-US" dirty="0" err="1" smtClean="0"/>
              <a:t>lpStartAddress</a:t>
            </a:r>
            <a:r>
              <a:rPr lang="en-US" dirty="0" smtClean="0"/>
              <a:t>: </a:t>
            </a:r>
            <a:r>
              <a:rPr lang="en-US" dirty="0"/>
              <a:t>A pointer to the application-defined function to be executed by the thread. </a:t>
            </a:r>
            <a:endParaRPr lang="en-US" dirty="0" smtClean="0"/>
          </a:p>
          <a:p>
            <a:endParaRPr lang="en-US" dirty="0"/>
          </a:p>
          <a:p>
            <a:r>
              <a:rPr lang="en-US" dirty="0" err="1" smtClean="0"/>
              <a:t>lpParameter</a:t>
            </a:r>
            <a:r>
              <a:rPr lang="en-US" dirty="0" smtClean="0"/>
              <a:t>: </a:t>
            </a:r>
            <a:r>
              <a:rPr lang="en-US" dirty="0"/>
              <a:t>A pointer to a variable to be passed to the thread</a:t>
            </a:r>
            <a:r>
              <a:rPr lang="en-US" dirty="0" smtClean="0"/>
              <a:t>.</a:t>
            </a:r>
          </a:p>
          <a:p>
            <a:endParaRPr lang="en-US" dirty="0"/>
          </a:p>
          <a:p>
            <a:r>
              <a:rPr lang="en-US" dirty="0" err="1" smtClean="0"/>
              <a:t>dwCreationFlags</a:t>
            </a:r>
            <a:r>
              <a:rPr lang="en-US" dirty="0" smtClean="0"/>
              <a:t>: </a:t>
            </a:r>
            <a:r>
              <a:rPr lang="en-US" dirty="0"/>
              <a:t>The flags that control the creation of the thread.(0 stands for immediate </a:t>
            </a:r>
            <a:r>
              <a:rPr lang="en-US" dirty="0" smtClean="0"/>
              <a:t>operation, </a:t>
            </a:r>
            <a:r>
              <a:rPr lang="en-US" b="1" dirty="0" smtClean="0"/>
              <a:t>CREATE_SUSPENDED)</a:t>
            </a:r>
          </a:p>
          <a:p>
            <a:r>
              <a:rPr lang="en-US" dirty="0" err="1" smtClean="0"/>
              <a:t>lpThreadId</a:t>
            </a:r>
            <a:r>
              <a:rPr lang="en-US" dirty="0" smtClean="0"/>
              <a:t>: </a:t>
            </a:r>
            <a:r>
              <a:rPr lang="en-US" dirty="0"/>
              <a:t>A pointer to a variable that receives the thread identifier.</a:t>
            </a:r>
          </a:p>
        </p:txBody>
      </p:sp>
    </p:spTree>
    <p:extLst>
      <p:ext uri="{BB962C8B-B14F-4D97-AF65-F5344CB8AC3E}">
        <p14:creationId xmlns:p14="http://schemas.microsoft.com/office/powerpoint/2010/main" val="1417844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6830" y="848538"/>
            <a:ext cx="6201295" cy="400110"/>
          </a:xfrm>
          <a:prstGeom prst="rect">
            <a:avLst/>
          </a:prstGeom>
          <a:noFill/>
        </p:spPr>
        <p:txBody>
          <a:bodyPr wrap="square" rtlCol="0">
            <a:spAutoFit/>
          </a:bodyPr>
          <a:lstStyle/>
          <a:p>
            <a:r>
              <a:rPr lang="en-US" sz="2000" dirty="0">
                <a:solidFill>
                  <a:schemeClr val="bg1"/>
                </a:solidFill>
              </a:rPr>
              <a:t>4</a:t>
            </a:r>
            <a:r>
              <a:rPr lang="en-US" sz="2000" dirty="0" smtClean="0">
                <a:solidFill>
                  <a:schemeClr val="bg1"/>
                </a:solidFill>
              </a:rPr>
              <a:t> layer of the TCP/IP  model:</a:t>
            </a:r>
            <a:endParaRPr lang="en-US" sz="200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718" y="1597921"/>
            <a:ext cx="6762750" cy="4286250"/>
          </a:xfrm>
          <a:prstGeom prst="rect">
            <a:avLst/>
          </a:prstGeom>
        </p:spPr>
      </p:pic>
    </p:spTree>
    <p:extLst>
      <p:ext uri="{BB962C8B-B14F-4D97-AF65-F5344CB8AC3E}">
        <p14:creationId xmlns:p14="http://schemas.microsoft.com/office/powerpoint/2010/main" val="28941124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546" y="395654"/>
            <a:ext cx="10278208" cy="5909310"/>
          </a:xfrm>
          <a:prstGeom prst="rect">
            <a:avLst/>
          </a:prstGeom>
          <a:noFill/>
        </p:spPr>
        <p:txBody>
          <a:bodyPr wrap="square" rtlCol="0">
            <a:spAutoFit/>
          </a:bodyPr>
          <a:lstStyle/>
          <a:p>
            <a:r>
              <a:rPr lang="en-US" dirty="0"/>
              <a:t>DWORD </a:t>
            </a:r>
            <a:r>
              <a:rPr lang="en-US" dirty="0" err="1"/>
              <a:t>WaitForSingleObject</a:t>
            </a:r>
            <a:r>
              <a:rPr lang="en-US" dirty="0"/>
              <a:t>(</a:t>
            </a:r>
          </a:p>
          <a:p>
            <a:r>
              <a:rPr lang="en-US" dirty="0"/>
              <a:t>  HANDLE </a:t>
            </a:r>
            <a:r>
              <a:rPr lang="en-US" dirty="0" err="1"/>
              <a:t>hHandle</a:t>
            </a:r>
            <a:r>
              <a:rPr lang="en-US" dirty="0"/>
              <a:t>,</a:t>
            </a:r>
          </a:p>
          <a:p>
            <a:r>
              <a:rPr lang="en-US" dirty="0"/>
              <a:t>  DWORD  </a:t>
            </a:r>
            <a:r>
              <a:rPr lang="en-US" dirty="0" err="1"/>
              <a:t>dwMilliseconds</a:t>
            </a:r>
            <a:endParaRPr lang="en-US" dirty="0"/>
          </a:p>
          <a:p>
            <a:r>
              <a:rPr lang="en-US" dirty="0"/>
              <a:t>);</a:t>
            </a:r>
          </a:p>
          <a:p>
            <a:endParaRPr lang="en-US" dirty="0" smtClean="0"/>
          </a:p>
          <a:p>
            <a:r>
              <a:rPr lang="en-US" dirty="0" err="1" smtClean="0"/>
              <a:t>WaitForSingleObject</a:t>
            </a:r>
            <a:r>
              <a:rPr lang="en-US" dirty="0" smtClean="0"/>
              <a:t>: </a:t>
            </a:r>
            <a:r>
              <a:rPr lang="en-US" dirty="0"/>
              <a:t>Waits until the specified object is in the signaled state or the time-out interval elapses</a:t>
            </a:r>
            <a:r>
              <a:rPr lang="en-US" dirty="0" smtClean="0"/>
              <a:t>.</a:t>
            </a:r>
          </a:p>
          <a:p>
            <a:endParaRPr lang="en-US" dirty="0"/>
          </a:p>
          <a:p>
            <a:r>
              <a:rPr lang="en-US" dirty="0" err="1" smtClean="0"/>
              <a:t>hHandle</a:t>
            </a:r>
            <a:r>
              <a:rPr lang="en-US" dirty="0" smtClean="0"/>
              <a:t>: </a:t>
            </a:r>
            <a:r>
              <a:rPr lang="en-US" dirty="0"/>
              <a:t>A handle to the object. </a:t>
            </a:r>
            <a:r>
              <a:rPr lang="en-US" dirty="0" smtClean="0"/>
              <a:t>(Event, </a:t>
            </a:r>
            <a:r>
              <a:rPr lang="en-US" dirty="0" err="1" smtClean="0"/>
              <a:t>Mutex</a:t>
            </a:r>
            <a:r>
              <a:rPr lang="en-US" dirty="0" smtClean="0"/>
              <a:t>, Process,</a:t>
            </a:r>
            <a:r>
              <a:rPr lang="en-US" dirty="0"/>
              <a:t> </a:t>
            </a:r>
            <a:r>
              <a:rPr lang="en-US" dirty="0" smtClean="0"/>
              <a:t>Thread, </a:t>
            </a:r>
            <a:r>
              <a:rPr lang="en-US" dirty="0" err="1" smtClean="0"/>
              <a:t>Waitable</a:t>
            </a:r>
            <a:r>
              <a:rPr lang="en-US" dirty="0" smtClean="0"/>
              <a:t> timer, etc.)</a:t>
            </a:r>
          </a:p>
          <a:p>
            <a:endParaRPr lang="en-US" dirty="0" smtClean="0"/>
          </a:p>
          <a:p>
            <a:r>
              <a:rPr lang="en-US" dirty="0" err="1" smtClean="0"/>
              <a:t>dwMilliseconds</a:t>
            </a:r>
            <a:r>
              <a:rPr lang="en-US" dirty="0" smtClean="0"/>
              <a:t>: </a:t>
            </a:r>
            <a:r>
              <a:rPr lang="en-US" dirty="0"/>
              <a:t>The time-out interval, in milliseconds</a:t>
            </a:r>
            <a:r>
              <a:rPr lang="en-US" dirty="0" smtClean="0"/>
              <a:t>.</a:t>
            </a:r>
          </a:p>
          <a:p>
            <a:endParaRPr lang="en-US" dirty="0"/>
          </a:p>
          <a:p>
            <a:endParaRPr lang="en-US" dirty="0" smtClean="0"/>
          </a:p>
          <a:p>
            <a:r>
              <a:rPr lang="en-US" dirty="0"/>
              <a:t>HANDLE </a:t>
            </a:r>
            <a:r>
              <a:rPr lang="en-US" dirty="0" err="1" smtClean="0"/>
              <a:t>CreateMutex</a:t>
            </a:r>
            <a:r>
              <a:rPr lang="en-US" dirty="0" smtClean="0"/>
              <a:t>(</a:t>
            </a:r>
            <a:endParaRPr lang="en-US" dirty="0"/>
          </a:p>
          <a:p>
            <a:r>
              <a:rPr lang="en-US" dirty="0"/>
              <a:t>  LPSECURITY_ATTRIBUTES </a:t>
            </a:r>
            <a:r>
              <a:rPr lang="en-US" dirty="0" err="1"/>
              <a:t>lpMutexAttributes</a:t>
            </a:r>
            <a:r>
              <a:rPr lang="en-US" dirty="0"/>
              <a:t>,</a:t>
            </a:r>
          </a:p>
          <a:p>
            <a:r>
              <a:rPr lang="en-US" dirty="0"/>
              <a:t>  BOOL                  </a:t>
            </a:r>
            <a:r>
              <a:rPr lang="en-US" dirty="0" err="1"/>
              <a:t>bInitialOwner</a:t>
            </a:r>
            <a:r>
              <a:rPr lang="en-US" dirty="0"/>
              <a:t>,</a:t>
            </a:r>
          </a:p>
          <a:p>
            <a:r>
              <a:rPr lang="en-US" dirty="0"/>
              <a:t>  LPCSTR                </a:t>
            </a:r>
            <a:r>
              <a:rPr lang="en-US" dirty="0" err="1"/>
              <a:t>lpName</a:t>
            </a:r>
            <a:endParaRPr lang="en-US" dirty="0"/>
          </a:p>
          <a:p>
            <a:r>
              <a:rPr lang="en-US" dirty="0" smtClean="0"/>
              <a:t>);</a:t>
            </a:r>
          </a:p>
          <a:p>
            <a:endParaRPr lang="en-US" dirty="0"/>
          </a:p>
          <a:p>
            <a:r>
              <a:rPr lang="en-US" dirty="0" err="1" smtClean="0"/>
              <a:t>CreateMutex</a:t>
            </a:r>
            <a:r>
              <a:rPr lang="en-US" dirty="0" smtClean="0"/>
              <a:t>: </a:t>
            </a:r>
            <a:r>
              <a:rPr lang="en-US" dirty="0"/>
              <a:t>A pointer to a SECURITY_ATTRIBUTES structure. If this parameter is </a:t>
            </a:r>
            <a:r>
              <a:rPr lang="en-US" b="1" dirty="0"/>
              <a:t>NULL</a:t>
            </a:r>
            <a:r>
              <a:rPr lang="en-US" dirty="0"/>
              <a:t>, the handle cannot be inherited by child processes.</a:t>
            </a:r>
          </a:p>
        </p:txBody>
      </p:sp>
    </p:spTree>
    <p:extLst>
      <p:ext uri="{BB962C8B-B14F-4D97-AF65-F5344CB8AC3E}">
        <p14:creationId xmlns:p14="http://schemas.microsoft.com/office/powerpoint/2010/main" val="15195896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131" y="316523"/>
            <a:ext cx="10480431" cy="6463308"/>
          </a:xfrm>
          <a:prstGeom prst="rect">
            <a:avLst/>
          </a:prstGeom>
          <a:noFill/>
        </p:spPr>
        <p:txBody>
          <a:bodyPr wrap="square" rtlCol="0">
            <a:spAutoFit/>
          </a:bodyPr>
          <a:lstStyle/>
          <a:p>
            <a:r>
              <a:rPr lang="en-US" dirty="0" err="1" smtClean="0"/>
              <a:t>bInitialOwner</a:t>
            </a:r>
            <a:r>
              <a:rPr lang="en-US" dirty="0" smtClean="0"/>
              <a:t>: </a:t>
            </a:r>
            <a:r>
              <a:rPr lang="en-US" dirty="0"/>
              <a:t>If this value is </a:t>
            </a:r>
            <a:r>
              <a:rPr lang="en-US" b="1" dirty="0"/>
              <a:t>TRUE</a:t>
            </a:r>
            <a:r>
              <a:rPr lang="en-US" dirty="0"/>
              <a:t> and the caller created the </a:t>
            </a:r>
            <a:r>
              <a:rPr lang="en-US" dirty="0" err="1"/>
              <a:t>mutex</a:t>
            </a:r>
            <a:r>
              <a:rPr lang="en-US" dirty="0"/>
              <a:t>, the calling thread obtains initial ownership of the </a:t>
            </a:r>
            <a:r>
              <a:rPr lang="en-US" dirty="0" err="1"/>
              <a:t>mutex</a:t>
            </a:r>
            <a:r>
              <a:rPr lang="en-US" dirty="0"/>
              <a:t> object. Otherwise, the calling thread does not obtain ownership of the </a:t>
            </a:r>
            <a:r>
              <a:rPr lang="en-US" dirty="0" err="1"/>
              <a:t>mutex</a:t>
            </a:r>
            <a:r>
              <a:rPr lang="en-US" dirty="0"/>
              <a:t>. </a:t>
            </a:r>
            <a:endParaRPr lang="en-US" dirty="0" smtClean="0"/>
          </a:p>
          <a:p>
            <a:endParaRPr lang="en-US" dirty="0"/>
          </a:p>
          <a:p>
            <a:r>
              <a:rPr lang="en-US" dirty="0" err="1" smtClean="0"/>
              <a:t>lpName</a:t>
            </a:r>
            <a:r>
              <a:rPr lang="en-US" dirty="0" smtClean="0"/>
              <a:t>: </a:t>
            </a:r>
            <a:r>
              <a:rPr lang="en-US" dirty="0"/>
              <a:t>The name of the </a:t>
            </a:r>
            <a:r>
              <a:rPr lang="en-US" dirty="0" err="1"/>
              <a:t>mutex</a:t>
            </a:r>
            <a:r>
              <a:rPr lang="en-US" dirty="0"/>
              <a:t> object. The name is limited to </a:t>
            </a:r>
            <a:r>
              <a:rPr lang="en-US" b="1" dirty="0"/>
              <a:t>MAX_PATH</a:t>
            </a:r>
            <a:r>
              <a:rPr lang="en-US" dirty="0"/>
              <a:t> characters. Name comparison is case sensitive</a:t>
            </a:r>
            <a:r>
              <a:rPr lang="en-US" dirty="0" smtClean="0"/>
              <a:t>.</a:t>
            </a:r>
          </a:p>
          <a:p>
            <a:endParaRPr lang="en-US" dirty="0"/>
          </a:p>
          <a:p>
            <a:r>
              <a:rPr lang="en-US" dirty="0"/>
              <a:t>BOOL </a:t>
            </a:r>
            <a:r>
              <a:rPr lang="en-US" dirty="0" err="1"/>
              <a:t>ReleaseMutex</a:t>
            </a:r>
            <a:r>
              <a:rPr lang="en-US" dirty="0"/>
              <a:t>(</a:t>
            </a:r>
          </a:p>
          <a:p>
            <a:r>
              <a:rPr lang="en-US" dirty="0"/>
              <a:t>  HANDLE </a:t>
            </a:r>
            <a:r>
              <a:rPr lang="en-US" dirty="0" err="1"/>
              <a:t>hMutex</a:t>
            </a:r>
            <a:endParaRPr lang="en-US" dirty="0"/>
          </a:p>
          <a:p>
            <a:r>
              <a:rPr lang="en-US" dirty="0" smtClean="0"/>
              <a:t>);</a:t>
            </a:r>
          </a:p>
          <a:p>
            <a:endParaRPr lang="en-US" dirty="0"/>
          </a:p>
          <a:p>
            <a:r>
              <a:rPr lang="en-US" dirty="0" err="1" smtClean="0"/>
              <a:t>ReleaseMutex</a:t>
            </a:r>
            <a:r>
              <a:rPr lang="en-US" dirty="0" smtClean="0"/>
              <a:t>: </a:t>
            </a:r>
            <a:r>
              <a:rPr lang="en-US" dirty="0"/>
              <a:t>A handle to the </a:t>
            </a:r>
            <a:r>
              <a:rPr lang="en-US" dirty="0" err="1"/>
              <a:t>mutex</a:t>
            </a:r>
            <a:r>
              <a:rPr lang="en-US" dirty="0"/>
              <a:t> object</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Example:</a:t>
            </a:r>
            <a:r>
              <a:rPr lang="zh-CN" altLang="en-US" dirty="0" smtClean="0"/>
              <a:t>线程同步</a:t>
            </a:r>
            <a:endParaRPr lang="en-US" dirty="0"/>
          </a:p>
        </p:txBody>
      </p:sp>
    </p:spTree>
    <p:extLst>
      <p:ext uri="{BB962C8B-B14F-4D97-AF65-F5344CB8AC3E}">
        <p14:creationId xmlns:p14="http://schemas.microsoft.com/office/powerpoint/2010/main" val="12183045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808" y="413238"/>
            <a:ext cx="10260623" cy="2585323"/>
          </a:xfrm>
          <a:prstGeom prst="rect">
            <a:avLst/>
          </a:prstGeom>
          <a:noFill/>
        </p:spPr>
        <p:txBody>
          <a:bodyPr wrap="square" rtlCol="0">
            <a:spAutoFit/>
          </a:bodyPr>
          <a:lstStyle/>
          <a:p>
            <a:r>
              <a:rPr lang="en-US" b="1" dirty="0"/>
              <a:t>Thread Local </a:t>
            </a:r>
            <a:r>
              <a:rPr lang="en-US" b="1" dirty="0" smtClean="0"/>
              <a:t>Storage</a:t>
            </a:r>
            <a:r>
              <a:rPr lang="zh-CN" altLang="en-US" b="1" dirty="0" smtClean="0"/>
              <a:t>：</a:t>
            </a:r>
            <a:endParaRPr lang="en-US" altLang="zh-CN" b="1" dirty="0" smtClean="0"/>
          </a:p>
          <a:p>
            <a:endParaRPr lang="en-US" altLang="zh-CN" b="1" dirty="0" smtClean="0"/>
          </a:p>
          <a:p>
            <a:r>
              <a:rPr lang="en-US" dirty="0"/>
              <a:t>All threads of a process share its virtual address space. The local variables of a function are unique to each thread that runs the function. However, the static and global variables are shared by all threads in the process. With </a:t>
            </a:r>
            <a:r>
              <a:rPr lang="en-US" i="1" dirty="0"/>
              <a:t>thread local storage</a:t>
            </a:r>
            <a:r>
              <a:rPr lang="en-US" dirty="0"/>
              <a:t> (TLS), you can provide unique data for each thread that the process can access using a global index. One thread allocates the index, which can be used by the other threads to retrieve the unique data associated with the index.</a:t>
            </a:r>
            <a:endParaRPr lang="en-US" altLang="zh-CN" b="1" dirty="0" smtClean="0"/>
          </a:p>
          <a:p>
            <a:endParaRPr lang="en-US" b="1" dirty="0"/>
          </a:p>
          <a:p>
            <a:endParaRPr lang="en-US" dirty="0"/>
          </a:p>
        </p:txBody>
      </p:sp>
      <p:pic>
        <p:nvPicPr>
          <p:cNvPr id="3" name="Picture 2"/>
          <p:cNvPicPr>
            <a:picLocks noChangeAspect="1"/>
          </p:cNvPicPr>
          <p:nvPr/>
        </p:nvPicPr>
        <p:blipFill>
          <a:blip r:embed="rId2"/>
          <a:stretch>
            <a:fillRect/>
          </a:stretch>
        </p:blipFill>
        <p:spPr>
          <a:xfrm>
            <a:off x="2798152" y="2721562"/>
            <a:ext cx="4591050" cy="3114675"/>
          </a:xfrm>
          <a:prstGeom prst="rect">
            <a:avLst/>
          </a:prstGeom>
        </p:spPr>
      </p:pic>
    </p:spTree>
    <p:extLst>
      <p:ext uri="{BB962C8B-B14F-4D97-AF65-F5344CB8AC3E}">
        <p14:creationId xmlns:p14="http://schemas.microsoft.com/office/powerpoint/2010/main" val="17551608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731" y="553915"/>
            <a:ext cx="9495692" cy="5078313"/>
          </a:xfrm>
          <a:prstGeom prst="rect">
            <a:avLst/>
          </a:prstGeom>
          <a:noFill/>
        </p:spPr>
        <p:txBody>
          <a:bodyPr wrap="square" rtlCol="0">
            <a:spAutoFit/>
          </a:bodyPr>
          <a:lstStyle/>
          <a:p>
            <a:r>
              <a:rPr lang="en-US" dirty="0"/>
              <a:t>DWORD </a:t>
            </a:r>
            <a:r>
              <a:rPr lang="en-US" dirty="0" err="1"/>
              <a:t>TlsAlloc</a:t>
            </a:r>
            <a:r>
              <a:rPr lang="en-US" dirty="0"/>
              <a:t>(</a:t>
            </a:r>
          </a:p>
          <a:p>
            <a:endParaRPr lang="en-US" dirty="0"/>
          </a:p>
          <a:p>
            <a:r>
              <a:rPr lang="en-US" dirty="0" smtClean="0"/>
              <a:t>);</a:t>
            </a:r>
          </a:p>
          <a:p>
            <a:endParaRPr lang="en-US" dirty="0" smtClean="0"/>
          </a:p>
          <a:p>
            <a:r>
              <a:rPr lang="en-US" dirty="0" err="1" smtClean="0"/>
              <a:t>TlsAlloc</a:t>
            </a:r>
            <a:r>
              <a:rPr lang="en-US" dirty="0" smtClean="0"/>
              <a:t>: </a:t>
            </a:r>
            <a:r>
              <a:rPr lang="en-US" dirty="0"/>
              <a:t>If the function succeeds, the return value is a TLS index. The slots for the index are initialized to zero</a:t>
            </a:r>
            <a:r>
              <a:rPr lang="en-US" dirty="0" smtClean="0"/>
              <a:t>.</a:t>
            </a:r>
          </a:p>
          <a:p>
            <a:endParaRPr lang="en-US" dirty="0"/>
          </a:p>
          <a:p>
            <a:r>
              <a:rPr lang="en-US" dirty="0"/>
              <a:t>BOOL </a:t>
            </a:r>
            <a:r>
              <a:rPr lang="en-US" dirty="0" err="1"/>
              <a:t>TlsSetValue</a:t>
            </a:r>
            <a:r>
              <a:rPr lang="en-US" dirty="0"/>
              <a:t>(</a:t>
            </a:r>
          </a:p>
          <a:p>
            <a:r>
              <a:rPr lang="en-US" dirty="0"/>
              <a:t>  DWORD  </a:t>
            </a:r>
            <a:r>
              <a:rPr lang="en-US" dirty="0" err="1"/>
              <a:t>dwTlsIndex</a:t>
            </a:r>
            <a:r>
              <a:rPr lang="en-US" dirty="0"/>
              <a:t>,</a:t>
            </a:r>
          </a:p>
          <a:p>
            <a:r>
              <a:rPr lang="en-US" dirty="0"/>
              <a:t>  LPVOID </a:t>
            </a:r>
            <a:r>
              <a:rPr lang="en-US" dirty="0" err="1"/>
              <a:t>lpTlsValue</a:t>
            </a:r>
            <a:endParaRPr lang="en-US" dirty="0"/>
          </a:p>
          <a:p>
            <a:r>
              <a:rPr lang="en-US" dirty="0" smtClean="0"/>
              <a:t>);</a:t>
            </a:r>
          </a:p>
          <a:p>
            <a:endParaRPr lang="en-US" dirty="0"/>
          </a:p>
          <a:p>
            <a:r>
              <a:rPr lang="en-US" dirty="0" err="1" smtClean="0"/>
              <a:t>TlsSetValue</a:t>
            </a:r>
            <a:r>
              <a:rPr lang="en-US" dirty="0" smtClean="0"/>
              <a:t>: </a:t>
            </a:r>
            <a:r>
              <a:rPr lang="en-US" dirty="0"/>
              <a:t>Stores a value in the calling thread's thread local storage (TLS) slot for the specified TLS index. </a:t>
            </a:r>
            <a:endParaRPr lang="en-US" dirty="0" smtClean="0"/>
          </a:p>
          <a:p>
            <a:endParaRPr lang="en-US" dirty="0"/>
          </a:p>
          <a:p>
            <a:r>
              <a:rPr lang="en-US" dirty="0" err="1" smtClean="0"/>
              <a:t>dwTlsIndex</a:t>
            </a:r>
            <a:r>
              <a:rPr lang="en-US" dirty="0" smtClean="0"/>
              <a:t>: </a:t>
            </a:r>
            <a:r>
              <a:rPr lang="en-US" dirty="0"/>
              <a:t>The TLS index that was allocated by the </a:t>
            </a:r>
            <a:r>
              <a:rPr lang="en-US" dirty="0" err="1"/>
              <a:t>TlsAlloc</a:t>
            </a:r>
            <a:r>
              <a:rPr lang="en-US" dirty="0"/>
              <a:t> function</a:t>
            </a:r>
            <a:r>
              <a:rPr lang="en-US" dirty="0" smtClean="0"/>
              <a:t>.</a:t>
            </a:r>
          </a:p>
          <a:p>
            <a:endParaRPr lang="en-US" dirty="0"/>
          </a:p>
          <a:p>
            <a:r>
              <a:rPr lang="en-US" dirty="0" err="1" smtClean="0"/>
              <a:t>lpTlsValue</a:t>
            </a:r>
            <a:r>
              <a:rPr lang="en-US" dirty="0" smtClean="0"/>
              <a:t>: </a:t>
            </a:r>
            <a:r>
              <a:rPr lang="en-US" dirty="0"/>
              <a:t>The value to be stored in the calling thread's TLS slot for the index</a:t>
            </a:r>
            <a:r>
              <a:rPr lang="en-US" dirty="0" smtClean="0"/>
              <a:t>.</a:t>
            </a:r>
            <a:endParaRPr lang="en-US" dirty="0"/>
          </a:p>
        </p:txBody>
      </p:sp>
    </p:spTree>
    <p:extLst>
      <p:ext uri="{BB962C8B-B14F-4D97-AF65-F5344CB8AC3E}">
        <p14:creationId xmlns:p14="http://schemas.microsoft.com/office/powerpoint/2010/main" val="30011826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470" y="263770"/>
            <a:ext cx="10348546" cy="6463308"/>
          </a:xfrm>
          <a:prstGeom prst="rect">
            <a:avLst/>
          </a:prstGeom>
          <a:noFill/>
        </p:spPr>
        <p:txBody>
          <a:bodyPr wrap="square" rtlCol="0">
            <a:spAutoFit/>
          </a:bodyPr>
          <a:lstStyle/>
          <a:p>
            <a:r>
              <a:rPr lang="en-US" dirty="0"/>
              <a:t>LPVOID </a:t>
            </a:r>
            <a:r>
              <a:rPr lang="en-US" dirty="0" err="1"/>
              <a:t>TlsGetValue</a:t>
            </a:r>
            <a:r>
              <a:rPr lang="en-US" dirty="0"/>
              <a:t>(</a:t>
            </a:r>
          </a:p>
          <a:p>
            <a:r>
              <a:rPr lang="en-US" dirty="0"/>
              <a:t>  DWORD </a:t>
            </a:r>
            <a:r>
              <a:rPr lang="en-US" dirty="0" err="1"/>
              <a:t>dwTlsIndex</a:t>
            </a:r>
            <a:endParaRPr lang="en-US" dirty="0"/>
          </a:p>
          <a:p>
            <a:r>
              <a:rPr lang="en-US" dirty="0" smtClean="0"/>
              <a:t>);</a:t>
            </a:r>
          </a:p>
          <a:p>
            <a:endParaRPr lang="en-US" dirty="0"/>
          </a:p>
          <a:p>
            <a:r>
              <a:rPr lang="en-US" dirty="0" err="1" smtClean="0"/>
              <a:t>TlsGetValue</a:t>
            </a:r>
            <a:r>
              <a:rPr lang="en-US" dirty="0" smtClean="0"/>
              <a:t>: </a:t>
            </a:r>
            <a:r>
              <a:rPr lang="en-US" dirty="0"/>
              <a:t>Retrieves the value in the calling thread's thread local storage (TLS) slot for the specified TLS index. </a:t>
            </a:r>
            <a:endParaRPr lang="en-US" dirty="0" smtClean="0"/>
          </a:p>
          <a:p>
            <a:endParaRPr lang="en-US" dirty="0"/>
          </a:p>
          <a:p>
            <a:r>
              <a:rPr lang="en-US" dirty="0" err="1" smtClean="0"/>
              <a:t>dwTlsIndex</a:t>
            </a:r>
            <a:r>
              <a:rPr lang="en-US" dirty="0" smtClean="0"/>
              <a:t>: </a:t>
            </a:r>
            <a:r>
              <a:rPr lang="en-US" dirty="0"/>
              <a:t>The TLS index that was allocated by the </a:t>
            </a:r>
            <a:r>
              <a:rPr lang="en-US" dirty="0" err="1"/>
              <a:t>TlsAlloc</a:t>
            </a:r>
            <a:r>
              <a:rPr lang="en-US" dirty="0"/>
              <a:t> function</a:t>
            </a:r>
            <a:r>
              <a:rPr lang="en-US" dirty="0" smtClean="0"/>
              <a:t>.</a:t>
            </a:r>
          </a:p>
          <a:p>
            <a:endParaRPr lang="en-US" dirty="0"/>
          </a:p>
          <a:p>
            <a:r>
              <a:rPr lang="en-US" dirty="0"/>
              <a:t>If the function succeeds, the return value is the value stored in the calling thread's TLS slot associated with the specified index</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Example:</a:t>
            </a:r>
            <a:r>
              <a:rPr lang="zh-CN" altLang="en-US" dirty="0" smtClean="0"/>
              <a:t>线程本地存储</a:t>
            </a:r>
            <a:endParaRPr lang="en-US" dirty="0"/>
          </a:p>
        </p:txBody>
      </p:sp>
    </p:spTree>
    <p:extLst>
      <p:ext uri="{BB962C8B-B14F-4D97-AF65-F5344CB8AC3E}">
        <p14:creationId xmlns:p14="http://schemas.microsoft.com/office/powerpoint/2010/main" val="37017739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977" y="1485900"/>
            <a:ext cx="10348546" cy="3693319"/>
          </a:xfrm>
          <a:prstGeom prst="rect">
            <a:avLst/>
          </a:prstGeom>
          <a:noFill/>
        </p:spPr>
        <p:txBody>
          <a:bodyPr wrap="square" rtlCol="0">
            <a:spAutoFit/>
          </a:bodyPr>
          <a:lstStyle/>
          <a:p>
            <a:r>
              <a:rPr lang="en-US" dirty="0"/>
              <a:t>Process </a:t>
            </a:r>
            <a:r>
              <a:rPr lang="en-US" dirty="0" smtClean="0"/>
              <a:t>communication</a:t>
            </a:r>
            <a:r>
              <a:rPr lang="zh-CN" altLang="en-US" dirty="0" smtClean="0"/>
              <a:t>：</a:t>
            </a:r>
            <a:endParaRPr lang="en-US" altLang="zh-CN" dirty="0" smtClean="0"/>
          </a:p>
          <a:p>
            <a:r>
              <a:rPr lang="en-US" dirty="0"/>
              <a:t>	</a:t>
            </a:r>
            <a:endParaRPr lang="en-US" dirty="0" smtClean="0"/>
          </a:p>
          <a:p>
            <a:r>
              <a:rPr lang="en-US" dirty="0"/>
              <a:t>	</a:t>
            </a:r>
            <a:r>
              <a:rPr lang="en-US" altLang="zh-CN" dirty="0" smtClean="0"/>
              <a:t>1)Shared-Memory </a:t>
            </a:r>
            <a:r>
              <a:rPr lang="en-US" altLang="zh-CN" dirty="0"/>
              <a:t>System: Intercommunicating processes share certain data structures or shared storage areas through which processes can communicate</a:t>
            </a:r>
            <a:r>
              <a:rPr lang="en-US" altLang="zh-CN" dirty="0" smtClean="0"/>
              <a:t>.</a:t>
            </a:r>
          </a:p>
          <a:p>
            <a:endParaRPr lang="en-US" altLang="zh-CN" dirty="0"/>
          </a:p>
          <a:p>
            <a:r>
              <a:rPr lang="en-US" altLang="zh-CN" dirty="0" smtClean="0"/>
              <a:t>	2)Pipe: </a:t>
            </a:r>
            <a:r>
              <a:rPr lang="en-US" dirty="0"/>
              <a:t>A </a:t>
            </a:r>
            <a:r>
              <a:rPr lang="en-US" i="1" dirty="0"/>
              <a:t>pipe</a:t>
            </a:r>
            <a:r>
              <a:rPr lang="en-US" dirty="0"/>
              <a:t> is a section of shared memory that processes use for communication. The process that creates a pipe is the </a:t>
            </a:r>
            <a:r>
              <a:rPr lang="en-US" i="1" dirty="0"/>
              <a:t>pipe server</a:t>
            </a:r>
            <a:r>
              <a:rPr lang="en-US" dirty="0"/>
              <a:t>. A process that connects to a pipe is a </a:t>
            </a:r>
            <a:r>
              <a:rPr lang="en-US" i="1" dirty="0"/>
              <a:t>pipe client</a:t>
            </a:r>
            <a:r>
              <a:rPr lang="en-US" dirty="0"/>
              <a:t>. One process writes information to the pipe, then the other process reads the information from the pipe</a:t>
            </a:r>
            <a:r>
              <a:rPr lang="en-US" dirty="0" smtClean="0"/>
              <a:t>.</a:t>
            </a:r>
          </a:p>
          <a:p>
            <a:r>
              <a:rPr lang="en-US" altLang="zh-CN" dirty="0"/>
              <a:t>	</a:t>
            </a:r>
            <a:endParaRPr lang="en-US" altLang="zh-CN" dirty="0" smtClean="0"/>
          </a:p>
          <a:p>
            <a:r>
              <a:rPr lang="en-US" altLang="zh-CN" dirty="0"/>
              <a:t>	</a:t>
            </a:r>
            <a:r>
              <a:rPr lang="en-US" altLang="zh-CN" dirty="0" smtClean="0"/>
              <a:t>3)Client-Server System</a:t>
            </a:r>
            <a:r>
              <a:rPr lang="en-US" altLang="zh-CN" dirty="0"/>
              <a:t>: Socket is a common way of network process communication. It contains the destination address, port number, transport layer protocol, and other information of communication.</a:t>
            </a:r>
            <a:endParaRPr lang="en-US" altLang="zh-CN" dirty="0" smtClean="0"/>
          </a:p>
        </p:txBody>
      </p:sp>
    </p:spTree>
    <p:extLst>
      <p:ext uri="{BB962C8B-B14F-4D97-AF65-F5344CB8AC3E}">
        <p14:creationId xmlns:p14="http://schemas.microsoft.com/office/powerpoint/2010/main" val="11206060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546" y="263770"/>
            <a:ext cx="10225454" cy="6463308"/>
          </a:xfrm>
          <a:prstGeom prst="rect">
            <a:avLst/>
          </a:prstGeom>
          <a:noFill/>
        </p:spPr>
        <p:txBody>
          <a:bodyPr wrap="square" rtlCol="0">
            <a:spAutoFit/>
          </a:bodyPr>
          <a:lstStyle/>
          <a:p>
            <a:r>
              <a:rPr lang="en-US" dirty="0"/>
              <a:t>BOOL WINAPI </a:t>
            </a:r>
            <a:r>
              <a:rPr lang="en-US" dirty="0" err="1" smtClean="0"/>
              <a:t>CreatePipe</a:t>
            </a:r>
            <a:r>
              <a:rPr lang="en-US" dirty="0" smtClean="0"/>
              <a:t>(</a:t>
            </a:r>
            <a:endParaRPr lang="en-US" dirty="0"/>
          </a:p>
          <a:p>
            <a:r>
              <a:rPr lang="en-US" dirty="0"/>
              <a:t>  _Out_    PHANDLE               </a:t>
            </a:r>
            <a:r>
              <a:rPr lang="en-US" dirty="0" err="1"/>
              <a:t>hReadPipe</a:t>
            </a:r>
            <a:r>
              <a:rPr lang="en-US" dirty="0"/>
              <a:t>,</a:t>
            </a:r>
          </a:p>
          <a:p>
            <a:r>
              <a:rPr lang="en-US" dirty="0"/>
              <a:t>  _Out_    PHANDLE               </a:t>
            </a:r>
            <a:r>
              <a:rPr lang="en-US" dirty="0" err="1"/>
              <a:t>hWritePipe</a:t>
            </a:r>
            <a:r>
              <a:rPr lang="en-US" dirty="0"/>
              <a:t>,</a:t>
            </a:r>
          </a:p>
          <a:p>
            <a:r>
              <a:rPr lang="en-US" dirty="0"/>
              <a:t>  _</a:t>
            </a:r>
            <a:r>
              <a:rPr lang="en-US" dirty="0" err="1"/>
              <a:t>In_opt</a:t>
            </a:r>
            <a:r>
              <a:rPr lang="en-US" dirty="0"/>
              <a:t>_ LPSECURITY_ATTRIBUTES </a:t>
            </a:r>
            <a:r>
              <a:rPr lang="en-US" dirty="0" err="1"/>
              <a:t>lpPipeAttributes</a:t>
            </a:r>
            <a:r>
              <a:rPr lang="en-US" dirty="0"/>
              <a:t>,</a:t>
            </a:r>
          </a:p>
          <a:p>
            <a:r>
              <a:rPr lang="en-US" dirty="0"/>
              <a:t>  _In_     DWORD                 </a:t>
            </a:r>
            <a:r>
              <a:rPr lang="en-US" dirty="0" err="1"/>
              <a:t>nSize</a:t>
            </a:r>
            <a:endParaRPr lang="en-US" dirty="0"/>
          </a:p>
          <a:p>
            <a:r>
              <a:rPr lang="en-US" dirty="0" smtClean="0"/>
              <a:t>);</a:t>
            </a:r>
          </a:p>
          <a:p>
            <a:endParaRPr lang="en-US" dirty="0"/>
          </a:p>
          <a:p>
            <a:r>
              <a:rPr lang="en-US" dirty="0" err="1" smtClean="0"/>
              <a:t>CreatePipe</a:t>
            </a:r>
            <a:r>
              <a:rPr lang="en-US" dirty="0" smtClean="0"/>
              <a:t>: </a:t>
            </a:r>
            <a:r>
              <a:rPr lang="en-US" dirty="0"/>
              <a:t>Creates an anonymous pipe, and returns handles to the read and write ends of the pipe</a:t>
            </a:r>
            <a:r>
              <a:rPr lang="en-US" dirty="0" smtClean="0"/>
              <a:t>.</a:t>
            </a:r>
          </a:p>
          <a:p>
            <a:endParaRPr lang="en-US" dirty="0"/>
          </a:p>
          <a:p>
            <a:r>
              <a:rPr lang="en-US" dirty="0" err="1" smtClean="0"/>
              <a:t>hReadPipe</a:t>
            </a:r>
            <a:r>
              <a:rPr lang="en-US" dirty="0" smtClean="0"/>
              <a:t>: </a:t>
            </a:r>
            <a:r>
              <a:rPr lang="en-US" dirty="0"/>
              <a:t>A pointer to a variable that receives the read handle for the pipe</a:t>
            </a:r>
            <a:r>
              <a:rPr lang="en-US" dirty="0" smtClean="0"/>
              <a:t>.</a:t>
            </a:r>
          </a:p>
          <a:p>
            <a:endParaRPr lang="en-US" dirty="0"/>
          </a:p>
          <a:p>
            <a:r>
              <a:rPr lang="en-US" dirty="0" err="1" smtClean="0"/>
              <a:t>hWritePipe</a:t>
            </a:r>
            <a:r>
              <a:rPr lang="en-US" dirty="0" smtClean="0"/>
              <a:t>: </a:t>
            </a:r>
            <a:r>
              <a:rPr lang="en-US" dirty="0"/>
              <a:t>A pointer to a variable that receives the write handle for the pipe</a:t>
            </a:r>
            <a:r>
              <a:rPr lang="en-US" dirty="0" smtClean="0"/>
              <a:t>.</a:t>
            </a:r>
          </a:p>
          <a:p>
            <a:endParaRPr lang="en-US" dirty="0"/>
          </a:p>
          <a:p>
            <a:r>
              <a:rPr lang="en-US" dirty="0" err="1" smtClean="0"/>
              <a:t>lpPipeAttributes</a:t>
            </a:r>
            <a:r>
              <a:rPr lang="en-US" dirty="0" smtClean="0"/>
              <a:t>: A </a:t>
            </a:r>
            <a:r>
              <a:rPr lang="en-US" dirty="0"/>
              <a:t>pointer to a </a:t>
            </a:r>
            <a:r>
              <a:rPr lang="en-US" b="1" dirty="0"/>
              <a:t>SECURITY_ATTRIBUTES</a:t>
            </a:r>
            <a:r>
              <a:rPr lang="en-US" dirty="0"/>
              <a:t> structure that determines whether the returned handle can be inherited by child processes. If </a:t>
            </a:r>
            <a:r>
              <a:rPr lang="en-US" i="1" dirty="0" err="1"/>
              <a:t>lpPipeAttributes</a:t>
            </a:r>
            <a:r>
              <a:rPr lang="en-US" dirty="0"/>
              <a:t> is </a:t>
            </a:r>
            <a:r>
              <a:rPr lang="en-US" b="1" dirty="0"/>
              <a:t>NULL</a:t>
            </a:r>
            <a:r>
              <a:rPr lang="en-US" dirty="0"/>
              <a:t>, the handle cannot be inherited</a:t>
            </a:r>
            <a:r>
              <a:rPr lang="en-US" dirty="0" smtClean="0"/>
              <a:t>.</a:t>
            </a:r>
          </a:p>
          <a:p>
            <a:endParaRPr lang="en-US" dirty="0"/>
          </a:p>
          <a:p>
            <a:r>
              <a:rPr lang="en-US" dirty="0" err="1" smtClean="0"/>
              <a:t>nSize</a:t>
            </a:r>
            <a:r>
              <a:rPr lang="en-US" dirty="0" smtClean="0"/>
              <a:t>: </a:t>
            </a:r>
            <a:r>
              <a:rPr lang="en-US" dirty="0"/>
              <a:t>The size of the buffer for the pipe, in bytes. The size is only a suggestion; the system uses the value to calculate an appropriate buffering mechanism. If this parameter is zero, the system uses the default buffer size</a:t>
            </a:r>
            <a:r>
              <a:rPr lang="en-US" dirty="0" smtClean="0"/>
              <a:t>.</a:t>
            </a:r>
          </a:p>
          <a:p>
            <a:endParaRPr lang="en-US" dirty="0"/>
          </a:p>
          <a:p>
            <a:r>
              <a:rPr lang="en-US" dirty="0" smtClean="0"/>
              <a:t>Example: </a:t>
            </a:r>
            <a:r>
              <a:rPr lang="zh-CN" altLang="en-US" dirty="0" smtClean="0"/>
              <a:t>管道通信</a:t>
            </a:r>
            <a:endParaRPr lang="en-US" dirty="0" smtClean="0"/>
          </a:p>
        </p:txBody>
      </p:sp>
    </p:spTree>
    <p:extLst>
      <p:ext uri="{BB962C8B-B14F-4D97-AF65-F5344CB8AC3E}">
        <p14:creationId xmlns:p14="http://schemas.microsoft.com/office/powerpoint/2010/main" val="14338872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And Storage</a:t>
            </a:r>
            <a:endParaRPr lang="en-US" dirty="0"/>
          </a:p>
        </p:txBody>
      </p:sp>
      <p:sp>
        <p:nvSpPr>
          <p:cNvPr id="3" name="Content Placeholder 2"/>
          <p:cNvSpPr>
            <a:spLocks noGrp="1"/>
          </p:cNvSpPr>
          <p:nvPr>
            <p:ph idx="1"/>
          </p:nvPr>
        </p:nvSpPr>
        <p:spPr/>
        <p:txBody>
          <a:bodyPr/>
          <a:lstStyle/>
          <a:p>
            <a:pPr marL="0" indent="0">
              <a:buNone/>
            </a:pPr>
            <a:r>
              <a:rPr lang="en-US" dirty="0"/>
              <a:t>Due to the limitation of memory size and the volatility of stored </a:t>
            </a:r>
            <a:r>
              <a:rPr lang="en-US" dirty="0" smtClean="0"/>
              <a:t>information </a:t>
            </a:r>
            <a:r>
              <a:rPr lang="en-US" dirty="0"/>
              <a:t>in memory (program termination or power failure, the information stored by the program will also not exist). There are three requirements for file storage:</a:t>
            </a:r>
          </a:p>
          <a:p>
            <a:r>
              <a:rPr lang="en-US" dirty="0"/>
              <a:t>1. Can store a lot of information.</a:t>
            </a:r>
          </a:p>
          <a:p>
            <a:r>
              <a:rPr lang="en-US" dirty="0"/>
              <a:t>2. Information still exists when the process terminates.</a:t>
            </a:r>
          </a:p>
          <a:p>
            <a:r>
              <a:rPr lang="en-US" dirty="0"/>
              <a:t>3. Multiple processes must be able to access information concurrently.</a:t>
            </a:r>
          </a:p>
        </p:txBody>
      </p:sp>
    </p:spTree>
    <p:extLst>
      <p:ext uri="{BB962C8B-B14F-4D97-AF65-F5344CB8AC3E}">
        <p14:creationId xmlns:p14="http://schemas.microsoft.com/office/powerpoint/2010/main" val="24968569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388" y="569741"/>
            <a:ext cx="10418884" cy="5755422"/>
          </a:xfrm>
          <a:prstGeom prst="rect">
            <a:avLst/>
          </a:prstGeom>
          <a:noFill/>
        </p:spPr>
        <p:txBody>
          <a:bodyPr wrap="square" rtlCol="0">
            <a:spAutoFit/>
          </a:bodyPr>
          <a:lstStyle/>
          <a:p>
            <a:r>
              <a:rPr lang="en-US" altLang="zh-CN" dirty="0" smtClean="0"/>
              <a:t>File </a:t>
            </a:r>
            <a:r>
              <a:rPr lang="en-US" altLang="zh-CN" dirty="0"/>
              <a:t>is the information logic unit created by the process, and each file is independent of other files. The essence of a file is an address space. The difference is that the file is an abstraction of the disk, not RAM</a:t>
            </a:r>
            <a:r>
              <a:rPr lang="en-US" altLang="zh-CN" dirty="0" smtClean="0"/>
              <a:t>.</a:t>
            </a:r>
          </a:p>
          <a:p>
            <a:endParaRPr lang="en-US" altLang="zh-CN" dirty="0"/>
          </a:p>
          <a:p>
            <a:r>
              <a:rPr lang="en-US" altLang="zh-CN" sz="2000" dirty="0">
                <a:solidFill>
                  <a:srgbClr val="002060"/>
                </a:solidFill>
              </a:rPr>
              <a:t>Common file structures</a:t>
            </a:r>
            <a:r>
              <a:rPr lang="en-US" altLang="zh-CN" sz="2000" dirty="0" smtClean="0">
                <a:solidFill>
                  <a:srgbClr val="002060"/>
                </a:solidFill>
              </a:rPr>
              <a:t>:</a:t>
            </a:r>
          </a:p>
          <a:p>
            <a:endParaRPr lang="en-US" altLang="zh-CN" sz="2000" dirty="0">
              <a:solidFill>
                <a:srgbClr val="002060"/>
              </a:solidFill>
            </a:endParaRPr>
          </a:p>
          <a:p>
            <a:pPr marL="285750" indent="-285750">
              <a:buFont typeface="Arial" panose="020B0604020202020204" pitchFamily="34" charset="0"/>
              <a:buChar char="•"/>
            </a:pPr>
            <a:r>
              <a:rPr lang="en-US" altLang="zh-CN" dirty="0" smtClean="0">
                <a:solidFill>
                  <a:srgbClr val="002060"/>
                </a:solidFill>
              </a:rPr>
              <a:t>Byte </a:t>
            </a:r>
            <a:r>
              <a:rPr lang="en-US" altLang="zh-CN" dirty="0">
                <a:solidFill>
                  <a:srgbClr val="002060"/>
                </a:solidFill>
              </a:rPr>
              <a:t>Sequence: </a:t>
            </a:r>
            <a:r>
              <a:rPr lang="en-US" altLang="zh-CN" dirty="0"/>
              <a:t>Considering a file as a byte sequence can provide maximum flexibility for the operating system. User programs can add anything to a file and name it in any convenient form</a:t>
            </a:r>
            <a:r>
              <a:rPr lang="en-US" altLang="zh-CN" dirty="0" smtClean="0"/>
              <a: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smtClean="0">
                <a:solidFill>
                  <a:srgbClr val="002060"/>
                </a:solidFill>
              </a:rPr>
              <a:t>Record </a:t>
            </a:r>
            <a:r>
              <a:rPr lang="en-US" altLang="zh-CN" dirty="0">
                <a:solidFill>
                  <a:srgbClr val="002060"/>
                </a:solidFill>
              </a:rPr>
              <a:t>Sequence: </a:t>
            </a:r>
            <a:r>
              <a:rPr lang="en-US" altLang="zh-CN" dirty="0"/>
              <a:t>A file is a sequence with fixed length records, each record has its internal structure</a:t>
            </a:r>
            <a:r>
              <a:rPr lang="en-US" altLang="zh-CN" dirty="0" smtClean="0"/>
              <a:t>.</a:t>
            </a:r>
          </a:p>
          <a:p>
            <a:pPr marL="285750" indent="-285750">
              <a:buFont typeface="Arial" panose="020B0604020202020204" pitchFamily="34" charset="0"/>
              <a:buChar char="•"/>
            </a:pPr>
            <a:endParaRPr lang="en-US" altLang="zh-CN" dirty="0" smtClean="0"/>
          </a:p>
          <a:p>
            <a:endParaRPr lang="en-US" altLang="zh-CN" dirty="0"/>
          </a:p>
          <a:p>
            <a:r>
              <a:rPr lang="en-US" altLang="zh-CN" sz="2000" dirty="0">
                <a:solidFill>
                  <a:srgbClr val="002060"/>
                </a:solidFill>
              </a:rPr>
              <a:t>File type</a:t>
            </a:r>
            <a:r>
              <a:rPr lang="en-US" altLang="zh-CN" sz="2000" dirty="0" smtClean="0">
                <a:solidFill>
                  <a:srgbClr val="002060"/>
                </a:solidFill>
              </a:rPr>
              <a:t>:</a:t>
            </a:r>
          </a:p>
          <a:p>
            <a:endParaRPr lang="en-US" altLang="zh-CN" sz="2000" dirty="0">
              <a:solidFill>
                <a:srgbClr val="002060"/>
              </a:solidFill>
            </a:endParaRPr>
          </a:p>
          <a:p>
            <a:pPr marL="285750" indent="-285750">
              <a:buFont typeface="Arial" panose="020B0604020202020204" pitchFamily="34" charset="0"/>
              <a:buChar char="•"/>
            </a:pPr>
            <a:r>
              <a:rPr lang="en-US" altLang="zh-CN" dirty="0">
                <a:solidFill>
                  <a:srgbClr val="002060"/>
                </a:solidFill>
              </a:rPr>
              <a:t>R</a:t>
            </a:r>
            <a:r>
              <a:rPr lang="en-US" altLang="zh-CN" dirty="0" smtClean="0">
                <a:solidFill>
                  <a:srgbClr val="002060"/>
                </a:solidFill>
              </a:rPr>
              <a:t>egular </a:t>
            </a:r>
            <a:r>
              <a:rPr lang="en-US" altLang="zh-CN" dirty="0">
                <a:solidFill>
                  <a:srgbClr val="002060"/>
                </a:solidFill>
              </a:rPr>
              <a:t>files: </a:t>
            </a:r>
            <a:r>
              <a:rPr lang="en-US" altLang="zh-CN" dirty="0"/>
              <a:t>Documents containing user information are divided into ASCII files and binary files</a:t>
            </a:r>
            <a:r>
              <a:rPr lang="en-US" altLang="zh-CN" dirty="0" smtClean="0"/>
              <a:t>.</a:t>
            </a:r>
          </a:p>
          <a:p>
            <a:endParaRPr lang="en-US" altLang="zh-CN" dirty="0"/>
          </a:p>
          <a:p>
            <a:pPr marL="285750" indent="-285750">
              <a:buFont typeface="Arial" panose="020B0604020202020204" pitchFamily="34" charset="0"/>
              <a:buChar char="•"/>
            </a:pPr>
            <a:r>
              <a:rPr lang="en-US" altLang="zh-CN" dirty="0">
                <a:solidFill>
                  <a:srgbClr val="002060"/>
                </a:solidFill>
              </a:rPr>
              <a:t>Directory: </a:t>
            </a:r>
            <a:r>
              <a:rPr lang="en-US" altLang="zh-CN" dirty="0"/>
              <a:t>A directory is a system file with a file system structure</a:t>
            </a:r>
            <a:r>
              <a:rPr lang="en-US" altLang="zh-CN" dirty="0" smtClean="0"/>
              <a:t>.</a:t>
            </a:r>
          </a:p>
          <a:p>
            <a:endParaRPr lang="en-US" altLang="zh-CN" dirty="0"/>
          </a:p>
          <a:p>
            <a:pPr marL="285750" indent="-285750">
              <a:buFont typeface="Arial" panose="020B0604020202020204" pitchFamily="34" charset="0"/>
              <a:buChar char="•"/>
            </a:pPr>
            <a:r>
              <a:rPr lang="en-US" altLang="zh-CN" dirty="0">
                <a:solidFill>
                  <a:srgbClr val="002060"/>
                </a:solidFill>
              </a:rPr>
              <a:t>Special File: </a:t>
            </a:r>
            <a:r>
              <a:rPr lang="en-US" altLang="zh-CN" dirty="0"/>
              <a:t>Specially refers to the I/O device in the system</a:t>
            </a:r>
            <a:r>
              <a:rPr lang="en-US" altLang="zh-CN" dirty="0" smtClean="0"/>
              <a:t>.</a:t>
            </a:r>
            <a:endParaRPr lang="en-US" altLang="zh-CN" dirty="0"/>
          </a:p>
        </p:txBody>
      </p:sp>
    </p:spTree>
    <p:extLst>
      <p:ext uri="{BB962C8B-B14F-4D97-AF65-F5344CB8AC3E}">
        <p14:creationId xmlns:p14="http://schemas.microsoft.com/office/powerpoint/2010/main" val="16778280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885" y="729762"/>
            <a:ext cx="10427677" cy="5170646"/>
          </a:xfrm>
          <a:prstGeom prst="rect">
            <a:avLst/>
          </a:prstGeom>
          <a:noFill/>
        </p:spPr>
        <p:txBody>
          <a:bodyPr wrap="square" rtlCol="0">
            <a:spAutoFit/>
          </a:bodyPr>
          <a:lstStyle/>
          <a:p>
            <a:r>
              <a:rPr lang="en-US" altLang="zh-CN" sz="2400" dirty="0">
                <a:solidFill>
                  <a:srgbClr val="002060"/>
                </a:solidFill>
              </a:rPr>
              <a:t>File operation</a:t>
            </a:r>
            <a:r>
              <a:rPr lang="en-US" altLang="zh-CN" sz="2400" dirty="0" smtClean="0">
                <a:solidFill>
                  <a:srgbClr val="002060"/>
                </a:solidFill>
              </a:rPr>
              <a:t>:</a:t>
            </a:r>
          </a:p>
          <a:p>
            <a:endParaRPr lang="en-US" altLang="zh-CN" dirty="0"/>
          </a:p>
          <a:p>
            <a:r>
              <a:rPr lang="en-US" altLang="zh-CN" dirty="0">
                <a:solidFill>
                  <a:srgbClr val="002060"/>
                </a:solidFill>
              </a:rPr>
              <a:t>Create: </a:t>
            </a:r>
            <a:r>
              <a:rPr lang="en-US" altLang="zh-CN" dirty="0"/>
              <a:t>Create a file that does not contain any data. The purpose of this call is to indicate the establishment of the file and to set some properties of the file</a:t>
            </a:r>
            <a:r>
              <a:rPr lang="en-US" altLang="zh-CN" dirty="0" smtClean="0"/>
              <a:t>.</a:t>
            </a:r>
          </a:p>
          <a:p>
            <a:endParaRPr lang="en-US" altLang="zh-CN" dirty="0"/>
          </a:p>
          <a:p>
            <a:r>
              <a:rPr lang="en-US" altLang="zh-CN" dirty="0">
                <a:solidFill>
                  <a:srgbClr val="002060"/>
                </a:solidFill>
              </a:rPr>
              <a:t>Delete: </a:t>
            </a:r>
            <a:r>
              <a:rPr lang="en-US" altLang="zh-CN" dirty="0"/>
              <a:t>When a file is no longer needed, delete the file to free up the disk space occupied by the file</a:t>
            </a:r>
            <a:r>
              <a:rPr lang="en-US" altLang="zh-CN" dirty="0" smtClean="0"/>
              <a:t>.</a:t>
            </a:r>
          </a:p>
          <a:p>
            <a:endParaRPr lang="en-US" altLang="zh-CN" dirty="0"/>
          </a:p>
          <a:p>
            <a:r>
              <a:rPr lang="en-US" altLang="zh-CN" dirty="0">
                <a:solidFill>
                  <a:srgbClr val="002060"/>
                </a:solidFill>
              </a:rPr>
              <a:t>Open: </a:t>
            </a:r>
            <a:r>
              <a:rPr lang="en-US" altLang="zh-CN" dirty="0"/>
              <a:t>Load file attributes and disk address tables into memory for subsequent calls</a:t>
            </a:r>
            <a:r>
              <a:rPr lang="en-US" altLang="zh-CN" dirty="0" smtClean="0"/>
              <a:t>.</a:t>
            </a:r>
          </a:p>
          <a:p>
            <a:endParaRPr lang="en-US" altLang="zh-CN" dirty="0"/>
          </a:p>
          <a:p>
            <a:r>
              <a:rPr lang="en-US" altLang="zh-CN" dirty="0">
                <a:solidFill>
                  <a:srgbClr val="002060"/>
                </a:solidFill>
              </a:rPr>
              <a:t>Close: </a:t>
            </a:r>
            <a:r>
              <a:rPr lang="en-US" altLang="zh-CN" dirty="0"/>
              <a:t>In contrast to open, remove unwanted file attributes and disk address tables from memory</a:t>
            </a:r>
            <a:r>
              <a:rPr lang="en-US" altLang="zh-CN" dirty="0" smtClean="0"/>
              <a:t>.</a:t>
            </a:r>
          </a:p>
          <a:p>
            <a:endParaRPr lang="en-US" altLang="zh-CN" dirty="0"/>
          </a:p>
          <a:p>
            <a:r>
              <a:rPr lang="en-US" altLang="zh-CN" dirty="0">
                <a:solidFill>
                  <a:srgbClr val="002060"/>
                </a:solidFill>
              </a:rPr>
              <a:t>Read: </a:t>
            </a:r>
            <a:r>
              <a:rPr lang="en-US" altLang="zh-CN" dirty="0"/>
              <a:t>Read data from a file</a:t>
            </a:r>
            <a:r>
              <a:rPr lang="en-US" altLang="zh-CN" dirty="0" smtClean="0"/>
              <a:t>.</a:t>
            </a:r>
          </a:p>
          <a:p>
            <a:endParaRPr lang="en-US" altLang="zh-CN" dirty="0"/>
          </a:p>
          <a:p>
            <a:r>
              <a:rPr lang="en-US" altLang="zh-CN" dirty="0">
                <a:solidFill>
                  <a:srgbClr val="002060"/>
                </a:solidFill>
              </a:rPr>
              <a:t>Write: </a:t>
            </a:r>
            <a:r>
              <a:rPr lang="en-US" altLang="zh-CN" dirty="0"/>
              <a:t>Write data to a file</a:t>
            </a:r>
            <a:r>
              <a:rPr lang="en-US" altLang="zh-CN" dirty="0" smtClean="0"/>
              <a:t>.</a:t>
            </a:r>
          </a:p>
          <a:p>
            <a:endParaRPr lang="en-US" altLang="zh-CN" dirty="0"/>
          </a:p>
          <a:p>
            <a:r>
              <a:rPr lang="en-US" altLang="zh-CN" dirty="0">
                <a:solidFill>
                  <a:srgbClr val="002060"/>
                </a:solidFill>
              </a:rPr>
              <a:t>Seek: </a:t>
            </a:r>
            <a:r>
              <a:rPr lang="en-US" altLang="zh-CN" dirty="0"/>
              <a:t>For random access to files, set file pointers.</a:t>
            </a:r>
          </a:p>
          <a:p>
            <a:endParaRPr lang="en-US" dirty="0"/>
          </a:p>
        </p:txBody>
      </p:sp>
    </p:spTree>
    <p:extLst>
      <p:ext uri="{BB962C8B-B14F-4D97-AF65-F5344CB8AC3E}">
        <p14:creationId xmlns:p14="http://schemas.microsoft.com/office/powerpoint/2010/main" val="104769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7987" y="2292263"/>
            <a:ext cx="11411211" cy="3139321"/>
          </a:xfrm>
          <a:prstGeom prst="rect">
            <a:avLst/>
          </a:prstGeom>
          <a:noFill/>
        </p:spPr>
        <p:txBody>
          <a:bodyPr wrap="square" rtlCol="0">
            <a:spAutoFit/>
          </a:bodyPr>
          <a:lstStyle/>
          <a:p>
            <a:r>
              <a:rPr lang="en-US" dirty="0" smtClean="0"/>
              <a:t>The</a:t>
            </a:r>
            <a:r>
              <a:rPr lang="en-US" dirty="0"/>
              <a:t> </a:t>
            </a:r>
            <a:r>
              <a:rPr lang="en-US" dirty="0" smtClean="0"/>
              <a:t>application layer</a:t>
            </a:r>
            <a:r>
              <a:rPr lang="en-US" dirty="0"/>
              <a:t> is the OSI layer closest to the end user, which means both the OSI application layer and the user interact directly with the software application. This layer interacts with software applications that implement a communicating component. Such application programs fall outside the scope of the OSI model. Application-layer functions typically include identifying communication partners, determining resource availability, and synchronizing communication. When identifying communication partners, the application layer determines the identity and availability of communication partners for an application with data to transmit. The most important distinction in the application layer is the distinction between the application-entity and the application. For example, a reservation website might have two application-entities: one using HTTP to communicate with its users, and one for a remote database protocol to record reservations. Neither of these protocols have anything to do with reservations. That logic is in the application itself. The application layer per se has no means to determine the availability of resources in the network.</a:t>
            </a:r>
          </a:p>
        </p:txBody>
      </p:sp>
      <p:sp>
        <p:nvSpPr>
          <p:cNvPr id="8" name="TextBox 7"/>
          <p:cNvSpPr txBox="1"/>
          <p:nvPr/>
        </p:nvSpPr>
        <p:spPr>
          <a:xfrm>
            <a:off x="507987" y="1052186"/>
            <a:ext cx="2267211" cy="369332"/>
          </a:xfrm>
          <a:prstGeom prst="rect">
            <a:avLst/>
          </a:prstGeom>
          <a:noFill/>
        </p:spPr>
        <p:txBody>
          <a:bodyPr wrap="square" rtlCol="0">
            <a:spAutoFit/>
          </a:bodyPr>
          <a:lstStyle/>
          <a:p>
            <a:r>
              <a:rPr lang="en-US" b="1" dirty="0">
                <a:solidFill>
                  <a:schemeClr val="bg1"/>
                </a:solidFill>
              </a:rPr>
              <a:t>Application Layer:</a:t>
            </a:r>
            <a:endParaRPr lang="en-US" dirty="0"/>
          </a:p>
        </p:txBody>
      </p:sp>
    </p:spTree>
    <p:extLst>
      <p:ext uri="{BB962C8B-B14F-4D97-AF65-F5344CB8AC3E}">
        <p14:creationId xmlns:p14="http://schemas.microsoft.com/office/powerpoint/2010/main" val="35185322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6418" y="897933"/>
            <a:ext cx="9809017" cy="523220"/>
          </a:xfrm>
          <a:prstGeom prst="rect">
            <a:avLst/>
          </a:prstGeom>
          <a:noFill/>
        </p:spPr>
        <p:txBody>
          <a:bodyPr wrap="square" rtlCol="0">
            <a:spAutoFit/>
          </a:bodyPr>
          <a:lstStyle/>
          <a:p>
            <a:pPr algn="ctr"/>
            <a:r>
              <a:rPr lang="en-US" altLang="zh-CN" sz="2400" dirty="0">
                <a:solidFill>
                  <a:srgbClr val="002060"/>
                </a:solidFill>
              </a:rPr>
              <a:t>How file are organized </a:t>
            </a:r>
            <a:r>
              <a:rPr lang="en-US" altLang="zh-CN" sz="2800" dirty="0">
                <a:solidFill>
                  <a:srgbClr val="002060"/>
                </a:solidFill>
              </a:rPr>
              <a:t>on</a:t>
            </a:r>
            <a:r>
              <a:rPr lang="en-US" altLang="zh-CN" sz="2400" dirty="0">
                <a:solidFill>
                  <a:srgbClr val="002060"/>
                </a:solidFill>
              </a:rPr>
              <a:t> disk</a:t>
            </a:r>
            <a:endParaRPr lang="en-US" sz="2400" dirty="0">
              <a:solidFill>
                <a:srgbClr val="002060"/>
              </a:solidFill>
            </a:endParaRPr>
          </a:p>
        </p:txBody>
      </p:sp>
      <p:sp>
        <p:nvSpPr>
          <p:cNvPr id="6" name="TextBox 5"/>
          <p:cNvSpPr txBox="1"/>
          <p:nvPr/>
        </p:nvSpPr>
        <p:spPr>
          <a:xfrm>
            <a:off x="256418" y="2118946"/>
            <a:ext cx="10628459" cy="3970318"/>
          </a:xfrm>
          <a:prstGeom prst="rect">
            <a:avLst/>
          </a:prstGeom>
          <a:noFill/>
        </p:spPr>
        <p:txBody>
          <a:bodyPr wrap="square" rtlCol="0">
            <a:spAutoFit/>
          </a:bodyPr>
          <a:lstStyle/>
          <a:p>
            <a:r>
              <a:rPr lang="en-US" altLang="zh-CN" dirty="0">
                <a:solidFill>
                  <a:srgbClr val="002060"/>
                </a:solidFill>
              </a:rPr>
              <a:t>Continuous allocation: </a:t>
            </a:r>
            <a:r>
              <a:rPr lang="en-US" altLang="zh-CN" dirty="0"/>
              <a:t>Storing file data on a set of adjacent disks. Continuous allocation has higher read performance, because the system can find the first disk number of the file from the directory, and then read it down sequentially. Continuous allocation also supports random access. But with the passage of time, there will be a lot of debris and waste of space</a:t>
            </a:r>
            <a:r>
              <a:rPr lang="en-US" altLang="zh-CN" dirty="0" smtClean="0"/>
              <a:t>.</a:t>
            </a:r>
          </a:p>
          <a:p>
            <a:endParaRPr lang="en-US" altLang="zh-CN" dirty="0" smtClean="0"/>
          </a:p>
          <a:p>
            <a:r>
              <a:rPr lang="en-US" altLang="zh-CN" dirty="0">
                <a:solidFill>
                  <a:srgbClr val="002060"/>
                </a:solidFill>
              </a:rPr>
              <a:t>Link list allocation: </a:t>
            </a:r>
            <a:r>
              <a:rPr lang="en-US" altLang="zh-CN" dirty="0"/>
              <a:t>Each disk block of the storage file has a pointer to the next disk, so that the discrete storage of the file can be realized. Reduce disk fragmentation. However, because each disk block needs a space to store pointers, it also incurs additional overhead, and random access is inefficient</a:t>
            </a:r>
            <a:r>
              <a:rPr lang="en-US" altLang="zh-CN" dirty="0" smtClean="0"/>
              <a:t>.</a:t>
            </a:r>
          </a:p>
          <a:p>
            <a:endParaRPr lang="en-US" altLang="zh-CN" dirty="0" smtClean="0"/>
          </a:p>
          <a:p>
            <a:r>
              <a:rPr lang="en-US" altLang="zh-CN" dirty="0">
                <a:solidFill>
                  <a:srgbClr val="002060"/>
                </a:solidFill>
              </a:rPr>
              <a:t>Link list allocation using File Allocation Table: </a:t>
            </a:r>
            <a:r>
              <a:rPr lang="en-US" altLang="zh-CN" dirty="0"/>
              <a:t>Take out the pointer of each disk block and put it into a table in memory. In this way, although random access still needs to follow the list query, but because it is read and write in memory (no device I/O) so the speed is much faster than the previous method.</a:t>
            </a:r>
            <a:endParaRPr lang="en-US" altLang="zh-CN" dirty="0" smtClean="0"/>
          </a:p>
        </p:txBody>
      </p:sp>
    </p:spTree>
    <p:extLst>
      <p:ext uri="{BB962C8B-B14F-4D97-AF65-F5344CB8AC3E}">
        <p14:creationId xmlns:p14="http://schemas.microsoft.com/office/powerpoint/2010/main" val="17361141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03" y="2523514"/>
            <a:ext cx="4992565" cy="3354876"/>
          </a:xfrm>
          <a:prstGeom prst="rect">
            <a:avLst/>
          </a:prstGeom>
        </p:spPr>
      </p:pic>
      <p:sp>
        <p:nvSpPr>
          <p:cNvPr id="9" name="TextBox 8"/>
          <p:cNvSpPr txBox="1"/>
          <p:nvPr/>
        </p:nvSpPr>
        <p:spPr>
          <a:xfrm>
            <a:off x="884358" y="1793629"/>
            <a:ext cx="3824654" cy="369332"/>
          </a:xfrm>
          <a:prstGeom prst="rect">
            <a:avLst/>
          </a:prstGeom>
          <a:noFill/>
        </p:spPr>
        <p:txBody>
          <a:bodyPr wrap="square" rtlCol="0">
            <a:spAutoFit/>
          </a:bodyPr>
          <a:lstStyle/>
          <a:p>
            <a:pPr algn="ctr"/>
            <a:r>
              <a:rPr lang="en-US" altLang="zh-CN" dirty="0">
                <a:solidFill>
                  <a:srgbClr val="002060"/>
                </a:solidFill>
              </a:rPr>
              <a:t>Continuous allocation</a:t>
            </a:r>
            <a:endParaRPr lang="en-US" dirty="0"/>
          </a:p>
        </p:txBody>
      </p:sp>
      <p:sp>
        <p:nvSpPr>
          <p:cNvPr id="11" name="TextBox 10"/>
          <p:cNvSpPr txBox="1"/>
          <p:nvPr/>
        </p:nvSpPr>
        <p:spPr>
          <a:xfrm>
            <a:off x="7119021" y="1793629"/>
            <a:ext cx="3464170" cy="369332"/>
          </a:xfrm>
          <a:prstGeom prst="rect">
            <a:avLst/>
          </a:prstGeom>
          <a:noFill/>
        </p:spPr>
        <p:txBody>
          <a:bodyPr wrap="square" rtlCol="0">
            <a:spAutoFit/>
          </a:bodyPr>
          <a:lstStyle/>
          <a:p>
            <a:pPr algn="ctr"/>
            <a:r>
              <a:rPr lang="en-US" altLang="zh-CN" dirty="0">
                <a:solidFill>
                  <a:srgbClr val="002060"/>
                </a:solidFill>
              </a:rPr>
              <a:t>Link list allocation</a:t>
            </a:r>
            <a:endParaRPr lang="en-US"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100" y="2523514"/>
            <a:ext cx="5434012" cy="3354876"/>
          </a:xfrm>
          <a:prstGeom prst="rect">
            <a:avLst/>
          </a:prstGeom>
        </p:spPr>
      </p:pic>
    </p:spTree>
    <p:extLst>
      <p:ext uri="{BB962C8B-B14F-4D97-AF65-F5344CB8AC3E}">
        <p14:creationId xmlns:p14="http://schemas.microsoft.com/office/powerpoint/2010/main" val="420224298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7025" y="1881639"/>
            <a:ext cx="5406536" cy="4672659"/>
          </a:xfrm>
          <a:prstGeom prst="rect">
            <a:avLst/>
          </a:prstGeom>
        </p:spPr>
      </p:pic>
      <p:sp>
        <p:nvSpPr>
          <p:cNvPr id="4" name="TextBox 3"/>
          <p:cNvSpPr txBox="1"/>
          <p:nvPr/>
        </p:nvSpPr>
        <p:spPr>
          <a:xfrm>
            <a:off x="2963374" y="1213339"/>
            <a:ext cx="5213838" cy="369332"/>
          </a:xfrm>
          <a:prstGeom prst="rect">
            <a:avLst/>
          </a:prstGeom>
          <a:noFill/>
        </p:spPr>
        <p:txBody>
          <a:bodyPr wrap="square" rtlCol="0">
            <a:spAutoFit/>
          </a:bodyPr>
          <a:lstStyle/>
          <a:p>
            <a:pPr algn="ctr"/>
            <a:r>
              <a:rPr lang="en-US" altLang="zh-CN" dirty="0">
                <a:solidFill>
                  <a:srgbClr val="002060"/>
                </a:solidFill>
              </a:rPr>
              <a:t>Link list allocation using File Allocation Table</a:t>
            </a:r>
            <a:endParaRPr lang="en-US" dirty="0"/>
          </a:p>
        </p:txBody>
      </p:sp>
    </p:spTree>
    <p:extLst>
      <p:ext uri="{BB962C8B-B14F-4D97-AF65-F5344CB8AC3E}">
        <p14:creationId xmlns:p14="http://schemas.microsoft.com/office/powerpoint/2010/main" val="358594791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1047750"/>
            <a:ext cx="7372350" cy="461665"/>
          </a:xfrm>
          <a:prstGeom prst="rect">
            <a:avLst/>
          </a:prstGeom>
          <a:noFill/>
        </p:spPr>
        <p:txBody>
          <a:bodyPr wrap="square" rtlCol="0">
            <a:spAutoFit/>
          </a:bodyPr>
          <a:lstStyle/>
          <a:p>
            <a:pPr algn="ctr"/>
            <a:r>
              <a:rPr lang="en-US" sz="2400" dirty="0">
                <a:solidFill>
                  <a:srgbClr val="002060"/>
                </a:solidFill>
              </a:rPr>
              <a:t>Disk </a:t>
            </a:r>
            <a:r>
              <a:rPr lang="en-US" sz="2400" dirty="0" smtClean="0">
                <a:solidFill>
                  <a:srgbClr val="002060"/>
                </a:solidFill>
              </a:rPr>
              <a:t>Space Management</a:t>
            </a:r>
            <a:endParaRPr lang="en-US" sz="2400" dirty="0">
              <a:solidFill>
                <a:srgbClr val="002060"/>
              </a:solidFill>
            </a:endParaRPr>
          </a:p>
        </p:txBody>
      </p:sp>
      <p:sp>
        <p:nvSpPr>
          <p:cNvPr id="5" name="TextBox 4"/>
          <p:cNvSpPr txBox="1"/>
          <p:nvPr/>
        </p:nvSpPr>
        <p:spPr>
          <a:xfrm>
            <a:off x="640374" y="2316041"/>
            <a:ext cx="9315450" cy="2308324"/>
          </a:xfrm>
          <a:prstGeom prst="rect">
            <a:avLst/>
          </a:prstGeom>
          <a:noFill/>
        </p:spPr>
        <p:txBody>
          <a:bodyPr wrap="square" rtlCol="0">
            <a:spAutoFit/>
          </a:bodyPr>
          <a:lstStyle/>
          <a:p>
            <a:r>
              <a:rPr lang="en-US" dirty="0">
                <a:solidFill>
                  <a:srgbClr val="002060"/>
                </a:solidFill>
              </a:rPr>
              <a:t>Free Link List Method: </a:t>
            </a:r>
            <a:r>
              <a:rPr lang="en-US" dirty="0"/>
              <a:t>Use a linked list to store all free disk block numbers. When a file is created, the pointer is removed from the list, disk space is released when the file is deleted, and the pointer is put into the list</a:t>
            </a:r>
            <a:r>
              <a:rPr lang="en-US" dirty="0" smtClean="0"/>
              <a:t>.</a:t>
            </a:r>
          </a:p>
          <a:p>
            <a:endParaRPr lang="en-US" dirty="0"/>
          </a:p>
          <a:p>
            <a:r>
              <a:rPr lang="en-US" dirty="0">
                <a:solidFill>
                  <a:srgbClr val="002060"/>
                </a:solidFill>
              </a:rPr>
              <a:t>Bitmap Method: </a:t>
            </a:r>
            <a:r>
              <a:rPr lang="en-US" dirty="0"/>
              <a:t>This method uses binary to represent the disk usage, when the flag is 1, the disk is used, and 0 is free. All disks form a set. Usually it can be described as a matrix of m*n. M*n is the total number of disks.</a:t>
            </a:r>
            <a:endParaRPr lang="en-US" dirty="0" smtClean="0"/>
          </a:p>
          <a:p>
            <a:endParaRPr lang="en-US" dirty="0"/>
          </a:p>
        </p:txBody>
      </p:sp>
    </p:spTree>
    <p:extLst>
      <p:ext uri="{BB962C8B-B14F-4D97-AF65-F5344CB8AC3E}">
        <p14:creationId xmlns:p14="http://schemas.microsoft.com/office/powerpoint/2010/main" val="99079375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7350" y="2078283"/>
            <a:ext cx="4161800" cy="36455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126" y="2078283"/>
            <a:ext cx="5086350" cy="3638550"/>
          </a:xfrm>
          <a:prstGeom prst="rect">
            <a:avLst/>
          </a:prstGeom>
        </p:spPr>
      </p:pic>
      <p:sp>
        <p:nvSpPr>
          <p:cNvPr id="8" name="TextBox 7"/>
          <p:cNvSpPr txBox="1"/>
          <p:nvPr/>
        </p:nvSpPr>
        <p:spPr>
          <a:xfrm>
            <a:off x="764619" y="1512276"/>
            <a:ext cx="3587262" cy="369332"/>
          </a:xfrm>
          <a:prstGeom prst="rect">
            <a:avLst/>
          </a:prstGeom>
          <a:noFill/>
        </p:spPr>
        <p:txBody>
          <a:bodyPr wrap="square" rtlCol="0">
            <a:spAutoFit/>
          </a:bodyPr>
          <a:lstStyle/>
          <a:p>
            <a:pPr algn="ctr"/>
            <a:r>
              <a:rPr lang="en-US" dirty="0">
                <a:solidFill>
                  <a:srgbClr val="002060"/>
                </a:solidFill>
              </a:rPr>
              <a:t>Free Link List Method</a:t>
            </a:r>
            <a:endParaRPr lang="en-US" dirty="0"/>
          </a:p>
        </p:txBody>
      </p:sp>
      <p:sp>
        <p:nvSpPr>
          <p:cNvPr id="9" name="TextBox 8"/>
          <p:cNvSpPr txBox="1"/>
          <p:nvPr/>
        </p:nvSpPr>
        <p:spPr>
          <a:xfrm>
            <a:off x="6575182" y="1512276"/>
            <a:ext cx="3842238" cy="369332"/>
          </a:xfrm>
          <a:prstGeom prst="rect">
            <a:avLst/>
          </a:prstGeom>
          <a:noFill/>
        </p:spPr>
        <p:txBody>
          <a:bodyPr wrap="square" rtlCol="0">
            <a:spAutoFit/>
          </a:bodyPr>
          <a:lstStyle/>
          <a:p>
            <a:pPr algn="ctr"/>
            <a:r>
              <a:rPr lang="en-US" dirty="0">
                <a:solidFill>
                  <a:srgbClr val="002060"/>
                </a:solidFill>
              </a:rPr>
              <a:t>Bitmap Method</a:t>
            </a:r>
            <a:endParaRPr lang="en-US" dirty="0"/>
          </a:p>
        </p:txBody>
      </p:sp>
    </p:spTree>
    <p:extLst>
      <p:ext uri="{BB962C8B-B14F-4D97-AF65-F5344CB8AC3E}">
        <p14:creationId xmlns:p14="http://schemas.microsoft.com/office/powerpoint/2010/main" val="87187994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223" y="606669"/>
            <a:ext cx="10243039" cy="5909310"/>
          </a:xfrm>
          <a:prstGeom prst="rect">
            <a:avLst/>
          </a:prstGeom>
          <a:noFill/>
        </p:spPr>
        <p:txBody>
          <a:bodyPr wrap="square" rtlCol="0">
            <a:spAutoFit/>
          </a:bodyPr>
          <a:lstStyle/>
          <a:p>
            <a:r>
              <a:rPr lang="en-US" dirty="0"/>
              <a:t>HANDLE </a:t>
            </a:r>
            <a:r>
              <a:rPr lang="en-US" dirty="0" err="1" smtClean="0"/>
              <a:t>CreateFile</a:t>
            </a:r>
            <a:r>
              <a:rPr lang="en-US" dirty="0" smtClean="0"/>
              <a:t>(</a:t>
            </a:r>
            <a:endParaRPr lang="en-US" dirty="0"/>
          </a:p>
          <a:p>
            <a:r>
              <a:rPr lang="en-US" dirty="0"/>
              <a:t>  LPCSTR                </a:t>
            </a:r>
            <a:r>
              <a:rPr lang="en-US" dirty="0" err="1"/>
              <a:t>lpFileName</a:t>
            </a:r>
            <a:r>
              <a:rPr lang="en-US" dirty="0"/>
              <a:t>,</a:t>
            </a:r>
          </a:p>
          <a:p>
            <a:r>
              <a:rPr lang="en-US" dirty="0"/>
              <a:t>  DWORD                 </a:t>
            </a:r>
            <a:r>
              <a:rPr lang="en-US" dirty="0" err="1"/>
              <a:t>dwDesiredAccess</a:t>
            </a:r>
            <a:r>
              <a:rPr lang="en-US" dirty="0"/>
              <a:t>,</a:t>
            </a:r>
          </a:p>
          <a:p>
            <a:r>
              <a:rPr lang="en-US" dirty="0"/>
              <a:t>  DWORD                 </a:t>
            </a:r>
            <a:r>
              <a:rPr lang="en-US" dirty="0" err="1"/>
              <a:t>dwShareMode</a:t>
            </a:r>
            <a:r>
              <a:rPr lang="en-US" dirty="0"/>
              <a:t>,</a:t>
            </a:r>
          </a:p>
          <a:p>
            <a:r>
              <a:rPr lang="en-US" dirty="0"/>
              <a:t>  LPSECURITY_ATTRIBUTES </a:t>
            </a:r>
            <a:r>
              <a:rPr lang="en-US" dirty="0" err="1"/>
              <a:t>lpSecurityAttributes</a:t>
            </a:r>
            <a:r>
              <a:rPr lang="en-US" dirty="0"/>
              <a:t>,</a:t>
            </a:r>
          </a:p>
          <a:p>
            <a:r>
              <a:rPr lang="en-US" dirty="0"/>
              <a:t>  DWORD                 </a:t>
            </a:r>
            <a:r>
              <a:rPr lang="en-US" dirty="0" err="1"/>
              <a:t>dwCreationDisposition</a:t>
            </a:r>
            <a:r>
              <a:rPr lang="en-US" dirty="0"/>
              <a:t>,</a:t>
            </a:r>
          </a:p>
          <a:p>
            <a:r>
              <a:rPr lang="en-US" dirty="0"/>
              <a:t>  DWORD                 </a:t>
            </a:r>
            <a:r>
              <a:rPr lang="en-US" dirty="0" err="1"/>
              <a:t>dwFlagsAndAttributes</a:t>
            </a:r>
            <a:r>
              <a:rPr lang="en-US" dirty="0"/>
              <a:t>,</a:t>
            </a:r>
          </a:p>
          <a:p>
            <a:r>
              <a:rPr lang="en-US" dirty="0"/>
              <a:t>  HANDLE                </a:t>
            </a:r>
            <a:r>
              <a:rPr lang="en-US" dirty="0" err="1"/>
              <a:t>hTemplateFile</a:t>
            </a:r>
            <a:endParaRPr lang="en-US" dirty="0"/>
          </a:p>
          <a:p>
            <a:r>
              <a:rPr lang="en-US" dirty="0" smtClean="0"/>
              <a:t>);</a:t>
            </a:r>
          </a:p>
          <a:p>
            <a:endParaRPr lang="en-US" dirty="0"/>
          </a:p>
          <a:p>
            <a:r>
              <a:rPr lang="en-US" dirty="0" err="1" smtClean="0"/>
              <a:t>CreateFile</a:t>
            </a:r>
            <a:r>
              <a:rPr lang="en-US" dirty="0" smtClean="0"/>
              <a:t>: </a:t>
            </a:r>
            <a:r>
              <a:rPr lang="en-US" dirty="0"/>
              <a:t>Creates or opens a file or I/O device. </a:t>
            </a:r>
            <a:endParaRPr lang="en-US" dirty="0" smtClean="0"/>
          </a:p>
          <a:p>
            <a:endParaRPr lang="en-US" dirty="0" smtClean="0"/>
          </a:p>
          <a:p>
            <a:r>
              <a:rPr lang="en-US" dirty="0" err="1" smtClean="0"/>
              <a:t>lpFileName</a:t>
            </a:r>
            <a:r>
              <a:rPr lang="en-US" dirty="0" smtClean="0"/>
              <a:t>: The name of the file or device to be created or opened</a:t>
            </a:r>
          </a:p>
          <a:p>
            <a:endParaRPr lang="en-US" dirty="0" smtClean="0"/>
          </a:p>
          <a:p>
            <a:r>
              <a:rPr lang="en-US" dirty="0" err="1" smtClean="0"/>
              <a:t>dwDesiredAccess</a:t>
            </a:r>
            <a:r>
              <a:rPr lang="en-US" dirty="0" smtClean="0"/>
              <a:t>: Setting Access Permissions  </a:t>
            </a:r>
          </a:p>
          <a:p>
            <a:endParaRPr lang="en-US" dirty="0" smtClean="0"/>
          </a:p>
          <a:p>
            <a:r>
              <a:rPr lang="en-US" dirty="0" err="1" smtClean="0"/>
              <a:t>dwShareMode</a:t>
            </a:r>
            <a:r>
              <a:rPr lang="en-US" dirty="0" smtClean="0"/>
              <a:t>: Specify sharing mode.</a:t>
            </a:r>
          </a:p>
          <a:p>
            <a:endParaRPr lang="en-US" dirty="0" smtClean="0"/>
          </a:p>
          <a:p>
            <a:r>
              <a:rPr lang="en-US" dirty="0" err="1" smtClean="0"/>
              <a:t>lpSecurityAttributes</a:t>
            </a:r>
            <a:r>
              <a:rPr lang="en-US" dirty="0" smtClean="0"/>
              <a:t>: Specify security attributes.</a:t>
            </a:r>
          </a:p>
          <a:p>
            <a:endParaRPr lang="en-US" dirty="0" smtClean="0"/>
          </a:p>
          <a:p>
            <a:r>
              <a:rPr lang="en-US" dirty="0" err="1" smtClean="0"/>
              <a:t>dwCreationDisposition</a:t>
            </a:r>
            <a:r>
              <a:rPr lang="en-US" dirty="0" smtClean="0"/>
              <a:t>: Indicates how to open.</a:t>
            </a:r>
            <a:endParaRPr lang="en-US" dirty="0"/>
          </a:p>
        </p:txBody>
      </p:sp>
    </p:spTree>
    <p:extLst>
      <p:ext uri="{BB962C8B-B14F-4D97-AF65-F5344CB8AC3E}">
        <p14:creationId xmlns:p14="http://schemas.microsoft.com/office/powerpoint/2010/main" val="32384569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315" y="430823"/>
            <a:ext cx="9504485" cy="5909310"/>
          </a:xfrm>
          <a:prstGeom prst="rect">
            <a:avLst/>
          </a:prstGeom>
          <a:noFill/>
        </p:spPr>
        <p:txBody>
          <a:bodyPr wrap="square" rtlCol="0">
            <a:spAutoFit/>
          </a:bodyPr>
          <a:lstStyle/>
          <a:p>
            <a:r>
              <a:rPr lang="en-US" dirty="0" err="1"/>
              <a:t>dwFlagsAndAttributes</a:t>
            </a:r>
            <a:r>
              <a:rPr lang="en-US" dirty="0"/>
              <a:t> </a:t>
            </a:r>
            <a:r>
              <a:rPr lang="en-US" dirty="0" smtClean="0"/>
              <a:t>: The </a:t>
            </a:r>
            <a:r>
              <a:rPr lang="en-US" dirty="0"/>
              <a:t>file or device attributes and flags, </a:t>
            </a:r>
            <a:r>
              <a:rPr lang="en-US" b="1" dirty="0"/>
              <a:t>FILE_ATTRIBUTE_NORMAL</a:t>
            </a:r>
            <a:r>
              <a:rPr lang="en-US" dirty="0"/>
              <a:t> being the most common default value for files</a:t>
            </a:r>
            <a:r>
              <a:rPr lang="en-US" dirty="0" smtClean="0"/>
              <a:t>.</a:t>
            </a:r>
          </a:p>
          <a:p>
            <a:r>
              <a:rPr lang="en-US" dirty="0" err="1" smtClean="0"/>
              <a:t>hTemplateFile</a:t>
            </a:r>
            <a:r>
              <a:rPr lang="en-US" dirty="0" smtClean="0"/>
              <a:t>: </a:t>
            </a:r>
            <a:r>
              <a:rPr lang="en-US" dirty="0"/>
              <a:t>A valid handle to a template file with the </a:t>
            </a:r>
            <a:r>
              <a:rPr lang="en-US" b="1" dirty="0"/>
              <a:t>GENERIC_READ</a:t>
            </a:r>
            <a:r>
              <a:rPr lang="en-US" dirty="0"/>
              <a:t> access </a:t>
            </a:r>
            <a:r>
              <a:rPr lang="en-US" dirty="0" smtClean="0"/>
              <a:t>right.                           </a:t>
            </a:r>
          </a:p>
          <a:p>
            <a:endParaRPr lang="en-US" dirty="0"/>
          </a:p>
          <a:p>
            <a:endParaRPr lang="en-US" dirty="0" smtClean="0"/>
          </a:p>
          <a:p>
            <a:r>
              <a:rPr lang="en-US" dirty="0" smtClean="0"/>
              <a:t>        </a:t>
            </a:r>
          </a:p>
          <a:p>
            <a:r>
              <a:rPr lang="en-US" dirty="0"/>
              <a:t>BOOL </a:t>
            </a:r>
            <a:r>
              <a:rPr lang="en-US" dirty="0" err="1"/>
              <a:t>CopyFile</a:t>
            </a:r>
            <a:r>
              <a:rPr lang="en-US" dirty="0"/>
              <a:t>(</a:t>
            </a:r>
          </a:p>
          <a:p>
            <a:r>
              <a:rPr lang="en-US" dirty="0"/>
              <a:t>  LPCTSTR </a:t>
            </a:r>
            <a:r>
              <a:rPr lang="en-US" dirty="0" err="1"/>
              <a:t>lpExistingFileName</a:t>
            </a:r>
            <a:r>
              <a:rPr lang="en-US" dirty="0"/>
              <a:t>,</a:t>
            </a:r>
          </a:p>
          <a:p>
            <a:r>
              <a:rPr lang="en-US" dirty="0"/>
              <a:t>  LPCTSTR </a:t>
            </a:r>
            <a:r>
              <a:rPr lang="en-US" dirty="0" err="1"/>
              <a:t>lpNewFileName</a:t>
            </a:r>
            <a:r>
              <a:rPr lang="en-US" dirty="0"/>
              <a:t>,</a:t>
            </a:r>
          </a:p>
          <a:p>
            <a:r>
              <a:rPr lang="en-US" dirty="0"/>
              <a:t>  BOOL    </a:t>
            </a:r>
            <a:r>
              <a:rPr lang="en-US" dirty="0" err="1"/>
              <a:t>bFailIfExists</a:t>
            </a:r>
            <a:endParaRPr lang="en-US" dirty="0"/>
          </a:p>
          <a:p>
            <a:r>
              <a:rPr lang="en-US" dirty="0" smtClean="0"/>
              <a:t>);</a:t>
            </a:r>
          </a:p>
          <a:p>
            <a:endParaRPr lang="en-US" dirty="0"/>
          </a:p>
          <a:p>
            <a:r>
              <a:rPr lang="en-US" dirty="0" err="1" smtClean="0"/>
              <a:t>CopyFile</a:t>
            </a:r>
            <a:r>
              <a:rPr lang="en-US" dirty="0" smtClean="0"/>
              <a:t>: </a:t>
            </a:r>
            <a:r>
              <a:rPr lang="en-US" dirty="0"/>
              <a:t>Copies an existing file to a new file</a:t>
            </a:r>
            <a:r>
              <a:rPr lang="en-US" dirty="0" smtClean="0"/>
              <a:t>.</a:t>
            </a:r>
          </a:p>
          <a:p>
            <a:endParaRPr lang="en-US" dirty="0"/>
          </a:p>
          <a:p>
            <a:r>
              <a:rPr lang="en-US" dirty="0" err="1" smtClean="0"/>
              <a:t>lpExistingFileName</a:t>
            </a:r>
            <a:r>
              <a:rPr lang="en-US" dirty="0" smtClean="0"/>
              <a:t>:</a:t>
            </a:r>
            <a:r>
              <a:rPr lang="en-US" dirty="0"/>
              <a:t> The name of an existing file.</a:t>
            </a:r>
            <a:endParaRPr lang="en-US" dirty="0" smtClean="0"/>
          </a:p>
          <a:p>
            <a:endParaRPr lang="en-US" dirty="0"/>
          </a:p>
          <a:p>
            <a:r>
              <a:rPr lang="en-US" dirty="0" err="1" smtClean="0"/>
              <a:t>lpNewFileName</a:t>
            </a:r>
            <a:r>
              <a:rPr lang="en-US" dirty="0" smtClean="0"/>
              <a:t>:</a:t>
            </a:r>
            <a:r>
              <a:rPr lang="en-US" dirty="0"/>
              <a:t> The name of the new file.</a:t>
            </a:r>
            <a:endParaRPr lang="en-US" dirty="0" smtClean="0"/>
          </a:p>
          <a:p>
            <a:endParaRPr lang="en-US" dirty="0"/>
          </a:p>
          <a:p>
            <a:r>
              <a:rPr lang="en-US" dirty="0" err="1" smtClean="0"/>
              <a:t>bFailIfExists</a:t>
            </a:r>
            <a:r>
              <a:rPr lang="en-US" dirty="0" smtClean="0"/>
              <a:t>:</a:t>
            </a:r>
            <a:r>
              <a:rPr lang="en-US" dirty="0"/>
              <a:t> If this parameter is </a:t>
            </a:r>
            <a:r>
              <a:rPr lang="en-US" b="1" dirty="0"/>
              <a:t>TRUE</a:t>
            </a:r>
            <a:r>
              <a:rPr lang="en-US" dirty="0"/>
              <a:t> and the new file specified by </a:t>
            </a:r>
            <a:r>
              <a:rPr lang="en-US" i="1" dirty="0" err="1"/>
              <a:t>lpNewFileName</a:t>
            </a:r>
            <a:r>
              <a:rPr lang="en-US" dirty="0"/>
              <a:t> already exists, the function fails. If this parameter is </a:t>
            </a:r>
            <a:r>
              <a:rPr lang="en-US" b="1" dirty="0"/>
              <a:t>FALSE</a:t>
            </a:r>
            <a:r>
              <a:rPr lang="en-US" dirty="0"/>
              <a:t> and the new file already exists, the function overwrites the existing file and succeeds.</a:t>
            </a:r>
            <a:endParaRPr lang="en-US" dirty="0" smtClean="0"/>
          </a:p>
        </p:txBody>
      </p:sp>
    </p:spTree>
    <p:extLst>
      <p:ext uri="{BB962C8B-B14F-4D97-AF65-F5344CB8AC3E}">
        <p14:creationId xmlns:p14="http://schemas.microsoft.com/office/powerpoint/2010/main" val="304538910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731" y="342900"/>
            <a:ext cx="10128739" cy="6463308"/>
          </a:xfrm>
          <a:prstGeom prst="rect">
            <a:avLst/>
          </a:prstGeom>
          <a:noFill/>
        </p:spPr>
        <p:txBody>
          <a:bodyPr wrap="square" rtlCol="0">
            <a:spAutoFit/>
          </a:bodyPr>
          <a:lstStyle/>
          <a:p>
            <a:r>
              <a:rPr lang="en-US" dirty="0"/>
              <a:t>BOOL </a:t>
            </a:r>
            <a:r>
              <a:rPr lang="en-US" dirty="0" err="1" smtClean="0"/>
              <a:t>DeleteFile</a:t>
            </a:r>
            <a:r>
              <a:rPr lang="en-US" dirty="0" smtClean="0"/>
              <a:t>(</a:t>
            </a:r>
            <a:endParaRPr lang="en-US" dirty="0"/>
          </a:p>
          <a:p>
            <a:r>
              <a:rPr lang="en-US" dirty="0"/>
              <a:t>  LPCSTR </a:t>
            </a:r>
            <a:r>
              <a:rPr lang="en-US" dirty="0" err="1"/>
              <a:t>lpFileName</a:t>
            </a:r>
            <a:endParaRPr lang="en-US" dirty="0"/>
          </a:p>
          <a:p>
            <a:r>
              <a:rPr lang="en-US" dirty="0" smtClean="0"/>
              <a:t>);</a:t>
            </a:r>
          </a:p>
          <a:p>
            <a:endParaRPr lang="en-US" dirty="0"/>
          </a:p>
          <a:p>
            <a:r>
              <a:rPr lang="en-US" dirty="0" err="1" smtClean="0"/>
              <a:t>DeleteFile</a:t>
            </a:r>
            <a:r>
              <a:rPr lang="en-US" dirty="0" smtClean="0"/>
              <a:t>:</a:t>
            </a:r>
            <a:r>
              <a:rPr lang="en-US" dirty="0"/>
              <a:t> Deletes an existing file</a:t>
            </a:r>
            <a:r>
              <a:rPr lang="en-US" dirty="0" smtClean="0"/>
              <a:t>.</a:t>
            </a:r>
          </a:p>
          <a:p>
            <a:endParaRPr lang="en-US" dirty="0"/>
          </a:p>
          <a:p>
            <a:r>
              <a:rPr lang="en-US" dirty="0" err="1" smtClean="0"/>
              <a:t>lpFileName</a:t>
            </a:r>
            <a:r>
              <a:rPr lang="en-US" dirty="0" smtClean="0"/>
              <a:t>: </a:t>
            </a:r>
            <a:r>
              <a:rPr lang="en-US" dirty="0"/>
              <a:t>The name of the file to be deleted</a:t>
            </a:r>
            <a:r>
              <a:rPr lang="en-US" dirty="0" smtClean="0"/>
              <a:t>.</a:t>
            </a:r>
          </a:p>
          <a:p>
            <a:endParaRPr lang="en-US" dirty="0"/>
          </a:p>
          <a:p>
            <a:endParaRPr lang="en-US" dirty="0"/>
          </a:p>
          <a:p>
            <a:r>
              <a:rPr lang="en-US" dirty="0"/>
              <a:t>BOOL </a:t>
            </a:r>
            <a:r>
              <a:rPr lang="en-US" dirty="0" err="1"/>
              <a:t>ReadFile</a:t>
            </a:r>
            <a:r>
              <a:rPr lang="en-US" dirty="0"/>
              <a:t>(</a:t>
            </a:r>
          </a:p>
          <a:p>
            <a:r>
              <a:rPr lang="en-US" dirty="0"/>
              <a:t>  HANDLE       </a:t>
            </a:r>
            <a:r>
              <a:rPr lang="en-US" dirty="0" err="1"/>
              <a:t>hFile</a:t>
            </a:r>
            <a:r>
              <a:rPr lang="en-US" dirty="0"/>
              <a:t>,</a:t>
            </a:r>
          </a:p>
          <a:p>
            <a:r>
              <a:rPr lang="en-US" dirty="0"/>
              <a:t>  LPVOID       </a:t>
            </a:r>
            <a:r>
              <a:rPr lang="en-US" dirty="0" err="1"/>
              <a:t>lpBuffer</a:t>
            </a:r>
            <a:r>
              <a:rPr lang="en-US" dirty="0"/>
              <a:t>,</a:t>
            </a:r>
          </a:p>
          <a:p>
            <a:r>
              <a:rPr lang="en-US" dirty="0"/>
              <a:t>  DWORD        </a:t>
            </a:r>
            <a:r>
              <a:rPr lang="en-US" dirty="0" err="1"/>
              <a:t>nNumberOfBytesToRead</a:t>
            </a:r>
            <a:r>
              <a:rPr lang="en-US" dirty="0"/>
              <a:t>,</a:t>
            </a:r>
          </a:p>
          <a:p>
            <a:r>
              <a:rPr lang="en-US" dirty="0"/>
              <a:t>  LPDWORD      </a:t>
            </a:r>
            <a:r>
              <a:rPr lang="en-US" dirty="0" err="1"/>
              <a:t>lpNumberOfBytesRead</a:t>
            </a:r>
            <a:r>
              <a:rPr lang="en-US" dirty="0"/>
              <a:t>,</a:t>
            </a:r>
          </a:p>
          <a:p>
            <a:r>
              <a:rPr lang="en-US" dirty="0"/>
              <a:t>  LPOVERLAPPED </a:t>
            </a:r>
            <a:r>
              <a:rPr lang="en-US" dirty="0" err="1"/>
              <a:t>lpOverlapped</a:t>
            </a:r>
            <a:endParaRPr lang="en-US" dirty="0"/>
          </a:p>
          <a:p>
            <a:r>
              <a:rPr lang="en-US" dirty="0" smtClean="0"/>
              <a:t>);</a:t>
            </a:r>
          </a:p>
          <a:p>
            <a:endParaRPr lang="en-US" dirty="0"/>
          </a:p>
          <a:p>
            <a:r>
              <a:rPr lang="en-US" dirty="0" err="1" smtClean="0"/>
              <a:t>ReadFile</a:t>
            </a:r>
            <a:r>
              <a:rPr lang="en-US" dirty="0" smtClean="0"/>
              <a:t>: </a:t>
            </a:r>
            <a:r>
              <a:rPr lang="en-US" dirty="0"/>
              <a:t>Reads data from the specified file or input/output (I/O) device</a:t>
            </a:r>
            <a:r>
              <a:rPr lang="en-US" dirty="0" smtClean="0"/>
              <a:t>.</a:t>
            </a:r>
          </a:p>
          <a:p>
            <a:endParaRPr lang="en-US" dirty="0"/>
          </a:p>
          <a:p>
            <a:r>
              <a:rPr lang="en-US" dirty="0" err="1" smtClean="0"/>
              <a:t>hFile</a:t>
            </a:r>
            <a:r>
              <a:rPr lang="en-US" dirty="0" smtClean="0"/>
              <a:t>: </a:t>
            </a:r>
            <a:r>
              <a:rPr lang="en-US" dirty="0"/>
              <a:t>A handle to the </a:t>
            </a:r>
            <a:r>
              <a:rPr lang="en-US" dirty="0" smtClean="0"/>
              <a:t>device.</a:t>
            </a:r>
          </a:p>
          <a:p>
            <a:endParaRPr lang="en-US" dirty="0"/>
          </a:p>
          <a:p>
            <a:r>
              <a:rPr lang="en-US" dirty="0" err="1" smtClean="0"/>
              <a:t>lpBuffer</a:t>
            </a:r>
            <a:r>
              <a:rPr lang="en-US" dirty="0"/>
              <a:t>: Receiving Data </a:t>
            </a:r>
            <a:r>
              <a:rPr lang="en-US" dirty="0" smtClean="0"/>
              <a:t>Buffer.</a:t>
            </a:r>
          </a:p>
          <a:p>
            <a:endParaRPr lang="en-US" dirty="0"/>
          </a:p>
        </p:txBody>
      </p:sp>
    </p:spTree>
    <p:extLst>
      <p:ext uri="{BB962C8B-B14F-4D97-AF65-F5344CB8AC3E}">
        <p14:creationId xmlns:p14="http://schemas.microsoft.com/office/powerpoint/2010/main" val="241269734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599" y="281354"/>
            <a:ext cx="10146323" cy="6463308"/>
          </a:xfrm>
          <a:prstGeom prst="rect">
            <a:avLst/>
          </a:prstGeom>
          <a:noFill/>
        </p:spPr>
        <p:txBody>
          <a:bodyPr wrap="square" rtlCol="0">
            <a:spAutoFit/>
          </a:bodyPr>
          <a:lstStyle/>
          <a:p>
            <a:r>
              <a:rPr lang="en-US" dirty="0" err="1" smtClean="0"/>
              <a:t>nNumberOfBytesToRead</a:t>
            </a:r>
            <a:r>
              <a:rPr lang="en-US" dirty="0" smtClean="0"/>
              <a:t>: The maximum number of bytes to be read.</a:t>
            </a:r>
          </a:p>
          <a:p>
            <a:endParaRPr lang="en-US" dirty="0" smtClean="0"/>
          </a:p>
          <a:p>
            <a:r>
              <a:rPr lang="en-US" dirty="0" err="1" smtClean="0"/>
              <a:t>lpNumberOfBytesRead</a:t>
            </a:r>
            <a:r>
              <a:rPr lang="en-US" dirty="0" smtClean="0"/>
              <a:t>: A pointer to the variable that receives the number of bytes read when using a synchronous </a:t>
            </a:r>
            <a:r>
              <a:rPr lang="en-US" i="1" dirty="0" err="1" smtClean="0"/>
              <a:t>hFile</a:t>
            </a:r>
            <a:r>
              <a:rPr lang="en-US" dirty="0" smtClean="0"/>
              <a:t> parameter. </a:t>
            </a:r>
          </a:p>
          <a:p>
            <a:endParaRPr lang="en-US" dirty="0" smtClean="0"/>
          </a:p>
          <a:p>
            <a:r>
              <a:rPr lang="en-US" dirty="0" err="1" smtClean="0"/>
              <a:t>lpOverlapped</a:t>
            </a:r>
            <a:r>
              <a:rPr lang="en-US" dirty="0" smtClean="0"/>
              <a:t>: A pointer to an </a:t>
            </a:r>
            <a:r>
              <a:rPr lang="en-US" u="sng" dirty="0" smtClean="0"/>
              <a:t>OVERLAPPED</a:t>
            </a:r>
            <a:r>
              <a:rPr lang="en-US" dirty="0" smtClean="0"/>
              <a:t> structure is required if the </a:t>
            </a:r>
            <a:r>
              <a:rPr lang="en-US" i="1" dirty="0" err="1" smtClean="0"/>
              <a:t>hFile</a:t>
            </a:r>
            <a:r>
              <a:rPr lang="en-US" dirty="0" smtClean="0"/>
              <a:t> parameter was opened with </a:t>
            </a:r>
            <a:r>
              <a:rPr lang="en-US" b="1" dirty="0" smtClean="0"/>
              <a:t>FILE_FLAG_OVERLAPPED</a:t>
            </a:r>
            <a:r>
              <a:rPr lang="en-US" dirty="0" smtClean="0"/>
              <a:t>, otherwise it can be NULL.</a:t>
            </a:r>
          </a:p>
          <a:p>
            <a:endParaRPr lang="en-US" dirty="0" smtClean="0"/>
          </a:p>
          <a:p>
            <a:r>
              <a:rPr lang="en-US" dirty="0" smtClean="0"/>
              <a:t>BOOL </a:t>
            </a:r>
            <a:r>
              <a:rPr lang="en-US" dirty="0" err="1" smtClean="0"/>
              <a:t>WriteFile</a:t>
            </a:r>
            <a:r>
              <a:rPr lang="en-US" dirty="0" smtClean="0"/>
              <a:t>(</a:t>
            </a:r>
          </a:p>
          <a:p>
            <a:r>
              <a:rPr lang="en-US" dirty="0" smtClean="0"/>
              <a:t>  HANDLE       </a:t>
            </a:r>
            <a:r>
              <a:rPr lang="en-US" dirty="0" err="1" smtClean="0"/>
              <a:t>hFile</a:t>
            </a:r>
            <a:r>
              <a:rPr lang="en-US" dirty="0" smtClean="0"/>
              <a:t>,</a:t>
            </a:r>
          </a:p>
          <a:p>
            <a:r>
              <a:rPr lang="en-US" dirty="0" smtClean="0"/>
              <a:t>  LPCVOID      </a:t>
            </a:r>
            <a:r>
              <a:rPr lang="en-US" dirty="0" err="1" smtClean="0"/>
              <a:t>lpBuffer</a:t>
            </a:r>
            <a:r>
              <a:rPr lang="en-US" dirty="0" smtClean="0"/>
              <a:t>,</a:t>
            </a:r>
          </a:p>
          <a:p>
            <a:r>
              <a:rPr lang="en-US" dirty="0" smtClean="0"/>
              <a:t>  DWORD        </a:t>
            </a:r>
            <a:r>
              <a:rPr lang="en-US" dirty="0" err="1" smtClean="0"/>
              <a:t>nNumberOfBytesToWrite</a:t>
            </a:r>
            <a:r>
              <a:rPr lang="en-US" dirty="0" smtClean="0"/>
              <a:t>,</a:t>
            </a:r>
          </a:p>
          <a:p>
            <a:r>
              <a:rPr lang="en-US" dirty="0" smtClean="0"/>
              <a:t>  LPDWORD      </a:t>
            </a:r>
            <a:r>
              <a:rPr lang="en-US" dirty="0" err="1" smtClean="0"/>
              <a:t>lpNumberOfBytesWritten</a:t>
            </a:r>
            <a:r>
              <a:rPr lang="en-US" dirty="0" smtClean="0"/>
              <a:t>,</a:t>
            </a:r>
          </a:p>
          <a:p>
            <a:r>
              <a:rPr lang="en-US" dirty="0" smtClean="0"/>
              <a:t>  LPOVERLAPPED </a:t>
            </a:r>
            <a:r>
              <a:rPr lang="en-US" dirty="0" err="1" smtClean="0"/>
              <a:t>lpOverlapped</a:t>
            </a:r>
            <a:endParaRPr lang="en-US" dirty="0" smtClean="0"/>
          </a:p>
          <a:p>
            <a:r>
              <a:rPr lang="en-US" dirty="0" smtClean="0"/>
              <a:t>);</a:t>
            </a:r>
          </a:p>
          <a:p>
            <a:endParaRPr lang="en-US" dirty="0" smtClean="0"/>
          </a:p>
          <a:p>
            <a:r>
              <a:rPr lang="en-US" dirty="0" err="1" smtClean="0"/>
              <a:t>WriteFile</a:t>
            </a:r>
            <a:r>
              <a:rPr lang="en-US" dirty="0" smtClean="0"/>
              <a:t>: Writes data to the specified file or input/output (I/O) device.</a:t>
            </a:r>
          </a:p>
          <a:p>
            <a:endParaRPr lang="en-US" dirty="0" smtClean="0"/>
          </a:p>
          <a:p>
            <a:r>
              <a:rPr lang="en-US" dirty="0" err="1" smtClean="0"/>
              <a:t>hFile</a:t>
            </a:r>
            <a:r>
              <a:rPr lang="en-US" dirty="0" smtClean="0"/>
              <a:t>: A handle to the file or I/O device .</a:t>
            </a:r>
          </a:p>
          <a:p>
            <a:endParaRPr lang="en-US" dirty="0" smtClean="0"/>
          </a:p>
          <a:p>
            <a:r>
              <a:rPr lang="en-US" dirty="0" err="1" smtClean="0"/>
              <a:t>lpBuffer</a:t>
            </a:r>
            <a:r>
              <a:rPr lang="en-US" dirty="0" smtClean="0"/>
              <a:t>: A pointer to the buffer containing the data to be written to the file or device.</a:t>
            </a:r>
          </a:p>
          <a:p>
            <a:endParaRPr lang="en-US" dirty="0" smtClean="0"/>
          </a:p>
          <a:p>
            <a:r>
              <a:rPr lang="en-US" dirty="0" err="1" smtClean="0"/>
              <a:t>nNumberOfBytesToWrite</a:t>
            </a:r>
            <a:r>
              <a:rPr lang="en-US" dirty="0" smtClean="0"/>
              <a:t>: </a:t>
            </a:r>
            <a:r>
              <a:rPr lang="en-US" dirty="0"/>
              <a:t>The number of bytes to be written to the file or device.</a:t>
            </a:r>
          </a:p>
        </p:txBody>
      </p:sp>
    </p:spTree>
    <p:extLst>
      <p:ext uri="{BB962C8B-B14F-4D97-AF65-F5344CB8AC3E}">
        <p14:creationId xmlns:p14="http://schemas.microsoft.com/office/powerpoint/2010/main" val="31712620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599" y="281354"/>
            <a:ext cx="10146323" cy="6463308"/>
          </a:xfrm>
          <a:prstGeom prst="rect">
            <a:avLst/>
          </a:prstGeom>
          <a:noFill/>
        </p:spPr>
        <p:txBody>
          <a:bodyPr wrap="square" rtlCol="0">
            <a:spAutoFit/>
          </a:bodyPr>
          <a:lstStyle/>
          <a:p>
            <a:r>
              <a:rPr lang="en-US" dirty="0"/>
              <a:t> </a:t>
            </a:r>
            <a:r>
              <a:rPr lang="en-US" dirty="0" err="1"/>
              <a:t>nNumberOfBytesToWrite</a:t>
            </a:r>
            <a:r>
              <a:rPr lang="en-US" dirty="0"/>
              <a:t> : The number of bytes to be written to the file or device.     </a:t>
            </a:r>
            <a:endParaRPr lang="en-US" dirty="0" smtClean="0"/>
          </a:p>
          <a:p>
            <a:endParaRPr lang="en-US" dirty="0"/>
          </a:p>
          <a:p>
            <a:r>
              <a:rPr lang="en-US" dirty="0" err="1" smtClean="0"/>
              <a:t>lpNumberOfBytesWritten</a:t>
            </a:r>
            <a:r>
              <a:rPr lang="en-US" dirty="0" smtClean="0"/>
              <a:t>: </a:t>
            </a:r>
            <a:r>
              <a:rPr lang="en-US" dirty="0"/>
              <a:t>A pointer to the variable that receives the number of bytes written when using a synchronous </a:t>
            </a:r>
            <a:r>
              <a:rPr lang="en-US" i="1" dirty="0" err="1"/>
              <a:t>hFile</a:t>
            </a:r>
            <a:r>
              <a:rPr lang="en-US" dirty="0"/>
              <a:t> parameter</a:t>
            </a:r>
            <a:r>
              <a:rPr lang="en-US" dirty="0" smtClean="0"/>
              <a:t>.</a:t>
            </a:r>
          </a:p>
          <a:p>
            <a:r>
              <a:rPr lang="en-US" dirty="0"/>
              <a:t> </a:t>
            </a:r>
            <a:endParaRPr lang="en-US" dirty="0" smtClean="0"/>
          </a:p>
          <a:p>
            <a:r>
              <a:rPr lang="en-US" dirty="0" err="1" smtClean="0"/>
              <a:t>lpOverlapped</a:t>
            </a:r>
            <a:r>
              <a:rPr lang="en-US" dirty="0" smtClean="0"/>
              <a:t>: </a:t>
            </a:r>
            <a:r>
              <a:rPr lang="en-US" dirty="0"/>
              <a:t>A pointer to an </a:t>
            </a:r>
            <a:r>
              <a:rPr lang="en-US" u="sng" dirty="0"/>
              <a:t>OVERLAPPED</a:t>
            </a:r>
            <a:r>
              <a:rPr lang="en-US" dirty="0"/>
              <a:t> structure is required if the </a:t>
            </a:r>
            <a:r>
              <a:rPr lang="en-US" i="1" dirty="0" err="1"/>
              <a:t>hFile</a:t>
            </a:r>
            <a:r>
              <a:rPr lang="en-US" dirty="0"/>
              <a:t> parameter was opened with </a:t>
            </a:r>
            <a:r>
              <a:rPr lang="en-US" b="1" dirty="0"/>
              <a:t>FILE_FLAG_OVERLAPPED</a:t>
            </a:r>
            <a:r>
              <a:rPr lang="en-US" dirty="0"/>
              <a:t>, otherwise this parameter can be </a:t>
            </a:r>
            <a:r>
              <a:rPr lang="en-US" b="1" dirty="0"/>
              <a:t>NULL</a:t>
            </a:r>
            <a:r>
              <a:rPr lang="en-US" dirty="0" smtClean="0"/>
              <a:t>.</a:t>
            </a:r>
          </a:p>
          <a:p>
            <a:endParaRPr lang="en-US" dirty="0"/>
          </a:p>
          <a:p>
            <a:r>
              <a:rPr lang="en-US" dirty="0"/>
              <a:t>DWORD </a:t>
            </a:r>
            <a:r>
              <a:rPr lang="en-US" dirty="0" err="1"/>
              <a:t>SetFilePointer</a:t>
            </a:r>
            <a:r>
              <a:rPr lang="en-US" dirty="0"/>
              <a:t>(</a:t>
            </a:r>
          </a:p>
          <a:p>
            <a:r>
              <a:rPr lang="en-US" dirty="0"/>
              <a:t>  HANDLE </a:t>
            </a:r>
            <a:r>
              <a:rPr lang="en-US" dirty="0" err="1"/>
              <a:t>hFile</a:t>
            </a:r>
            <a:r>
              <a:rPr lang="en-US" dirty="0"/>
              <a:t>,</a:t>
            </a:r>
          </a:p>
          <a:p>
            <a:r>
              <a:rPr lang="en-US" dirty="0"/>
              <a:t>  LONG   </a:t>
            </a:r>
            <a:r>
              <a:rPr lang="en-US" dirty="0" err="1"/>
              <a:t>lDistanceToMove</a:t>
            </a:r>
            <a:r>
              <a:rPr lang="en-US" dirty="0"/>
              <a:t>,</a:t>
            </a:r>
          </a:p>
          <a:p>
            <a:r>
              <a:rPr lang="en-US" dirty="0"/>
              <a:t>  PLONG  </a:t>
            </a:r>
            <a:r>
              <a:rPr lang="en-US" dirty="0" err="1"/>
              <a:t>lpDistanceToMoveHigh</a:t>
            </a:r>
            <a:r>
              <a:rPr lang="en-US" dirty="0"/>
              <a:t>,</a:t>
            </a:r>
          </a:p>
          <a:p>
            <a:r>
              <a:rPr lang="en-US" dirty="0"/>
              <a:t>  DWORD  </a:t>
            </a:r>
            <a:r>
              <a:rPr lang="en-US" dirty="0" err="1"/>
              <a:t>dwMoveMethod</a:t>
            </a:r>
            <a:endParaRPr lang="en-US" dirty="0"/>
          </a:p>
          <a:p>
            <a:r>
              <a:rPr lang="en-US" dirty="0" smtClean="0"/>
              <a:t>);</a:t>
            </a:r>
          </a:p>
          <a:p>
            <a:endParaRPr lang="en-US" dirty="0"/>
          </a:p>
          <a:p>
            <a:r>
              <a:rPr lang="en-US" dirty="0" err="1" smtClean="0"/>
              <a:t>SetFilePointer</a:t>
            </a:r>
            <a:r>
              <a:rPr lang="en-US" dirty="0" smtClean="0"/>
              <a:t>: </a:t>
            </a:r>
            <a:r>
              <a:rPr lang="en-US" dirty="0"/>
              <a:t>Moves the file pointer of the specified file.</a:t>
            </a:r>
            <a:endParaRPr lang="en-US" dirty="0" smtClean="0"/>
          </a:p>
          <a:p>
            <a:endParaRPr lang="en-US" dirty="0" smtClean="0"/>
          </a:p>
          <a:p>
            <a:r>
              <a:rPr lang="en-US" dirty="0" err="1" smtClean="0"/>
              <a:t>hFile</a:t>
            </a:r>
            <a:r>
              <a:rPr lang="en-US" dirty="0" smtClean="0"/>
              <a:t>: A </a:t>
            </a:r>
            <a:r>
              <a:rPr lang="en-US" dirty="0"/>
              <a:t>handle to the file</a:t>
            </a:r>
            <a:r>
              <a:rPr lang="en-US" dirty="0" smtClean="0"/>
              <a:t>.</a:t>
            </a:r>
          </a:p>
          <a:p>
            <a:endParaRPr lang="en-US" dirty="0" smtClean="0"/>
          </a:p>
          <a:p>
            <a:r>
              <a:rPr lang="en-US" dirty="0" err="1" smtClean="0"/>
              <a:t>lDistanceToMove</a:t>
            </a:r>
            <a:r>
              <a:rPr lang="en-US" dirty="0" smtClean="0"/>
              <a:t>: </a:t>
            </a:r>
            <a:r>
              <a:rPr lang="en-US" dirty="0"/>
              <a:t>The low order 32-bits of a signed value that specifies the number of bytes to move the file pointer</a:t>
            </a:r>
            <a:r>
              <a:rPr lang="en-US" dirty="0" smtClean="0"/>
              <a:t>.</a:t>
            </a:r>
          </a:p>
          <a:p>
            <a:r>
              <a:rPr lang="en-US" dirty="0" err="1" smtClean="0"/>
              <a:t>lpDistanceToMoveHigh</a:t>
            </a:r>
            <a:r>
              <a:rPr lang="en-US" dirty="0" smtClean="0"/>
              <a:t>: </a:t>
            </a:r>
            <a:r>
              <a:rPr lang="en-US" dirty="0"/>
              <a:t>A pointer to the high order 32-bits of the signed 64-bit distance to move</a:t>
            </a:r>
            <a:r>
              <a:rPr lang="en-US" dirty="0" smtClean="0"/>
              <a:t>.</a:t>
            </a:r>
          </a:p>
          <a:p>
            <a:r>
              <a:rPr lang="en-US" dirty="0" err="1" smtClean="0"/>
              <a:t>dwMoveMethod</a:t>
            </a:r>
            <a:r>
              <a:rPr lang="en-US" dirty="0" smtClean="0"/>
              <a:t>: </a:t>
            </a:r>
            <a:r>
              <a:rPr lang="en-US" dirty="0"/>
              <a:t>The starting point for the file pointer move.</a:t>
            </a:r>
          </a:p>
        </p:txBody>
      </p:sp>
    </p:spTree>
    <p:extLst>
      <p:ext uri="{BB962C8B-B14F-4D97-AF65-F5344CB8AC3E}">
        <p14:creationId xmlns:p14="http://schemas.microsoft.com/office/powerpoint/2010/main" val="1401898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885" y="2680570"/>
            <a:ext cx="11486367" cy="2567835"/>
          </a:xfrm>
          <a:prstGeom prst="rect">
            <a:avLst/>
          </a:prstGeom>
          <a:noFill/>
        </p:spPr>
        <p:txBody>
          <a:bodyPr wrap="square" rtlCol="0">
            <a:spAutoFit/>
          </a:bodyPr>
          <a:lstStyle/>
          <a:p>
            <a:r>
              <a:rPr lang="en-US" dirty="0"/>
              <a:t>The transport layer provides the functional and procedural means of transferring variable-length data sequences from a source to a destination host, while maintaining the quality of service functions.</a:t>
            </a:r>
          </a:p>
          <a:p>
            <a:r>
              <a:rPr lang="en-US" dirty="0"/>
              <a:t>The transport layer controls the reliability of a given link through flow control, segmentation</a:t>
            </a:r>
            <a:r>
              <a:rPr lang="en-US" dirty="0" smtClean="0"/>
              <a:t>/ </a:t>
            </a:r>
            <a:r>
              <a:rPr lang="en-US" dirty="0" err="1" smtClean="0"/>
              <a:t>desegmentation</a:t>
            </a:r>
            <a:r>
              <a:rPr lang="en-US" dirty="0" smtClean="0"/>
              <a:t>, </a:t>
            </a:r>
            <a:r>
              <a:rPr lang="en-US" dirty="0"/>
              <a:t>and error control. Some protocols are state- and connection-oriented. This means that the transport layer can keep track of the segments and re-transmit those that fail delivery. The transport layer also provides the acknowledgement of the successful data transmission and sends the next data if no errors occurred. The transport layer creates segments out of the message received from the application layer. Segmentation is the process of dividing a long message into smaller messages.</a:t>
            </a:r>
          </a:p>
          <a:p>
            <a:endParaRPr lang="en-US" dirty="0"/>
          </a:p>
        </p:txBody>
      </p:sp>
      <p:sp>
        <p:nvSpPr>
          <p:cNvPr id="3" name="TextBox 2"/>
          <p:cNvSpPr txBox="1"/>
          <p:nvPr/>
        </p:nvSpPr>
        <p:spPr>
          <a:xfrm>
            <a:off x="425885" y="926926"/>
            <a:ext cx="3970750" cy="400110"/>
          </a:xfrm>
          <a:prstGeom prst="rect">
            <a:avLst/>
          </a:prstGeom>
          <a:noFill/>
        </p:spPr>
        <p:txBody>
          <a:bodyPr wrap="square" rtlCol="0">
            <a:spAutoFit/>
          </a:bodyPr>
          <a:lstStyle/>
          <a:p>
            <a:r>
              <a:rPr lang="en-US" altLang="zh-CN" sz="2000" b="1" dirty="0" smtClean="0">
                <a:solidFill>
                  <a:srgbClr val="000000"/>
                </a:solidFill>
                <a:latin typeface="Arial" panose="020B0604020202020204" pitchFamily="34" charset="0"/>
              </a:rPr>
              <a:t>Transport </a:t>
            </a:r>
            <a:r>
              <a:rPr lang="en-US" sz="2000" b="1" dirty="0" smtClean="0">
                <a:solidFill>
                  <a:srgbClr val="000000"/>
                </a:solidFill>
                <a:latin typeface="Arial" panose="020B0604020202020204" pitchFamily="34" charset="0"/>
              </a:rPr>
              <a:t>Layer :</a:t>
            </a:r>
            <a:r>
              <a:rPr lang="en-US" b="1" dirty="0"/>
              <a:t> </a:t>
            </a:r>
          </a:p>
        </p:txBody>
      </p:sp>
    </p:spTree>
    <p:extLst>
      <p:ext uri="{BB962C8B-B14F-4D97-AF65-F5344CB8AC3E}">
        <p14:creationId xmlns:p14="http://schemas.microsoft.com/office/powerpoint/2010/main" val="31160460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731" y="448407"/>
            <a:ext cx="9864969" cy="6186309"/>
          </a:xfrm>
          <a:prstGeom prst="rect">
            <a:avLst/>
          </a:prstGeom>
          <a:noFill/>
        </p:spPr>
        <p:txBody>
          <a:bodyPr wrap="square" rtlCol="0">
            <a:spAutoFit/>
          </a:bodyPr>
          <a:lstStyle/>
          <a:p>
            <a:r>
              <a:rPr lang="en-US" dirty="0"/>
              <a:t>BOOL </a:t>
            </a:r>
            <a:r>
              <a:rPr lang="en-US" dirty="0" err="1"/>
              <a:t>LockFile</a:t>
            </a:r>
            <a:r>
              <a:rPr lang="en-US" dirty="0"/>
              <a:t>(</a:t>
            </a:r>
          </a:p>
          <a:p>
            <a:r>
              <a:rPr lang="en-US" dirty="0"/>
              <a:t>  HANDLE </a:t>
            </a:r>
            <a:r>
              <a:rPr lang="en-US" dirty="0" err="1"/>
              <a:t>hFile</a:t>
            </a:r>
            <a:r>
              <a:rPr lang="en-US" dirty="0"/>
              <a:t>,</a:t>
            </a:r>
          </a:p>
          <a:p>
            <a:r>
              <a:rPr lang="en-US" dirty="0"/>
              <a:t>  DWORD  </a:t>
            </a:r>
            <a:r>
              <a:rPr lang="en-US" dirty="0" err="1"/>
              <a:t>dwFileOffsetLow</a:t>
            </a:r>
            <a:r>
              <a:rPr lang="en-US" dirty="0"/>
              <a:t>,</a:t>
            </a:r>
          </a:p>
          <a:p>
            <a:r>
              <a:rPr lang="en-US" dirty="0"/>
              <a:t>  DWORD  </a:t>
            </a:r>
            <a:r>
              <a:rPr lang="en-US" dirty="0" err="1"/>
              <a:t>dwFileOffsetHigh</a:t>
            </a:r>
            <a:r>
              <a:rPr lang="en-US" dirty="0"/>
              <a:t>,</a:t>
            </a:r>
          </a:p>
          <a:p>
            <a:r>
              <a:rPr lang="en-US" dirty="0"/>
              <a:t>  DWORD  </a:t>
            </a:r>
            <a:r>
              <a:rPr lang="en-US" dirty="0" err="1"/>
              <a:t>nNumberOfBytesToLockLow</a:t>
            </a:r>
            <a:r>
              <a:rPr lang="en-US" dirty="0"/>
              <a:t>,</a:t>
            </a:r>
          </a:p>
          <a:p>
            <a:r>
              <a:rPr lang="en-US" dirty="0"/>
              <a:t>  DWORD  </a:t>
            </a:r>
            <a:r>
              <a:rPr lang="en-US" dirty="0" err="1"/>
              <a:t>nNumberOfBytesToLockHigh</a:t>
            </a:r>
            <a:endParaRPr lang="en-US" dirty="0"/>
          </a:p>
          <a:p>
            <a:r>
              <a:rPr lang="en-US" dirty="0" smtClean="0"/>
              <a:t>);</a:t>
            </a:r>
          </a:p>
          <a:p>
            <a:endParaRPr lang="en-US" dirty="0"/>
          </a:p>
          <a:p>
            <a:r>
              <a:rPr lang="en-US" dirty="0" err="1" smtClean="0"/>
              <a:t>LockFile</a:t>
            </a:r>
            <a:r>
              <a:rPr lang="en-US" dirty="0" smtClean="0"/>
              <a:t>: </a:t>
            </a:r>
            <a:r>
              <a:rPr lang="en-US" dirty="0"/>
              <a:t>Locks the specified file for exclusive access by the calling process.</a:t>
            </a:r>
            <a:endParaRPr lang="en-US" dirty="0" smtClean="0"/>
          </a:p>
          <a:p>
            <a:endParaRPr lang="en-US" dirty="0" smtClean="0"/>
          </a:p>
          <a:p>
            <a:r>
              <a:rPr lang="en-US" dirty="0"/>
              <a:t>BOOL </a:t>
            </a:r>
            <a:r>
              <a:rPr lang="en-US" dirty="0" err="1"/>
              <a:t>UnlockFile</a:t>
            </a:r>
            <a:r>
              <a:rPr lang="en-US" dirty="0"/>
              <a:t>(</a:t>
            </a:r>
          </a:p>
          <a:p>
            <a:r>
              <a:rPr lang="en-US" dirty="0"/>
              <a:t>  HANDLE </a:t>
            </a:r>
            <a:r>
              <a:rPr lang="en-US" dirty="0" err="1"/>
              <a:t>hFile</a:t>
            </a:r>
            <a:r>
              <a:rPr lang="en-US" dirty="0"/>
              <a:t>,</a:t>
            </a:r>
          </a:p>
          <a:p>
            <a:r>
              <a:rPr lang="en-US" dirty="0"/>
              <a:t>  DWORD  </a:t>
            </a:r>
            <a:r>
              <a:rPr lang="en-US" dirty="0" err="1"/>
              <a:t>dwFileOffsetLow</a:t>
            </a:r>
            <a:r>
              <a:rPr lang="en-US" dirty="0"/>
              <a:t>,</a:t>
            </a:r>
          </a:p>
          <a:p>
            <a:r>
              <a:rPr lang="en-US" dirty="0"/>
              <a:t>  DWORD  </a:t>
            </a:r>
            <a:r>
              <a:rPr lang="en-US" dirty="0" err="1"/>
              <a:t>dwFileOffsetHigh</a:t>
            </a:r>
            <a:r>
              <a:rPr lang="en-US" dirty="0"/>
              <a:t>,</a:t>
            </a:r>
          </a:p>
          <a:p>
            <a:r>
              <a:rPr lang="en-US" dirty="0"/>
              <a:t>  DWORD  </a:t>
            </a:r>
            <a:r>
              <a:rPr lang="en-US" dirty="0" err="1"/>
              <a:t>nNumberOfBytesToUnlockLow</a:t>
            </a:r>
            <a:r>
              <a:rPr lang="en-US" dirty="0"/>
              <a:t>,</a:t>
            </a:r>
          </a:p>
          <a:p>
            <a:r>
              <a:rPr lang="en-US" dirty="0"/>
              <a:t>  DWORD  </a:t>
            </a:r>
            <a:r>
              <a:rPr lang="en-US" dirty="0" err="1"/>
              <a:t>nNumberOfBytesToUnlockHigh</a:t>
            </a:r>
            <a:endParaRPr lang="en-US" dirty="0"/>
          </a:p>
          <a:p>
            <a:r>
              <a:rPr lang="en-US" dirty="0" smtClean="0"/>
              <a:t>);</a:t>
            </a:r>
          </a:p>
          <a:p>
            <a:endParaRPr lang="en-US" dirty="0"/>
          </a:p>
          <a:p>
            <a:r>
              <a:rPr lang="en-US" dirty="0" err="1" smtClean="0"/>
              <a:t>UnlockFile</a:t>
            </a:r>
            <a:r>
              <a:rPr lang="en-US" dirty="0" smtClean="0"/>
              <a:t>: </a:t>
            </a:r>
            <a:r>
              <a:rPr lang="en-US" dirty="0"/>
              <a:t> Unlocking a region enables other processes to access the region</a:t>
            </a:r>
            <a:r>
              <a:rPr lang="en-US" dirty="0" smtClean="0"/>
              <a:t>.</a:t>
            </a:r>
          </a:p>
          <a:p>
            <a:endParaRPr lang="en-US" dirty="0"/>
          </a:p>
          <a:p>
            <a:endParaRPr lang="en-US" dirty="0" smtClean="0"/>
          </a:p>
          <a:p>
            <a:r>
              <a:rPr lang="en-US" dirty="0" smtClean="0"/>
              <a:t>Example:</a:t>
            </a:r>
            <a:r>
              <a:rPr lang="zh-CN" altLang="en-US" dirty="0" smtClean="0"/>
              <a:t>文件</a:t>
            </a:r>
            <a:endParaRPr lang="en-US" dirty="0"/>
          </a:p>
        </p:txBody>
      </p:sp>
    </p:spTree>
    <p:extLst>
      <p:ext uri="{BB962C8B-B14F-4D97-AF65-F5344CB8AC3E}">
        <p14:creationId xmlns:p14="http://schemas.microsoft.com/office/powerpoint/2010/main" val="408629293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0438" y="2329962"/>
            <a:ext cx="9460523" cy="1569660"/>
          </a:xfrm>
          <a:prstGeom prst="rect">
            <a:avLst/>
          </a:prstGeom>
          <a:noFill/>
        </p:spPr>
        <p:txBody>
          <a:bodyPr wrap="square" rtlCol="0">
            <a:spAutoFit/>
          </a:bodyPr>
          <a:lstStyle/>
          <a:p>
            <a:pPr algn="ctr"/>
            <a:r>
              <a:rPr lang="en-US" altLang="zh-CN" sz="9600" dirty="0" smtClean="0"/>
              <a:t>Thanks</a:t>
            </a:r>
            <a:r>
              <a:rPr lang="en-US" altLang="zh-CN" sz="9600" dirty="0"/>
              <a:t>!</a:t>
            </a:r>
            <a:endParaRPr lang="en-US" sz="9600" dirty="0"/>
          </a:p>
        </p:txBody>
      </p:sp>
    </p:spTree>
    <p:extLst>
      <p:ext uri="{BB962C8B-B14F-4D97-AF65-F5344CB8AC3E}">
        <p14:creationId xmlns:p14="http://schemas.microsoft.com/office/powerpoint/2010/main" val="1772885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255" y="901874"/>
            <a:ext cx="4659682" cy="677108"/>
          </a:xfrm>
          <a:prstGeom prst="rect">
            <a:avLst/>
          </a:prstGeom>
          <a:noFill/>
        </p:spPr>
        <p:txBody>
          <a:bodyPr wrap="square" rtlCol="0">
            <a:spAutoFit/>
          </a:bodyPr>
          <a:lstStyle/>
          <a:p>
            <a:r>
              <a:rPr lang="en-US" sz="2000" b="1" dirty="0">
                <a:solidFill>
                  <a:schemeClr val="bg1"/>
                </a:solidFill>
              </a:rPr>
              <a:t>Network </a:t>
            </a:r>
            <a:r>
              <a:rPr lang="en-US" sz="2000" b="1" dirty="0" smtClean="0">
                <a:solidFill>
                  <a:schemeClr val="bg1"/>
                </a:solidFill>
              </a:rPr>
              <a:t>Layer:</a:t>
            </a:r>
            <a:endParaRPr lang="en-US" sz="2000" b="1" dirty="0">
              <a:solidFill>
                <a:schemeClr val="bg1"/>
              </a:solidFill>
            </a:endParaRPr>
          </a:p>
          <a:p>
            <a:endParaRPr lang="en-US" dirty="0"/>
          </a:p>
        </p:txBody>
      </p:sp>
      <p:sp>
        <p:nvSpPr>
          <p:cNvPr id="3" name="TextBox 2"/>
          <p:cNvSpPr txBox="1"/>
          <p:nvPr/>
        </p:nvSpPr>
        <p:spPr>
          <a:xfrm>
            <a:off x="363255" y="2104373"/>
            <a:ext cx="11473841" cy="2862322"/>
          </a:xfrm>
          <a:prstGeom prst="rect">
            <a:avLst/>
          </a:prstGeom>
          <a:noFill/>
        </p:spPr>
        <p:txBody>
          <a:bodyPr wrap="square" rtlCol="0">
            <a:spAutoFit/>
          </a:bodyPr>
          <a:lstStyle/>
          <a:p>
            <a:r>
              <a:rPr lang="en-US" dirty="0"/>
              <a:t>The network layer provides the functional and procedural means of transferring variable length data sequences (called packets) from one node to another connected in "different networks". A network is a medium to which many nodes can be connected, on which every node has an </a:t>
            </a:r>
            <a:r>
              <a:rPr lang="en-US" i="1" dirty="0"/>
              <a:t>address</a:t>
            </a:r>
            <a:r>
              <a:rPr lang="en-US" dirty="0"/>
              <a:t> and which permits nodes connected to it to transfer messages to other nodes connected to it by merely providing the content of a message and the address of the destination node and letting the network find the way to deliver the message to the destination node, possibly routing it through intermediate nodes. If the message is too large to be transmitted from one node to another on the data link layer between those nodes, the network may implement message delivery by splitting the message into several fragments at one node, sending the fragments independently, and reassembling the fragments at another node. It may, but does not need to, report delivery errors.</a:t>
            </a:r>
          </a:p>
        </p:txBody>
      </p:sp>
    </p:spTree>
    <p:extLst>
      <p:ext uri="{BB962C8B-B14F-4D97-AF65-F5344CB8AC3E}">
        <p14:creationId xmlns:p14="http://schemas.microsoft.com/office/powerpoint/2010/main" val="2797127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11167</TotalTime>
  <Words>4371</Words>
  <Application>Microsoft Office PowerPoint</Application>
  <PresentationFormat>Widescreen</PresentationFormat>
  <Paragraphs>825</Paragraphs>
  <Slides>81</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81</vt:i4>
      </vt:variant>
    </vt:vector>
  </HeadingPairs>
  <TitlesOfParts>
    <vt:vector size="93" baseType="lpstr">
      <vt:lpstr>宋体</vt:lpstr>
      <vt:lpstr>幼圆</vt:lpstr>
      <vt:lpstr>Arial</vt:lpstr>
      <vt:lpstr>Calibri</vt:lpstr>
      <vt:lpstr>Century Gothic</vt:lpstr>
      <vt:lpstr>Helvetica</vt:lpstr>
      <vt:lpstr>Trebuchet MS</vt:lpstr>
      <vt:lpstr>Verdana</vt:lpstr>
      <vt:lpstr>Wingdings</vt:lpstr>
      <vt:lpstr>Wingdings 3</vt:lpstr>
      <vt:lpstr>Berlin</vt:lpstr>
      <vt:lpstr>Slice</vt:lpstr>
      <vt:lpstr>Windows   SDK </vt:lpstr>
      <vt:lpstr>PowerPoint Presentation</vt:lpstr>
      <vt:lpstr>Networking Development</vt:lpstr>
      <vt:lpstr>Windows Sockets (Winsock)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WinHTTP And WinINET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Services Development</vt:lpstr>
      <vt:lpstr>Memory Management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 And Thread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File And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SDK</dc:title>
  <dc:creator>Robert Ding (Intern)</dc:creator>
  <cp:lastModifiedBy>Robert Ding (Intern)</cp:lastModifiedBy>
  <cp:revision>130</cp:revision>
  <dcterms:created xsi:type="dcterms:W3CDTF">2019-02-20T07:07:39Z</dcterms:created>
  <dcterms:modified xsi:type="dcterms:W3CDTF">2019-03-22T09:57:40Z</dcterms:modified>
</cp:coreProperties>
</file>