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4" r:id="rId8"/>
    <p:sldId id="270" r:id="rId9"/>
    <p:sldId id="268" r:id="rId10"/>
    <p:sldId id="266" r:id="rId11"/>
    <p:sldId id="267" r:id="rId12"/>
    <p:sldId id="269" r:id="rId13"/>
    <p:sldId id="272" r:id="rId14"/>
    <p:sldId id="261" r:id="rId15"/>
    <p:sldId id="262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6819" y="1157625"/>
            <a:ext cx="8335202" cy="1646302"/>
          </a:xfrm>
        </p:spPr>
        <p:txBody>
          <a:bodyPr/>
          <a:lstStyle/>
          <a:p>
            <a:pPr algn="l"/>
            <a:r>
              <a:rPr lang="en-US" altLang="zh-TW" dirty="0"/>
              <a:t>Predict the Characters in The Simpsons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039" y="3601945"/>
            <a:ext cx="3757354" cy="2216964"/>
          </a:xfrm>
        </p:spPr>
        <p:txBody>
          <a:bodyPr>
            <a:noAutofit/>
          </a:bodyPr>
          <a:lstStyle/>
          <a:p>
            <a:pPr algn="l"/>
            <a:r>
              <a:rPr lang="zh-TW" altLang="en-US" sz="2800" dirty="0"/>
              <a:t>報告日期：</a:t>
            </a:r>
            <a:r>
              <a:rPr lang="en-US" altLang="zh-TW" sz="2800" dirty="0"/>
              <a:t>2020.12.17</a:t>
            </a:r>
          </a:p>
          <a:p>
            <a:pPr algn="l"/>
            <a:r>
              <a:rPr lang="zh-TW" altLang="en-US" sz="2800" dirty="0"/>
              <a:t>系級：電機碩一</a:t>
            </a:r>
            <a:endParaRPr lang="en-US" altLang="zh-TW" sz="2800" dirty="0"/>
          </a:p>
          <a:p>
            <a:pPr algn="l"/>
            <a:r>
              <a:rPr lang="zh-TW" altLang="en-US" sz="2800" dirty="0"/>
              <a:t>學號：</a:t>
            </a:r>
            <a:r>
              <a:rPr lang="en-US" altLang="zh-TW" sz="2800" dirty="0"/>
              <a:t>109318083</a:t>
            </a:r>
          </a:p>
          <a:p>
            <a:pPr algn="l"/>
            <a:r>
              <a:rPr lang="zh-TW" altLang="en-US" sz="2800" dirty="0"/>
              <a:t>姓名：林秉禛</a:t>
            </a:r>
          </a:p>
        </p:txBody>
      </p:sp>
    </p:spTree>
    <p:extLst>
      <p:ext uri="{BB962C8B-B14F-4D97-AF65-F5344CB8AC3E}">
        <p14:creationId xmlns:p14="http://schemas.microsoft.com/office/powerpoint/2010/main" val="200057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446" y="357448"/>
            <a:ext cx="4476557" cy="1320800"/>
          </a:xfrm>
        </p:spPr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31"/>
          <a:stretch/>
        </p:blipFill>
        <p:spPr>
          <a:xfrm>
            <a:off x="5719716" y="274320"/>
            <a:ext cx="6472284" cy="6583679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521"/>
            <a:ext cx="5951913" cy="346954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69944" y="4921135"/>
            <a:ext cx="532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batch</a:t>
            </a:r>
            <a:r>
              <a:rPr lang="zh-TW" altLang="en-US" dirty="0"/>
              <a:t> </a:t>
            </a:r>
            <a:r>
              <a:rPr lang="en-US" altLang="zh-TW" dirty="0"/>
              <a:t>Normalization</a:t>
            </a:r>
            <a:r>
              <a:rPr lang="zh-TW" altLang="en-US" dirty="0"/>
              <a:t>這篇論文第五頁可以看到</a:t>
            </a:r>
            <a:endParaRPr lang="en-US" altLang="zh-TW" dirty="0"/>
          </a:p>
          <a:p>
            <a:r>
              <a:rPr lang="zh-TW" altLang="en-US" dirty="0"/>
              <a:t>作者將</a:t>
            </a:r>
            <a:r>
              <a:rPr lang="en-US" altLang="zh-TW" dirty="0"/>
              <a:t>BN</a:t>
            </a:r>
            <a:r>
              <a:rPr lang="zh-TW" altLang="en-US" dirty="0"/>
              <a:t> </a:t>
            </a:r>
            <a:r>
              <a:rPr lang="en-US" altLang="zh-TW" dirty="0"/>
              <a:t>transform</a:t>
            </a:r>
            <a:r>
              <a:rPr lang="zh-TW" altLang="en-US" dirty="0"/>
              <a:t>放在</a:t>
            </a:r>
            <a:r>
              <a:rPr lang="en-US" altLang="zh-TW" dirty="0"/>
              <a:t>nonlinearity </a:t>
            </a:r>
            <a:r>
              <a:rPr lang="zh-TW" altLang="en-US" dirty="0"/>
              <a:t>非線性的前面。</a:t>
            </a:r>
          </a:p>
        </p:txBody>
      </p:sp>
    </p:spTree>
    <p:extLst>
      <p:ext uri="{BB962C8B-B14F-4D97-AF65-F5344CB8AC3E}">
        <p14:creationId xmlns:p14="http://schemas.microsoft.com/office/powerpoint/2010/main" val="357213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9111" y="234846"/>
            <a:ext cx="8596668" cy="1660456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github</a:t>
            </a:r>
            <a:r>
              <a:rPr lang="zh-TW" altLang="en-US" dirty="0"/>
              <a:t>的</a:t>
            </a:r>
            <a:r>
              <a:rPr lang="en-US" altLang="zh-TW" dirty="0" err="1"/>
              <a:t>keras</a:t>
            </a:r>
            <a:r>
              <a:rPr lang="zh-TW" altLang="en-US" dirty="0"/>
              <a:t>官方討論區，經測試後發現將</a:t>
            </a:r>
            <a:r>
              <a:rPr lang="en-US" altLang="zh-TW" dirty="0"/>
              <a:t>BN</a:t>
            </a:r>
            <a:r>
              <a:rPr lang="zh-TW" altLang="en-US" dirty="0"/>
              <a:t>放在</a:t>
            </a:r>
            <a:r>
              <a:rPr lang="en-US" altLang="zh-TW" dirty="0"/>
              <a:t>RELU</a:t>
            </a:r>
            <a:r>
              <a:rPr lang="zh-TW" altLang="en-US" dirty="0"/>
              <a:t>後面較好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2" y="2340473"/>
            <a:ext cx="8596312" cy="239915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88480"/>
            <a:ext cx="8040222" cy="15527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4137" y="1971141"/>
            <a:ext cx="827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https://github.com/keras-team/keras/issues/1802#issuecomment-187966878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3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</a:t>
            </a:r>
            <a:r>
              <a:rPr lang="en-US" altLang="zh-TW" dirty="0"/>
              <a:t>BN</a:t>
            </a:r>
            <a:r>
              <a:rPr lang="zh-TW" altLang="en-US" dirty="0"/>
              <a:t>放在</a:t>
            </a:r>
            <a:r>
              <a:rPr lang="en-US" altLang="zh-TW" dirty="0"/>
              <a:t>RELU</a:t>
            </a:r>
            <a:r>
              <a:rPr lang="zh-TW" altLang="en-US" dirty="0"/>
              <a:t>後面反而比較好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15554" cy="3880773"/>
          </a:xfrm>
        </p:spPr>
        <p:txBody>
          <a:bodyPr/>
          <a:lstStyle/>
          <a:p>
            <a:r>
              <a:rPr lang="en-US" altLang="zh-TW" dirty="0"/>
              <a:t>Activation Function</a:t>
            </a:r>
            <a:r>
              <a:rPr lang="zh-TW" altLang="en-US" dirty="0"/>
              <a:t>的不同，效果也許有一點差別</a:t>
            </a:r>
            <a:r>
              <a:rPr lang="en-US" altLang="zh-TW" dirty="0"/>
              <a:t>(</a:t>
            </a:r>
            <a:r>
              <a:rPr lang="zh-TW" altLang="en-US" dirty="0"/>
              <a:t>如以下三圖</a:t>
            </a:r>
            <a:r>
              <a:rPr lang="en-US" altLang="zh-TW" dirty="0"/>
              <a:t>)</a:t>
            </a:r>
            <a:r>
              <a:rPr lang="zh-TW" altLang="en-US" dirty="0"/>
              <a:t>，但是論文中並沒有特別對</a:t>
            </a:r>
            <a:r>
              <a:rPr lang="en-US" altLang="zh-TW" dirty="0" err="1"/>
              <a:t>Relu</a:t>
            </a:r>
            <a:r>
              <a:rPr lang="zh-TW" altLang="en-US" dirty="0"/>
              <a:t>有什麼說明，且論文裡面首先研究的是</a:t>
            </a:r>
            <a:r>
              <a:rPr lang="en-US" altLang="zh-TW" dirty="0"/>
              <a:t>sigmoid</a:t>
            </a:r>
            <a:r>
              <a:rPr lang="zh-TW" altLang="en-US" dirty="0"/>
              <a:t>的測試，而</a:t>
            </a:r>
            <a:r>
              <a:rPr lang="en-US" altLang="zh-TW" dirty="0"/>
              <a:t>RELU</a:t>
            </a:r>
            <a:r>
              <a:rPr lang="zh-TW" altLang="en-US" dirty="0"/>
              <a:t>的測試</a:t>
            </a:r>
            <a:endParaRPr lang="en-US" altLang="zh-TW" dirty="0"/>
          </a:p>
          <a:p>
            <a:r>
              <a:rPr lang="zh-TW" altLang="en-US" dirty="0"/>
              <a:t>大家猜測可能是作者覺得</a:t>
            </a:r>
            <a:r>
              <a:rPr lang="en-US" altLang="zh-TW" dirty="0" err="1"/>
              <a:t>tanh</a:t>
            </a:r>
            <a:r>
              <a:rPr lang="zh-TW" altLang="en-US" dirty="0"/>
              <a:t>、</a:t>
            </a:r>
            <a:r>
              <a:rPr lang="en-US" altLang="zh-TW" dirty="0"/>
              <a:t>sigmoid</a:t>
            </a:r>
            <a:r>
              <a:rPr lang="zh-TW" altLang="en-US" dirty="0"/>
              <a:t>都配置在前面</a:t>
            </a:r>
            <a:r>
              <a:rPr lang="en-US" altLang="zh-TW" dirty="0"/>
              <a:t>,</a:t>
            </a:r>
            <a:r>
              <a:rPr lang="zh-TW" altLang="en-US" dirty="0"/>
              <a:t>所以</a:t>
            </a:r>
            <a:r>
              <a:rPr lang="en-US" altLang="zh-TW" dirty="0"/>
              <a:t>RELU</a:t>
            </a:r>
            <a:r>
              <a:rPr lang="zh-TW" altLang="en-US" dirty="0"/>
              <a:t>沿用，沒再單獨對</a:t>
            </a:r>
            <a:r>
              <a:rPr lang="en-US" altLang="zh-TW" dirty="0"/>
              <a:t>RELU</a:t>
            </a:r>
            <a:r>
              <a:rPr lang="zh-TW" altLang="en-US" dirty="0"/>
              <a:t>做處理，導致</a:t>
            </a:r>
            <a:r>
              <a:rPr lang="en-US" altLang="zh-TW" dirty="0"/>
              <a:t>Batch Normalization</a:t>
            </a:r>
            <a:r>
              <a:rPr lang="zh-TW" altLang="en-US" dirty="0"/>
              <a:t>放</a:t>
            </a:r>
            <a:r>
              <a:rPr lang="en-US" altLang="zh-TW" dirty="0" err="1"/>
              <a:t>relu</a:t>
            </a:r>
            <a:r>
              <a:rPr lang="zh-TW" altLang="en-US" dirty="0"/>
              <a:t>後面反而比放</a:t>
            </a:r>
            <a:r>
              <a:rPr lang="en-US" altLang="zh-TW" dirty="0" err="1"/>
              <a:t>relu</a:t>
            </a:r>
            <a:r>
              <a:rPr lang="zh-TW" altLang="en-US" dirty="0"/>
              <a:t>前面好。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7" y="3731043"/>
            <a:ext cx="4619105" cy="25405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46" y="3731043"/>
            <a:ext cx="4115685" cy="2742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975" y="4004895"/>
            <a:ext cx="3356808" cy="226665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000211" y="360925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RELU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52160" y="354637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SIGMOID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61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258" y="723053"/>
            <a:ext cx="10411844" cy="1320800"/>
          </a:xfrm>
        </p:spPr>
        <p:txBody>
          <a:bodyPr/>
          <a:lstStyle/>
          <a:p>
            <a:r>
              <a:rPr lang="zh-TW" altLang="en-US" dirty="0"/>
              <a:t>透過測試後發現 確實將</a:t>
            </a:r>
            <a:r>
              <a:rPr lang="en-US" altLang="zh-TW" dirty="0"/>
              <a:t>BN </a:t>
            </a:r>
            <a:r>
              <a:rPr lang="zh-TW" altLang="en-US" dirty="0"/>
              <a:t>放在</a:t>
            </a:r>
            <a:r>
              <a:rPr lang="en-US" altLang="zh-TW" dirty="0"/>
              <a:t>RELU</a:t>
            </a:r>
            <a:r>
              <a:rPr lang="zh-TW" altLang="en-US" dirty="0"/>
              <a:t>後面較佳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78" y="2043853"/>
            <a:ext cx="10976815" cy="46777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7731" y="2726575"/>
            <a:ext cx="2427316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87731" y="2402610"/>
            <a:ext cx="8994371" cy="191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0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Early Stopping</a:t>
            </a:r>
            <a:r>
              <a:rPr lang="zh-TW" altLang="en-US" dirty="0"/>
              <a:t> 來防止</a:t>
            </a:r>
            <a:r>
              <a:rPr lang="en-US" altLang="zh-TW" dirty="0"/>
              <a:t>Overfitting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5"/>
          <a:stretch/>
        </p:blipFill>
        <p:spPr>
          <a:xfrm>
            <a:off x="370293" y="1930400"/>
            <a:ext cx="11523657" cy="2319250"/>
          </a:xfrm>
        </p:spPr>
      </p:pic>
      <p:sp>
        <p:nvSpPr>
          <p:cNvPr id="5" name="文字方塊 4"/>
          <p:cNvSpPr txBox="1"/>
          <p:nvPr/>
        </p:nvSpPr>
        <p:spPr>
          <a:xfrm>
            <a:off x="1022465" y="4330932"/>
            <a:ext cx="89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將訓練好的模型儲存至</a:t>
            </a:r>
            <a:r>
              <a:rPr lang="en-US" altLang="zh-TW" dirty="0"/>
              <a:t>HDF5</a:t>
            </a:r>
            <a:r>
              <a:rPr lang="zh-TW" altLang="en-US" dirty="0"/>
              <a:t>檔案以後，方便以後要使用時可以隨時呼叫，不用再重新訓練</a:t>
            </a:r>
          </a:p>
        </p:txBody>
      </p:sp>
    </p:spTree>
    <p:extLst>
      <p:ext uri="{BB962C8B-B14F-4D97-AF65-F5344CB8AC3E}">
        <p14:creationId xmlns:p14="http://schemas.microsoft.com/office/powerpoint/2010/main" val="179767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3712" y="69273"/>
            <a:ext cx="8596668" cy="1320800"/>
          </a:xfrm>
        </p:spPr>
        <p:txBody>
          <a:bodyPr/>
          <a:lstStyle/>
          <a:p>
            <a:r>
              <a:rPr lang="en-US" altLang="zh-TW" dirty="0"/>
              <a:t>LOSS</a:t>
            </a:r>
            <a:r>
              <a:rPr lang="zh-TW" altLang="en-US" dirty="0"/>
              <a:t> 下降  準確度 不斷上升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" y="1172095"/>
            <a:ext cx="11986677" cy="5625542"/>
          </a:xfrm>
        </p:spPr>
      </p:pic>
    </p:spTree>
    <p:extLst>
      <p:ext uri="{BB962C8B-B14F-4D97-AF65-F5344CB8AC3E}">
        <p14:creationId xmlns:p14="http://schemas.microsoft.com/office/powerpoint/2010/main" val="405559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8942" y="3731493"/>
            <a:ext cx="3528906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進行預測以及</a:t>
            </a:r>
            <a:br>
              <a:rPr lang="en-US" altLang="zh-TW" dirty="0"/>
            </a:br>
            <a:r>
              <a:rPr lang="zh-TW" altLang="en-US" dirty="0"/>
              <a:t>儲存為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50"/>
          <a:stretch/>
        </p:blipFill>
        <p:spPr>
          <a:xfrm>
            <a:off x="315776" y="2395912"/>
            <a:ext cx="6633083" cy="216812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7" y="5052293"/>
            <a:ext cx="6637285" cy="10833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7" y="528063"/>
            <a:ext cx="6598475" cy="172860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406" y="493261"/>
            <a:ext cx="7013552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9596" y="3095104"/>
            <a:ext cx="8333662" cy="1320800"/>
          </a:xfrm>
        </p:spPr>
        <p:txBody>
          <a:bodyPr>
            <a:normAutofit/>
          </a:bodyPr>
          <a:lstStyle/>
          <a:p>
            <a:r>
              <a:rPr lang="en-US" altLang="zh-TW" dirty="0"/>
              <a:t>Thank you for your time and attention.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6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Public Leaderboard &gt;&gt; Private Leaderboard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" y="2073519"/>
            <a:ext cx="8596312" cy="117937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r="7206"/>
          <a:stretch/>
        </p:blipFill>
        <p:spPr>
          <a:xfrm>
            <a:off x="569798" y="5339916"/>
            <a:ext cx="8350288" cy="552672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4547062" y="3396009"/>
            <a:ext cx="864523" cy="1591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40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匯入函式庫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-773" r="55884" b="773"/>
          <a:stretch/>
        </p:blipFill>
        <p:spPr>
          <a:xfrm>
            <a:off x="677334" y="1523077"/>
            <a:ext cx="8063664" cy="3281385"/>
          </a:xfrm>
        </p:spPr>
      </p:pic>
      <p:sp>
        <p:nvSpPr>
          <p:cNvPr id="5" name="文字方塊 4"/>
          <p:cNvSpPr txBox="1"/>
          <p:nvPr/>
        </p:nvSpPr>
        <p:spPr>
          <a:xfrm>
            <a:off x="1883333" y="5211785"/>
            <a:ext cx="7281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如果沒有加上</a:t>
            </a:r>
            <a:endParaRPr lang="en-US" altLang="zh-TW" dirty="0"/>
          </a:p>
          <a:p>
            <a:r>
              <a:rPr lang="en-US" altLang="zh-TW" dirty="0" err="1"/>
              <a:t>sys.setrecursionlimit</a:t>
            </a:r>
            <a:r>
              <a:rPr lang="en-US" altLang="zh-TW" dirty="0"/>
              <a:t>(15000)     &gt;&gt;&gt;</a:t>
            </a:r>
            <a:r>
              <a:rPr lang="en-US" altLang="zh-TW" dirty="0" err="1"/>
              <a:t>colab</a:t>
            </a:r>
            <a:r>
              <a:rPr lang="zh-TW" altLang="en-US" dirty="0"/>
              <a:t>預設值是</a:t>
            </a:r>
            <a:r>
              <a:rPr lang="en-US" altLang="zh-TW" dirty="0"/>
              <a:t>1000</a:t>
            </a:r>
          </a:p>
          <a:p>
            <a:endParaRPr lang="en-US" altLang="zh-TW" dirty="0"/>
          </a:p>
          <a:p>
            <a:r>
              <a:rPr lang="zh-TW" altLang="en-US" dirty="0"/>
              <a:t>會跳出以下錯誤訊息</a:t>
            </a:r>
            <a:endParaRPr lang="en-US" altLang="zh-TW" dirty="0"/>
          </a:p>
          <a:p>
            <a:r>
              <a:rPr lang="en-US" altLang="zh-TW" dirty="0" err="1"/>
              <a:t>RecursionError</a:t>
            </a:r>
            <a:r>
              <a:rPr lang="en-US" altLang="zh-TW" dirty="0"/>
              <a:t>: maximum recursion depth exceeded</a:t>
            </a:r>
          </a:p>
        </p:txBody>
      </p:sp>
    </p:spTree>
    <p:extLst>
      <p:ext uri="{BB962C8B-B14F-4D97-AF65-F5344CB8AC3E}">
        <p14:creationId xmlns:p14="http://schemas.microsoft.com/office/powerpoint/2010/main" val="194729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定義參數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22"/>
          <a:stretch/>
        </p:blipFill>
        <p:spPr>
          <a:xfrm>
            <a:off x="355512" y="2324002"/>
            <a:ext cx="10966421" cy="3326036"/>
          </a:xfrm>
        </p:spPr>
      </p:pic>
      <p:sp>
        <p:nvSpPr>
          <p:cNvPr id="5" name="文字方塊 4"/>
          <p:cNvSpPr txBox="1"/>
          <p:nvPr/>
        </p:nvSpPr>
        <p:spPr>
          <a:xfrm>
            <a:off x="2884516" y="398702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一個</a:t>
            </a:r>
            <a:r>
              <a:rPr lang="en-US" altLang="zh-TW" dirty="0"/>
              <a:t>Batch</a:t>
            </a:r>
            <a:r>
              <a:rPr lang="zh-TW" altLang="en-US" dirty="0"/>
              <a:t>放了</a:t>
            </a:r>
            <a:r>
              <a:rPr lang="en-US" altLang="zh-TW" dirty="0"/>
              <a:t>64</a:t>
            </a:r>
            <a:r>
              <a:rPr lang="zh-TW" altLang="en-US" dirty="0"/>
              <a:t>張照片</a:t>
            </a:r>
          </a:p>
        </p:txBody>
      </p:sp>
    </p:spTree>
    <p:extLst>
      <p:ext uri="{BB962C8B-B14F-4D97-AF65-F5344CB8AC3E}">
        <p14:creationId xmlns:p14="http://schemas.microsoft.com/office/powerpoint/2010/main" val="20916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1160" y="343593"/>
            <a:ext cx="8596668" cy="1320800"/>
          </a:xfrm>
        </p:spPr>
        <p:txBody>
          <a:bodyPr/>
          <a:lstStyle/>
          <a:p>
            <a:r>
              <a:rPr lang="zh-TW" altLang="en-US" dirty="0"/>
              <a:t>讀取圖片、標籤、名稱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6" y="1789084"/>
            <a:ext cx="10300966" cy="5021610"/>
          </a:xfrm>
        </p:spPr>
      </p:pic>
    </p:spTree>
    <p:extLst>
      <p:ext uri="{BB962C8B-B14F-4D97-AF65-F5344CB8AC3E}">
        <p14:creationId xmlns:p14="http://schemas.microsoft.com/office/powerpoint/2010/main" val="40562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0566" y="175569"/>
            <a:ext cx="2015990" cy="5292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建立模型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8" y="754778"/>
            <a:ext cx="10771364" cy="5348444"/>
          </a:xfrm>
        </p:spPr>
      </p:pic>
      <p:sp>
        <p:nvSpPr>
          <p:cNvPr id="8" name="文字方塊 7"/>
          <p:cNvSpPr txBox="1"/>
          <p:nvPr/>
        </p:nvSpPr>
        <p:spPr>
          <a:xfrm>
            <a:off x="6096000" y="1542883"/>
            <a:ext cx="60179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# convolution</a:t>
            </a:r>
            <a:r>
              <a:rPr lang="zh-TW" altLang="en-US" dirty="0"/>
              <a:t>卷積</a:t>
            </a:r>
            <a:r>
              <a:rPr lang="en-US" altLang="zh-TW" dirty="0"/>
              <a:t> -&gt; pooling</a:t>
            </a:r>
            <a:r>
              <a:rPr lang="zh-TW" altLang="en-US" dirty="0"/>
              <a:t>池化</a:t>
            </a:r>
            <a:r>
              <a:rPr lang="en-US" altLang="zh-TW" dirty="0"/>
              <a:t> -&gt; BN -&gt; dropout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# convolution -&gt; pooling -&gt; BN -&gt; dropout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『</a:t>
            </a:r>
            <a:r>
              <a:rPr lang="zh-TW" altLang="en-US" dirty="0"/>
              <a:t>扁平層</a:t>
            </a:r>
            <a:r>
              <a:rPr lang="en-US" altLang="zh-TW" dirty="0"/>
              <a:t>』(</a:t>
            </a:r>
            <a:r>
              <a:rPr lang="en" altLang="zh-TW" dirty="0"/>
              <a:t>Flatten)</a:t>
            </a:r>
            <a:r>
              <a:rPr lang="zh-TW" altLang="en" dirty="0"/>
              <a:t>：</a:t>
            </a:r>
            <a:r>
              <a:rPr lang="zh-TW" altLang="en-US" dirty="0"/>
              <a:t>把多維的輸入壓扁為一維輸出</a:t>
            </a:r>
            <a:endParaRPr lang="en-US" altLang="zh-TW" dirty="0"/>
          </a:p>
          <a:p>
            <a:r>
              <a:rPr lang="zh-TW" altLang="en-US" dirty="0"/>
              <a:t>，為卷積層到全連接層的過渡，無參數。</a:t>
            </a:r>
            <a:endParaRPr lang="en-US" altLang="zh-TW" dirty="0"/>
          </a:p>
          <a:p>
            <a:endParaRPr lang="zh-TW" altLang="en-US" dirty="0"/>
          </a:p>
          <a:p>
            <a:r>
              <a:rPr lang="en" altLang="zh-TW" dirty="0" err="1"/>
              <a:t>ImageDataGenerator</a:t>
            </a:r>
            <a:r>
              <a:rPr lang="en" altLang="zh-TW" dirty="0"/>
              <a:t> : </a:t>
            </a:r>
            <a:r>
              <a:rPr lang="zh-TW" altLang="en-US" dirty="0"/>
              <a:t>利用現有的資料經過旋轉、翻轉、</a:t>
            </a:r>
            <a:endParaRPr lang="en-US" altLang="zh-TW" dirty="0"/>
          </a:p>
          <a:p>
            <a:r>
              <a:rPr lang="zh-TW" altLang="en-US" dirty="0"/>
              <a:t>縮放</a:t>
            </a:r>
            <a:r>
              <a:rPr lang="en-US" altLang="zh-TW" dirty="0"/>
              <a:t>…</a:t>
            </a:r>
            <a:r>
              <a:rPr lang="zh-TW" altLang="en-US" dirty="0"/>
              <a:t>等方式增加更多的訓練資料。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59D285-403E-9C4D-BB92-6CB1602901FF}"/>
              </a:ext>
            </a:extLst>
          </p:cNvPr>
          <p:cNvSpPr txBox="1"/>
          <p:nvPr/>
        </p:nvSpPr>
        <p:spPr>
          <a:xfrm>
            <a:off x="710119" y="6185139"/>
            <a:ext cx="905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Dropout</a:t>
            </a:r>
            <a:r>
              <a:rPr kumimoji="1" lang="zh-TW" altLang="en-US" dirty="0"/>
              <a:t>將在訓練過程中每次更新參數時隨機斷開一定百分比（</a:t>
            </a:r>
            <a:r>
              <a:rPr kumimoji="1" lang="en" altLang="zh-TW" dirty="0"/>
              <a:t>rate</a:t>
            </a:r>
            <a:r>
              <a:rPr kumimoji="1" lang="zh-TW" altLang="en" dirty="0"/>
              <a:t>）</a:t>
            </a:r>
            <a:r>
              <a:rPr kumimoji="1" lang="zh-TW" altLang="en-US" dirty="0"/>
              <a:t>的輸入神經元，</a:t>
            </a:r>
            <a:endParaRPr kumimoji="1" lang="en-US" altLang="zh-TW" dirty="0"/>
          </a:p>
          <a:p>
            <a:r>
              <a:rPr kumimoji="1" lang="zh-TW" altLang="en-US" dirty="0"/>
              <a:t>目的是為了防止過擬合。</a:t>
            </a:r>
          </a:p>
        </p:txBody>
      </p:sp>
    </p:spTree>
    <p:extLst>
      <p:ext uri="{BB962C8B-B14F-4D97-AF65-F5344CB8AC3E}">
        <p14:creationId xmlns:p14="http://schemas.microsoft.com/office/powerpoint/2010/main" val="329393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5D41A-0026-9D4A-929B-36E434C7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C01AB78-FEBB-0F44-AF02-3161DEB3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5529"/>
          <a:stretch/>
        </p:blipFill>
        <p:spPr>
          <a:xfrm>
            <a:off x="74748" y="-1"/>
            <a:ext cx="12117251" cy="332247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4BDD407-ECC6-5B46-BF2F-8022ED67F409}"/>
              </a:ext>
            </a:extLst>
          </p:cNvPr>
          <p:cNvSpPr txBox="1"/>
          <p:nvPr/>
        </p:nvSpPr>
        <p:spPr>
          <a:xfrm>
            <a:off x="901796" y="4209317"/>
            <a:ext cx="11497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filters</a:t>
            </a:r>
            <a:r>
              <a:rPr lang="zh-TW" altLang="en" dirty="0"/>
              <a:t>：</a:t>
            </a:r>
            <a:r>
              <a:rPr lang="zh-TW" altLang="en-US" dirty="0"/>
              <a:t>卷積核（</a:t>
            </a:r>
            <a:r>
              <a:rPr lang="en-US" altLang="zh-TW" dirty="0"/>
              <a:t>kernel)</a:t>
            </a:r>
            <a:r>
              <a:rPr lang="zh-TW" altLang="en-US" dirty="0"/>
              <a:t>的數目（即輸出的維度） </a:t>
            </a:r>
            <a:endParaRPr lang="en-US" altLang="zh-TW" dirty="0"/>
          </a:p>
          <a:p>
            <a:endParaRPr lang="en" altLang="zh-TW" dirty="0"/>
          </a:p>
          <a:p>
            <a:r>
              <a:rPr lang="en" altLang="zh-TW" dirty="0" err="1"/>
              <a:t>kernel_size</a:t>
            </a:r>
            <a:r>
              <a:rPr lang="zh-TW" altLang="en" dirty="0"/>
              <a:t>：</a:t>
            </a:r>
            <a:r>
              <a:rPr lang="zh-TW" altLang="en-US" dirty="0"/>
              <a:t>單個整數或由兩個整數構成的</a:t>
            </a:r>
            <a:r>
              <a:rPr lang="en" altLang="zh-TW" dirty="0"/>
              <a:t>list/tuple</a:t>
            </a:r>
            <a:r>
              <a:rPr lang="zh-TW" altLang="en-US" dirty="0"/>
              <a:t>（串列</a:t>
            </a:r>
            <a:r>
              <a:rPr lang="en-US" altLang="zh-TW" dirty="0"/>
              <a:t>/</a:t>
            </a:r>
            <a:r>
              <a:rPr lang="zh-TW" altLang="en-US" dirty="0"/>
              <a:t>元組）</a:t>
            </a:r>
            <a:r>
              <a:rPr lang="zh-TW" altLang="en" dirty="0"/>
              <a:t>，</a:t>
            </a:r>
            <a:r>
              <a:rPr lang="zh-TW" altLang="en-US" dirty="0"/>
              <a:t>卷積核的寬度和長度。如為單個整數，</a:t>
            </a:r>
            <a:endParaRPr lang="en-US" altLang="zh-TW" dirty="0"/>
          </a:p>
          <a:p>
            <a:r>
              <a:rPr lang="zh-TW" altLang="en-US" dirty="0"/>
              <a:t>則表示在各個空間維度的相同長度。</a:t>
            </a:r>
            <a:endParaRPr lang="en-US" altLang="zh-TW" dirty="0"/>
          </a:p>
          <a:p>
            <a:r>
              <a:rPr lang="en" altLang="zh-TW" dirty="0"/>
              <a:t>padding</a:t>
            </a:r>
            <a:r>
              <a:rPr lang="zh-TW" altLang="en" dirty="0"/>
              <a:t>：</a:t>
            </a:r>
            <a:r>
              <a:rPr lang="zh-TW" altLang="en-US" dirty="0"/>
              <a:t>補</a:t>
            </a:r>
            <a:r>
              <a:rPr lang="en-US" altLang="zh-TW" dirty="0"/>
              <a:t>0</a:t>
            </a:r>
            <a:r>
              <a:rPr lang="zh-TW" altLang="en-US" dirty="0"/>
              <a:t>策略，為“</a:t>
            </a:r>
            <a:r>
              <a:rPr lang="en" altLang="zh-TW" dirty="0"/>
              <a:t>valid”, “same” </a:t>
            </a:r>
            <a:r>
              <a:rPr lang="zh-TW" altLang="en" dirty="0"/>
              <a:t>。</a:t>
            </a:r>
            <a:r>
              <a:rPr lang="en" altLang="zh-TW" dirty="0"/>
              <a:t>  Same =&gt;&gt;</a:t>
            </a:r>
            <a:r>
              <a:rPr lang="zh-TW" altLang="en-US" dirty="0"/>
              <a:t>補零 </a:t>
            </a:r>
            <a:r>
              <a:rPr lang="en-US" altLang="zh-TW" dirty="0"/>
              <a:t>Valid </a:t>
            </a:r>
            <a:r>
              <a:rPr lang="zh-TW" altLang="en-US" dirty="0"/>
              <a:t>不補 </a:t>
            </a:r>
            <a:r>
              <a:rPr lang="en-US" altLang="zh-TW" dirty="0">
                <a:sym typeface="Wingdings" pitchFamily="2" charset="2"/>
              </a:rPr>
              <a:t></a:t>
            </a:r>
            <a:r>
              <a:rPr lang="zh-TW" altLang="en-US" dirty="0">
                <a:sym typeface="Wingdings" pitchFamily="2" charset="2"/>
              </a:rPr>
              <a:t>可能會造成</a:t>
            </a:r>
            <a:r>
              <a:rPr lang="en-US" altLang="zh-TW" dirty="0">
                <a:sym typeface="Wingdings" pitchFamily="2" charset="2"/>
              </a:rPr>
              <a:t>data</a:t>
            </a:r>
            <a:r>
              <a:rPr lang="zh-TW" altLang="en-US" dirty="0">
                <a:sym typeface="Wingdings" pitchFamily="2" charset="2"/>
              </a:rPr>
              <a:t>不見的清況</a:t>
            </a:r>
            <a:r>
              <a:rPr lang="zh-TW" altLang="en" dirty="0"/>
              <a:t> </a:t>
            </a:r>
            <a:endParaRPr lang="en-US" altLang="zh-TW" dirty="0"/>
          </a:p>
          <a:p>
            <a:r>
              <a:rPr lang="zh-TW" altLang="en" dirty="0"/>
              <a:t>“</a:t>
            </a:r>
            <a:r>
              <a:rPr lang="en" altLang="zh-TW" dirty="0"/>
              <a:t>valid”</a:t>
            </a:r>
            <a:r>
              <a:rPr lang="zh-TW" altLang="en-US" dirty="0"/>
              <a:t>代表只進行有效的卷積，即對邊界數據不處理。</a:t>
            </a:r>
            <a:endParaRPr lang="en-US" altLang="zh-TW" dirty="0"/>
          </a:p>
          <a:p>
            <a:r>
              <a:rPr lang="zh-TW" altLang="en-US" dirty="0"/>
              <a:t>“</a:t>
            </a:r>
            <a:r>
              <a:rPr lang="en" altLang="zh-TW" dirty="0"/>
              <a:t>same”</a:t>
            </a:r>
            <a:r>
              <a:rPr lang="zh-TW" altLang="en-US" dirty="0"/>
              <a:t>代表保留邊界處的卷積結果，通常會導致輸出</a:t>
            </a:r>
            <a:r>
              <a:rPr lang="en" altLang="zh-TW" dirty="0"/>
              <a:t>shape</a:t>
            </a:r>
            <a:r>
              <a:rPr lang="zh-TW" altLang="en-US" dirty="0"/>
              <a:t>與輸入</a:t>
            </a:r>
            <a:r>
              <a:rPr lang="en" altLang="zh-TW" dirty="0"/>
              <a:t>shape</a:t>
            </a:r>
            <a:r>
              <a:rPr lang="zh-TW" altLang="en-US" dirty="0"/>
              <a:t>相同，因為卷積核移動時在邊緣會</a:t>
            </a:r>
            <a:endParaRPr lang="en-US" altLang="zh-TW" dirty="0"/>
          </a:p>
          <a:p>
            <a:r>
              <a:rPr lang="zh-TW" altLang="en-US" dirty="0"/>
              <a:t>出現大小不夠的情況。</a:t>
            </a:r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E2138A-EE85-7E42-B73A-9FA138EEF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83" y="1764220"/>
            <a:ext cx="56007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B57C83-CCE9-7F46-9673-EEB08E50B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83" y="3085020"/>
            <a:ext cx="6254750" cy="119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47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4558" y="1732981"/>
            <a:ext cx="6005624" cy="1675238"/>
          </a:xfrm>
        </p:spPr>
        <p:txBody>
          <a:bodyPr>
            <a:normAutofit/>
          </a:bodyPr>
          <a:lstStyle/>
          <a:p>
            <a:r>
              <a:rPr lang="en-US" altLang="zh-TW" dirty="0"/>
              <a:t>Batch Normalization </a:t>
            </a:r>
            <a:r>
              <a:rPr lang="zh-TW" altLang="en-US" dirty="0"/>
              <a:t>的作法就是對每一個 </a:t>
            </a:r>
            <a:r>
              <a:rPr lang="en-US" altLang="zh-TW" dirty="0"/>
              <a:t>mini-batch </a:t>
            </a:r>
          </a:p>
          <a:p>
            <a:r>
              <a:rPr lang="zh-TW" altLang="en-US" dirty="0"/>
              <a:t>都進行正規化到平均值為</a:t>
            </a:r>
            <a:r>
              <a:rPr lang="en-US" altLang="zh-TW" dirty="0"/>
              <a:t>0</a:t>
            </a:r>
            <a:r>
              <a:rPr lang="zh-TW" altLang="en-US" dirty="0"/>
              <a:t>、標準差為</a:t>
            </a:r>
            <a:r>
              <a:rPr lang="en-US" altLang="zh-TW" dirty="0"/>
              <a:t>1</a:t>
            </a:r>
            <a:r>
              <a:rPr lang="zh-TW" altLang="en-US" dirty="0"/>
              <a:t>的常態分佈，</a:t>
            </a:r>
            <a:endParaRPr lang="en-US" altLang="zh-TW" dirty="0"/>
          </a:p>
          <a:p>
            <a:r>
              <a:rPr lang="zh-TW" altLang="en-US" dirty="0"/>
              <a:t>如此一來可以將分散的數據統一，有助於</a:t>
            </a:r>
            <a:r>
              <a:rPr lang="zh-TW" altLang="en-US" b="1" dirty="0"/>
              <a:t>減緩梯度消失的問題</a:t>
            </a:r>
            <a:r>
              <a:rPr lang="zh-TW" altLang="en-US" dirty="0"/>
              <a:t>，同時可以</a:t>
            </a:r>
            <a:r>
              <a:rPr lang="zh-TW" altLang="en-US" b="1" dirty="0"/>
              <a:t>加速收斂</a:t>
            </a:r>
            <a:r>
              <a:rPr lang="zh-TW" altLang="en-US" dirty="0"/>
              <a:t>，並且有</a:t>
            </a:r>
            <a:r>
              <a:rPr lang="zh-TW" altLang="en-US" b="1" dirty="0"/>
              <a:t>正則化</a:t>
            </a:r>
            <a:r>
              <a:rPr lang="zh-TW" altLang="en-US" dirty="0"/>
              <a:t>的效果。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40" y="3673367"/>
            <a:ext cx="4610087" cy="27948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2" y="609600"/>
            <a:ext cx="4646815" cy="27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 </a:t>
            </a:r>
            <a:r>
              <a:rPr lang="zh-TW" altLang="en-US" dirty="0"/>
              <a:t>到底放</a:t>
            </a:r>
            <a:r>
              <a:rPr lang="en-US" altLang="zh-TW" dirty="0" err="1"/>
              <a:t>relu</a:t>
            </a:r>
            <a:r>
              <a:rPr lang="zh-TW" altLang="en-US" dirty="0"/>
              <a:t>前還是</a:t>
            </a:r>
            <a:r>
              <a:rPr lang="en-US" altLang="zh-TW" dirty="0" err="1"/>
              <a:t>relu</a:t>
            </a:r>
            <a:r>
              <a:rPr lang="zh-TW" altLang="en-US" dirty="0"/>
              <a:t>後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62" y="2513215"/>
            <a:ext cx="7843211" cy="3777736"/>
          </a:xfrm>
        </p:spPr>
      </p:pic>
    </p:spTree>
    <p:extLst>
      <p:ext uri="{BB962C8B-B14F-4D97-AF65-F5344CB8AC3E}">
        <p14:creationId xmlns:p14="http://schemas.microsoft.com/office/powerpoint/2010/main" val="117137924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619</Words>
  <Application>Microsoft Macintosh PowerPoint</Application>
  <PresentationFormat>寬螢幕</PresentationFormat>
  <Paragraphs>60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多面向</vt:lpstr>
      <vt:lpstr>Predict the Characters in The Simpsons</vt:lpstr>
      <vt:lpstr>Public Leaderboard &gt;&gt; Private Leaderboard </vt:lpstr>
      <vt:lpstr>匯入函式庫</vt:lpstr>
      <vt:lpstr>定義參數</vt:lpstr>
      <vt:lpstr>讀取圖片、標籤、名稱</vt:lpstr>
      <vt:lpstr>建立模型</vt:lpstr>
      <vt:lpstr>PowerPoint 簡報</vt:lpstr>
      <vt:lpstr>Batch Normalization </vt:lpstr>
      <vt:lpstr>Batch Normalization 到底放relu前還是relu後?</vt:lpstr>
      <vt:lpstr>Batch Normalization</vt:lpstr>
      <vt:lpstr>在github的keras官方討論區，經測試後發現將BN放在RELU後面較好</vt:lpstr>
      <vt:lpstr>為什麼BN放在RELU後面反而比較好? </vt:lpstr>
      <vt:lpstr>透過測試後發現 確實將BN 放在RELU後面較佳</vt:lpstr>
      <vt:lpstr>使用Early Stopping 來防止Overfitting</vt:lpstr>
      <vt:lpstr>LOSS 下降  準確度 不斷上升</vt:lpstr>
      <vt:lpstr>進行預測以及 儲存為CSV檔</vt:lpstr>
      <vt:lpstr>Thank you for your time and 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peter Lin</cp:lastModifiedBy>
  <cp:revision>25</cp:revision>
  <dcterms:created xsi:type="dcterms:W3CDTF">2020-12-16T11:05:10Z</dcterms:created>
  <dcterms:modified xsi:type="dcterms:W3CDTF">2020-12-17T04:09:53Z</dcterms:modified>
</cp:coreProperties>
</file>