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1" r:id="rId3"/>
    <p:sldId id="369" r:id="rId4"/>
    <p:sldId id="316" r:id="rId5"/>
    <p:sldId id="317" r:id="rId6"/>
    <p:sldId id="370" r:id="rId7"/>
    <p:sldId id="371" r:id="rId8"/>
    <p:sldId id="372" r:id="rId9"/>
    <p:sldId id="375" r:id="rId10"/>
    <p:sldId id="325" r:id="rId11"/>
    <p:sldId id="373" r:id="rId12"/>
    <p:sldId id="374" r:id="rId13"/>
    <p:sldId id="377" r:id="rId14"/>
    <p:sldId id="376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9" r:id="rId28"/>
    <p:sldId id="391" r:id="rId29"/>
    <p:sldId id="392" r:id="rId30"/>
  </p:sldIdLst>
  <p:sldSz cx="9144000" cy="5143500" type="screen16x9"/>
  <p:notesSz cx="6858000" cy="9144000"/>
  <p:embeddedFontLst>
    <p:embeddedFont>
      <p:font typeface="Anton" pitchFamily="2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CA0"/>
    <a:srgbClr val="9CA589"/>
    <a:srgbClr val="6E7B59"/>
    <a:srgbClr val="F1EAE5"/>
    <a:srgbClr val="804131"/>
    <a:srgbClr val="894635"/>
    <a:srgbClr val="AF5C46"/>
    <a:srgbClr val="B56853"/>
    <a:srgbClr val="DCB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9DF82-1311-46FD-BE5D-7F2735FE1358}" v="1" dt="2023-03-27T15:16:15.463"/>
  </p1510:revLst>
</p1510:revInfo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采紋 吳" userId="a8b62ba60823c0ee" providerId="LiveId" clId="{0B49DF82-1311-46FD-BE5D-7F2735FE1358}"/>
    <pc:docChg chg="addSld delSld modSld">
      <pc:chgData name="采紋 吳" userId="a8b62ba60823c0ee" providerId="LiveId" clId="{0B49DF82-1311-46FD-BE5D-7F2735FE1358}" dt="2023-03-28T09:56:28.093" v="47" actId="20577"/>
      <pc:docMkLst>
        <pc:docMk/>
      </pc:docMkLst>
      <pc:sldChg chg="modSp mod">
        <pc:chgData name="采紋 吳" userId="a8b62ba60823c0ee" providerId="LiveId" clId="{0B49DF82-1311-46FD-BE5D-7F2735FE1358}" dt="2023-03-22T16:37:36.797" v="20" actId="20577"/>
        <pc:sldMkLst>
          <pc:docMk/>
          <pc:sldMk cId="0" sldId="256"/>
        </pc:sldMkLst>
        <pc:spChg chg="mod">
          <ac:chgData name="采紋 吳" userId="a8b62ba60823c0ee" providerId="LiveId" clId="{0B49DF82-1311-46FD-BE5D-7F2735FE1358}" dt="2023-03-22T16:37:27.132" v="1" actId="20577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采紋 吳" userId="a8b62ba60823c0ee" providerId="LiveId" clId="{0B49DF82-1311-46FD-BE5D-7F2735FE1358}" dt="2023-03-22T16:37:36.797" v="20" actId="20577"/>
          <ac:spMkLst>
            <pc:docMk/>
            <pc:sldMk cId="0" sldId="256"/>
            <ac:spMk id="372" creationId="{00000000-0000-0000-0000-000000000000}"/>
          </ac:spMkLst>
        </pc:spChg>
      </pc:sldChg>
      <pc:sldChg chg="modSp mod">
        <pc:chgData name="采紋 吳" userId="a8b62ba60823c0ee" providerId="LiveId" clId="{0B49DF82-1311-46FD-BE5D-7F2735FE1358}" dt="2023-03-28T09:55:07.933" v="36" actId="20577"/>
        <pc:sldMkLst>
          <pc:docMk/>
          <pc:sldMk cId="3711136485" sldId="316"/>
        </pc:sldMkLst>
        <pc:spChg chg="mod">
          <ac:chgData name="采紋 吳" userId="a8b62ba60823c0ee" providerId="LiveId" clId="{0B49DF82-1311-46FD-BE5D-7F2735FE1358}" dt="2023-03-28T09:55:07.933" v="36" actId="20577"/>
          <ac:spMkLst>
            <pc:docMk/>
            <pc:sldMk cId="3711136485" sldId="316"/>
            <ac:spMk id="771" creationId="{00000000-0000-0000-0000-000000000000}"/>
          </ac:spMkLst>
        </pc:spChg>
      </pc:sldChg>
      <pc:sldChg chg="modSp mod">
        <pc:chgData name="采紋 吳" userId="a8b62ba60823c0ee" providerId="LiveId" clId="{0B49DF82-1311-46FD-BE5D-7F2735FE1358}" dt="2023-03-28T09:55:13.503" v="41" actId="20577"/>
        <pc:sldMkLst>
          <pc:docMk/>
          <pc:sldMk cId="3736164982" sldId="317"/>
        </pc:sldMkLst>
        <pc:spChg chg="mod">
          <ac:chgData name="采紋 吳" userId="a8b62ba60823c0ee" providerId="LiveId" clId="{0B49DF82-1311-46FD-BE5D-7F2735FE1358}" dt="2023-03-28T09:55:13.503" v="41" actId="20577"/>
          <ac:spMkLst>
            <pc:docMk/>
            <pc:sldMk cId="3736164982" sldId="317"/>
            <ac:spMk id="846" creationId="{00000000-0000-0000-0000-000000000000}"/>
          </ac:spMkLst>
        </pc:spChg>
      </pc:sldChg>
      <pc:sldChg chg="modSp mod">
        <pc:chgData name="采紋 吳" userId="a8b62ba60823c0ee" providerId="LiveId" clId="{0B49DF82-1311-46FD-BE5D-7F2735FE1358}" dt="2023-03-27T14:30:26.890" v="21" actId="207"/>
        <pc:sldMkLst>
          <pc:docMk/>
          <pc:sldMk cId="207390826" sldId="373"/>
        </pc:sldMkLst>
        <pc:spChg chg="mod">
          <ac:chgData name="采紋 吳" userId="a8b62ba60823c0ee" providerId="LiveId" clId="{0B49DF82-1311-46FD-BE5D-7F2735FE1358}" dt="2023-03-27T14:30:26.890" v="21" actId="207"/>
          <ac:spMkLst>
            <pc:docMk/>
            <pc:sldMk cId="207390826" sldId="373"/>
            <ac:spMk id="3" creationId="{E6DC7BF8-CD9C-7DDA-FFB6-26C8C7CF6D3D}"/>
          </ac:spMkLst>
        </pc:spChg>
      </pc:sldChg>
      <pc:sldChg chg="modSp mod">
        <pc:chgData name="采紋 吳" userId="a8b62ba60823c0ee" providerId="LiveId" clId="{0B49DF82-1311-46FD-BE5D-7F2735FE1358}" dt="2023-03-27T14:31:51.522" v="22" actId="207"/>
        <pc:sldMkLst>
          <pc:docMk/>
          <pc:sldMk cId="4290317492" sldId="376"/>
        </pc:sldMkLst>
        <pc:spChg chg="mod">
          <ac:chgData name="采紋 吳" userId="a8b62ba60823c0ee" providerId="LiveId" clId="{0B49DF82-1311-46FD-BE5D-7F2735FE1358}" dt="2023-03-27T14:31:51.522" v="22" actId="207"/>
          <ac:spMkLst>
            <pc:docMk/>
            <pc:sldMk cId="4290317492" sldId="376"/>
            <ac:spMk id="6" creationId="{6D063FCD-91BE-7E12-916B-815F4BF82E00}"/>
          </ac:spMkLst>
        </pc:spChg>
      </pc:sldChg>
      <pc:sldChg chg="modSp mod">
        <pc:chgData name="采紋 吳" userId="a8b62ba60823c0ee" providerId="LiveId" clId="{0B49DF82-1311-46FD-BE5D-7F2735FE1358}" dt="2023-03-27T14:53:51.100" v="24" actId="207"/>
        <pc:sldMkLst>
          <pc:docMk/>
          <pc:sldMk cId="2345555737" sldId="384"/>
        </pc:sldMkLst>
        <pc:spChg chg="mod">
          <ac:chgData name="采紋 吳" userId="a8b62ba60823c0ee" providerId="LiveId" clId="{0B49DF82-1311-46FD-BE5D-7F2735FE1358}" dt="2023-03-27T14:53:51.100" v="24" actId="207"/>
          <ac:spMkLst>
            <pc:docMk/>
            <pc:sldMk cId="2345555737" sldId="384"/>
            <ac:spMk id="6" creationId="{6D063FCD-91BE-7E12-916B-815F4BF82E00}"/>
          </ac:spMkLst>
        </pc:spChg>
      </pc:sldChg>
      <pc:sldChg chg="modSp mod">
        <pc:chgData name="采紋 吳" userId="a8b62ba60823c0ee" providerId="LiveId" clId="{0B49DF82-1311-46FD-BE5D-7F2735FE1358}" dt="2023-03-27T14:58:50.539" v="26" actId="207"/>
        <pc:sldMkLst>
          <pc:docMk/>
          <pc:sldMk cId="1802834350" sldId="385"/>
        </pc:sldMkLst>
        <pc:spChg chg="mod">
          <ac:chgData name="采紋 吳" userId="a8b62ba60823c0ee" providerId="LiveId" clId="{0B49DF82-1311-46FD-BE5D-7F2735FE1358}" dt="2023-03-27T14:58:50.539" v="26" actId="207"/>
          <ac:spMkLst>
            <pc:docMk/>
            <pc:sldMk cId="1802834350" sldId="385"/>
            <ac:spMk id="6" creationId="{6D063FCD-91BE-7E12-916B-815F4BF82E00}"/>
          </ac:spMkLst>
        </pc:spChg>
      </pc:sldChg>
      <pc:sldChg chg="modSp mod">
        <pc:chgData name="采紋 吳" userId="a8b62ba60823c0ee" providerId="LiveId" clId="{0B49DF82-1311-46FD-BE5D-7F2735FE1358}" dt="2023-03-27T15:01:43.227" v="27" actId="207"/>
        <pc:sldMkLst>
          <pc:docMk/>
          <pc:sldMk cId="2519031638" sldId="386"/>
        </pc:sldMkLst>
        <pc:spChg chg="mod">
          <ac:chgData name="采紋 吳" userId="a8b62ba60823c0ee" providerId="LiveId" clId="{0B49DF82-1311-46FD-BE5D-7F2735FE1358}" dt="2023-03-27T15:01:43.227" v="27" actId="207"/>
          <ac:spMkLst>
            <pc:docMk/>
            <pc:sldMk cId="2519031638" sldId="386"/>
            <ac:spMk id="6" creationId="{6D063FCD-91BE-7E12-916B-815F4BF82E00}"/>
          </ac:spMkLst>
        </pc:spChg>
      </pc:sldChg>
      <pc:sldChg chg="modSp mod">
        <pc:chgData name="采紋 吳" userId="a8b62ba60823c0ee" providerId="LiveId" clId="{0B49DF82-1311-46FD-BE5D-7F2735FE1358}" dt="2023-03-28T09:56:28.093" v="47" actId="20577"/>
        <pc:sldMkLst>
          <pc:docMk/>
          <pc:sldMk cId="3932269262" sldId="387"/>
        </pc:sldMkLst>
        <pc:graphicFrameChg chg="modGraphic">
          <ac:chgData name="采紋 吳" userId="a8b62ba60823c0ee" providerId="LiveId" clId="{0B49DF82-1311-46FD-BE5D-7F2735FE1358}" dt="2023-03-28T09:56:28.093" v="47" actId="20577"/>
          <ac:graphicFrameMkLst>
            <pc:docMk/>
            <pc:sldMk cId="3932269262" sldId="387"/>
            <ac:graphicFrameMk id="3" creationId="{2DCA070D-5D28-2E04-2DBE-FCBA1B61F1A8}"/>
          </ac:graphicFrameMkLst>
        </pc:graphicFrameChg>
      </pc:sldChg>
      <pc:sldChg chg="del">
        <pc:chgData name="采紋 吳" userId="a8b62ba60823c0ee" providerId="LiveId" clId="{0B49DF82-1311-46FD-BE5D-7F2735FE1358}" dt="2023-03-27T15:16:14.316" v="28" actId="47"/>
        <pc:sldMkLst>
          <pc:docMk/>
          <pc:sldMk cId="3082888657" sldId="390"/>
        </pc:sldMkLst>
      </pc:sldChg>
      <pc:sldChg chg="modSp mod">
        <pc:chgData name="采紋 吳" userId="a8b62ba60823c0ee" providerId="LiveId" clId="{0B49DF82-1311-46FD-BE5D-7F2735FE1358}" dt="2023-03-27T15:16:29.609" v="30" actId="207"/>
        <pc:sldMkLst>
          <pc:docMk/>
          <pc:sldMk cId="2181039895" sldId="391"/>
        </pc:sldMkLst>
        <pc:spChg chg="mod">
          <ac:chgData name="采紋 吳" userId="a8b62ba60823c0ee" providerId="LiveId" clId="{0B49DF82-1311-46FD-BE5D-7F2735FE1358}" dt="2023-03-27T15:16:29.609" v="30" actId="207"/>
          <ac:spMkLst>
            <pc:docMk/>
            <pc:sldMk cId="2181039895" sldId="391"/>
            <ac:spMk id="3" creationId="{874A1793-F57C-11E9-D7DE-2535F4B6DCDF}"/>
          </ac:spMkLst>
        </pc:spChg>
      </pc:sldChg>
      <pc:sldChg chg="modSp mod">
        <pc:chgData name="采紋 吳" userId="a8b62ba60823c0ee" providerId="LiveId" clId="{0B49DF82-1311-46FD-BE5D-7F2735FE1358}" dt="2023-03-27T15:20:13.834" v="31" actId="207"/>
        <pc:sldMkLst>
          <pc:docMk/>
          <pc:sldMk cId="4164783269" sldId="392"/>
        </pc:sldMkLst>
        <pc:spChg chg="mod">
          <ac:chgData name="采紋 吳" userId="a8b62ba60823c0ee" providerId="LiveId" clId="{0B49DF82-1311-46FD-BE5D-7F2735FE1358}" dt="2023-03-27T15:20:13.834" v="31" actId="207"/>
          <ac:spMkLst>
            <pc:docMk/>
            <pc:sldMk cId="4164783269" sldId="392"/>
            <ac:spMk id="3" creationId="{874A1793-F57C-11E9-D7DE-2535F4B6DCDF}"/>
          </ac:spMkLst>
        </pc:spChg>
      </pc:sldChg>
      <pc:sldChg chg="add">
        <pc:chgData name="采紋 吳" userId="a8b62ba60823c0ee" providerId="LiveId" clId="{0B49DF82-1311-46FD-BE5D-7F2735FE1358}" dt="2023-03-27T15:16:15.458" v="29"/>
        <pc:sldMkLst>
          <pc:docMk/>
          <pc:sldMk cId="3082888657" sldId="3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00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7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0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52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91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3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00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0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60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565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785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33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8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7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88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554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296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61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22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9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0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46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72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6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3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22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818250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2"/>
          </p:nvPr>
        </p:nvSpPr>
        <p:spPr>
          <a:xfrm>
            <a:off x="3442406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6066561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"/>
          </p:nvPr>
        </p:nvSpPr>
        <p:spPr>
          <a:xfrm>
            <a:off x="2130331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5"/>
          </p:nvPr>
        </p:nvSpPr>
        <p:spPr>
          <a:xfrm>
            <a:off x="4754486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6"/>
          </p:nvPr>
        </p:nvSpPr>
        <p:spPr>
          <a:xfrm>
            <a:off x="818250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7"/>
          </p:nvPr>
        </p:nvSpPr>
        <p:spPr>
          <a:xfrm>
            <a:off x="3442411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8"/>
          </p:nvPr>
        </p:nvSpPr>
        <p:spPr>
          <a:xfrm>
            <a:off x="6066586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9"/>
          </p:nvPr>
        </p:nvSpPr>
        <p:spPr>
          <a:xfrm>
            <a:off x="213033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3"/>
          </p:nvPr>
        </p:nvSpPr>
        <p:spPr>
          <a:xfrm>
            <a:off x="475449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-40844" y="4251521"/>
            <a:ext cx="3133407" cy="95552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 flipH="1">
            <a:off x="7013460" y="4098252"/>
            <a:ext cx="2130539" cy="1045008"/>
            <a:chOff x="14" y="4251530"/>
            <a:chExt cx="1818487" cy="891950"/>
          </a:xfrm>
        </p:grpSpPr>
        <p:sp>
          <p:nvSpPr>
            <p:cNvPr id="282" name="Google Shape;282;p29"/>
            <p:cNvSpPr/>
            <p:nvPr/>
          </p:nvSpPr>
          <p:spPr>
            <a:xfrm rot="5400000" flipH="1">
              <a:off x="199098" y="4251530"/>
              <a:ext cx="703800" cy="70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5400000">
              <a:off x="598255" y="3923234"/>
              <a:ext cx="622004" cy="1818487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 rot="-5400000">
            <a:off x="370805" y="-371113"/>
            <a:ext cx="743127" cy="1484733"/>
            <a:chOff x="8451358" y="8"/>
            <a:chExt cx="692634" cy="1383850"/>
          </a:xfrm>
        </p:grpSpPr>
        <p:sp>
          <p:nvSpPr>
            <p:cNvPr id="285" name="Google Shape;285;p29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73725" y="1106475"/>
            <a:ext cx="3038400" cy="18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973749" y="2939625"/>
            <a:ext cx="30384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4655875" y="963900"/>
            <a:ext cx="3120300" cy="312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0" name="Google Shape;190;p22"/>
          <p:cNvSpPr/>
          <p:nvPr/>
        </p:nvSpPr>
        <p:spPr>
          <a:xfrm flipH="1">
            <a:off x="6081916" y="4230249"/>
            <a:ext cx="3120286" cy="951525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 rot="5400000">
            <a:off x="28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74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8233586" y="4233051"/>
            <a:ext cx="910417" cy="91045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359444" y="160950"/>
            <a:ext cx="691200" cy="69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6" y="-12"/>
            <a:ext cx="807025" cy="1573247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3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5" r:id="rId4"/>
    <p:sldLayoutId id="2147483680" r:id="rId5"/>
    <p:sldLayoutId id="2147483681" r:id="rId6"/>
    <p:sldLayoutId id="2147483685" r:id="rId7"/>
    <p:sldLayoutId id="214748368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3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取得網路資料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1163504" y="1412847"/>
            <a:ext cx="1317998" cy="342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300" dirty="0"/>
              <a:t>JASON</a:t>
            </a:r>
            <a:r>
              <a:rPr lang="zh-TW" altLang="en-US" sz="1300" dirty="0"/>
              <a:t>鍵和值</a:t>
            </a:r>
            <a:endParaRPr lang="en" sz="13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64;p46">
            <a:extLst>
              <a:ext uri="{FF2B5EF4-FFF2-40B4-BE49-F238E27FC236}">
                <a16:creationId xmlns:a16="http://schemas.microsoft.com/office/drawing/2014/main" id="{35C0F6EC-383C-D352-F3C8-38313E2FE8CA}"/>
              </a:ext>
            </a:extLst>
          </p:cNvPr>
          <p:cNvSpPr/>
          <p:nvPr/>
        </p:nvSpPr>
        <p:spPr>
          <a:xfrm>
            <a:off x="717706" y="1420266"/>
            <a:ext cx="349394" cy="3043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647EB8F-A11B-4E38-24D9-20D3A1102B86}"/>
              </a:ext>
            </a:extLst>
          </p:cNvPr>
          <p:cNvGrpSpPr/>
          <p:nvPr/>
        </p:nvGrpSpPr>
        <p:grpSpPr>
          <a:xfrm>
            <a:off x="795227" y="1477971"/>
            <a:ext cx="194347" cy="188499"/>
            <a:chOff x="999399" y="1580385"/>
            <a:chExt cx="194347" cy="188499"/>
          </a:xfrm>
        </p:grpSpPr>
        <p:sp>
          <p:nvSpPr>
            <p:cNvPr id="10" name="Google Shape;466;p46">
              <a:extLst>
                <a:ext uri="{FF2B5EF4-FFF2-40B4-BE49-F238E27FC236}">
                  <a16:creationId xmlns:a16="http://schemas.microsoft.com/office/drawing/2014/main" id="{AB610C1A-01A5-9296-78A7-A782E5005AD4}"/>
                </a:ext>
              </a:extLst>
            </p:cNvPr>
            <p:cNvSpPr/>
            <p:nvPr/>
          </p:nvSpPr>
          <p:spPr>
            <a:xfrm>
              <a:off x="999399" y="1603892"/>
              <a:ext cx="174598" cy="164992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67;p46">
              <a:extLst>
                <a:ext uri="{FF2B5EF4-FFF2-40B4-BE49-F238E27FC236}">
                  <a16:creationId xmlns:a16="http://schemas.microsoft.com/office/drawing/2014/main" id="{F0521139-4069-D2EC-2E40-356F1205C595}"/>
                </a:ext>
              </a:extLst>
            </p:cNvPr>
            <p:cNvSpPr/>
            <p:nvPr/>
          </p:nvSpPr>
          <p:spPr>
            <a:xfrm>
              <a:off x="1044139" y="1580385"/>
              <a:ext cx="109220" cy="86269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468;p46">
              <a:extLst>
                <a:ext uri="{FF2B5EF4-FFF2-40B4-BE49-F238E27FC236}">
                  <a16:creationId xmlns:a16="http://schemas.microsoft.com/office/drawing/2014/main" id="{3173E5AC-D7EC-2DAC-1667-3FA0835D3F09}"/>
                </a:ext>
              </a:extLst>
            </p:cNvPr>
            <p:cNvSpPr/>
            <p:nvPr/>
          </p:nvSpPr>
          <p:spPr>
            <a:xfrm>
              <a:off x="1100702" y="1612776"/>
              <a:ext cx="93044" cy="977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847;p65">
            <a:extLst>
              <a:ext uri="{FF2B5EF4-FFF2-40B4-BE49-F238E27FC236}">
                <a16:creationId xmlns:a16="http://schemas.microsoft.com/office/drawing/2014/main" id="{935EFC8F-3039-AD63-6536-5B1E4EC4C2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706" y="2055223"/>
            <a:ext cx="1814196" cy="382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“author”: “</a:t>
            </a:r>
            <a:r>
              <a:rPr lang="zh-TW" altLang="en-US" sz="1100" dirty="0"/>
              <a:t>陳會安</a:t>
            </a:r>
            <a:r>
              <a:rPr lang="en-US" altLang="zh-TW" sz="1100" dirty="0"/>
              <a:t>”</a:t>
            </a:r>
          </a:p>
        </p:txBody>
      </p:sp>
      <p:sp>
        <p:nvSpPr>
          <p:cNvPr id="450" name="Google Shape;461;p46">
            <a:extLst>
              <a:ext uri="{FF2B5EF4-FFF2-40B4-BE49-F238E27FC236}">
                <a16:creationId xmlns:a16="http://schemas.microsoft.com/office/drawing/2014/main" id="{13B9C0AD-D6C0-B1DC-02AF-8034E0C376E9}"/>
              </a:ext>
            </a:extLst>
          </p:cNvPr>
          <p:cNvSpPr txBox="1">
            <a:spLocks/>
          </p:cNvSpPr>
          <p:nvPr/>
        </p:nvSpPr>
        <p:spPr>
          <a:xfrm>
            <a:off x="3426027" y="1412847"/>
            <a:ext cx="1317998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en-US" altLang="zh-TW" sz="1300" dirty="0"/>
              <a:t>JSON</a:t>
            </a:r>
            <a:r>
              <a:rPr lang="zh-TW" altLang="en-US" sz="1300" dirty="0"/>
              <a:t>物件</a:t>
            </a:r>
            <a:endParaRPr lang="en" sz="1300" dirty="0"/>
          </a:p>
        </p:txBody>
      </p: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5209EA5B-63A4-447F-447A-3A652170DB3E}"/>
              </a:ext>
            </a:extLst>
          </p:cNvPr>
          <p:cNvGrpSpPr/>
          <p:nvPr/>
        </p:nvGrpSpPr>
        <p:grpSpPr>
          <a:xfrm>
            <a:off x="2980230" y="1412847"/>
            <a:ext cx="349394" cy="304305"/>
            <a:chOff x="687244" y="1549814"/>
            <a:chExt cx="468873" cy="408366"/>
          </a:xfrm>
        </p:grpSpPr>
        <p:sp>
          <p:nvSpPr>
            <p:cNvPr id="452" name="Google Shape;464;p46">
              <a:extLst>
                <a:ext uri="{FF2B5EF4-FFF2-40B4-BE49-F238E27FC236}">
                  <a16:creationId xmlns:a16="http://schemas.microsoft.com/office/drawing/2014/main" id="{CDBDC600-2853-52CB-258B-95B84E54FF32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65;p46">
              <a:extLst>
                <a:ext uri="{FF2B5EF4-FFF2-40B4-BE49-F238E27FC236}">
                  <a16:creationId xmlns:a16="http://schemas.microsoft.com/office/drawing/2014/main" id="{3BA8FB1E-0D70-DF76-092A-CDD90098F055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54" name="Google Shape;466;p46">
                <a:extLst>
                  <a:ext uri="{FF2B5EF4-FFF2-40B4-BE49-F238E27FC236}">
                    <a16:creationId xmlns:a16="http://schemas.microsoft.com/office/drawing/2014/main" id="{64389E4B-351D-2AB6-70FD-75F4BD8C15B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5" name="Google Shape;467;p46">
                <a:extLst>
                  <a:ext uri="{FF2B5EF4-FFF2-40B4-BE49-F238E27FC236}">
                    <a16:creationId xmlns:a16="http://schemas.microsoft.com/office/drawing/2014/main" id="{245760E1-B64E-8D49-CA06-A7B2443B9C73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6" name="Google Shape;468;p46">
                <a:extLst>
                  <a:ext uri="{FF2B5EF4-FFF2-40B4-BE49-F238E27FC236}">
                    <a16:creationId xmlns:a16="http://schemas.microsoft.com/office/drawing/2014/main" id="{7BFD59FC-AB05-79C3-1FEF-0338ADA5DA66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57" name="Google Shape;847;p65">
            <a:extLst>
              <a:ext uri="{FF2B5EF4-FFF2-40B4-BE49-F238E27FC236}">
                <a16:creationId xmlns:a16="http://schemas.microsoft.com/office/drawing/2014/main" id="{508266B1-AA77-0F69-4AB0-37F1D2AAA3BD}"/>
              </a:ext>
            </a:extLst>
          </p:cNvPr>
          <p:cNvSpPr txBox="1">
            <a:spLocks/>
          </p:cNvSpPr>
          <p:nvPr/>
        </p:nvSpPr>
        <p:spPr>
          <a:xfrm>
            <a:off x="5294927" y="2050203"/>
            <a:ext cx="3109453" cy="1644393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#JSON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物件陣列可擁有多個</a:t>
            </a:r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JSON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物件</a:t>
            </a:r>
            <a:endParaRPr lang="en-US" altLang="zh-TW" sz="8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sz="1100" dirty="0"/>
              <a:t>{</a:t>
            </a:r>
          </a:p>
          <a:p>
            <a:pPr marL="0" indent="0" algn="just"/>
            <a:r>
              <a:rPr lang="en-US" altLang="zh-TW" sz="1100" dirty="0"/>
              <a:t>   “Boss”: “</a:t>
            </a:r>
            <a:r>
              <a:rPr lang="zh-TW" altLang="en-US" sz="1100" dirty="0"/>
              <a:t>陳會安</a:t>
            </a:r>
            <a:r>
              <a:rPr lang="en-US" altLang="zh-TW" sz="1100" dirty="0"/>
              <a:t>",</a:t>
            </a:r>
          </a:p>
          <a:p>
            <a:pPr marL="0" indent="0" algn="just"/>
            <a:r>
              <a:rPr lang="en-US" altLang="zh-TW" sz="1100" dirty="0"/>
              <a:t>   “Employees”:</a:t>
            </a:r>
            <a:r>
              <a:rPr lang="zh-TW" altLang="en-US" sz="1100" dirty="0"/>
              <a:t> </a:t>
            </a:r>
            <a:r>
              <a:rPr lang="en-US" altLang="zh-TW" sz="1100" dirty="0">
                <a:solidFill>
                  <a:srgbClr val="FF0000"/>
                </a:solidFill>
              </a:rPr>
              <a:t>[</a:t>
            </a:r>
          </a:p>
          <a:p>
            <a:pPr marL="0" indent="0" algn="just"/>
            <a:r>
              <a:rPr lang="zh-TW" altLang="en-US" sz="1100" dirty="0"/>
              <a:t>       </a:t>
            </a:r>
            <a:r>
              <a:rPr lang="en-US" altLang="zh-TW" sz="1100" dirty="0"/>
              <a:t>{</a:t>
            </a:r>
            <a:r>
              <a:rPr lang="zh-TW" altLang="en-US" sz="1100" dirty="0"/>
              <a:t> </a:t>
            </a:r>
            <a:r>
              <a:rPr lang="en-US" altLang="zh-TW" sz="1100" dirty="0"/>
              <a:t>“name” : “</a:t>
            </a:r>
            <a:r>
              <a:rPr lang="zh-TW" altLang="en-US" sz="1100" dirty="0"/>
              <a:t>陳允傑</a:t>
            </a:r>
            <a:r>
              <a:rPr lang="en-US" altLang="zh-TW" sz="1100" dirty="0"/>
              <a:t>”, “</a:t>
            </a:r>
            <a:r>
              <a:rPr lang="en-US" altLang="zh-TW" sz="1100" dirty="0" err="1"/>
              <a:t>tel</a:t>
            </a:r>
            <a:r>
              <a:rPr lang="en-US" altLang="zh-TW" sz="1100" dirty="0"/>
              <a:t>” : “02-22222222” },</a:t>
            </a:r>
          </a:p>
          <a:p>
            <a:pPr marL="0" indent="0" algn="just"/>
            <a:r>
              <a:rPr lang="zh-TW" altLang="en-US" sz="1100" dirty="0"/>
              <a:t>       </a:t>
            </a:r>
            <a:r>
              <a:rPr lang="en-US" altLang="zh-TW" sz="1100" dirty="0"/>
              <a:t>{</a:t>
            </a:r>
            <a:r>
              <a:rPr lang="zh-TW" altLang="en-US" sz="1100" dirty="0"/>
              <a:t> </a:t>
            </a:r>
            <a:r>
              <a:rPr lang="en-US" altLang="zh-TW" sz="1100" dirty="0"/>
              <a:t>“name” : “</a:t>
            </a:r>
            <a:r>
              <a:rPr lang="zh-TW" altLang="en-US" sz="1100" dirty="0"/>
              <a:t>江小魚</a:t>
            </a:r>
            <a:r>
              <a:rPr lang="en-US" altLang="zh-TW" sz="1100" dirty="0"/>
              <a:t>”, “</a:t>
            </a:r>
            <a:r>
              <a:rPr lang="en-US" altLang="zh-TW" sz="1100" dirty="0" err="1"/>
              <a:t>tel</a:t>
            </a:r>
            <a:r>
              <a:rPr lang="en-US" altLang="zh-TW" sz="1100" dirty="0"/>
              <a:t>” : “02-33333333” },</a:t>
            </a:r>
          </a:p>
          <a:p>
            <a:pPr marL="0" indent="0" algn="just"/>
            <a:r>
              <a:rPr lang="zh-TW" altLang="en-US" sz="1100" dirty="0"/>
              <a:t>       </a:t>
            </a:r>
            <a:r>
              <a:rPr lang="en-US" altLang="zh-TW" sz="1100" dirty="0"/>
              <a:t>{</a:t>
            </a:r>
            <a:r>
              <a:rPr lang="zh-TW" altLang="en-US" sz="1100" dirty="0"/>
              <a:t> </a:t>
            </a:r>
            <a:r>
              <a:rPr lang="en-US" altLang="zh-TW" sz="1100" dirty="0"/>
              <a:t>“name” : “</a:t>
            </a:r>
            <a:r>
              <a:rPr lang="zh-TW" altLang="en-US" sz="1100" dirty="0"/>
              <a:t>陳允東</a:t>
            </a:r>
            <a:r>
              <a:rPr lang="en-US" altLang="zh-TW" sz="1100" dirty="0"/>
              <a:t>”, “</a:t>
            </a:r>
            <a:r>
              <a:rPr lang="en-US" altLang="zh-TW" sz="1100" dirty="0" err="1"/>
              <a:t>tel</a:t>
            </a:r>
            <a:r>
              <a:rPr lang="en-US" altLang="zh-TW" sz="1100" dirty="0"/>
              <a:t>” : “02-44444444” },</a:t>
            </a:r>
          </a:p>
          <a:p>
            <a:pPr marL="0" indent="0" algn="just"/>
            <a:r>
              <a:rPr lang="zh-TW" altLang="en-US" sz="1100" dirty="0"/>
              <a:t>    </a:t>
            </a:r>
            <a:r>
              <a:rPr lang="en-US" altLang="zh-TW" sz="1100" dirty="0">
                <a:solidFill>
                  <a:srgbClr val="FF0000"/>
                </a:solidFill>
              </a:rPr>
              <a:t>]</a:t>
            </a:r>
          </a:p>
          <a:p>
            <a:pPr marL="0" indent="0" algn="just"/>
            <a:r>
              <a:rPr lang="en-US" altLang="zh-TW" sz="1100" dirty="0"/>
              <a:t>}</a:t>
            </a:r>
          </a:p>
          <a:p>
            <a:pPr marL="0" indent="0" algn="just"/>
            <a:endParaRPr lang="en-US" altLang="zh-TW" sz="1100" dirty="0"/>
          </a:p>
          <a:p>
            <a:pPr marL="0" indent="0" algn="just"/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460" name="Google Shape;461;p46">
            <a:extLst>
              <a:ext uri="{FF2B5EF4-FFF2-40B4-BE49-F238E27FC236}">
                <a16:creationId xmlns:a16="http://schemas.microsoft.com/office/drawing/2014/main" id="{A475BC05-58C5-9B95-085D-FA1A4587432B}"/>
              </a:ext>
            </a:extLst>
          </p:cNvPr>
          <p:cNvSpPr txBox="1">
            <a:spLocks/>
          </p:cNvSpPr>
          <p:nvPr/>
        </p:nvSpPr>
        <p:spPr>
          <a:xfrm>
            <a:off x="5740725" y="1408511"/>
            <a:ext cx="1317998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en-US" altLang="zh-TW" sz="1300" dirty="0"/>
              <a:t>JSON</a:t>
            </a:r>
            <a:r>
              <a:rPr lang="zh-TW" altLang="en-US" sz="1300" dirty="0"/>
              <a:t>物件陣列</a:t>
            </a:r>
            <a:endParaRPr lang="en" sz="1300" dirty="0"/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FB8FA7CD-B1D1-5797-0961-B608B60DCC90}"/>
              </a:ext>
            </a:extLst>
          </p:cNvPr>
          <p:cNvGrpSpPr/>
          <p:nvPr/>
        </p:nvGrpSpPr>
        <p:grpSpPr>
          <a:xfrm>
            <a:off x="5294927" y="1408511"/>
            <a:ext cx="349394" cy="304305"/>
            <a:chOff x="687244" y="1549814"/>
            <a:chExt cx="468873" cy="408366"/>
          </a:xfrm>
        </p:grpSpPr>
        <p:sp>
          <p:nvSpPr>
            <p:cNvPr id="463" name="Google Shape;464;p46">
              <a:extLst>
                <a:ext uri="{FF2B5EF4-FFF2-40B4-BE49-F238E27FC236}">
                  <a16:creationId xmlns:a16="http://schemas.microsoft.com/office/drawing/2014/main" id="{B8FF2184-B5B4-F994-EEBF-6730E19E036E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5;p46">
              <a:extLst>
                <a:ext uri="{FF2B5EF4-FFF2-40B4-BE49-F238E27FC236}">
                  <a16:creationId xmlns:a16="http://schemas.microsoft.com/office/drawing/2014/main" id="{FD40FFC4-A429-F8B2-8FAA-106C1390A72D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65" name="Google Shape;466;p46">
                <a:extLst>
                  <a:ext uri="{FF2B5EF4-FFF2-40B4-BE49-F238E27FC236}">
                    <a16:creationId xmlns:a16="http://schemas.microsoft.com/office/drawing/2014/main" id="{B24A4858-353E-1B8A-3C52-BA8EDF476F1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6" name="Google Shape;467;p46">
                <a:extLst>
                  <a:ext uri="{FF2B5EF4-FFF2-40B4-BE49-F238E27FC236}">
                    <a16:creationId xmlns:a16="http://schemas.microsoft.com/office/drawing/2014/main" id="{09BD71C9-8958-E9CE-9A92-38E3736781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7" name="Google Shape;468;p46">
                <a:extLst>
                  <a:ext uri="{FF2B5EF4-FFF2-40B4-BE49-F238E27FC236}">
                    <a16:creationId xmlns:a16="http://schemas.microsoft.com/office/drawing/2014/main" id="{4AE220ED-A53A-1AD3-1164-73668C3F6DB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68" name="Google Shape;847;p65">
            <a:extLst>
              <a:ext uri="{FF2B5EF4-FFF2-40B4-BE49-F238E27FC236}">
                <a16:creationId xmlns:a16="http://schemas.microsoft.com/office/drawing/2014/main" id="{BB93CC0D-0352-B268-6D93-302CDED2787F}"/>
              </a:ext>
            </a:extLst>
          </p:cNvPr>
          <p:cNvSpPr txBox="1">
            <a:spLocks/>
          </p:cNvSpPr>
          <p:nvPr/>
        </p:nvSpPr>
        <p:spPr>
          <a:xfrm>
            <a:off x="2980230" y="2058807"/>
            <a:ext cx="1815969" cy="1042763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>
                <a:solidFill>
                  <a:srgbClr val="FF0000"/>
                </a:solidFill>
              </a:rPr>
              <a:t>{</a:t>
            </a:r>
          </a:p>
          <a:p>
            <a:pPr marL="0" indent="0" algn="just"/>
            <a:r>
              <a:rPr lang="zh-TW" altLang="en-US" sz="1100" dirty="0"/>
              <a:t>   </a:t>
            </a:r>
            <a:r>
              <a:rPr lang="en-US" altLang="zh-TW" sz="1100" dirty="0"/>
              <a:t>“title”: “C </a:t>
            </a:r>
            <a:r>
              <a:rPr lang="zh-TW" altLang="en-US" sz="1100" dirty="0"/>
              <a:t>語言程式設計</a:t>
            </a:r>
            <a:r>
              <a:rPr lang="en-US" altLang="zh-TW" sz="1100" dirty="0"/>
              <a:t>",</a:t>
            </a:r>
          </a:p>
          <a:p>
            <a:pPr marL="0" indent="0" algn="just"/>
            <a:r>
              <a:rPr lang="en-US" altLang="zh-TW" sz="1100" dirty="0"/>
              <a:t>   “author”: “</a:t>
            </a:r>
            <a:r>
              <a:rPr lang="zh-TW" altLang="en-US" sz="1100" dirty="0"/>
              <a:t>陳會安</a:t>
            </a:r>
            <a:r>
              <a:rPr lang="en-US" altLang="zh-TW" sz="1100" dirty="0"/>
              <a:t>”,</a:t>
            </a:r>
          </a:p>
          <a:p>
            <a:pPr marL="0" indent="0" algn="just"/>
            <a:r>
              <a:rPr lang="en-US" altLang="zh-TW" sz="1100" dirty="0"/>
              <a:t>   “id”: “P101”</a:t>
            </a:r>
          </a:p>
          <a:p>
            <a:pPr marL="0" indent="0" algn="just"/>
            <a:r>
              <a:rPr lang="en-US" altLang="zh-TW" sz="11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3815E9-CF98-054C-1270-5989428A28FF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4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送出</a:t>
            </a:r>
            <a:r>
              <a:rPr lang="en-US" altLang="zh-TW" dirty="0">
                <a:solidFill>
                  <a:schemeClr val="dk1"/>
                </a:solidFill>
              </a:rPr>
              <a:t>GET</a:t>
            </a:r>
            <a:r>
              <a:rPr lang="zh-TW" altLang="en-US" dirty="0">
                <a:solidFill>
                  <a:schemeClr val="dk1"/>
                </a:solidFill>
              </a:rPr>
              <a:t>請求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47773" y="1524055"/>
            <a:ext cx="3519893" cy="20953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送出簡單的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GET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可使用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if/else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條件檢查狀態碼判斷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GET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請求是否成功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== 200: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請求成功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else: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請求失敗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E6DC7BF8-CD9C-7DDA-FFB6-26C8C7CF6D3D}"/>
              </a:ext>
            </a:extLst>
          </p:cNvPr>
          <p:cNvSpPr txBox="1">
            <a:spLocks/>
          </p:cNvSpPr>
          <p:nvPr/>
        </p:nvSpPr>
        <p:spPr>
          <a:xfrm>
            <a:off x="3917827" y="1524055"/>
            <a:ext cx="4978400" cy="20953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送出擁有參數的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GET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若需顯示中文字，可到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Encode/Decode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網站貼上完整的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URL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碼即可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url_params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{'name': '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陳會安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', 'score': 95}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("http://httpbin.org/get", </a:t>
            </a:r>
            <a:r>
              <a:rPr lang="en-US" altLang="zh-TW" dirty="0">
                <a:solidFill>
                  <a:srgbClr val="FF0000"/>
                </a:solidFill>
              </a:rPr>
              <a:t>params=</a:t>
            </a:r>
            <a:r>
              <a:rPr lang="en-US" altLang="zh-TW" dirty="0" err="1">
                <a:solidFill>
                  <a:srgbClr val="FF0000"/>
                </a:solidFill>
              </a:rPr>
              <a:t>url_params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print(r.url)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送出</a:t>
            </a:r>
            <a:r>
              <a:rPr lang="en-US" altLang="zh-TW" dirty="0">
                <a:solidFill>
                  <a:schemeClr val="dk1"/>
                </a:solidFill>
              </a:rPr>
              <a:t>POST</a:t>
            </a:r>
            <a:r>
              <a:rPr lang="zh-TW" altLang="en-US" dirty="0">
                <a:solidFill>
                  <a:schemeClr val="dk1"/>
                </a:solidFill>
              </a:rPr>
              <a:t>請求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130486" y="1854255"/>
            <a:ext cx="4883027" cy="20953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送出簡單的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POST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post_data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{'name': '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陳會安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', 'score': 95}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post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("http://httpbin.org/post", data=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post_data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559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</a:t>
            </a:r>
            <a:r>
              <a:rPr lang="en-US" altLang="zh-TW" dirty="0">
                <a:solidFill>
                  <a:schemeClr val="dk1"/>
                </a:solidFill>
              </a:rPr>
              <a:t>HTTP</a:t>
            </a:r>
            <a:r>
              <a:rPr lang="zh-TW" altLang="en-US" dirty="0">
                <a:solidFill>
                  <a:schemeClr val="dk1"/>
                </a:solidFill>
              </a:rPr>
              <a:t>回應內容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384294B-5EB8-8B4E-6B97-24A806DA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89819"/>
              </p:ext>
            </p:extLst>
          </p:nvPr>
        </p:nvGraphicFramePr>
        <p:xfrm>
          <a:off x="1097415" y="1873250"/>
          <a:ext cx="6949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5763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5973407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text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顯示字串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encoding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編碼的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HTML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標籤字串</a:t>
                      </a:r>
                      <a:r>
                        <a:rPr lang="zh-TW" altLang="en-US" dirty="0"/>
                        <a:t>，可以使用</a:t>
                      </a:r>
                      <a:r>
                        <a:rPr lang="en-US" altLang="zh-TW" dirty="0"/>
                        <a:t>encoding</a:t>
                      </a:r>
                      <a:r>
                        <a:rPr lang="zh-TW" altLang="en-US" dirty="0"/>
                        <a:t>屬性取得使用的編碼，</a:t>
                      </a:r>
                      <a:r>
                        <a:rPr lang="en-US" altLang="zh-TW" dirty="0"/>
                        <a:t>ex: uft-8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conetnts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沒有編碼的位元組資料，適用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非文字</a:t>
                      </a:r>
                      <a:r>
                        <a:rPr lang="zh-TW" altLang="en-US" dirty="0"/>
                        <a:t>的請求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raw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伺服器回應的原始</a:t>
                      </a:r>
                      <a:r>
                        <a:rPr lang="en-US" altLang="zh-TW" dirty="0"/>
                        <a:t>Socket</a:t>
                      </a:r>
                      <a:r>
                        <a:rPr lang="zh-TW" altLang="en-US" dirty="0"/>
                        <a:t>回應，就是</a:t>
                      </a:r>
                      <a:r>
                        <a:rPr lang="en-US" altLang="zh-TW" dirty="0" err="1"/>
                        <a:t>HTTPResponse</a:t>
                      </a:r>
                      <a:r>
                        <a:rPr lang="zh-TW" altLang="en-US" dirty="0"/>
                        <a:t>物件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1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</a:t>
            </a:r>
            <a:r>
              <a:rPr lang="en-US" altLang="zh-TW" dirty="0">
                <a:solidFill>
                  <a:schemeClr val="dk1"/>
                </a:solidFill>
              </a:rPr>
              <a:t>HTML</a:t>
            </a:r>
            <a:r>
              <a:rPr lang="zh-TW" altLang="en-US" dirty="0">
                <a:solidFill>
                  <a:schemeClr val="dk1"/>
                </a:solidFill>
              </a:rPr>
              <a:t>編碼字串的回應內容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563342" y="1888697"/>
            <a:ext cx="4244007" cy="13661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("https://fchart.github.io/test.html")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dirty="0" err="1">
                <a:solidFill>
                  <a:srgbClr val="FF0000"/>
                </a:solidFill>
              </a:rPr>
              <a:t>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dirty="0" err="1">
                <a:solidFill>
                  <a:srgbClr val="FF0000"/>
                </a:solidFill>
              </a:rPr>
              <a:t>encoding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C28099F-633D-9CD1-8866-8C731A5E282A}"/>
              </a:ext>
            </a:extLst>
          </p:cNvPr>
          <p:cNvSpPr/>
          <p:nvPr/>
        </p:nvSpPr>
        <p:spPr>
          <a:xfrm>
            <a:off x="5344518" y="1712812"/>
            <a:ext cx="3236140" cy="1717872"/>
          </a:xfrm>
          <a:prstGeom prst="roundRect">
            <a:avLst>
              <a:gd name="adj" fmla="val 533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1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取得位元組內容和原始</a:t>
            </a:r>
            <a:r>
              <a:rPr lang="en-US" altLang="zh-TW" dirty="0">
                <a:solidFill>
                  <a:schemeClr val="dk1"/>
                </a:solidFill>
              </a:rPr>
              <a:t>Socket</a:t>
            </a:r>
            <a:r>
              <a:rPr lang="zh-TW" altLang="en-US" dirty="0">
                <a:solidFill>
                  <a:schemeClr val="dk1"/>
                </a:solidFill>
              </a:rPr>
              <a:t>回應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303621" y="1314450"/>
            <a:ext cx="4923060" cy="28330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("https://fchart.github.io/test.html")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text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print("----------------------")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("https://fchart.github.io/test.html")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content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print("----------------------")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("https://fchart.github.io/test.html", </a:t>
            </a:r>
            <a:r>
              <a:rPr lang="en-US" altLang="zh-TW" sz="1300" u="sng" dirty="0">
                <a:solidFill>
                  <a:schemeClr val="bg1">
                    <a:lumMod val="10000"/>
                  </a:schemeClr>
                </a:solidFill>
              </a:rPr>
              <a:t>stream=True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raw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u="sng" dirty="0" err="1">
                <a:solidFill>
                  <a:schemeClr val="bg1">
                    <a:lumMod val="10000"/>
                  </a:schemeClr>
                </a:solidFill>
              </a:rPr>
              <a:t>r.raw.read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(15))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A67C5A-983F-F9C1-8D34-898A701BB5DC}"/>
              </a:ext>
            </a:extLst>
          </p:cNvPr>
          <p:cNvSpPr/>
          <p:nvPr/>
        </p:nvSpPr>
        <p:spPr>
          <a:xfrm>
            <a:off x="5360256" y="1596118"/>
            <a:ext cx="3480123" cy="2269671"/>
          </a:xfrm>
          <a:prstGeom prst="roundRect">
            <a:avLst>
              <a:gd name="adj" fmla="val 35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4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</a:t>
            </a:r>
            <a:r>
              <a:rPr lang="en-US" altLang="zh-TW" dirty="0">
                <a:solidFill>
                  <a:schemeClr val="dk1"/>
                </a:solidFill>
              </a:rPr>
              <a:t>JSON</a:t>
            </a:r>
            <a:r>
              <a:rPr lang="zh-TW" altLang="en-US" dirty="0">
                <a:solidFill>
                  <a:schemeClr val="dk1"/>
                </a:solidFill>
              </a:rPr>
              <a:t>回應內容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93920" y="1876310"/>
            <a:ext cx="4898565" cy="19158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("https://fchart.github.io/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Example.json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dirty="0" err="1">
                <a:solidFill>
                  <a:srgbClr val="FF0000"/>
                </a:solidFill>
              </a:rPr>
              <a:t>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>
                <a:solidFill>
                  <a:srgbClr val="FF0000"/>
                </a:solidFill>
              </a:rPr>
              <a:t>type(</a:t>
            </a:r>
            <a:r>
              <a:rPr lang="en-US" altLang="zh-TW" dirty="0" err="1">
                <a:solidFill>
                  <a:srgbClr val="FF0000"/>
                </a:solidFill>
              </a:rPr>
              <a:t>r.text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print("----------------------")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dirty="0" err="1">
                <a:solidFill>
                  <a:srgbClr val="FF0000"/>
                </a:solidFill>
              </a:rPr>
              <a:t>json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>
                <a:solidFill>
                  <a:srgbClr val="FF0000"/>
                </a:solidFill>
              </a:rPr>
              <a:t>type(</a:t>
            </a:r>
            <a:r>
              <a:rPr lang="en-US" altLang="zh-TW" dirty="0" err="1">
                <a:solidFill>
                  <a:srgbClr val="FF0000"/>
                </a:solidFill>
              </a:rPr>
              <a:t>r.json</a:t>
            </a:r>
            <a:r>
              <a:rPr lang="en-US" altLang="zh-TW" dirty="0">
                <a:solidFill>
                  <a:srgbClr val="FF0000"/>
                </a:solidFill>
              </a:rPr>
              <a:t>())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C28099F-633D-9CD1-8866-8C731A5E282A}"/>
              </a:ext>
            </a:extLst>
          </p:cNvPr>
          <p:cNvSpPr/>
          <p:nvPr/>
        </p:nvSpPr>
        <p:spPr>
          <a:xfrm>
            <a:off x="5466978" y="2295191"/>
            <a:ext cx="3383102" cy="1078100"/>
          </a:xfrm>
          <a:prstGeom prst="roundRect">
            <a:avLst>
              <a:gd name="adj" fmla="val 533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6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檢查回應狀態碼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028825" y="1362701"/>
            <a:ext cx="5086350" cy="29594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requests.codes.ok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("http://www.google.com/404")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requests.codes.ok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requests.codes.all_good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B7EAF7-4573-8EF2-D3FA-618CF2D9DF6F}"/>
              </a:ext>
            </a:extLst>
          </p:cNvPr>
          <p:cNvSpPr txBox="1"/>
          <p:nvPr/>
        </p:nvSpPr>
        <p:spPr>
          <a:xfrm>
            <a:off x="6455545" y="2068851"/>
            <a:ext cx="54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200</a:t>
            </a:r>
          </a:p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True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97DE17-D952-54EB-5FC9-D94E681F4C3D}"/>
              </a:ext>
            </a:extLst>
          </p:cNvPr>
          <p:cNvSpPr txBox="1"/>
          <p:nvPr/>
        </p:nvSpPr>
        <p:spPr>
          <a:xfrm>
            <a:off x="6455544" y="2876439"/>
            <a:ext cx="54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404</a:t>
            </a:r>
          </a:p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False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0682CD-B774-F9C8-4E6A-312E1087243D}"/>
              </a:ext>
            </a:extLst>
          </p:cNvPr>
          <p:cNvSpPr txBox="1"/>
          <p:nvPr/>
        </p:nvSpPr>
        <p:spPr>
          <a:xfrm>
            <a:off x="6455543" y="3684027"/>
            <a:ext cx="54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200</a:t>
            </a:r>
          </a:p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True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3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取得回應狀態碼的進一步資訊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719999" y="1783893"/>
            <a:ext cx="3647893" cy="18941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因為此網頁根本不存在，狀態碼是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404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("http://www.google.com/404")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r.status_code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==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requests.codes.ok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取得進一步的資訊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raise_for_status</a:t>
            </a:r>
            <a:r>
              <a:rPr lang="en-US" altLang="zh-TW" sz="1300" dirty="0">
                <a:solidFill>
                  <a:srgbClr val="FF0000"/>
                </a:solidFill>
              </a:rPr>
              <a:t>()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A67C5A-983F-F9C1-8D34-898A701BB5DC}"/>
              </a:ext>
            </a:extLst>
          </p:cNvPr>
          <p:cNvSpPr/>
          <p:nvPr/>
        </p:nvSpPr>
        <p:spPr>
          <a:xfrm>
            <a:off x="4776109" y="1655306"/>
            <a:ext cx="3647891" cy="2151289"/>
          </a:xfrm>
          <a:prstGeom prst="roundRect">
            <a:avLst>
              <a:gd name="adj" fmla="val 35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7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取得回應的標頭資訊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013915" y="1534886"/>
            <a:ext cx="3288665" cy="19757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zh-TW" altLang="en-US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使用</a:t>
            </a:r>
            <a:r>
              <a:rPr lang="en-US" altLang="zh-TW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header[ ]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</a:t>
            </a:r>
            <a:r>
              <a:rPr lang="en-US" altLang="zh-TW" sz="1300" dirty="0">
                <a:solidFill>
                  <a:srgbClr val="FF0000"/>
                </a:solidFill>
              </a:rPr>
              <a:t>[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'Content-Type'</a:t>
            </a:r>
            <a:r>
              <a:rPr lang="en-US" altLang="zh-TW" sz="1300" dirty="0">
                <a:solidFill>
                  <a:srgbClr val="FF0000"/>
                </a:solidFill>
              </a:rPr>
              <a:t>]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</a:t>
            </a:r>
            <a:r>
              <a:rPr lang="en-US" altLang="zh-TW" sz="1300" dirty="0">
                <a:solidFill>
                  <a:srgbClr val="FF0000"/>
                </a:solidFill>
              </a:rPr>
              <a:t>[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'Content-Length'</a:t>
            </a:r>
            <a:r>
              <a:rPr lang="en-US" altLang="zh-TW" sz="1300" dirty="0">
                <a:solidFill>
                  <a:srgbClr val="FF0000"/>
                </a:solidFill>
              </a:rPr>
              <a:t>]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</a:t>
            </a:r>
            <a:r>
              <a:rPr lang="en-US" altLang="zh-TW" sz="1300" dirty="0">
                <a:solidFill>
                  <a:srgbClr val="FF0000"/>
                </a:solidFill>
              </a:rPr>
              <a:t>[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'Date'</a:t>
            </a:r>
            <a:r>
              <a:rPr lang="en-US" altLang="zh-TW" sz="1300" dirty="0">
                <a:solidFill>
                  <a:srgbClr val="FF0000"/>
                </a:solidFill>
              </a:rPr>
              <a:t>]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</a:t>
            </a:r>
            <a:r>
              <a:rPr lang="en-US" altLang="zh-TW" sz="1300" dirty="0">
                <a:solidFill>
                  <a:srgbClr val="FF0000"/>
                </a:solidFill>
              </a:rPr>
              <a:t>[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'Server'</a:t>
            </a:r>
            <a:r>
              <a:rPr lang="en-US" altLang="zh-TW" sz="1300" dirty="0">
                <a:solidFill>
                  <a:srgbClr val="FF0000"/>
                </a:solidFill>
              </a:rPr>
              <a:t>]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9A121662-3B2E-F401-6B78-C2351FF376B6}"/>
              </a:ext>
            </a:extLst>
          </p:cNvPr>
          <p:cNvSpPr txBox="1">
            <a:spLocks/>
          </p:cNvSpPr>
          <p:nvPr/>
        </p:nvSpPr>
        <p:spPr>
          <a:xfrm>
            <a:off x="4841420" y="1534886"/>
            <a:ext cx="3288665" cy="19757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zh-TW" altLang="en-US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使用</a:t>
            </a:r>
            <a:r>
              <a:rPr lang="en-US" altLang="zh-TW" b="1" dirty="0" err="1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header.get</a:t>
            </a:r>
            <a:r>
              <a:rPr lang="en-US" altLang="zh-TW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()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headers.get</a:t>
            </a:r>
            <a:r>
              <a:rPr lang="en-US" altLang="zh-TW" sz="1300" dirty="0">
                <a:solidFill>
                  <a:srgbClr val="FF0000"/>
                </a:solidFill>
              </a:rPr>
              <a:t>(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'Content-Type'</a:t>
            </a:r>
            <a:r>
              <a:rPr lang="en-US" altLang="zh-TW" sz="1300" dirty="0">
                <a:solidFill>
                  <a:srgbClr val="FF0000"/>
                </a:solidFill>
              </a:rPr>
              <a:t>)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headers.get</a:t>
            </a:r>
            <a:r>
              <a:rPr lang="en-US" altLang="zh-TW" sz="1300" dirty="0">
                <a:solidFill>
                  <a:srgbClr val="FF0000"/>
                </a:solidFill>
              </a:rPr>
              <a:t>(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'Content-Length'</a:t>
            </a:r>
            <a:r>
              <a:rPr lang="en-US" altLang="zh-TW" sz="1300" dirty="0">
                <a:solidFill>
                  <a:srgbClr val="FF0000"/>
                </a:solidFill>
              </a:rPr>
              <a:t>)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headers.get</a:t>
            </a:r>
            <a:r>
              <a:rPr lang="en-US" altLang="zh-TW" sz="1300" dirty="0">
                <a:solidFill>
                  <a:srgbClr val="FF0000"/>
                </a:solidFill>
              </a:rPr>
              <a:t>(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'Date'</a:t>
            </a:r>
            <a:r>
              <a:rPr lang="en-US" altLang="zh-TW" sz="1300" dirty="0">
                <a:solidFill>
                  <a:srgbClr val="FF0000"/>
                </a:solidFill>
              </a:rPr>
              <a:t>)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r.</a:t>
            </a:r>
            <a:r>
              <a:rPr lang="en-US" altLang="zh-TW" sz="1300" dirty="0" err="1">
                <a:solidFill>
                  <a:srgbClr val="FF0000"/>
                </a:solidFill>
              </a:rPr>
              <a:t>headers.get</a:t>
            </a:r>
            <a:r>
              <a:rPr lang="en-US" altLang="zh-TW" sz="1300" dirty="0">
                <a:solidFill>
                  <a:srgbClr val="FF0000"/>
                </a:solidFill>
              </a:rPr>
              <a:t>(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'Server'</a:t>
            </a:r>
            <a:r>
              <a:rPr lang="en-US" altLang="zh-TW" sz="1300" dirty="0">
                <a:solidFill>
                  <a:srgbClr val="FF0000"/>
                </a:solidFill>
              </a:rPr>
              <a:t>)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B632BC-8061-39FB-F01B-7A73111DCA67}"/>
              </a:ext>
            </a:extLst>
          </p:cNvPr>
          <p:cNvSpPr txBox="1"/>
          <p:nvPr/>
        </p:nvSpPr>
        <p:spPr>
          <a:xfrm>
            <a:off x="1013915" y="3608671"/>
            <a:ext cx="2165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text/html; charset=ISO-8859-1</a:t>
            </a:r>
          </a:p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6343</a:t>
            </a:r>
          </a:p>
          <a:p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Thu, 23 Mar 2023 11:08:31 GMT</a:t>
            </a:r>
          </a:p>
          <a:p>
            <a:r>
              <a:rPr lang="en-US" altLang="zh-TW" sz="1000" b="1" dirty="0" err="1">
                <a:solidFill>
                  <a:schemeClr val="accent6">
                    <a:lumMod val="65000"/>
                  </a:schemeClr>
                </a:solidFill>
              </a:rPr>
              <a:t>gws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6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title"/>
          </p:nvPr>
        </p:nvSpPr>
        <p:spPr>
          <a:xfrm>
            <a:off x="1085439" y="1660725"/>
            <a:ext cx="2165715" cy="777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網路爬蟲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subTitle" idx="1"/>
          </p:nvPr>
        </p:nvSpPr>
        <p:spPr>
          <a:xfrm>
            <a:off x="1085439" y="2438624"/>
            <a:ext cx="3844701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</a:t>
            </a:r>
            <a:r>
              <a:rPr lang="en-US" altLang="zh-TW" dirty="0"/>
              <a:t>HTTP</a:t>
            </a:r>
            <a:r>
              <a:rPr lang="zh-TW" altLang="en-US" dirty="0"/>
              <a:t>通訊協定。從</a:t>
            </a:r>
            <a:r>
              <a:rPr lang="en-US" altLang="zh-TW" dirty="0"/>
              <a:t>Web</a:t>
            </a:r>
            <a:r>
              <a:rPr lang="zh-TW" altLang="en-US" dirty="0"/>
              <a:t>資源擷取所需資料的過程，而不是使用網站提供現成的</a:t>
            </a:r>
            <a:r>
              <a:rPr lang="en-US" altLang="zh-TW" dirty="0"/>
              <a:t>API</a:t>
            </a:r>
            <a:r>
              <a:rPr lang="zh-TW" altLang="en-US" dirty="0"/>
              <a:t>存取介面。</a:t>
            </a:r>
            <a:endParaRPr dirty="0"/>
          </a:p>
        </p:txBody>
      </p:sp>
      <p:sp>
        <p:nvSpPr>
          <p:cNvPr id="618" name="Google Shape;618;p54"/>
          <p:cNvSpPr/>
          <p:nvPr/>
        </p:nvSpPr>
        <p:spPr>
          <a:xfrm>
            <a:off x="7643672" y="3828703"/>
            <a:ext cx="623700" cy="62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54"/>
          <p:cNvGrpSpPr/>
          <p:nvPr/>
        </p:nvGrpSpPr>
        <p:grpSpPr>
          <a:xfrm>
            <a:off x="256038" y="-10"/>
            <a:ext cx="2075291" cy="1037787"/>
            <a:chOff x="256038" y="-10"/>
            <a:chExt cx="2075291" cy="1037787"/>
          </a:xfrm>
        </p:grpSpPr>
        <p:sp>
          <p:nvSpPr>
            <p:cNvPr id="620" name="Google Shape;620;p54"/>
            <p:cNvSpPr/>
            <p:nvPr/>
          </p:nvSpPr>
          <p:spPr>
            <a:xfrm>
              <a:off x="256038" y="-7"/>
              <a:ext cx="2075291" cy="103778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693919" y="-10"/>
              <a:ext cx="1199509" cy="59981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C8090C-5798-F97C-6F31-F65B7C4D4542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2CCF45-0634-6B33-DCF7-C877033F570E}"/>
              </a:ext>
            </a:extLst>
          </p:cNvPr>
          <p:cNvSpPr/>
          <p:nvPr/>
        </p:nvSpPr>
        <p:spPr>
          <a:xfrm>
            <a:off x="5122545" y="1672349"/>
            <a:ext cx="3392798" cy="1801032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5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存取</a:t>
            </a:r>
            <a:r>
              <a:rPr lang="en-US" altLang="zh-TW" dirty="0">
                <a:solidFill>
                  <a:schemeClr val="dk1"/>
                </a:solidFill>
              </a:rPr>
              <a:t>Cookie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en-US" altLang="zh-TW" dirty="0">
                <a:solidFill>
                  <a:schemeClr val="dk1"/>
                </a:solidFill>
              </a:rPr>
              <a:t>HTTP</a:t>
            </a:r>
            <a:r>
              <a:rPr lang="zh-TW" altLang="en-US" dirty="0">
                <a:solidFill>
                  <a:schemeClr val="dk1"/>
                </a:solidFill>
              </a:rPr>
              <a:t>請求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720000" y="1826133"/>
            <a:ext cx="3205720" cy="1953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Cookie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HTTP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"http://httpbin.org/</a:t>
            </a:r>
            <a:r>
              <a:rPr lang="en-US" altLang="zh-TW" dirty="0">
                <a:solidFill>
                  <a:srgbClr val="FF0000"/>
                </a:solidFill>
              </a:rPr>
              <a:t>cookies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cookies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dict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(name='Joe Chen')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cookies=cookies)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E6DC7BF8-CD9C-7DDA-FFB6-26C8C7CF6D3D}"/>
              </a:ext>
            </a:extLst>
          </p:cNvPr>
          <p:cNvSpPr txBox="1">
            <a:spLocks/>
          </p:cNvSpPr>
          <p:nvPr/>
        </p:nvSpPr>
        <p:spPr>
          <a:xfrm>
            <a:off x="4291841" y="1826133"/>
            <a:ext cx="4132159" cy="19539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取得回應內容的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Cookie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資料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session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Session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response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session.get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("http://www.google.com")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v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session.</a:t>
            </a:r>
            <a:r>
              <a:rPr lang="en-US" altLang="zh-TW" dirty="0" err="1">
                <a:solidFill>
                  <a:srgbClr val="FF0000"/>
                </a:solidFill>
              </a:rPr>
              <a:t>cookies.get_dict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print(v)</a:t>
            </a:r>
          </a:p>
        </p:txBody>
      </p:sp>
    </p:spTree>
    <p:extLst>
      <p:ext uri="{BB962C8B-B14F-4D97-AF65-F5344CB8AC3E}">
        <p14:creationId xmlns:p14="http://schemas.microsoft.com/office/powerpoint/2010/main" val="25781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建立自訂</a:t>
            </a:r>
            <a:r>
              <a:rPr lang="en-US" altLang="zh-TW" dirty="0">
                <a:solidFill>
                  <a:schemeClr val="dk1"/>
                </a:solidFill>
              </a:rPr>
              <a:t>HTTP</a:t>
            </a:r>
            <a:r>
              <a:rPr lang="zh-TW" altLang="en-US" dirty="0">
                <a:solidFill>
                  <a:schemeClr val="dk1"/>
                </a:solidFill>
              </a:rPr>
              <a:t>標頭的</a:t>
            </a:r>
            <a:r>
              <a:rPr lang="en-US" altLang="zh-TW" dirty="0">
                <a:solidFill>
                  <a:schemeClr val="dk1"/>
                </a:solidFill>
              </a:rPr>
              <a:t>HTTP</a:t>
            </a:r>
            <a:r>
              <a:rPr lang="zh-TW" altLang="en-US" dirty="0">
                <a:solidFill>
                  <a:schemeClr val="dk1"/>
                </a:solidFill>
              </a:rPr>
              <a:t>請求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079666" y="1301200"/>
            <a:ext cx="6984667" cy="31099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送出自訂標頭的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HTTP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"http://httpbin.org/user-agent"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print("----------------------")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模擬成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Firefox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瀏覽器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rgbClr val="FF0000"/>
                </a:solidFill>
              </a:rPr>
              <a:t>url_headers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{'user-agent': 'Mozilla/5.0 (Windows NT 10.0; Win64; x64; rv:101.0) Gecko/20100101 Firefox/101.0'}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headers=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url_headers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55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送出</a:t>
            </a:r>
            <a:r>
              <a:rPr lang="en-US" altLang="zh-TW" dirty="0">
                <a:solidFill>
                  <a:schemeClr val="dk1"/>
                </a:solidFill>
              </a:rPr>
              <a:t>RESTful API</a:t>
            </a:r>
            <a:r>
              <a:rPr lang="zh-TW" altLang="en-US" dirty="0">
                <a:solidFill>
                  <a:schemeClr val="dk1"/>
                </a:solidFill>
              </a:rPr>
              <a:t>的</a:t>
            </a:r>
            <a:r>
              <a:rPr lang="en-US" altLang="zh-TW" dirty="0">
                <a:solidFill>
                  <a:schemeClr val="dk1"/>
                </a:solidFill>
              </a:rPr>
              <a:t>HTTP</a:t>
            </a:r>
            <a:r>
              <a:rPr lang="zh-TW" altLang="en-US" dirty="0">
                <a:solidFill>
                  <a:schemeClr val="dk1"/>
                </a:solidFill>
              </a:rPr>
              <a:t>請求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269233" y="1741466"/>
            <a:ext cx="4605534" cy="23648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送出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RESTful API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的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HTTP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請求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"https://www.googleapis.com/books/v1/volumes"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url_params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{'q': 'Python',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        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    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‘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maxResults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’: 3,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最大搜尋筆數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        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    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‘projection’: ‘lite‘}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取回精簡圖書資料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params=</a:t>
            </a:r>
            <a:r>
              <a:rPr lang="en-US" altLang="zh-TW" dirty="0" err="1">
                <a:solidFill>
                  <a:srgbClr val="FF0000"/>
                </a:solidFill>
              </a:rPr>
              <a:t>url_params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</a:rPr>
              <a:t>r.json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283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timeout</a:t>
            </a:r>
            <a:r>
              <a:rPr lang="zh-TW" altLang="en-US" dirty="0">
                <a:solidFill>
                  <a:schemeClr val="dk1"/>
                </a:solidFill>
              </a:rPr>
              <a:t>參數指定請求時間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439416" y="1876933"/>
            <a:ext cx="6265167" cy="18094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#try/except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例外處理可以處理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Timeout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例外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try: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(“http://www.google.com”, </a:t>
            </a:r>
            <a:r>
              <a:rPr lang="en-US" altLang="zh-TW" dirty="0">
                <a:solidFill>
                  <a:srgbClr val="FF0000"/>
                </a:solidFill>
              </a:rPr>
              <a:t>timeout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=0.03)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這裡設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0.03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秒只是用來測試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except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requests.exceptions.Timeout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as ex: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HTTP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請求已經超過時間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...\n" + str(ex))</a:t>
            </a:r>
          </a:p>
        </p:txBody>
      </p:sp>
    </p:spTree>
    <p:extLst>
      <p:ext uri="{BB962C8B-B14F-4D97-AF65-F5344CB8AC3E}">
        <p14:creationId xmlns:p14="http://schemas.microsoft.com/office/powerpoint/2010/main" val="25190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Requests</a:t>
            </a:r>
            <a:r>
              <a:rPr lang="zh-TW" altLang="en-US" dirty="0">
                <a:solidFill>
                  <a:schemeClr val="dk1"/>
                </a:solidFill>
              </a:rPr>
              <a:t>的例外處理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DCA070D-5D28-2E04-2DBE-FCBA1B61F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34806"/>
              </p:ext>
            </p:extLst>
          </p:nvPr>
        </p:nvGraphicFramePr>
        <p:xfrm>
          <a:off x="2068474" y="1737783"/>
          <a:ext cx="500705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1985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例外物件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說明產生例外物件情形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RequestException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請求有錯誤時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HTTPError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當回應不合法</a:t>
                      </a:r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回應內容時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ConnectionError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當網路連線或</a:t>
                      </a:r>
                      <a:r>
                        <a:rPr lang="en-US" altLang="zh-TW" dirty="0"/>
                        <a:t>DNS</a:t>
                      </a:r>
                      <a:r>
                        <a:rPr lang="zh-TW" altLang="en-US" dirty="0"/>
                        <a:t>錯誤時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0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Timeout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</a:t>
                      </a:r>
                      <a:r>
                        <a:rPr lang="en-US" altLang="zh-TW" dirty="0"/>
                        <a:t>HTTP</a:t>
                      </a:r>
                      <a:r>
                        <a:rPr lang="zh-TW" altLang="en-US" dirty="0"/>
                        <a:t>請求超過指定期限時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TooManyRedirects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如果</a:t>
                      </a:r>
                      <a:r>
                        <a:rPr lang="zh-TW" altLang="en-US"/>
                        <a:t>重新轉址超過</a:t>
                      </a:r>
                      <a:r>
                        <a:rPr lang="zh-TW" altLang="en-US" dirty="0"/>
                        <a:t>設定的最大值時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29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6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21826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Requests</a:t>
            </a:r>
            <a:r>
              <a:rPr lang="zh-TW" altLang="en-US" dirty="0">
                <a:solidFill>
                  <a:schemeClr val="dk1"/>
                </a:solidFill>
              </a:rPr>
              <a:t>的例外處理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5DF847DE-1A45-D4D1-2D58-70F250005CCF}"/>
              </a:ext>
            </a:extLst>
          </p:cNvPr>
          <p:cNvSpPr txBox="1">
            <a:spLocks/>
          </p:cNvSpPr>
          <p:nvPr/>
        </p:nvSpPr>
        <p:spPr>
          <a:xfrm>
            <a:off x="2372824" y="949587"/>
            <a:ext cx="4398351" cy="35546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建立</a:t>
            </a:r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Requests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的例外處理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import requests 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'http://www.google.com/404'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try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r =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, timeout=3)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r.raise_for_status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except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requests.exceptions.RequestException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as ex1: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print("Http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請求錯誤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" + str(ex1))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except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requests.exceptions.HTTPError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as ex2: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print("Http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回應錯誤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" + str(ex2))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except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requests.exceptions.ConnectionError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as ex3: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網路連線錯誤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" + str(ex3))</a:t>
            </a:r>
          </a:p>
          <a:p>
            <a:pPr marL="0" indent="0" algn="just"/>
            <a:r>
              <a:rPr lang="en-US" altLang="zh-TW" dirty="0">
                <a:solidFill>
                  <a:srgbClr val="FF0000"/>
                </a:solidFill>
              </a:rPr>
              <a:t>except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requests.exceptions.Timeout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as ex4: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print("Timeout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" + str(ex4)) </a:t>
            </a:r>
          </a:p>
        </p:txBody>
      </p:sp>
    </p:spTree>
    <p:extLst>
      <p:ext uri="{BB962C8B-B14F-4D97-AF65-F5344CB8AC3E}">
        <p14:creationId xmlns:p14="http://schemas.microsoft.com/office/powerpoint/2010/main" val="294003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title"/>
          </p:nvPr>
        </p:nvSpPr>
        <p:spPr>
          <a:xfrm>
            <a:off x="1085439" y="1660725"/>
            <a:ext cx="2419761" cy="777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Selenium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subTitle" idx="1"/>
          </p:nvPr>
        </p:nvSpPr>
        <p:spPr>
          <a:xfrm>
            <a:off x="1085439" y="2438624"/>
            <a:ext cx="3844701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提供驅動程式來控制</a:t>
            </a:r>
            <a:r>
              <a:rPr lang="en-US" altLang="zh-TW" dirty="0"/>
              <a:t>Web</a:t>
            </a:r>
            <a:r>
              <a:rPr lang="zh-TW" altLang="en-US" dirty="0"/>
              <a:t>瀏覽器的操作。可撰寫</a:t>
            </a:r>
            <a:r>
              <a:rPr lang="en-US" altLang="zh-TW" dirty="0"/>
              <a:t>Python</a:t>
            </a:r>
            <a:r>
              <a:rPr lang="zh-TW" altLang="en-US" dirty="0"/>
              <a:t>程式透過</a:t>
            </a:r>
            <a:r>
              <a:rPr lang="en-US" altLang="zh-TW" dirty="0" err="1"/>
              <a:t>Selenuim</a:t>
            </a:r>
            <a:r>
              <a:rPr lang="zh-TW" altLang="en-US" dirty="0"/>
              <a:t>來控制瀏覽器進行網頁瀏覽，並能夠完整執行</a:t>
            </a:r>
            <a:r>
              <a:rPr lang="en-US" altLang="zh-TW" dirty="0"/>
              <a:t>JavaScript</a:t>
            </a:r>
            <a:r>
              <a:rPr lang="zh-TW" altLang="en-US" dirty="0"/>
              <a:t>程式碼。</a:t>
            </a:r>
            <a:endParaRPr dirty="0"/>
          </a:p>
        </p:txBody>
      </p:sp>
      <p:sp>
        <p:nvSpPr>
          <p:cNvPr id="618" name="Google Shape;618;p54"/>
          <p:cNvSpPr/>
          <p:nvPr/>
        </p:nvSpPr>
        <p:spPr>
          <a:xfrm>
            <a:off x="7643672" y="3828703"/>
            <a:ext cx="623700" cy="62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54"/>
          <p:cNvGrpSpPr/>
          <p:nvPr/>
        </p:nvGrpSpPr>
        <p:grpSpPr>
          <a:xfrm>
            <a:off x="256038" y="-10"/>
            <a:ext cx="2075291" cy="1037787"/>
            <a:chOff x="256038" y="-10"/>
            <a:chExt cx="2075291" cy="1037787"/>
          </a:xfrm>
        </p:grpSpPr>
        <p:sp>
          <p:nvSpPr>
            <p:cNvPr id="620" name="Google Shape;620;p54"/>
            <p:cNvSpPr/>
            <p:nvPr/>
          </p:nvSpPr>
          <p:spPr>
            <a:xfrm>
              <a:off x="256038" y="-7"/>
              <a:ext cx="2075291" cy="103778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693919" y="-10"/>
              <a:ext cx="1199509" cy="59981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C8090C-5798-F97C-6F31-F65B7C4D4542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2CCF45-0634-6B33-DCF7-C877033F570E}"/>
              </a:ext>
            </a:extLst>
          </p:cNvPr>
          <p:cNvSpPr/>
          <p:nvPr/>
        </p:nvSpPr>
        <p:spPr>
          <a:xfrm>
            <a:off x="5114078" y="1859526"/>
            <a:ext cx="3392798" cy="142444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856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取得網路資料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874A1793-F57C-11E9-D7DE-2535F4B6DCDF}"/>
              </a:ext>
            </a:extLst>
          </p:cNvPr>
          <p:cNvSpPr txBox="1">
            <a:spLocks/>
          </p:cNvSpPr>
          <p:nvPr/>
        </p:nvSpPr>
        <p:spPr>
          <a:xfrm>
            <a:off x="1886698" y="1570870"/>
            <a:ext cx="5370603" cy="26307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zh-TW" altLang="en-US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使用</a:t>
            </a:r>
            <a:r>
              <a:rPr lang="en-US" altLang="zh-TW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Selenium</a:t>
            </a:r>
            <a:r>
              <a:rPr lang="zh-TW" altLang="en-US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取得</a:t>
            </a:r>
            <a:r>
              <a:rPr lang="en-US" altLang="zh-TW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HTML</a:t>
            </a:r>
            <a:r>
              <a:rPr lang="zh-TW" altLang="en-US" b="1" dirty="0">
                <a:solidFill>
                  <a:srgbClr val="F1EAE5">
                    <a:lumMod val="10000"/>
                  </a:srgbClr>
                </a:solidFill>
                <a:latin typeface="Arial"/>
                <a:cs typeface="Arial"/>
                <a:sym typeface="Arial"/>
              </a:rPr>
              <a:t>網頁內容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200" dirty="0" err="1">
                <a:solidFill>
                  <a:srgbClr val="FF0000"/>
                </a:solidFill>
              </a:rPr>
              <a:t>webdriver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(service=Service(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().install()))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</a:t>
            </a:r>
            <a:r>
              <a:rPr lang="en-US" altLang="zh-TW" sz="1200" dirty="0" err="1">
                <a:solidFill>
                  <a:srgbClr val="FF0000"/>
                </a:solidFill>
              </a:rPr>
              <a:t>implicitly_wait</a:t>
            </a:r>
            <a:r>
              <a:rPr lang="en-US" altLang="zh-TW" sz="1200" dirty="0">
                <a:solidFill>
                  <a:srgbClr val="FF0000"/>
                </a:solidFill>
              </a:rPr>
              <a:t>(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10</a:t>
            </a:r>
            <a:r>
              <a:rPr lang="en-US" altLang="zh-TW" sz="1200" dirty="0">
                <a:solidFill>
                  <a:srgbClr val="FF0000"/>
                </a:solidFill>
              </a:rPr>
              <a:t>)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隱含等待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10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秒鐘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driver.get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("https://fchart.github.io/test.html")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print("-----------------------------")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</a:t>
            </a:r>
            <a:r>
              <a:rPr lang="en-US" altLang="zh-TW" sz="1200" dirty="0" err="1">
                <a:solidFill>
                  <a:srgbClr val="FF0000"/>
                </a:solidFill>
              </a:rPr>
              <a:t>title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                     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取得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&lt;title&gt;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標籤內容</a:t>
            </a:r>
            <a:endParaRPr lang="en-US" altLang="zh-TW" sz="800" b="1" dirty="0">
              <a:solidFill>
                <a:srgbClr val="FFFFFF">
                  <a:lumMod val="65000"/>
                </a:srgbClr>
              </a:solidFill>
              <a:latin typeface="Arial"/>
              <a:cs typeface="Arial"/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html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driver.page_source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endParaRPr lang="en-US" altLang="zh-TW" sz="800" b="1" dirty="0">
              <a:solidFill>
                <a:schemeClr val="bg1">
                  <a:lumMod val="10000"/>
                </a:schemeClr>
              </a:solidFill>
              <a:latin typeface="Arial"/>
              <a:cs typeface="Arial"/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print(html)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</a:t>
            </a:r>
            <a:r>
              <a:rPr lang="en-US" altLang="zh-TW" sz="1200" dirty="0" err="1">
                <a:solidFill>
                  <a:srgbClr val="FF0000"/>
                </a:solidFill>
              </a:rPr>
              <a:t>quit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r>
              <a:rPr lang="zh-TW" altLang="en-US" sz="1200" dirty="0">
                <a:solidFill>
                  <a:srgbClr val="FF0000"/>
                </a:solidFill>
              </a:rPr>
              <a:t>                             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</a:rPr>
              <a:t>關閉瀏覽器視窗</a:t>
            </a:r>
            <a:endParaRPr lang="en-US" altLang="zh-TW" sz="800" b="1" dirty="0">
              <a:solidFill>
                <a:srgbClr val="FFFFFF">
                  <a:lumMod val="6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88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取得網路資料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874A1793-F57C-11E9-D7DE-2535F4B6DCDF}"/>
              </a:ext>
            </a:extLst>
          </p:cNvPr>
          <p:cNvSpPr txBox="1">
            <a:spLocks/>
          </p:cNvSpPr>
          <p:nvPr/>
        </p:nvSpPr>
        <p:spPr>
          <a:xfrm>
            <a:off x="1886698" y="1570870"/>
            <a:ext cx="5370603" cy="26307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在</a:t>
            </a:r>
            <a:r>
              <a:rPr kumimoji="0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Webdriver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加入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Cookie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(service=Service(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().install()))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driver.implicitly_wait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(10)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cookie = {“name”: “over18”, “value”: “1”}</a:t>
            </a:r>
            <a:r>
              <a:rPr lang="zh-TW" altLang="en-US" sz="1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使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用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Cookie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來判斷是否滿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18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歲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</a:t>
            </a:r>
            <a:r>
              <a:rPr lang="en-US" altLang="zh-TW" sz="1200" dirty="0" err="1">
                <a:solidFill>
                  <a:srgbClr val="FF0000"/>
                </a:solidFill>
              </a:rPr>
              <a:t>get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("https://www.ptt.cc/bbs/Gossiping/index.html")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1200" dirty="0" err="1">
                <a:solidFill>
                  <a:srgbClr val="FF0000"/>
                </a:solidFill>
              </a:rPr>
              <a:t>driver.add_cookie</a:t>
            </a:r>
            <a:r>
              <a:rPr lang="en-US" altLang="zh-TW" sz="1200" dirty="0">
                <a:solidFill>
                  <a:srgbClr val="FF0000"/>
                </a:solidFill>
              </a:rPr>
              <a:t>(cookie)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新增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Cookie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print("-----------------------------")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driver.title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driver.quit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103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4526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Selenium</a:t>
            </a:r>
            <a:r>
              <a:rPr lang="zh-TW" altLang="en-US" dirty="0">
                <a:solidFill>
                  <a:schemeClr val="dk1"/>
                </a:solidFill>
              </a:rPr>
              <a:t>取得網路資料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874A1793-F57C-11E9-D7DE-2535F4B6DCDF}"/>
              </a:ext>
            </a:extLst>
          </p:cNvPr>
          <p:cNvSpPr txBox="1">
            <a:spLocks/>
          </p:cNvSpPr>
          <p:nvPr/>
        </p:nvSpPr>
        <p:spPr>
          <a:xfrm>
            <a:off x="1303348" y="1088269"/>
            <a:ext cx="6537303" cy="32648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使用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Headless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模式的</a:t>
            </a:r>
            <a:r>
              <a:rPr kumimoji="0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Chrom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瀏覽器</a:t>
            </a:r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selenium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selenium.webdriver.chrome.</a:t>
            </a:r>
            <a:r>
              <a:rPr lang="en-US" altLang="zh-TW" sz="1200" dirty="0" err="1">
                <a:solidFill>
                  <a:srgbClr val="FF0000"/>
                </a:solidFill>
              </a:rPr>
              <a:t>options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Options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selenium.webdriver.chrome.service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Service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from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webdriver_manager.chrome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import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options = Options()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options.</a:t>
            </a:r>
            <a:r>
              <a:rPr lang="en-US" altLang="zh-TW" sz="1200" dirty="0" err="1">
                <a:solidFill>
                  <a:srgbClr val="FF0000"/>
                </a:solidFill>
              </a:rPr>
              <a:t>add_argument</a:t>
            </a:r>
            <a:r>
              <a:rPr lang="en-US" altLang="zh-TW" sz="1200" dirty="0">
                <a:solidFill>
                  <a:srgbClr val="FF0000"/>
                </a:solidFill>
              </a:rPr>
              <a:t>(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"--headless"</a:t>
            </a:r>
            <a:r>
              <a:rPr lang="en-US" altLang="zh-TW" sz="12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driver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webdriver.Chrome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(service=Service(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ChromeDriverManager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().install()),options=options)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driver.implicitly_wait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(10)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driver.get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("https://fchart.github.io/test.html")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print("-----------------------------")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driver.title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html =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driver.page_source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print(html)</a:t>
            </a:r>
          </a:p>
          <a:p>
            <a:pPr marL="0" indent="0" algn="just"/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driver.quit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CFE952-C47E-2650-9498-F816301CA747}"/>
              </a:ext>
            </a:extLst>
          </p:cNvPr>
          <p:cNvSpPr/>
          <p:nvPr/>
        </p:nvSpPr>
        <p:spPr>
          <a:xfrm>
            <a:off x="1376680" y="2311400"/>
            <a:ext cx="6390640" cy="568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建立</a:t>
            </a: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網路爬蟲</a:t>
            </a:r>
            <a:endParaRPr dirty="0"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1"/>
          </p:nvPr>
        </p:nvSpPr>
        <p:spPr>
          <a:xfrm>
            <a:off x="1600457" y="2563968"/>
            <a:ext cx="2963860" cy="101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可以檢視</a:t>
            </a:r>
            <a:r>
              <a:rPr lang="en-US" altLang="zh-TW" dirty="0"/>
              <a:t>Java Script</a:t>
            </a:r>
            <a:r>
              <a:rPr lang="zh-TW" altLang="en-US" dirty="0"/>
              <a:t>程式是否會影響欲爬取的目標資料，快速了解該資料是否能抓取下來。</a:t>
            </a:r>
            <a:endParaRPr lang="en-US" altLang="zh-TW"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1582815" y="2166517"/>
            <a:ext cx="3133955" cy="408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Quick JavaScript Switch</a:t>
            </a:r>
            <a:r>
              <a:rPr lang="zh-TW" altLang="en-US" sz="1400" dirty="0"/>
              <a:t>擴充功能</a:t>
            </a:r>
            <a:endParaRPr lang="en" sz="14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1065564" y="2152342"/>
            <a:ext cx="501068" cy="436407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9D3F92-4910-554B-4728-FF092C8A3693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29" name="Google Shape;459;p46">
            <a:extLst>
              <a:ext uri="{FF2B5EF4-FFF2-40B4-BE49-F238E27FC236}">
                <a16:creationId xmlns:a16="http://schemas.microsoft.com/office/drawing/2014/main" id="{46521A69-63DF-CE92-FBE3-16E0F360A3F3}"/>
              </a:ext>
            </a:extLst>
          </p:cNvPr>
          <p:cNvSpPr txBox="1">
            <a:spLocks/>
          </p:cNvSpPr>
          <p:nvPr/>
        </p:nvSpPr>
        <p:spPr>
          <a:xfrm>
            <a:off x="5757913" y="2482483"/>
            <a:ext cx="2343212" cy="133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 algn="just">
              <a:buClr>
                <a:schemeClr val="bg1">
                  <a:lumMod val="1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/>
              <a:t>網路爬蟲分析工具</a:t>
            </a:r>
            <a:endParaRPr lang="en-US" altLang="zh-TW" dirty="0"/>
          </a:p>
          <a:p>
            <a:pPr marL="285750" indent="-285750" algn="just">
              <a:buClr>
                <a:schemeClr val="bg1">
                  <a:lumMod val="1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dirty="0"/>
              <a:t>HTTP</a:t>
            </a:r>
            <a:r>
              <a:rPr lang="zh-TW" altLang="en-US" dirty="0"/>
              <a:t>函式庫</a:t>
            </a:r>
          </a:p>
          <a:p>
            <a:pPr marL="285750" indent="-285750" algn="just">
              <a:buClr>
                <a:schemeClr val="bg1">
                  <a:lumMod val="1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TW" altLang="en-US" dirty="0"/>
              <a:t>網路爬蟲函式庫 </a:t>
            </a:r>
          </a:p>
          <a:p>
            <a:pPr marL="0" indent="0" algn="just"/>
            <a:r>
              <a:rPr lang="en-US" altLang="zh-TW" dirty="0"/>
              <a:t>       – </a:t>
            </a:r>
            <a:r>
              <a:rPr lang="zh-TW" altLang="en-US" dirty="0"/>
              <a:t>擷取靜態網頁資料</a:t>
            </a:r>
          </a:p>
          <a:p>
            <a:pPr marL="0" indent="0" algn="just"/>
            <a:r>
              <a:rPr lang="zh-TW" altLang="en-US" dirty="0"/>
              <a:t>　   </a:t>
            </a:r>
            <a:r>
              <a:rPr lang="en-US" altLang="zh-TW" dirty="0"/>
              <a:t>– </a:t>
            </a:r>
            <a:r>
              <a:rPr lang="zh-TW" altLang="en-US" dirty="0"/>
              <a:t>擷取動態網頁資料</a:t>
            </a:r>
          </a:p>
        </p:txBody>
      </p: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50772325-0BF2-F167-C202-B279C736A958}"/>
              </a:ext>
            </a:extLst>
          </p:cNvPr>
          <p:cNvSpPr txBox="1">
            <a:spLocks/>
          </p:cNvSpPr>
          <p:nvPr/>
        </p:nvSpPr>
        <p:spPr>
          <a:xfrm>
            <a:off x="5714918" y="2122913"/>
            <a:ext cx="1642544" cy="40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r>
              <a:rPr lang="zh-TW" altLang="en-US" sz="1400" dirty="0"/>
              <a:t>所需工具和函式庫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6F6E580-56B7-3AF0-88DD-7247F937E345}"/>
              </a:ext>
            </a:extLst>
          </p:cNvPr>
          <p:cNvGrpSpPr/>
          <p:nvPr/>
        </p:nvGrpSpPr>
        <p:grpSpPr>
          <a:xfrm>
            <a:off x="5179752" y="2127678"/>
            <a:ext cx="501068" cy="436407"/>
            <a:chOff x="5858925" y="1666800"/>
            <a:chExt cx="630000" cy="548700"/>
          </a:xfrm>
        </p:grpSpPr>
        <p:sp>
          <p:nvSpPr>
            <p:cNvPr id="448" name="Google Shape;464;p46">
              <a:extLst>
                <a:ext uri="{FF2B5EF4-FFF2-40B4-BE49-F238E27FC236}">
                  <a16:creationId xmlns:a16="http://schemas.microsoft.com/office/drawing/2014/main" id="{F710FCDC-6E3B-BF64-2C2E-B8E698BB027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65;p46">
              <a:extLst>
                <a:ext uri="{FF2B5EF4-FFF2-40B4-BE49-F238E27FC236}">
                  <a16:creationId xmlns:a16="http://schemas.microsoft.com/office/drawing/2014/main" id="{D7A58D92-C36B-C91D-2676-58BB93131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450" name="Google Shape;466;p46">
                <a:extLst>
                  <a:ext uri="{FF2B5EF4-FFF2-40B4-BE49-F238E27FC236}">
                    <a16:creationId xmlns:a16="http://schemas.microsoft.com/office/drawing/2014/main" id="{E7E828E9-ADFF-7E60-3740-C43D4D10A920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1" name="Google Shape;467;p46">
                <a:extLst>
                  <a:ext uri="{FF2B5EF4-FFF2-40B4-BE49-F238E27FC236}">
                    <a16:creationId xmlns:a16="http://schemas.microsoft.com/office/drawing/2014/main" id="{52737D30-C54E-2760-2D08-C98D4AA6786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2" name="Google Shape;468;p46">
                <a:extLst>
                  <a:ext uri="{FF2B5EF4-FFF2-40B4-BE49-F238E27FC236}">
                    <a16:creationId xmlns:a16="http://schemas.microsoft.com/office/drawing/2014/main" id="{A2B23558-18DA-9EDF-009B-D97CA079BBE5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292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"/>
          <p:cNvSpPr txBox="1">
            <a:spLocks noGrp="1"/>
          </p:cNvSpPr>
          <p:nvPr>
            <p:ph type="title"/>
          </p:nvPr>
        </p:nvSpPr>
        <p:spPr>
          <a:xfrm>
            <a:off x="720000" y="60858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爬蟲的基本步驟</a:t>
            </a:r>
            <a:endParaRPr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CE8E54-F190-A1AE-6D35-C59D63CCD04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DB1F920-566B-AF59-B1AE-64C96BFC3D8C}"/>
              </a:ext>
            </a:extLst>
          </p:cNvPr>
          <p:cNvGrpSpPr/>
          <p:nvPr/>
        </p:nvGrpSpPr>
        <p:grpSpPr>
          <a:xfrm>
            <a:off x="560058" y="2115579"/>
            <a:ext cx="8023883" cy="1414035"/>
            <a:chOff x="378899" y="2115579"/>
            <a:chExt cx="8023883" cy="141403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5582832-DF95-7EC1-8F22-DE77B8D3C3AE}"/>
                </a:ext>
              </a:extLst>
            </p:cNvPr>
            <p:cNvGrpSpPr/>
            <p:nvPr/>
          </p:nvGrpSpPr>
          <p:grpSpPr>
            <a:xfrm>
              <a:off x="378899" y="2115579"/>
              <a:ext cx="7557707" cy="1414033"/>
              <a:chOff x="523485" y="1955015"/>
              <a:chExt cx="7557707" cy="1414033"/>
            </a:xfrm>
          </p:grpSpPr>
          <p:sp>
            <p:nvSpPr>
              <p:cNvPr id="771" name="Google Shape;771;p62"/>
              <p:cNvSpPr txBox="1"/>
              <p:nvPr/>
            </p:nvSpPr>
            <p:spPr>
              <a:xfrm>
                <a:off x="523485" y="2769427"/>
                <a:ext cx="1920875" cy="599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6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找出目標</a:t>
                </a:r>
                <a:r>
                  <a:rPr lang="en-US" altLang="zh-TW" sz="16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URL</a:t>
                </a:r>
                <a:r>
                  <a:rPr lang="zh-TW" altLang="en-US" sz="16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網址和參數</a:t>
                </a:r>
                <a:endParaRPr sz="16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0DB67F0F-8FFE-2AF6-4364-149CD4F81B87}"/>
                  </a:ext>
                </a:extLst>
              </p:cNvPr>
              <p:cNvGrpSpPr/>
              <p:nvPr/>
            </p:nvGrpSpPr>
            <p:grpSpPr>
              <a:xfrm>
                <a:off x="989660" y="1955015"/>
                <a:ext cx="7091532" cy="612534"/>
                <a:chOff x="1057963" y="1874149"/>
                <a:chExt cx="8894847" cy="768296"/>
              </a:xfrm>
            </p:grpSpPr>
            <p:cxnSp>
              <p:nvCxnSpPr>
                <p:cNvPr id="779" name="Google Shape;779;p62"/>
                <p:cNvCxnSpPr>
                  <a:cxnSpLocks/>
                  <a:stCxn id="780" idx="3"/>
                  <a:endCxn id="781" idx="1"/>
                </p:cNvCxnSpPr>
                <p:nvPr/>
              </p:nvCxnSpPr>
              <p:spPr>
                <a:xfrm flipV="1">
                  <a:off x="2297863" y="2250199"/>
                  <a:ext cx="1311749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0" name="Google Shape;780;p62"/>
                <p:cNvSpPr txBox="1"/>
                <p:nvPr/>
              </p:nvSpPr>
              <p:spPr>
                <a:xfrm>
                  <a:off x="1057963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01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1" name="Google Shape;781;p62"/>
                <p:cNvSpPr txBox="1"/>
                <p:nvPr/>
              </p:nvSpPr>
              <p:spPr>
                <a:xfrm>
                  <a:off x="3609612" y="1874149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02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2" name="Google Shape;782;p62"/>
                <p:cNvSpPr txBox="1"/>
                <p:nvPr/>
              </p:nvSpPr>
              <p:spPr>
                <a:xfrm>
                  <a:off x="8712910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04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3" name="Google Shape;783;p62"/>
                <p:cNvSpPr txBox="1"/>
                <p:nvPr/>
              </p:nvSpPr>
              <p:spPr>
                <a:xfrm>
                  <a:off x="6161262" y="1890345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03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cxnSp>
              <p:nvCxnSpPr>
                <p:cNvPr id="784" name="Google Shape;784;p62"/>
                <p:cNvCxnSpPr>
                  <a:cxnSpLocks/>
                  <a:stCxn id="781" idx="3"/>
                  <a:endCxn id="783" idx="1"/>
                </p:cNvCxnSpPr>
                <p:nvPr/>
              </p:nvCxnSpPr>
              <p:spPr>
                <a:xfrm>
                  <a:off x="4849511" y="2250199"/>
                  <a:ext cx="1311750" cy="1619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62"/>
                <p:cNvCxnSpPr>
                  <a:stCxn id="783" idx="3"/>
                  <a:endCxn id="782" idx="1"/>
                </p:cNvCxnSpPr>
                <p:nvPr/>
              </p:nvCxnSpPr>
              <p:spPr>
                <a:xfrm flipV="1">
                  <a:off x="7401161" y="2250201"/>
                  <a:ext cx="1311749" cy="1619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8" name="Google Shape;771;p62">
              <a:extLst>
                <a:ext uri="{FF2B5EF4-FFF2-40B4-BE49-F238E27FC236}">
                  <a16:creationId xmlns:a16="http://schemas.microsoft.com/office/drawing/2014/main" id="{3185F6B1-E9B2-50E8-8325-8B0B9488D3D3}"/>
                </a:ext>
              </a:extLst>
            </p:cNvPr>
            <p:cNvSpPr txBox="1"/>
            <p:nvPr/>
          </p:nvSpPr>
          <p:spPr>
            <a:xfrm>
              <a:off x="2413237" y="2929991"/>
              <a:ext cx="1920877" cy="599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判斷網頁內容如何產生</a:t>
              </a:r>
              <a:endParaRPr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" name="Google Shape;771;p62">
              <a:extLst>
                <a:ext uri="{FF2B5EF4-FFF2-40B4-BE49-F238E27FC236}">
                  <a16:creationId xmlns:a16="http://schemas.microsoft.com/office/drawing/2014/main" id="{5FF7A234-64FD-36EC-476F-5A3BE6348CEA}"/>
                </a:ext>
              </a:extLst>
            </p:cNvPr>
            <p:cNvSpPr txBox="1"/>
            <p:nvPr/>
          </p:nvSpPr>
          <p:spPr>
            <a:xfrm>
              <a:off x="4447569" y="2929993"/>
              <a:ext cx="1920879" cy="599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擬定擷取資料的網路爬蟲策略</a:t>
              </a:r>
              <a:endParaRPr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" name="Google Shape;771;p62">
              <a:extLst>
                <a:ext uri="{FF2B5EF4-FFF2-40B4-BE49-F238E27FC236}">
                  <a16:creationId xmlns:a16="http://schemas.microsoft.com/office/drawing/2014/main" id="{70E773A0-D04C-035D-2090-F1DE9BFD1C9A}"/>
                </a:ext>
              </a:extLst>
            </p:cNvPr>
            <p:cNvSpPr txBox="1"/>
            <p:nvPr/>
          </p:nvSpPr>
          <p:spPr>
            <a:xfrm>
              <a:off x="6481903" y="2929992"/>
              <a:ext cx="1920879" cy="599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將取得資料處存成檔案或存入資料庫</a:t>
              </a:r>
              <a:endParaRPr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13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找出目標</a:t>
            </a:r>
            <a:r>
              <a:rPr lang="en-US" altLang="zh-TW" dirty="0">
                <a:solidFill>
                  <a:schemeClr val="dk1"/>
                </a:solidFill>
              </a:rPr>
              <a:t>URL</a:t>
            </a:r>
            <a:r>
              <a:rPr lang="zh-TW" altLang="en-US" dirty="0">
                <a:solidFill>
                  <a:schemeClr val="dk1"/>
                </a:solidFill>
              </a:rPr>
              <a:t>網址和參數</a:t>
            </a:r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1554842" y="2571750"/>
            <a:ext cx="578031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http://</a:t>
            </a:r>
            <a:r>
              <a:rPr lang="en-US" altLang="zh-TW" sz="1800" u="sng" dirty="0">
                <a:solidFill>
                  <a:srgbClr val="046CA0"/>
                </a:solidFill>
              </a:rPr>
              <a:t>www.</a:t>
            </a:r>
            <a:r>
              <a:rPr lang="en-US" altLang="zh-TW" sz="2000" u="sng" dirty="0">
                <a:solidFill>
                  <a:srgbClr val="046CA0"/>
                </a:solidFill>
              </a:rPr>
              <a:t>example</a:t>
            </a:r>
            <a:r>
              <a:rPr lang="en-US" altLang="zh-TW" sz="1800" u="sng" dirty="0">
                <a:solidFill>
                  <a:srgbClr val="046CA0"/>
                </a:solidFill>
              </a:rPr>
              <a:t>.com</a:t>
            </a:r>
            <a:r>
              <a:rPr lang="en-US" altLang="zh-TW" sz="1800" dirty="0">
                <a:solidFill>
                  <a:srgbClr val="046CA0"/>
                </a:solidFill>
              </a:rPr>
              <a:t>:</a:t>
            </a:r>
            <a:r>
              <a:rPr lang="en-US" altLang="zh-TW" sz="1800" u="sng" dirty="0">
                <a:solidFill>
                  <a:srgbClr val="046CA0"/>
                </a:solidFill>
              </a:rPr>
              <a:t>80</a:t>
            </a:r>
            <a:r>
              <a:rPr lang="en-US" altLang="zh-TW" sz="1800" dirty="0"/>
              <a:t>/</a:t>
            </a:r>
            <a:r>
              <a:rPr lang="en-US" altLang="zh-TW" sz="1800" u="sng" dirty="0">
                <a:solidFill>
                  <a:srgbClr val="FF0000"/>
                </a:solidFill>
              </a:rPr>
              <a:t>test/index.php</a:t>
            </a:r>
            <a:r>
              <a:rPr lang="en-US" altLang="zh-TW" sz="1800" dirty="0">
                <a:solidFill>
                  <a:srgbClr val="FF0000"/>
                </a:solidFill>
              </a:rPr>
              <a:t>?</a:t>
            </a:r>
            <a:r>
              <a:rPr lang="en-US" altLang="zh-TW" sz="1800" u="sng" dirty="0">
                <a:solidFill>
                  <a:srgbClr val="FF0000"/>
                </a:solidFill>
              </a:rPr>
              <a:t>user=joe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93A64C94-4DFE-795F-C565-8045B2C2903F}"/>
              </a:ext>
            </a:extLst>
          </p:cNvPr>
          <p:cNvSpPr/>
          <p:nvPr/>
        </p:nvSpPr>
        <p:spPr>
          <a:xfrm rot="5400000">
            <a:off x="3400195" y="1405129"/>
            <a:ext cx="185675" cy="2279490"/>
          </a:xfrm>
          <a:prstGeom prst="leftBrace">
            <a:avLst>
              <a:gd name="adj1" fmla="val 8333"/>
              <a:gd name="adj2" fmla="val 52183"/>
            </a:avLst>
          </a:prstGeom>
          <a:ln>
            <a:solidFill>
              <a:srgbClr val="046C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05EA65E0-DD1D-CEEB-2A99-1C6DF79D5FB4}"/>
              </a:ext>
            </a:extLst>
          </p:cNvPr>
          <p:cNvSpPr/>
          <p:nvPr/>
        </p:nvSpPr>
        <p:spPr>
          <a:xfrm rot="5400000">
            <a:off x="5892037" y="1351076"/>
            <a:ext cx="185675" cy="2387600"/>
          </a:xfrm>
          <a:prstGeom prst="leftBrace">
            <a:avLst>
              <a:gd name="adj1" fmla="val 8333"/>
              <a:gd name="adj2" fmla="val 52183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6E7B59"/>
              </a:solidFill>
            </a:endParaRP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963BAC14-0521-B8DF-1ED0-831A5F2BAD62}"/>
              </a:ext>
            </a:extLst>
          </p:cNvPr>
          <p:cNvSpPr txBox="1">
            <a:spLocks/>
          </p:cNvSpPr>
          <p:nvPr/>
        </p:nvSpPr>
        <p:spPr>
          <a:xfrm>
            <a:off x="2360687" y="1963762"/>
            <a:ext cx="2272091" cy="42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600" b="1" dirty="0">
                <a:solidFill>
                  <a:srgbClr val="046CA0"/>
                </a:solidFill>
              </a:rPr>
              <a:t>定位網站的網域和埠號</a:t>
            </a:r>
            <a:endParaRPr lang="en-US" altLang="zh-TW" sz="1600" b="1" dirty="0">
              <a:solidFill>
                <a:srgbClr val="046CA0"/>
              </a:solidFill>
            </a:endParaRPr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983E461F-F22E-B2B1-FF0D-245B3DE8E4D1}"/>
              </a:ext>
            </a:extLst>
          </p:cNvPr>
          <p:cNvSpPr txBox="1">
            <a:spLocks/>
          </p:cNvSpPr>
          <p:nvPr/>
        </p:nvSpPr>
        <p:spPr>
          <a:xfrm>
            <a:off x="4679721" y="1958507"/>
            <a:ext cx="2610305" cy="42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600" b="1" dirty="0">
                <a:solidFill>
                  <a:srgbClr val="FF0000"/>
                </a:solidFill>
              </a:rPr>
              <a:t>定位網頁的路徑和</a:t>
            </a:r>
            <a:r>
              <a:rPr lang="en-US" altLang="zh-TW" sz="1600" b="1" dirty="0">
                <a:solidFill>
                  <a:srgbClr val="FF0000"/>
                </a:solidFill>
              </a:rPr>
              <a:t>URL</a:t>
            </a:r>
            <a:r>
              <a:rPr lang="zh-TW" altLang="en-US" sz="1600" b="1" dirty="0">
                <a:solidFill>
                  <a:srgbClr val="FF0000"/>
                </a:solidFill>
              </a:rPr>
              <a:t>參數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判斷網頁內容如何產生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61DAF6A-7D8E-6722-D463-FF6FDC791671}"/>
              </a:ext>
            </a:extLst>
          </p:cNvPr>
          <p:cNvGrpSpPr/>
          <p:nvPr/>
        </p:nvGrpSpPr>
        <p:grpSpPr>
          <a:xfrm>
            <a:off x="2600582" y="1863708"/>
            <a:ext cx="468873" cy="408366"/>
            <a:chOff x="5858925" y="1666800"/>
            <a:chExt cx="630000" cy="548700"/>
          </a:xfrm>
        </p:grpSpPr>
        <p:sp>
          <p:nvSpPr>
            <p:cNvPr id="11" name="Google Shape;464;p46">
              <a:extLst>
                <a:ext uri="{FF2B5EF4-FFF2-40B4-BE49-F238E27FC236}">
                  <a16:creationId xmlns:a16="http://schemas.microsoft.com/office/drawing/2014/main" id="{D1DED3E3-3B78-B17F-BBAF-ADAD0D2A05F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65;p46">
              <a:extLst>
                <a:ext uri="{FF2B5EF4-FFF2-40B4-BE49-F238E27FC236}">
                  <a16:creationId xmlns:a16="http://schemas.microsoft.com/office/drawing/2014/main" id="{11EB1562-C096-3325-5CF2-1558B4B53CD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9C06CC5-D3EF-D437-C9F8-4AA6405DC90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467;p46">
                <a:extLst>
                  <a:ext uri="{FF2B5EF4-FFF2-40B4-BE49-F238E27FC236}">
                    <a16:creationId xmlns:a16="http://schemas.microsoft.com/office/drawing/2014/main" id="{AA98DC83-C3C6-12DE-AED6-E452AF5DB5FE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468;p46">
                <a:extLst>
                  <a:ext uri="{FF2B5EF4-FFF2-40B4-BE49-F238E27FC236}">
                    <a16:creationId xmlns:a16="http://schemas.microsoft.com/office/drawing/2014/main" id="{B5D45FFC-8FB5-E300-A5B1-5A157B4EEA9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" name="Google Shape;461;p46">
            <a:extLst>
              <a:ext uri="{FF2B5EF4-FFF2-40B4-BE49-F238E27FC236}">
                <a16:creationId xmlns:a16="http://schemas.microsoft.com/office/drawing/2014/main" id="{0A4F1FCE-C86D-6ADD-1BF7-82388B8101EC}"/>
              </a:ext>
            </a:extLst>
          </p:cNvPr>
          <p:cNvSpPr txBox="1">
            <a:spLocks/>
          </p:cNvSpPr>
          <p:nvPr/>
        </p:nvSpPr>
        <p:spPr>
          <a:xfrm>
            <a:off x="3233526" y="2609248"/>
            <a:ext cx="4107074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網頁內容有差異，目標資料沒有改變</a:t>
            </a:r>
            <a:endParaRPr lang="en" sz="1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04E24F-4E64-6AD2-D4EA-B885452959E3}"/>
              </a:ext>
            </a:extLst>
          </p:cNvPr>
          <p:cNvGrpSpPr/>
          <p:nvPr/>
        </p:nvGrpSpPr>
        <p:grpSpPr>
          <a:xfrm>
            <a:off x="2600582" y="2626970"/>
            <a:ext cx="468873" cy="408366"/>
            <a:chOff x="5858925" y="1666800"/>
            <a:chExt cx="630000" cy="548700"/>
          </a:xfrm>
        </p:grpSpPr>
        <p:sp>
          <p:nvSpPr>
            <p:cNvPr id="18" name="Google Shape;464;p46">
              <a:extLst>
                <a:ext uri="{FF2B5EF4-FFF2-40B4-BE49-F238E27FC236}">
                  <a16:creationId xmlns:a16="http://schemas.microsoft.com/office/drawing/2014/main" id="{95C106BD-E19D-FF99-114A-58A97A0FB822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5;p46">
              <a:extLst>
                <a:ext uri="{FF2B5EF4-FFF2-40B4-BE49-F238E27FC236}">
                  <a16:creationId xmlns:a16="http://schemas.microsoft.com/office/drawing/2014/main" id="{A5C3223C-839C-0D14-C179-3B22147FAEC3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0" name="Google Shape;466;p46">
                <a:extLst>
                  <a:ext uri="{FF2B5EF4-FFF2-40B4-BE49-F238E27FC236}">
                    <a16:creationId xmlns:a16="http://schemas.microsoft.com/office/drawing/2014/main" id="{37551EFE-6495-FC74-3C72-244CA559555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467;p46">
                <a:extLst>
                  <a:ext uri="{FF2B5EF4-FFF2-40B4-BE49-F238E27FC236}">
                    <a16:creationId xmlns:a16="http://schemas.microsoft.com/office/drawing/2014/main" id="{BA3A4F8B-0368-E359-7DBD-33D87BA66EF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468;p46">
                <a:extLst>
                  <a:ext uri="{FF2B5EF4-FFF2-40B4-BE49-F238E27FC236}">
                    <a16:creationId xmlns:a16="http://schemas.microsoft.com/office/drawing/2014/main" id="{94A58F78-90FC-A6FF-312A-2EE649F79F8B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" name="Google Shape;461;p46">
            <a:extLst>
              <a:ext uri="{FF2B5EF4-FFF2-40B4-BE49-F238E27FC236}">
                <a16:creationId xmlns:a16="http://schemas.microsoft.com/office/drawing/2014/main" id="{360ADF4B-49FD-0B85-C9C5-129DA28C7CF2}"/>
              </a:ext>
            </a:extLst>
          </p:cNvPr>
          <p:cNvSpPr txBox="1">
            <a:spLocks/>
          </p:cNvSpPr>
          <p:nvPr/>
        </p:nvSpPr>
        <p:spPr>
          <a:xfrm>
            <a:off x="3233525" y="3405739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目標資料消失不見</a:t>
            </a:r>
            <a:endParaRPr lang="en" sz="18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534C7E-2944-3CDD-86C4-5092717F1085}"/>
              </a:ext>
            </a:extLst>
          </p:cNvPr>
          <p:cNvGrpSpPr/>
          <p:nvPr/>
        </p:nvGrpSpPr>
        <p:grpSpPr>
          <a:xfrm>
            <a:off x="2600582" y="3390232"/>
            <a:ext cx="468873" cy="408366"/>
            <a:chOff x="5858925" y="1666800"/>
            <a:chExt cx="630000" cy="548700"/>
          </a:xfrm>
        </p:grpSpPr>
        <p:sp>
          <p:nvSpPr>
            <p:cNvPr id="25" name="Google Shape;464;p46">
              <a:extLst>
                <a:ext uri="{FF2B5EF4-FFF2-40B4-BE49-F238E27FC236}">
                  <a16:creationId xmlns:a16="http://schemas.microsoft.com/office/drawing/2014/main" id="{97C99756-3CC2-08C2-0CC7-A32F22FEF3B9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65;p46">
              <a:extLst>
                <a:ext uri="{FF2B5EF4-FFF2-40B4-BE49-F238E27FC236}">
                  <a16:creationId xmlns:a16="http://schemas.microsoft.com/office/drawing/2014/main" id="{641D52A9-F07B-759D-FEF4-E6D1C32CAC0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7" name="Google Shape;466;p46">
                <a:extLst>
                  <a:ext uri="{FF2B5EF4-FFF2-40B4-BE49-F238E27FC236}">
                    <a16:creationId xmlns:a16="http://schemas.microsoft.com/office/drawing/2014/main" id="{EF72D3E9-7BE0-4D63-F976-9BD1DAFC65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200FF18F-324F-A2FE-42CD-EEDDFF5A514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0F2AE46E-43C3-59B7-77DB-B21D73D62EA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DEAD3D0A-F16D-676B-0DBE-8B822FFE99BE}"/>
              </a:ext>
            </a:extLst>
          </p:cNvPr>
          <p:cNvSpPr txBox="1">
            <a:spLocks/>
          </p:cNvSpPr>
          <p:nvPr/>
        </p:nvSpPr>
        <p:spPr>
          <a:xfrm>
            <a:off x="3233525" y="1879215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網頁內容完全相同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3145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擬定擷取資料的網路爬蟲策略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61DAF6A-7D8E-6722-D463-FF6FDC791671}"/>
              </a:ext>
            </a:extLst>
          </p:cNvPr>
          <p:cNvGrpSpPr/>
          <p:nvPr/>
        </p:nvGrpSpPr>
        <p:grpSpPr>
          <a:xfrm>
            <a:off x="3489582" y="1889108"/>
            <a:ext cx="468873" cy="408366"/>
            <a:chOff x="5858925" y="1666800"/>
            <a:chExt cx="630000" cy="548700"/>
          </a:xfrm>
        </p:grpSpPr>
        <p:sp>
          <p:nvSpPr>
            <p:cNvPr id="11" name="Google Shape;464;p46">
              <a:extLst>
                <a:ext uri="{FF2B5EF4-FFF2-40B4-BE49-F238E27FC236}">
                  <a16:creationId xmlns:a16="http://schemas.microsoft.com/office/drawing/2014/main" id="{D1DED3E3-3B78-B17F-BBAF-ADAD0D2A05F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65;p46">
              <a:extLst>
                <a:ext uri="{FF2B5EF4-FFF2-40B4-BE49-F238E27FC236}">
                  <a16:creationId xmlns:a16="http://schemas.microsoft.com/office/drawing/2014/main" id="{11EB1562-C096-3325-5CF2-1558B4B53CD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9C06CC5-D3EF-D437-C9F8-4AA6405DC90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467;p46">
                <a:extLst>
                  <a:ext uri="{FF2B5EF4-FFF2-40B4-BE49-F238E27FC236}">
                    <a16:creationId xmlns:a16="http://schemas.microsoft.com/office/drawing/2014/main" id="{AA98DC83-C3C6-12DE-AED6-E452AF5DB5FE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468;p46">
                <a:extLst>
                  <a:ext uri="{FF2B5EF4-FFF2-40B4-BE49-F238E27FC236}">
                    <a16:creationId xmlns:a16="http://schemas.microsoft.com/office/drawing/2014/main" id="{B5D45FFC-8FB5-E300-A5B1-5A157B4EEA9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" name="Google Shape;461;p46">
            <a:extLst>
              <a:ext uri="{FF2B5EF4-FFF2-40B4-BE49-F238E27FC236}">
                <a16:creationId xmlns:a16="http://schemas.microsoft.com/office/drawing/2014/main" id="{0A4F1FCE-C86D-6ADD-1BF7-82388B8101EC}"/>
              </a:ext>
            </a:extLst>
          </p:cNvPr>
          <p:cNvSpPr txBox="1">
            <a:spLocks/>
          </p:cNvSpPr>
          <p:nvPr/>
        </p:nvSpPr>
        <p:spPr>
          <a:xfrm>
            <a:off x="4122526" y="2634648"/>
            <a:ext cx="1660208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 err="1"/>
              <a:t>Xpath</a:t>
            </a:r>
            <a:r>
              <a:rPr lang="zh-TW" altLang="en-US" sz="1800" dirty="0"/>
              <a:t>表達式</a:t>
            </a:r>
            <a:endParaRPr lang="en" sz="1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04E24F-4E64-6AD2-D4EA-B885452959E3}"/>
              </a:ext>
            </a:extLst>
          </p:cNvPr>
          <p:cNvGrpSpPr/>
          <p:nvPr/>
        </p:nvGrpSpPr>
        <p:grpSpPr>
          <a:xfrm>
            <a:off x="3489582" y="2652370"/>
            <a:ext cx="468873" cy="408366"/>
            <a:chOff x="5858925" y="1666800"/>
            <a:chExt cx="630000" cy="548700"/>
          </a:xfrm>
        </p:grpSpPr>
        <p:sp>
          <p:nvSpPr>
            <p:cNvPr id="18" name="Google Shape;464;p46">
              <a:extLst>
                <a:ext uri="{FF2B5EF4-FFF2-40B4-BE49-F238E27FC236}">
                  <a16:creationId xmlns:a16="http://schemas.microsoft.com/office/drawing/2014/main" id="{95C106BD-E19D-FF99-114A-58A97A0FB822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5;p46">
              <a:extLst>
                <a:ext uri="{FF2B5EF4-FFF2-40B4-BE49-F238E27FC236}">
                  <a16:creationId xmlns:a16="http://schemas.microsoft.com/office/drawing/2014/main" id="{A5C3223C-839C-0D14-C179-3B22147FAEC3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0" name="Google Shape;466;p46">
                <a:extLst>
                  <a:ext uri="{FF2B5EF4-FFF2-40B4-BE49-F238E27FC236}">
                    <a16:creationId xmlns:a16="http://schemas.microsoft.com/office/drawing/2014/main" id="{37551EFE-6495-FC74-3C72-244CA559555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467;p46">
                <a:extLst>
                  <a:ext uri="{FF2B5EF4-FFF2-40B4-BE49-F238E27FC236}">
                    <a16:creationId xmlns:a16="http://schemas.microsoft.com/office/drawing/2014/main" id="{BA3A4F8B-0368-E359-7DBD-33D87BA66EF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468;p46">
                <a:extLst>
                  <a:ext uri="{FF2B5EF4-FFF2-40B4-BE49-F238E27FC236}">
                    <a16:creationId xmlns:a16="http://schemas.microsoft.com/office/drawing/2014/main" id="{94A58F78-90FC-A6FF-312A-2EE649F79F8B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" name="Google Shape;461;p46">
            <a:extLst>
              <a:ext uri="{FF2B5EF4-FFF2-40B4-BE49-F238E27FC236}">
                <a16:creationId xmlns:a16="http://schemas.microsoft.com/office/drawing/2014/main" id="{360ADF4B-49FD-0B85-C9C5-129DA28C7CF2}"/>
              </a:ext>
            </a:extLst>
          </p:cNvPr>
          <p:cNvSpPr txBox="1">
            <a:spLocks/>
          </p:cNvSpPr>
          <p:nvPr/>
        </p:nvSpPr>
        <p:spPr>
          <a:xfrm>
            <a:off x="4122526" y="3431139"/>
            <a:ext cx="1660208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正規表達式</a:t>
            </a:r>
            <a:endParaRPr lang="en" sz="18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534C7E-2944-3CDD-86C4-5092717F1085}"/>
              </a:ext>
            </a:extLst>
          </p:cNvPr>
          <p:cNvGrpSpPr/>
          <p:nvPr/>
        </p:nvGrpSpPr>
        <p:grpSpPr>
          <a:xfrm>
            <a:off x="3489582" y="3415632"/>
            <a:ext cx="468873" cy="408366"/>
            <a:chOff x="5858925" y="1666800"/>
            <a:chExt cx="630000" cy="548700"/>
          </a:xfrm>
        </p:grpSpPr>
        <p:sp>
          <p:nvSpPr>
            <p:cNvPr id="25" name="Google Shape;464;p46">
              <a:extLst>
                <a:ext uri="{FF2B5EF4-FFF2-40B4-BE49-F238E27FC236}">
                  <a16:creationId xmlns:a16="http://schemas.microsoft.com/office/drawing/2014/main" id="{97C99756-3CC2-08C2-0CC7-A32F22FEF3B9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65;p46">
              <a:extLst>
                <a:ext uri="{FF2B5EF4-FFF2-40B4-BE49-F238E27FC236}">
                  <a16:creationId xmlns:a16="http://schemas.microsoft.com/office/drawing/2014/main" id="{641D52A9-F07B-759D-FEF4-E6D1C32CAC0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7" name="Google Shape;466;p46">
                <a:extLst>
                  <a:ext uri="{FF2B5EF4-FFF2-40B4-BE49-F238E27FC236}">
                    <a16:creationId xmlns:a16="http://schemas.microsoft.com/office/drawing/2014/main" id="{EF72D3E9-7BE0-4D63-F976-9BD1DAFC65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200FF18F-324F-A2FE-42CD-EEDDFF5A514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0F2AE46E-43C3-59B7-77DB-B21D73D62EA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DEAD3D0A-F16D-676B-0DBE-8B822FFE99BE}"/>
              </a:ext>
            </a:extLst>
          </p:cNvPr>
          <p:cNvSpPr txBox="1">
            <a:spLocks/>
          </p:cNvSpPr>
          <p:nvPr/>
        </p:nvSpPr>
        <p:spPr>
          <a:xfrm>
            <a:off x="4122525" y="1890345"/>
            <a:ext cx="1660208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CSS</a:t>
            </a:r>
            <a:r>
              <a:rPr lang="zh-TW" altLang="en-US" sz="1800" dirty="0"/>
              <a:t>選擇器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7639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將取得資料處存成檔案或存入資料庫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61DAF6A-7D8E-6722-D463-FF6FDC791671}"/>
              </a:ext>
            </a:extLst>
          </p:cNvPr>
          <p:cNvGrpSpPr/>
          <p:nvPr/>
        </p:nvGrpSpPr>
        <p:grpSpPr>
          <a:xfrm>
            <a:off x="3531916" y="1990708"/>
            <a:ext cx="468873" cy="408366"/>
            <a:chOff x="5858925" y="1666800"/>
            <a:chExt cx="630000" cy="548700"/>
          </a:xfrm>
        </p:grpSpPr>
        <p:sp>
          <p:nvSpPr>
            <p:cNvPr id="11" name="Google Shape;464;p46">
              <a:extLst>
                <a:ext uri="{FF2B5EF4-FFF2-40B4-BE49-F238E27FC236}">
                  <a16:creationId xmlns:a16="http://schemas.microsoft.com/office/drawing/2014/main" id="{D1DED3E3-3B78-B17F-BBAF-ADAD0D2A05F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65;p46">
              <a:extLst>
                <a:ext uri="{FF2B5EF4-FFF2-40B4-BE49-F238E27FC236}">
                  <a16:creationId xmlns:a16="http://schemas.microsoft.com/office/drawing/2014/main" id="{11EB1562-C096-3325-5CF2-1558B4B53CD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9C06CC5-D3EF-D437-C9F8-4AA6405DC90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467;p46">
                <a:extLst>
                  <a:ext uri="{FF2B5EF4-FFF2-40B4-BE49-F238E27FC236}">
                    <a16:creationId xmlns:a16="http://schemas.microsoft.com/office/drawing/2014/main" id="{AA98DC83-C3C6-12DE-AED6-E452AF5DB5FE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468;p46">
                <a:extLst>
                  <a:ext uri="{FF2B5EF4-FFF2-40B4-BE49-F238E27FC236}">
                    <a16:creationId xmlns:a16="http://schemas.microsoft.com/office/drawing/2014/main" id="{B5D45FFC-8FB5-E300-A5B1-5A157B4EEA9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" name="Google Shape;461;p46">
            <a:extLst>
              <a:ext uri="{FF2B5EF4-FFF2-40B4-BE49-F238E27FC236}">
                <a16:creationId xmlns:a16="http://schemas.microsoft.com/office/drawing/2014/main" id="{0A4F1FCE-C86D-6ADD-1BF7-82388B8101EC}"/>
              </a:ext>
            </a:extLst>
          </p:cNvPr>
          <p:cNvSpPr txBox="1">
            <a:spLocks/>
          </p:cNvSpPr>
          <p:nvPr/>
        </p:nvSpPr>
        <p:spPr>
          <a:xfrm>
            <a:off x="4309532" y="2736248"/>
            <a:ext cx="133773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JSON</a:t>
            </a:r>
            <a:r>
              <a:rPr lang="zh-TW" altLang="en-US" sz="1800" dirty="0"/>
              <a:t>檔案</a:t>
            </a:r>
            <a:endParaRPr lang="en" sz="1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04E24F-4E64-6AD2-D4EA-B885452959E3}"/>
              </a:ext>
            </a:extLst>
          </p:cNvPr>
          <p:cNvGrpSpPr/>
          <p:nvPr/>
        </p:nvGrpSpPr>
        <p:grpSpPr>
          <a:xfrm>
            <a:off x="3531916" y="2753970"/>
            <a:ext cx="468873" cy="408366"/>
            <a:chOff x="5858925" y="1666800"/>
            <a:chExt cx="630000" cy="548700"/>
          </a:xfrm>
        </p:grpSpPr>
        <p:sp>
          <p:nvSpPr>
            <p:cNvPr id="18" name="Google Shape;464;p46">
              <a:extLst>
                <a:ext uri="{FF2B5EF4-FFF2-40B4-BE49-F238E27FC236}">
                  <a16:creationId xmlns:a16="http://schemas.microsoft.com/office/drawing/2014/main" id="{95C106BD-E19D-FF99-114A-58A97A0FB822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5;p46">
              <a:extLst>
                <a:ext uri="{FF2B5EF4-FFF2-40B4-BE49-F238E27FC236}">
                  <a16:creationId xmlns:a16="http://schemas.microsoft.com/office/drawing/2014/main" id="{A5C3223C-839C-0D14-C179-3B22147FAEC3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0" name="Google Shape;466;p46">
                <a:extLst>
                  <a:ext uri="{FF2B5EF4-FFF2-40B4-BE49-F238E27FC236}">
                    <a16:creationId xmlns:a16="http://schemas.microsoft.com/office/drawing/2014/main" id="{37551EFE-6495-FC74-3C72-244CA559555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467;p46">
                <a:extLst>
                  <a:ext uri="{FF2B5EF4-FFF2-40B4-BE49-F238E27FC236}">
                    <a16:creationId xmlns:a16="http://schemas.microsoft.com/office/drawing/2014/main" id="{BA3A4F8B-0368-E359-7DBD-33D87BA66EF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468;p46">
                <a:extLst>
                  <a:ext uri="{FF2B5EF4-FFF2-40B4-BE49-F238E27FC236}">
                    <a16:creationId xmlns:a16="http://schemas.microsoft.com/office/drawing/2014/main" id="{94A58F78-90FC-A6FF-312A-2EE649F79F8B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" name="Google Shape;461;p46">
            <a:extLst>
              <a:ext uri="{FF2B5EF4-FFF2-40B4-BE49-F238E27FC236}">
                <a16:creationId xmlns:a16="http://schemas.microsoft.com/office/drawing/2014/main" id="{360ADF4B-49FD-0B85-C9C5-129DA28C7CF2}"/>
              </a:ext>
            </a:extLst>
          </p:cNvPr>
          <p:cNvSpPr txBox="1">
            <a:spLocks/>
          </p:cNvSpPr>
          <p:nvPr/>
        </p:nvSpPr>
        <p:spPr>
          <a:xfrm>
            <a:off x="4309532" y="3532739"/>
            <a:ext cx="133773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資料庫</a:t>
            </a:r>
            <a:endParaRPr lang="en" sz="18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534C7E-2944-3CDD-86C4-5092717F1085}"/>
              </a:ext>
            </a:extLst>
          </p:cNvPr>
          <p:cNvGrpSpPr/>
          <p:nvPr/>
        </p:nvGrpSpPr>
        <p:grpSpPr>
          <a:xfrm>
            <a:off x="3531916" y="3517232"/>
            <a:ext cx="468873" cy="408366"/>
            <a:chOff x="5858925" y="1666800"/>
            <a:chExt cx="630000" cy="548700"/>
          </a:xfrm>
        </p:grpSpPr>
        <p:sp>
          <p:nvSpPr>
            <p:cNvPr id="25" name="Google Shape;464;p46">
              <a:extLst>
                <a:ext uri="{FF2B5EF4-FFF2-40B4-BE49-F238E27FC236}">
                  <a16:creationId xmlns:a16="http://schemas.microsoft.com/office/drawing/2014/main" id="{97C99756-3CC2-08C2-0CC7-A32F22FEF3B9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65;p46">
              <a:extLst>
                <a:ext uri="{FF2B5EF4-FFF2-40B4-BE49-F238E27FC236}">
                  <a16:creationId xmlns:a16="http://schemas.microsoft.com/office/drawing/2014/main" id="{641D52A9-F07B-759D-FEF4-E6D1C32CAC0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7" name="Google Shape;466;p46">
                <a:extLst>
                  <a:ext uri="{FF2B5EF4-FFF2-40B4-BE49-F238E27FC236}">
                    <a16:creationId xmlns:a16="http://schemas.microsoft.com/office/drawing/2014/main" id="{EF72D3E9-7BE0-4D63-F976-9BD1DAFC65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200FF18F-324F-A2FE-42CD-EEDDFF5A514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0F2AE46E-43C3-59B7-77DB-B21D73D62EA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DEAD3D0A-F16D-676B-0DBE-8B822FFE99BE}"/>
              </a:ext>
            </a:extLst>
          </p:cNvPr>
          <p:cNvSpPr txBox="1">
            <a:spLocks/>
          </p:cNvSpPr>
          <p:nvPr/>
        </p:nvSpPr>
        <p:spPr>
          <a:xfrm>
            <a:off x="4309534" y="1991945"/>
            <a:ext cx="1337734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800" dirty="0"/>
              <a:t>CSV</a:t>
            </a:r>
            <a:r>
              <a:rPr lang="zh-TW" altLang="en-US" sz="1800" dirty="0"/>
              <a:t>檔案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08648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JSON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語法規則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09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61DAF6A-7D8E-6722-D463-FF6FDC791671}"/>
              </a:ext>
            </a:extLst>
          </p:cNvPr>
          <p:cNvGrpSpPr/>
          <p:nvPr/>
        </p:nvGrpSpPr>
        <p:grpSpPr>
          <a:xfrm>
            <a:off x="2339627" y="1763015"/>
            <a:ext cx="468873" cy="408366"/>
            <a:chOff x="5858925" y="1666800"/>
            <a:chExt cx="630000" cy="548700"/>
          </a:xfrm>
        </p:grpSpPr>
        <p:sp>
          <p:nvSpPr>
            <p:cNvPr id="11" name="Google Shape;464;p46">
              <a:extLst>
                <a:ext uri="{FF2B5EF4-FFF2-40B4-BE49-F238E27FC236}">
                  <a16:creationId xmlns:a16="http://schemas.microsoft.com/office/drawing/2014/main" id="{D1DED3E3-3B78-B17F-BBAF-ADAD0D2A05F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65;p46">
              <a:extLst>
                <a:ext uri="{FF2B5EF4-FFF2-40B4-BE49-F238E27FC236}">
                  <a16:creationId xmlns:a16="http://schemas.microsoft.com/office/drawing/2014/main" id="{11EB1562-C096-3325-5CF2-1558B4B53CD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9C06CC5-D3EF-D437-C9F8-4AA6405DC90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" name="Google Shape;467;p46">
                <a:extLst>
                  <a:ext uri="{FF2B5EF4-FFF2-40B4-BE49-F238E27FC236}">
                    <a16:creationId xmlns:a16="http://schemas.microsoft.com/office/drawing/2014/main" id="{AA98DC83-C3C6-12DE-AED6-E452AF5DB5FE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" name="Google Shape;468;p46">
                <a:extLst>
                  <a:ext uri="{FF2B5EF4-FFF2-40B4-BE49-F238E27FC236}">
                    <a16:creationId xmlns:a16="http://schemas.microsoft.com/office/drawing/2014/main" id="{B5D45FFC-8FB5-E300-A5B1-5A157B4EEA9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6" name="Google Shape;461;p46">
            <a:extLst>
              <a:ext uri="{FF2B5EF4-FFF2-40B4-BE49-F238E27FC236}">
                <a16:creationId xmlns:a16="http://schemas.microsoft.com/office/drawing/2014/main" id="{0A4F1FCE-C86D-6ADD-1BF7-82388B8101EC}"/>
              </a:ext>
            </a:extLst>
          </p:cNvPr>
          <p:cNvSpPr txBox="1">
            <a:spLocks/>
          </p:cNvSpPr>
          <p:nvPr/>
        </p:nvSpPr>
        <p:spPr>
          <a:xfrm>
            <a:off x="2972569" y="2336414"/>
            <a:ext cx="4606607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資料之間使用「</a:t>
            </a:r>
            <a:r>
              <a:rPr lang="en-US" altLang="zh-TW" sz="1800" dirty="0">
                <a:solidFill>
                  <a:srgbClr val="FF0000"/>
                </a:solidFill>
              </a:rPr>
              <a:t>,</a:t>
            </a:r>
            <a:r>
              <a:rPr lang="zh-TW" altLang="en-US" sz="1800" dirty="0"/>
              <a:t>」分隔</a:t>
            </a:r>
            <a:endParaRPr lang="en" sz="1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04E24F-4E64-6AD2-D4EA-B885452959E3}"/>
              </a:ext>
            </a:extLst>
          </p:cNvPr>
          <p:cNvGrpSpPr/>
          <p:nvPr/>
        </p:nvGrpSpPr>
        <p:grpSpPr>
          <a:xfrm>
            <a:off x="2339626" y="2354136"/>
            <a:ext cx="468873" cy="408366"/>
            <a:chOff x="5858925" y="1666800"/>
            <a:chExt cx="630000" cy="548700"/>
          </a:xfrm>
        </p:grpSpPr>
        <p:sp>
          <p:nvSpPr>
            <p:cNvPr id="18" name="Google Shape;464;p46">
              <a:extLst>
                <a:ext uri="{FF2B5EF4-FFF2-40B4-BE49-F238E27FC236}">
                  <a16:creationId xmlns:a16="http://schemas.microsoft.com/office/drawing/2014/main" id="{95C106BD-E19D-FF99-114A-58A97A0FB822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5;p46">
              <a:extLst>
                <a:ext uri="{FF2B5EF4-FFF2-40B4-BE49-F238E27FC236}">
                  <a16:creationId xmlns:a16="http://schemas.microsoft.com/office/drawing/2014/main" id="{A5C3223C-839C-0D14-C179-3B22147FAEC3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0" name="Google Shape;466;p46">
                <a:extLst>
                  <a:ext uri="{FF2B5EF4-FFF2-40B4-BE49-F238E27FC236}">
                    <a16:creationId xmlns:a16="http://schemas.microsoft.com/office/drawing/2014/main" id="{37551EFE-6495-FC74-3C72-244CA559555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467;p46">
                <a:extLst>
                  <a:ext uri="{FF2B5EF4-FFF2-40B4-BE49-F238E27FC236}">
                    <a16:creationId xmlns:a16="http://schemas.microsoft.com/office/drawing/2014/main" id="{BA3A4F8B-0368-E359-7DBD-33D87BA66EFF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468;p46">
                <a:extLst>
                  <a:ext uri="{FF2B5EF4-FFF2-40B4-BE49-F238E27FC236}">
                    <a16:creationId xmlns:a16="http://schemas.microsoft.com/office/drawing/2014/main" id="{94A58F78-90FC-A6FF-312A-2EE649F79F8B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3" name="Google Shape;461;p46">
            <a:extLst>
              <a:ext uri="{FF2B5EF4-FFF2-40B4-BE49-F238E27FC236}">
                <a16:creationId xmlns:a16="http://schemas.microsoft.com/office/drawing/2014/main" id="{360ADF4B-49FD-0B85-C9C5-129DA28C7CF2}"/>
              </a:ext>
            </a:extLst>
          </p:cNvPr>
          <p:cNvSpPr txBox="1">
            <a:spLocks/>
          </p:cNvSpPr>
          <p:nvPr/>
        </p:nvSpPr>
        <p:spPr>
          <a:xfrm>
            <a:off x="2972570" y="2943042"/>
            <a:ext cx="4606606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使用「</a:t>
            </a:r>
            <a:r>
              <a:rPr lang="en-US" altLang="zh-TW" sz="1800" dirty="0">
                <a:solidFill>
                  <a:srgbClr val="FF0000"/>
                </a:solidFill>
              </a:rPr>
              <a:t>{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}</a:t>
            </a:r>
            <a:r>
              <a:rPr lang="zh-TW" altLang="en-US" sz="1800" dirty="0"/>
              <a:t>」定義</a:t>
            </a:r>
            <a:r>
              <a:rPr lang="zh-TW" altLang="en-US" sz="1800" dirty="0">
                <a:solidFill>
                  <a:srgbClr val="FF0000"/>
                </a:solidFill>
              </a:rPr>
              <a:t>物件</a:t>
            </a:r>
            <a:endParaRPr lang="en" sz="1800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5534C7E-2944-3CDD-86C4-5092717F1085}"/>
              </a:ext>
            </a:extLst>
          </p:cNvPr>
          <p:cNvGrpSpPr/>
          <p:nvPr/>
        </p:nvGrpSpPr>
        <p:grpSpPr>
          <a:xfrm>
            <a:off x="2339626" y="2927535"/>
            <a:ext cx="468873" cy="408366"/>
            <a:chOff x="5858925" y="1666800"/>
            <a:chExt cx="630000" cy="548700"/>
          </a:xfrm>
        </p:grpSpPr>
        <p:sp>
          <p:nvSpPr>
            <p:cNvPr id="25" name="Google Shape;464;p46">
              <a:extLst>
                <a:ext uri="{FF2B5EF4-FFF2-40B4-BE49-F238E27FC236}">
                  <a16:creationId xmlns:a16="http://schemas.microsoft.com/office/drawing/2014/main" id="{97C99756-3CC2-08C2-0CC7-A32F22FEF3B9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65;p46">
              <a:extLst>
                <a:ext uri="{FF2B5EF4-FFF2-40B4-BE49-F238E27FC236}">
                  <a16:creationId xmlns:a16="http://schemas.microsoft.com/office/drawing/2014/main" id="{641D52A9-F07B-759D-FEF4-E6D1C32CAC02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7" name="Google Shape;466;p46">
                <a:extLst>
                  <a:ext uri="{FF2B5EF4-FFF2-40B4-BE49-F238E27FC236}">
                    <a16:creationId xmlns:a16="http://schemas.microsoft.com/office/drawing/2014/main" id="{EF72D3E9-7BE0-4D63-F976-9BD1DAFC65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200FF18F-324F-A2FE-42CD-EEDDFF5A514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0F2AE46E-43C3-59B7-77DB-B21D73D62EA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Google Shape;461;p46">
            <a:extLst>
              <a:ext uri="{FF2B5EF4-FFF2-40B4-BE49-F238E27FC236}">
                <a16:creationId xmlns:a16="http://schemas.microsoft.com/office/drawing/2014/main" id="{DEAD3D0A-F16D-676B-0DBE-8B822FFE99BE}"/>
              </a:ext>
            </a:extLst>
          </p:cNvPr>
          <p:cNvSpPr txBox="1">
            <a:spLocks/>
          </p:cNvSpPr>
          <p:nvPr/>
        </p:nvSpPr>
        <p:spPr>
          <a:xfrm>
            <a:off x="2972570" y="1764252"/>
            <a:ext cx="3954676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資料是</a:t>
            </a:r>
            <a:r>
              <a:rPr lang="zh-TW" altLang="en-US" sz="1800" dirty="0">
                <a:solidFill>
                  <a:srgbClr val="FF0000"/>
                </a:solidFill>
              </a:rPr>
              <a:t>成對</a:t>
            </a:r>
            <a:r>
              <a:rPr lang="zh-TW" altLang="en-US" sz="1800" dirty="0"/>
              <a:t>的鍵和值，使用「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  <a:r>
              <a:rPr lang="zh-TW" altLang="en-US" sz="1800" dirty="0"/>
              <a:t>」分隔</a:t>
            </a:r>
            <a:endParaRPr lang="en" sz="1800" dirty="0"/>
          </a:p>
        </p:txBody>
      </p:sp>
      <p:sp>
        <p:nvSpPr>
          <p:cNvPr id="3" name="Google Shape;461;p46">
            <a:extLst>
              <a:ext uri="{FF2B5EF4-FFF2-40B4-BE49-F238E27FC236}">
                <a16:creationId xmlns:a16="http://schemas.microsoft.com/office/drawing/2014/main" id="{5BCFD228-9BC3-B964-32CA-CB31D04CFFF9}"/>
              </a:ext>
            </a:extLst>
          </p:cNvPr>
          <p:cNvSpPr txBox="1">
            <a:spLocks/>
          </p:cNvSpPr>
          <p:nvPr/>
        </p:nvSpPr>
        <p:spPr>
          <a:xfrm>
            <a:off x="2972570" y="3547917"/>
            <a:ext cx="4606606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800" dirty="0"/>
              <a:t>使用「</a:t>
            </a:r>
            <a:r>
              <a:rPr lang="en-US" altLang="zh-TW" sz="1800" dirty="0">
                <a:solidFill>
                  <a:srgbClr val="FF0000"/>
                </a:solidFill>
              </a:rPr>
              <a:t>[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]</a:t>
            </a:r>
            <a:r>
              <a:rPr lang="zh-TW" altLang="en-US" sz="1800" dirty="0"/>
              <a:t>」定義</a:t>
            </a:r>
            <a:r>
              <a:rPr lang="zh-TW" altLang="en-US" sz="1800" dirty="0">
                <a:solidFill>
                  <a:srgbClr val="FF0000"/>
                </a:solidFill>
              </a:rPr>
              <a:t>物件陣列</a:t>
            </a:r>
            <a:endParaRPr lang="en" altLang="zh-TW" sz="1800" dirty="0">
              <a:solidFill>
                <a:srgbClr val="FF00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E785BCB-BCFF-142C-8581-BE34F56DE57D}"/>
              </a:ext>
            </a:extLst>
          </p:cNvPr>
          <p:cNvGrpSpPr/>
          <p:nvPr/>
        </p:nvGrpSpPr>
        <p:grpSpPr>
          <a:xfrm>
            <a:off x="2339626" y="3532410"/>
            <a:ext cx="468873" cy="408366"/>
            <a:chOff x="5858925" y="1666800"/>
            <a:chExt cx="630000" cy="548700"/>
          </a:xfrm>
        </p:grpSpPr>
        <p:sp>
          <p:nvSpPr>
            <p:cNvPr id="5" name="Google Shape;464;p46">
              <a:extLst>
                <a:ext uri="{FF2B5EF4-FFF2-40B4-BE49-F238E27FC236}">
                  <a16:creationId xmlns:a16="http://schemas.microsoft.com/office/drawing/2014/main" id="{6C75D11E-B0E1-EB41-73E5-B078EAD4941D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65;p46">
              <a:extLst>
                <a:ext uri="{FF2B5EF4-FFF2-40B4-BE49-F238E27FC236}">
                  <a16:creationId xmlns:a16="http://schemas.microsoft.com/office/drawing/2014/main" id="{024F352E-9B47-C1C0-E846-459C3B8AF798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7" name="Google Shape;466;p46">
                <a:extLst>
                  <a:ext uri="{FF2B5EF4-FFF2-40B4-BE49-F238E27FC236}">
                    <a16:creationId xmlns:a16="http://schemas.microsoft.com/office/drawing/2014/main" id="{CDC96894-32A2-3150-250D-8EFE4536F43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" name="Google Shape;467;p46">
                <a:extLst>
                  <a:ext uri="{FF2B5EF4-FFF2-40B4-BE49-F238E27FC236}">
                    <a16:creationId xmlns:a16="http://schemas.microsoft.com/office/drawing/2014/main" id="{346F1619-00B3-C5BD-0CBC-67E699B12F04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" name="Google Shape;468;p46">
                <a:extLst>
                  <a:ext uri="{FF2B5EF4-FFF2-40B4-BE49-F238E27FC236}">
                    <a16:creationId xmlns:a16="http://schemas.microsoft.com/office/drawing/2014/main" id="{7A1D845A-68A4-0761-9322-96DEEB2EF072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669550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2104</Words>
  <Application>Microsoft Office PowerPoint</Application>
  <PresentationFormat>如螢幕大小 (16:9)</PresentationFormat>
  <Paragraphs>348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Poppins</vt:lpstr>
      <vt:lpstr>Anton</vt:lpstr>
      <vt:lpstr>Wingdings</vt:lpstr>
      <vt:lpstr>Lato</vt:lpstr>
      <vt:lpstr>Arial</vt:lpstr>
      <vt:lpstr>Roboto</vt:lpstr>
      <vt:lpstr>Essential Oils: Extraction Methods by Slidesgo</vt:lpstr>
      <vt:lpstr>Chapter 3</vt:lpstr>
      <vt:lpstr>網路爬蟲</vt:lpstr>
      <vt:lpstr>建立Python網路爬蟲</vt:lpstr>
      <vt:lpstr>Python爬蟲的基本步驟</vt:lpstr>
      <vt:lpstr>找出目標URL網址和參數</vt:lpstr>
      <vt:lpstr>判斷網頁內容如何產生</vt:lpstr>
      <vt:lpstr>擬定擷取資料的網路爬蟲策略</vt:lpstr>
      <vt:lpstr>將取得資料處存成檔案或存入資料庫</vt:lpstr>
      <vt:lpstr>JSON - 語法規則</vt:lpstr>
      <vt:lpstr>PowerPoint 簡報</vt:lpstr>
      <vt:lpstr>送出GET請求</vt:lpstr>
      <vt:lpstr>送出POST請求</vt:lpstr>
      <vt:lpstr>取得HTTP回應內容</vt:lpstr>
      <vt:lpstr>取得HTML編碼字串的回應內容</vt:lpstr>
      <vt:lpstr>取得位元組內容和原始Socket回應</vt:lpstr>
      <vt:lpstr>取得JSON回應內容</vt:lpstr>
      <vt:lpstr>檢查回應狀態碼</vt:lpstr>
      <vt:lpstr>取得回應狀態碼的進一步資訊</vt:lpstr>
      <vt:lpstr>取得回應的標頭資訊</vt:lpstr>
      <vt:lpstr>存取Cookie的HTTP請求</vt:lpstr>
      <vt:lpstr>建立自訂HTTP標頭的HTTP請求</vt:lpstr>
      <vt:lpstr>送出RESTful API的HTTP請求</vt:lpstr>
      <vt:lpstr>使用timeout參數指定請求時間</vt:lpstr>
      <vt:lpstr>Requests的例外處理</vt:lpstr>
      <vt:lpstr>Requests的例外處理</vt:lpstr>
      <vt:lpstr>Selenium</vt:lpstr>
      <vt:lpstr>使用Selenium取得網路資料</vt:lpstr>
      <vt:lpstr>使用Selenium取得網路資料</vt:lpstr>
      <vt:lpstr>使用Selenium取得網路資料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23</cp:revision>
  <dcterms:modified xsi:type="dcterms:W3CDTF">2023-03-28T09:56:30Z</dcterms:modified>
</cp:coreProperties>
</file>