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3" r:id="rId17"/>
    <p:sldId id="270" r:id="rId18"/>
    <p:sldId id="274" r:id="rId19"/>
    <p:sldId id="275" r:id="rId20"/>
    <p:sldId id="276" r:id="rId21"/>
    <p:sldId id="272" r:id="rId22"/>
    <p:sldId id="278" r:id="rId23"/>
    <p:sldId id="277" r:id="rId24"/>
    <p:sldId id="280" r:id="rId25"/>
    <p:sldId id="282" r:id="rId26"/>
    <p:sldId id="283" r:id="rId27"/>
    <p:sldId id="284" r:id="rId28"/>
    <p:sldId id="285" r:id="rId29"/>
    <p:sldId id="286" r:id="rId30"/>
    <p:sldId id="287" r:id="rId31"/>
    <p:sldId id="288" r:id="rId32"/>
    <p:sldId id="289" r:id="rId3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9" userDrawn="1">
          <p15:clr>
            <a:srgbClr val="A4A3A4"/>
          </p15:clr>
        </p15:guide>
        <p15:guide id="2" pos="34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CBE7"/>
    <a:srgbClr val="FE3434"/>
    <a:srgbClr val="FAB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079" autoAdjust="0"/>
  </p:normalViewPr>
  <p:slideViewPr>
    <p:cSldViewPr snapToGrid="0" showGuides="1">
      <p:cViewPr varScale="1">
        <p:scale>
          <a:sx n="68" d="100"/>
          <a:sy n="68" d="100"/>
        </p:scale>
        <p:origin x="1262" y="62"/>
      </p:cViewPr>
      <p:guideLst>
        <p:guide orient="horz" pos="1389"/>
        <p:guide pos="340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AFA1DE-BFD2-4AF3-8B87-C74827E2D03B}" type="doc">
      <dgm:prSet loTypeId="urn:microsoft.com/office/officeart/2005/8/layout/equation1" loCatId="process" qsTypeId="urn:microsoft.com/office/officeart/2005/8/quickstyle/simple1" qsCatId="simple" csTypeId="urn:microsoft.com/office/officeart/2005/8/colors/accent0_3" csCatId="mainScheme" phldr="1"/>
      <dgm:spPr/>
    </dgm:pt>
    <dgm:pt modelId="{D023C2C1-7B9E-4614-A635-30D1B6C8D518}">
      <dgm:prSet phldrT="[文字]" custT="1"/>
      <dgm:spPr/>
      <dgm:t>
        <a:bodyPr/>
        <a:lstStyle/>
        <a:p>
          <a:r>
            <a:rPr lang="zh-TW" altLang="en-US" sz="4000" dirty="0" smtClean="0">
              <a:latin typeface="微軟正黑體" panose="020B0604030504040204" pitchFamily="34" charset="-120"/>
              <a:ea typeface="微軟正黑體" panose="020B0604030504040204" pitchFamily="34" charset="-120"/>
            </a:rPr>
            <a:t>卷積運算</a:t>
          </a:r>
          <a:endParaRPr lang="zh-TW" altLang="en-US" sz="4000" dirty="0">
            <a:latin typeface="微軟正黑體" panose="020B0604030504040204" pitchFamily="34" charset="-120"/>
            <a:ea typeface="微軟正黑體" panose="020B0604030504040204" pitchFamily="34" charset="-120"/>
          </a:endParaRPr>
        </a:p>
      </dgm:t>
    </dgm:pt>
    <dgm:pt modelId="{6CA123EF-6B2A-46B2-9460-C71ED2052AA0}" type="parTrans" cxnId="{57173EAD-CBF1-4B88-877C-6E27C13D8B05}">
      <dgm:prSet/>
      <dgm:spPr/>
      <dgm:t>
        <a:bodyPr/>
        <a:lstStyle/>
        <a:p>
          <a:endParaRPr lang="zh-TW" altLang="en-US"/>
        </a:p>
      </dgm:t>
    </dgm:pt>
    <dgm:pt modelId="{3D40A289-4583-44B1-8B79-5F330C9AC564}" type="sibTrans" cxnId="{57173EAD-CBF1-4B88-877C-6E27C13D8B05}">
      <dgm:prSet/>
      <dgm:spPr/>
      <dgm:t>
        <a:bodyPr/>
        <a:lstStyle/>
        <a:p>
          <a:endParaRPr lang="zh-TW" altLang="en-US"/>
        </a:p>
      </dgm:t>
    </dgm:pt>
    <dgm:pt modelId="{701993BA-C840-4CE4-A5DD-E61FCE665328}">
      <dgm:prSet phldrT="[文字]" custT="1"/>
      <dgm:spPr>
        <a:solidFill>
          <a:schemeClr val="tx2">
            <a:lumMod val="60000"/>
            <a:lumOff val="40000"/>
          </a:schemeClr>
        </a:solidFill>
      </dgm:spPr>
      <dgm:t>
        <a:bodyPr/>
        <a:lstStyle/>
        <a:p>
          <a:r>
            <a:rPr lang="zh-TW" altLang="en-US" sz="4000" dirty="0" smtClean="0">
              <a:latin typeface="微軟正黑體" panose="020B0604030504040204" pitchFamily="34" charset="-120"/>
              <a:ea typeface="微軟正黑體" panose="020B0604030504040204" pitchFamily="34" charset="-120"/>
            </a:rPr>
            <a:t>池化運算</a:t>
          </a:r>
          <a:endParaRPr lang="zh-TW" altLang="en-US" sz="4000" dirty="0">
            <a:latin typeface="微軟正黑體" panose="020B0604030504040204" pitchFamily="34" charset="-120"/>
            <a:ea typeface="微軟正黑體" panose="020B0604030504040204" pitchFamily="34" charset="-120"/>
          </a:endParaRPr>
        </a:p>
      </dgm:t>
    </dgm:pt>
    <dgm:pt modelId="{818C0B98-622E-4AB6-8FC7-7F0CEDBF1AC4}" type="parTrans" cxnId="{D97F1B56-937D-4178-8F46-5FE59D5DA5E1}">
      <dgm:prSet/>
      <dgm:spPr/>
      <dgm:t>
        <a:bodyPr/>
        <a:lstStyle/>
        <a:p>
          <a:endParaRPr lang="zh-TW" altLang="en-US"/>
        </a:p>
      </dgm:t>
    </dgm:pt>
    <dgm:pt modelId="{88F521ED-BC12-4395-869A-F3326605296A}" type="sibTrans" cxnId="{D97F1B56-937D-4178-8F46-5FE59D5DA5E1}">
      <dgm:prSet/>
      <dgm:spPr/>
      <dgm:t>
        <a:bodyPr/>
        <a:lstStyle/>
        <a:p>
          <a:endParaRPr lang="zh-TW" altLang="en-US"/>
        </a:p>
      </dgm:t>
    </dgm:pt>
    <dgm:pt modelId="{7C3023C8-B191-4569-B6D2-08220433A8C5}">
      <dgm:prSet phldrT="[文字]" custT="1"/>
      <dgm:spPr/>
      <dgm:t>
        <a:bodyPr/>
        <a:lstStyle/>
        <a:p>
          <a:r>
            <a:rPr lang="zh-TW" altLang="en-US" sz="4000" dirty="0" smtClean="0">
              <a:latin typeface="微軟正黑體" panose="020B0604030504040204" pitchFamily="34" charset="-120"/>
              <a:ea typeface="微軟正黑體" panose="020B0604030504040204" pitchFamily="34" charset="-120"/>
            </a:rPr>
            <a:t>圖片特徵</a:t>
          </a:r>
          <a:endParaRPr lang="zh-TW" altLang="en-US" sz="4000" dirty="0">
            <a:latin typeface="微軟正黑體" panose="020B0604030504040204" pitchFamily="34" charset="-120"/>
            <a:ea typeface="微軟正黑體" panose="020B0604030504040204" pitchFamily="34" charset="-120"/>
          </a:endParaRPr>
        </a:p>
      </dgm:t>
    </dgm:pt>
    <dgm:pt modelId="{EF9353E8-1F47-49B3-A91F-C267B0DC15B6}" type="parTrans" cxnId="{ECAD6AAC-662D-4EAD-9AAA-851DD86A3650}">
      <dgm:prSet/>
      <dgm:spPr/>
      <dgm:t>
        <a:bodyPr/>
        <a:lstStyle/>
        <a:p>
          <a:endParaRPr lang="zh-TW" altLang="en-US"/>
        </a:p>
      </dgm:t>
    </dgm:pt>
    <dgm:pt modelId="{31A29B87-4A57-4EB6-AFA0-F049A6096E39}" type="sibTrans" cxnId="{ECAD6AAC-662D-4EAD-9AAA-851DD86A3650}">
      <dgm:prSet/>
      <dgm:spPr/>
      <dgm:t>
        <a:bodyPr/>
        <a:lstStyle/>
        <a:p>
          <a:endParaRPr lang="zh-TW" altLang="en-US"/>
        </a:p>
      </dgm:t>
    </dgm:pt>
    <dgm:pt modelId="{EACB3320-0169-4092-A604-F4EE562AD1AB}" type="pres">
      <dgm:prSet presAssocID="{25AFA1DE-BFD2-4AF3-8B87-C74827E2D03B}" presName="linearFlow" presStyleCnt="0">
        <dgm:presLayoutVars>
          <dgm:dir/>
          <dgm:resizeHandles val="exact"/>
        </dgm:presLayoutVars>
      </dgm:prSet>
      <dgm:spPr/>
    </dgm:pt>
    <dgm:pt modelId="{E8F85362-551F-425D-95E0-F46D3E61E053}" type="pres">
      <dgm:prSet presAssocID="{D023C2C1-7B9E-4614-A635-30D1B6C8D518}" presName="node" presStyleLbl="node1" presStyleIdx="0" presStyleCnt="3">
        <dgm:presLayoutVars>
          <dgm:bulletEnabled val="1"/>
        </dgm:presLayoutVars>
      </dgm:prSet>
      <dgm:spPr>
        <a:prstGeom prst="roundRect">
          <a:avLst/>
        </a:prstGeom>
      </dgm:spPr>
      <dgm:t>
        <a:bodyPr/>
        <a:lstStyle/>
        <a:p>
          <a:endParaRPr lang="zh-TW" altLang="en-US"/>
        </a:p>
      </dgm:t>
    </dgm:pt>
    <dgm:pt modelId="{7270D2E4-0D1F-4A59-AC37-F2B1BCB839CE}" type="pres">
      <dgm:prSet presAssocID="{3D40A289-4583-44B1-8B79-5F330C9AC564}" presName="spacerL" presStyleCnt="0"/>
      <dgm:spPr/>
    </dgm:pt>
    <dgm:pt modelId="{4F672AE7-89FE-4779-AE05-59507DCB6803}" type="pres">
      <dgm:prSet presAssocID="{3D40A289-4583-44B1-8B79-5F330C9AC564}" presName="sibTrans" presStyleLbl="sibTrans2D1" presStyleIdx="0" presStyleCnt="2"/>
      <dgm:spPr/>
      <dgm:t>
        <a:bodyPr/>
        <a:lstStyle/>
        <a:p>
          <a:endParaRPr lang="zh-TW" altLang="en-US"/>
        </a:p>
      </dgm:t>
    </dgm:pt>
    <dgm:pt modelId="{F395655F-95B3-4FB9-A027-812697B8CA8D}" type="pres">
      <dgm:prSet presAssocID="{3D40A289-4583-44B1-8B79-5F330C9AC564}" presName="spacerR" presStyleCnt="0"/>
      <dgm:spPr/>
    </dgm:pt>
    <dgm:pt modelId="{2B7034BE-ED8C-4024-A191-D01B2E6710F2}" type="pres">
      <dgm:prSet presAssocID="{701993BA-C840-4CE4-A5DD-E61FCE665328}" presName="node" presStyleLbl="node1" presStyleIdx="1" presStyleCnt="3">
        <dgm:presLayoutVars>
          <dgm:bulletEnabled val="1"/>
        </dgm:presLayoutVars>
      </dgm:prSet>
      <dgm:spPr>
        <a:prstGeom prst="roundRect">
          <a:avLst/>
        </a:prstGeom>
      </dgm:spPr>
      <dgm:t>
        <a:bodyPr/>
        <a:lstStyle/>
        <a:p>
          <a:endParaRPr lang="zh-TW" altLang="en-US"/>
        </a:p>
      </dgm:t>
    </dgm:pt>
    <dgm:pt modelId="{0AF902F8-DD57-4A18-B97B-83F7A3D313D3}" type="pres">
      <dgm:prSet presAssocID="{88F521ED-BC12-4395-869A-F3326605296A}" presName="spacerL" presStyleCnt="0"/>
      <dgm:spPr/>
    </dgm:pt>
    <dgm:pt modelId="{03F70E6C-A8A5-450D-9988-9B978944763B}" type="pres">
      <dgm:prSet presAssocID="{88F521ED-BC12-4395-869A-F3326605296A}" presName="sibTrans" presStyleLbl="sibTrans2D1" presStyleIdx="1" presStyleCnt="2"/>
      <dgm:spPr>
        <a:prstGeom prst="rightArrow">
          <a:avLst/>
        </a:prstGeom>
      </dgm:spPr>
      <dgm:t>
        <a:bodyPr/>
        <a:lstStyle/>
        <a:p>
          <a:endParaRPr lang="zh-TW" altLang="en-US"/>
        </a:p>
      </dgm:t>
    </dgm:pt>
    <dgm:pt modelId="{41CF5011-D5DD-4458-8A9F-47AD47827BDD}" type="pres">
      <dgm:prSet presAssocID="{88F521ED-BC12-4395-869A-F3326605296A}" presName="spacerR" presStyleCnt="0"/>
      <dgm:spPr/>
    </dgm:pt>
    <dgm:pt modelId="{6D600E20-D4FF-453E-B763-F207078D1F02}" type="pres">
      <dgm:prSet presAssocID="{7C3023C8-B191-4569-B6D2-08220433A8C5}" presName="node" presStyleLbl="node1" presStyleIdx="2" presStyleCnt="3">
        <dgm:presLayoutVars>
          <dgm:bulletEnabled val="1"/>
        </dgm:presLayoutVars>
      </dgm:prSet>
      <dgm:spPr>
        <a:prstGeom prst="roundRect">
          <a:avLst/>
        </a:prstGeom>
      </dgm:spPr>
      <dgm:t>
        <a:bodyPr/>
        <a:lstStyle/>
        <a:p>
          <a:endParaRPr lang="zh-TW" altLang="en-US"/>
        </a:p>
      </dgm:t>
    </dgm:pt>
  </dgm:ptLst>
  <dgm:cxnLst>
    <dgm:cxn modelId="{E8B46BBD-C7F3-428E-AF96-8EEEEE0FEDEF}" type="presOf" srcId="{D023C2C1-7B9E-4614-A635-30D1B6C8D518}" destId="{E8F85362-551F-425D-95E0-F46D3E61E053}" srcOrd="0" destOrd="0" presId="urn:microsoft.com/office/officeart/2005/8/layout/equation1"/>
    <dgm:cxn modelId="{57173EAD-CBF1-4B88-877C-6E27C13D8B05}" srcId="{25AFA1DE-BFD2-4AF3-8B87-C74827E2D03B}" destId="{D023C2C1-7B9E-4614-A635-30D1B6C8D518}" srcOrd="0" destOrd="0" parTransId="{6CA123EF-6B2A-46B2-9460-C71ED2052AA0}" sibTransId="{3D40A289-4583-44B1-8B79-5F330C9AC564}"/>
    <dgm:cxn modelId="{D97F1B56-937D-4178-8F46-5FE59D5DA5E1}" srcId="{25AFA1DE-BFD2-4AF3-8B87-C74827E2D03B}" destId="{701993BA-C840-4CE4-A5DD-E61FCE665328}" srcOrd="1" destOrd="0" parTransId="{818C0B98-622E-4AB6-8FC7-7F0CEDBF1AC4}" sibTransId="{88F521ED-BC12-4395-869A-F3326605296A}"/>
    <dgm:cxn modelId="{ECAD6AAC-662D-4EAD-9AAA-851DD86A3650}" srcId="{25AFA1DE-BFD2-4AF3-8B87-C74827E2D03B}" destId="{7C3023C8-B191-4569-B6D2-08220433A8C5}" srcOrd="2" destOrd="0" parTransId="{EF9353E8-1F47-49B3-A91F-C267B0DC15B6}" sibTransId="{31A29B87-4A57-4EB6-AFA0-F049A6096E39}"/>
    <dgm:cxn modelId="{E739A114-41AE-41BB-B301-2DCD1E42E379}" type="presOf" srcId="{7C3023C8-B191-4569-B6D2-08220433A8C5}" destId="{6D600E20-D4FF-453E-B763-F207078D1F02}" srcOrd="0" destOrd="0" presId="urn:microsoft.com/office/officeart/2005/8/layout/equation1"/>
    <dgm:cxn modelId="{E7550253-3C8A-4C51-8352-2631074865EB}" type="presOf" srcId="{701993BA-C840-4CE4-A5DD-E61FCE665328}" destId="{2B7034BE-ED8C-4024-A191-D01B2E6710F2}" srcOrd="0" destOrd="0" presId="urn:microsoft.com/office/officeart/2005/8/layout/equation1"/>
    <dgm:cxn modelId="{40547390-19C9-4AC2-B975-28EF88EE9BE7}" type="presOf" srcId="{25AFA1DE-BFD2-4AF3-8B87-C74827E2D03B}" destId="{EACB3320-0169-4092-A604-F4EE562AD1AB}" srcOrd="0" destOrd="0" presId="urn:microsoft.com/office/officeart/2005/8/layout/equation1"/>
    <dgm:cxn modelId="{CE9E86FA-53D8-4FE2-845A-3A1964D0B422}" type="presOf" srcId="{3D40A289-4583-44B1-8B79-5F330C9AC564}" destId="{4F672AE7-89FE-4779-AE05-59507DCB6803}" srcOrd="0" destOrd="0" presId="urn:microsoft.com/office/officeart/2005/8/layout/equation1"/>
    <dgm:cxn modelId="{B4A8FF73-4352-4DB0-A23F-0C44950BB2FC}" type="presOf" srcId="{88F521ED-BC12-4395-869A-F3326605296A}" destId="{03F70E6C-A8A5-450D-9988-9B978944763B}" srcOrd="0" destOrd="0" presId="urn:microsoft.com/office/officeart/2005/8/layout/equation1"/>
    <dgm:cxn modelId="{F884EA79-3EBF-432D-84B9-4034C6222EEE}" type="presParOf" srcId="{EACB3320-0169-4092-A604-F4EE562AD1AB}" destId="{E8F85362-551F-425D-95E0-F46D3E61E053}" srcOrd="0" destOrd="0" presId="urn:microsoft.com/office/officeart/2005/8/layout/equation1"/>
    <dgm:cxn modelId="{96FC4592-C7B3-486C-A5CE-2A8560012B5C}" type="presParOf" srcId="{EACB3320-0169-4092-A604-F4EE562AD1AB}" destId="{7270D2E4-0D1F-4A59-AC37-F2B1BCB839CE}" srcOrd="1" destOrd="0" presId="urn:microsoft.com/office/officeart/2005/8/layout/equation1"/>
    <dgm:cxn modelId="{183A872C-4D33-4324-B69F-384F1ACEEDB2}" type="presParOf" srcId="{EACB3320-0169-4092-A604-F4EE562AD1AB}" destId="{4F672AE7-89FE-4779-AE05-59507DCB6803}" srcOrd="2" destOrd="0" presId="urn:microsoft.com/office/officeart/2005/8/layout/equation1"/>
    <dgm:cxn modelId="{BBDAEC48-5D4B-47C6-BA71-89B15770E573}" type="presParOf" srcId="{EACB3320-0169-4092-A604-F4EE562AD1AB}" destId="{F395655F-95B3-4FB9-A027-812697B8CA8D}" srcOrd="3" destOrd="0" presId="urn:microsoft.com/office/officeart/2005/8/layout/equation1"/>
    <dgm:cxn modelId="{EB2A9241-73E6-43B3-9433-E5486E2C69A5}" type="presParOf" srcId="{EACB3320-0169-4092-A604-F4EE562AD1AB}" destId="{2B7034BE-ED8C-4024-A191-D01B2E6710F2}" srcOrd="4" destOrd="0" presId="urn:microsoft.com/office/officeart/2005/8/layout/equation1"/>
    <dgm:cxn modelId="{A771F61B-9718-43F7-92AA-E56347E80566}" type="presParOf" srcId="{EACB3320-0169-4092-A604-F4EE562AD1AB}" destId="{0AF902F8-DD57-4A18-B97B-83F7A3D313D3}" srcOrd="5" destOrd="0" presId="urn:microsoft.com/office/officeart/2005/8/layout/equation1"/>
    <dgm:cxn modelId="{37EB0741-45CF-47CF-A1B1-E7D58F1E541B}" type="presParOf" srcId="{EACB3320-0169-4092-A604-F4EE562AD1AB}" destId="{03F70E6C-A8A5-450D-9988-9B978944763B}" srcOrd="6" destOrd="0" presId="urn:microsoft.com/office/officeart/2005/8/layout/equation1"/>
    <dgm:cxn modelId="{6F1FDF6C-D3AA-4E2F-8788-F664E627985A}" type="presParOf" srcId="{EACB3320-0169-4092-A604-F4EE562AD1AB}" destId="{41CF5011-D5DD-4458-8A9F-47AD47827BDD}" srcOrd="7" destOrd="0" presId="urn:microsoft.com/office/officeart/2005/8/layout/equation1"/>
    <dgm:cxn modelId="{F9BF6C66-C4C1-4752-AC9F-CDDAEED30BB3}" type="presParOf" srcId="{EACB3320-0169-4092-A604-F4EE562AD1AB}" destId="{6D600E20-D4FF-453E-B763-F207078D1F02}"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5B20E6-A9ED-465B-A50C-452CE26B66A8}"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zh-TW" altLang="en-US"/>
        </a:p>
      </dgm:t>
    </dgm:pt>
    <dgm:pt modelId="{07026F7A-3D7D-416E-8808-7687C9A88AAE}">
      <dgm:prSet phldrT="[文字]"/>
      <dgm:spPr/>
      <dgm:t>
        <a:bodyPr/>
        <a:lstStyle/>
        <a:p>
          <a:r>
            <a:rPr lang="zh-TW" altLang="en-US" dirty="0" smtClean="0">
              <a:latin typeface="微軟正黑體" panose="020B0604030504040204" pitchFamily="34" charset="-120"/>
              <a:ea typeface="微軟正黑體" panose="020B0604030504040204" pitchFamily="34" charset="-120"/>
            </a:rPr>
            <a:t>卷積層</a:t>
          </a:r>
          <a:r>
            <a:rPr lang="en-US" altLang="zh-TW" dirty="0" smtClean="0">
              <a:latin typeface="微軟正黑體" panose="020B0604030504040204" pitchFamily="34" charset="-120"/>
              <a:ea typeface="微軟正黑體"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dgm:t>
    </dgm:pt>
    <dgm:pt modelId="{8D239561-9576-423E-B880-8D6142AAEA2B}" type="parTrans" cxnId="{95978407-8163-47D1-A171-E4A0C74EEE62}">
      <dgm:prSet/>
      <dgm:spPr/>
      <dgm:t>
        <a:bodyPr/>
        <a:lstStyle/>
        <a:p>
          <a:endParaRPr lang="zh-TW" altLang="en-US"/>
        </a:p>
      </dgm:t>
    </dgm:pt>
    <dgm:pt modelId="{EE65F18B-5E02-4544-9A8F-E28BE5113153}" type="sibTrans" cxnId="{95978407-8163-47D1-A171-E4A0C74EEE62}">
      <dgm:prSet/>
      <dgm:spPr/>
      <dgm:t>
        <a:bodyPr/>
        <a:lstStyle/>
        <a:p>
          <a:endParaRPr lang="zh-TW" altLang="en-US"/>
        </a:p>
      </dgm:t>
    </dgm:pt>
    <dgm:pt modelId="{165139D3-BECE-4AA8-80A1-1215E8FF18ED}">
      <dgm:prSet phldrT="[文字]"/>
      <dgm:spPr/>
      <dgm:t>
        <a:bodyPr/>
        <a:lstStyle/>
        <a:p>
          <a:r>
            <a:rPr lang="zh-TW" altLang="en-US" dirty="0" smtClean="0">
              <a:latin typeface="微軟正黑體" panose="020B0604030504040204" pitchFamily="34" charset="-120"/>
              <a:ea typeface="微軟正黑體" panose="020B0604030504040204" pitchFamily="34" charset="-120"/>
            </a:rPr>
            <a:t>池化層</a:t>
          </a:r>
          <a:r>
            <a:rPr lang="en-US" altLang="zh-TW" dirty="0" smtClean="0">
              <a:latin typeface="微軟正黑體" panose="020B0604030504040204" pitchFamily="34" charset="-120"/>
              <a:ea typeface="微軟正黑體"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dgm:t>
    </dgm:pt>
    <dgm:pt modelId="{994AAE16-E103-49A3-B7C3-5CBD32091117}" type="parTrans" cxnId="{9F30340F-216F-43E0-9F40-925A6927B3E1}">
      <dgm:prSet/>
      <dgm:spPr/>
      <dgm:t>
        <a:bodyPr/>
        <a:lstStyle/>
        <a:p>
          <a:endParaRPr lang="zh-TW" altLang="en-US"/>
        </a:p>
      </dgm:t>
    </dgm:pt>
    <dgm:pt modelId="{67650DF0-0611-484E-8B9D-D28A453A2505}" type="sibTrans" cxnId="{9F30340F-216F-43E0-9F40-925A6927B3E1}">
      <dgm:prSet/>
      <dgm:spPr/>
      <dgm:t>
        <a:bodyPr/>
        <a:lstStyle/>
        <a:p>
          <a:endParaRPr lang="zh-TW" altLang="en-US"/>
        </a:p>
      </dgm:t>
    </dgm:pt>
    <dgm:pt modelId="{45E773F6-3BF9-4C57-BA2A-0207769351F6}">
      <dgm:prSet phldrT="[文字]"/>
      <dgm:spPr/>
      <dgm:t>
        <a:bodyPr/>
        <a:lstStyle/>
        <a:p>
          <a:r>
            <a:rPr lang="zh-TW" altLang="en-US" dirty="0" smtClean="0">
              <a:latin typeface="微軟正黑體" panose="020B0604030504040204" pitchFamily="34" charset="-120"/>
              <a:ea typeface="微軟正黑體" panose="020B0604030504040204" pitchFamily="34" charset="-120"/>
            </a:rPr>
            <a:t>卷積層</a:t>
          </a:r>
          <a:r>
            <a:rPr lang="en-US" altLang="zh-TW" dirty="0" smtClean="0">
              <a:latin typeface="微軟正黑體" panose="020B0604030504040204" pitchFamily="34" charset="-120"/>
              <a:ea typeface="微軟正黑體" panose="020B0604030504040204" pitchFamily="34" charset="-120"/>
            </a:rPr>
            <a:t>2</a:t>
          </a:r>
          <a:endParaRPr lang="zh-TW" altLang="en-US" dirty="0">
            <a:latin typeface="微軟正黑體" panose="020B0604030504040204" pitchFamily="34" charset="-120"/>
            <a:ea typeface="微軟正黑體" panose="020B0604030504040204" pitchFamily="34" charset="-120"/>
          </a:endParaRPr>
        </a:p>
      </dgm:t>
    </dgm:pt>
    <dgm:pt modelId="{580F809D-1CEC-44E5-9227-4A6C6249EA94}" type="parTrans" cxnId="{8EE7FCDB-23C2-4A2B-838A-DC050D9AE937}">
      <dgm:prSet/>
      <dgm:spPr/>
      <dgm:t>
        <a:bodyPr/>
        <a:lstStyle/>
        <a:p>
          <a:endParaRPr lang="zh-TW" altLang="en-US"/>
        </a:p>
      </dgm:t>
    </dgm:pt>
    <dgm:pt modelId="{BF396348-E57E-4A80-85B9-9A8BAEDFE8E8}" type="sibTrans" cxnId="{8EE7FCDB-23C2-4A2B-838A-DC050D9AE937}">
      <dgm:prSet/>
      <dgm:spPr/>
      <dgm:t>
        <a:bodyPr/>
        <a:lstStyle/>
        <a:p>
          <a:endParaRPr lang="zh-TW" altLang="en-US"/>
        </a:p>
      </dgm:t>
    </dgm:pt>
    <dgm:pt modelId="{D24138F4-E2A5-4664-BCF9-F0D2549F190E}">
      <dgm:prSet phldrT="[文字]"/>
      <dgm:spPr/>
      <dgm:t>
        <a:bodyPr/>
        <a:lstStyle/>
        <a:p>
          <a:r>
            <a:rPr lang="zh-TW" altLang="en-US" dirty="0" smtClean="0">
              <a:latin typeface="微軟正黑體" panose="020B0604030504040204" pitchFamily="34" charset="-120"/>
              <a:ea typeface="微軟正黑體" panose="020B0604030504040204" pitchFamily="34" charset="-120"/>
            </a:rPr>
            <a:t>池化層</a:t>
          </a:r>
          <a:r>
            <a:rPr lang="en-US" altLang="zh-TW" dirty="0" smtClean="0">
              <a:latin typeface="微軟正黑體" panose="020B0604030504040204" pitchFamily="34" charset="-120"/>
              <a:ea typeface="微軟正黑體" panose="020B0604030504040204" pitchFamily="34" charset="-120"/>
            </a:rPr>
            <a:t>2</a:t>
          </a:r>
          <a:endParaRPr lang="zh-TW" altLang="en-US" dirty="0">
            <a:latin typeface="微軟正黑體" panose="020B0604030504040204" pitchFamily="34" charset="-120"/>
            <a:ea typeface="微軟正黑體" panose="020B0604030504040204" pitchFamily="34" charset="-120"/>
          </a:endParaRPr>
        </a:p>
      </dgm:t>
    </dgm:pt>
    <dgm:pt modelId="{DB9468F8-01C0-49AD-8574-F4E7767E586F}" type="parTrans" cxnId="{39ED6B84-8E52-4607-8C95-A229D2357856}">
      <dgm:prSet/>
      <dgm:spPr/>
      <dgm:t>
        <a:bodyPr/>
        <a:lstStyle/>
        <a:p>
          <a:endParaRPr lang="zh-TW" altLang="en-US"/>
        </a:p>
      </dgm:t>
    </dgm:pt>
    <dgm:pt modelId="{5D3E4598-5C05-45F6-8CFF-E7B61EFB61CF}" type="sibTrans" cxnId="{39ED6B84-8E52-4607-8C95-A229D2357856}">
      <dgm:prSet/>
      <dgm:spPr/>
      <dgm:t>
        <a:bodyPr/>
        <a:lstStyle/>
        <a:p>
          <a:endParaRPr lang="zh-TW" altLang="en-US"/>
        </a:p>
      </dgm:t>
    </dgm:pt>
    <dgm:pt modelId="{0FD2F550-87B8-4EDF-B92F-220BFFE67BEF}">
      <dgm:prSet phldrT="[文字]"/>
      <dgm:spPr/>
      <dgm:t>
        <a:bodyPr/>
        <a:lstStyle/>
        <a:p>
          <a:r>
            <a:rPr lang="zh-TW" altLang="en-US" dirty="0" smtClean="0">
              <a:latin typeface="微軟正黑體" panose="020B0604030504040204" pitchFamily="34" charset="-120"/>
              <a:ea typeface="微軟正黑體" panose="020B0604030504040204" pitchFamily="34" charset="-120"/>
            </a:rPr>
            <a:t>全聯接層</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隱藏層</a:t>
          </a:r>
          <a:r>
            <a:rPr lang="en-US" altLang="zh-TW" dirty="0" smtClean="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dgm:t>
    </dgm:pt>
    <dgm:pt modelId="{0537E8E4-51E8-4C28-BCC6-8232BED614F0}" type="parTrans" cxnId="{606C746F-8DB3-4D53-A105-41F735D57CE3}">
      <dgm:prSet/>
      <dgm:spPr/>
      <dgm:t>
        <a:bodyPr/>
        <a:lstStyle/>
        <a:p>
          <a:endParaRPr lang="zh-TW" altLang="en-US"/>
        </a:p>
      </dgm:t>
    </dgm:pt>
    <dgm:pt modelId="{AA7372FC-48DF-499C-BDFE-D61980BC0BA6}" type="sibTrans" cxnId="{606C746F-8DB3-4D53-A105-41F735D57CE3}">
      <dgm:prSet/>
      <dgm:spPr/>
      <dgm:t>
        <a:bodyPr/>
        <a:lstStyle/>
        <a:p>
          <a:endParaRPr lang="zh-TW" altLang="en-US"/>
        </a:p>
      </dgm:t>
    </dgm:pt>
    <dgm:pt modelId="{890D5F74-3EC5-493A-98BB-0EB9A721F1C6}">
      <dgm:prSet phldrT="[文字]"/>
      <dgm:spPr/>
      <dgm:t>
        <a:bodyPr/>
        <a:lstStyle/>
        <a:p>
          <a:r>
            <a:rPr lang="zh-TW" altLang="en-US" dirty="0" smtClean="0">
              <a:latin typeface="微軟正黑體" panose="020B0604030504040204" pitchFamily="34" charset="-120"/>
              <a:ea typeface="微軟正黑體" panose="020B0604030504040204" pitchFamily="34" charset="-120"/>
            </a:rPr>
            <a:t>輸出層</a:t>
          </a:r>
          <a:endParaRPr lang="zh-TW" altLang="en-US" dirty="0">
            <a:latin typeface="微軟正黑體" panose="020B0604030504040204" pitchFamily="34" charset="-120"/>
            <a:ea typeface="微軟正黑體" panose="020B0604030504040204" pitchFamily="34" charset="-120"/>
          </a:endParaRPr>
        </a:p>
      </dgm:t>
    </dgm:pt>
    <dgm:pt modelId="{E5ECCD08-41D5-4149-86ED-49E3F48217E6}" type="parTrans" cxnId="{0E2DBCB0-54B6-4E31-A224-7C9AEAD005F8}">
      <dgm:prSet/>
      <dgm:spPr/>
      <dgm:t>
        <a:bodyPr/>
        <a:lstStyle/>
        <a:p>
          <a:endParaRPr lang="zh-TW" altLang="en-US"/>
        </a:p>
      </dgm:t>
    </dgm:pt>
    <dgm:pt modelId="{A2437979-49A3-446D-9566-2A92DE76C8F1}" type="sibTrans" cxnId="{0E2DBCB0-54B6-4E31-A224-7C9AEAD005F8}">
      <dgm:prSet/>
      <dgm:spPr/>
      <dgm:t>
        <a:bodyPr/>
        <a:lstStyle/>
        <a:p>
          <a:endParaRPr lang="zh-TW" altLang="en-US"/>
        </a:p>
      </dgm:t>
    </dgm:pt>
    <dgm:pt modelId="{40F58C7D-8572-49E5-BCF2-AD085A6F5367}" type="pres">
      <dgm:prSet presAssocID="{F25B20E6-A9ED-465B-A50C-452CE26B66A8}" presName="Name0" presStyleCnt="0">
        <dgm:presLayoutVars>
          <dgm:dir/>
          <dgm:resizeHandles val="exact"/>
        </dgm:presLayoutVars>
      </dgm:prSet>
      <dgm:spPr/>
      <dgm:t>
        <a:bodyPr/>
        <a:lstStyle/>
        <a:p>
          <a:endParaRPr lang="zh-TW" altLang="en-US"/>
        </a:p>
      </dgm:t>
    </dgm:pt>
    <dgm:pt modelId="{5820E71F-9547-4E9E-9C47-388FF74AAEF4}" type="pres">
      <dgm:prSet presAssocID="{07026F7A-3D7D-416E-8808-7687C9A88AAE}" presName="node" presStyleLbl="node1" presStyleIdx="0" presStyleCnt="6">
        <dgm:presLayoutVars>
          <dgm:bulletEnabled val="1"/>
        </dgm:presLayoutVars>
      </dgm:prSet>
      <dgm:spPr/>
      <dgm:t>
        <a:bodyPr/>
        <a:lstStyle/>
        <a:p>
          <a:endParaRPr lang="zh-TW" altLang="en-US"/>
        </a:p>
      </dgm:t>
    </dgm:pt>
    <dgm:pt modelId="{20D20288-C052-4C23-9ECA-682B83AD553B}" type="pres">
      <dgm:prSet presAssocID="{EE65F18B-5E02-4544-9A8F-E28BE5113153}" presName="sibTrans" presStyleLbl="sibTrans2D1" presStyleIdx="0" presStyleCnt="5"/>
      <dgm:spPr/>
      <dgm:t>
        <a:bodyPr/>
        <a:lstStyle/>
        <a:p>
          <a:endParaRPr lang="zh-TW" altLang="en-US"/>
        </a:p>
      </dgm:t>
    </dgm:pt>
    <dgm:pt modelId="{44384101-944D-432E-A644-E681C43E3AD0}" type="pres">
      <dgm:prSet presAssocID="{EE65F18B-5E02-4544-9A8F-E28BE5113153}" presName="connectorText" presStyleLbl="sibTrans2D1" presStyleIdx="0" presStyleCnt="5"/>
      <dgm:spPr/>
      <dgm:t>
        <a:bodyPr/>
        <a:lstStyle/>
        <a:p>
          <a:endParaRPr lang="zh-TW" altLang="en-US"/>
        </a:p>
      </dgm:t>
    </dgm:pt>
    <dgm:pt modelId="{68B826E4-97AE-4808-8730-AD7CC0B86A4A}" type="pres">
      <dgm:prSet presAssocID="{165139D3-BECE-4AA8-80A1-1215E8FF18ED}" presName="node" presStyleLbl="node1" presStyleIdx="1" presStyleCnt="6">
        <dgm:presLayoutVars>
          <dgm:bulletEnabled val="1"/>
        </dgm:presLayoutVars>
      </dgm:prSet>
      <dgm:spPr/>
      <dgm:t>
        <a:bodyPr/>
        <a:lstStyle/>
        <a:p>
          <a:endParaRPr lang="zh-TW" altLang="en-US"/>
        </a:p>
      </dgm:t>
    </dgm:pt>
    <dgm:pt modelId="{9E86080A-33EE-4F4C-BF14-35BD8FC27B58}" type="pres">
      <dgm:prSet presAssocID="{67650DF0-0611-484E-8B9D-D28A453A2505}" presName="sibTrans" presStyleLbl="sibTrans2D1" presStyleIdx="1" presStyleCnt="5"/>
      <dgm:spPr/>
      <dgm:t>
        <a:bodyPr/>
        <a:lstStyle/>
        <a:p>
          <a:endParaRPr lang="zh-TW" altLang="en-US"/>
        </a:p>
      </dgm:t>
    </dgm:pt>
    <dgm:pt modelId="{56D94973-469E-4439-9717-0CB440715769}" type="pres">
      <dgm:prSet presAssocID="{67650DF0-0611-484E-8B9D-D28A453A2505}" presName="connectorText" presStyleLbl="sibTrans2D1" presStyleIdx="1" presStyleCnt="5"/>
      <dgm:spPr/>
      <dgm:t>
        <a:bodyPr/>
        <a:lstStyle/>
        <a:p>
          <a:endParaRPr lang="zh-TW" altLang="en-US"/>
        </a:p>
      </dgm:t>
    </dgm:pt>
    <dgm:pt modelId="{4358495F-602A-4C29-97DC-111CD4FD3161}" type="pres">
      <dgm:prSet presAssocID="{45E773F6-3BF9-4C57-BA2A-0207769351F6}" presName="node" presStyleLbl="node1" presStyleIdx="2" presStyleCnt="6">
        <dgm:presLayoutVars>
          <dgm:bulletEnabled val="1"/>
        </dgm:presLayoutVars>
      </dgm:prSet>
      <dgm:spPr/>
      <dgm:t>
        <a:bodyPr/>
        <a:lstStyle/>
        <a:p>
          <a:endParaRPr lang="zh-TW" altLang="en-US"/>
        </a:p>
      </dgm:t>
    </dgm:pt>
    <dgm:pt modelId="{C6AE93E5-74FB-40C3-965F-B9B285E397D7}" type="pres">
      <dgm:prSet presAssocID="{BF396348-E57E-4A80-85B9-9A8BAEDFE8E8}" presName="sibTrans" presStyleLbl="sibTrans2D1" presStyleIdx="2" presStyleCnt="5"/>
      <dgm:spPr/>
      <dgm:t>
        <a:bodyPr/>
        <a:lstStyle/>
        <a:p>
          <a:endParaRPr lang="zh-TW" altLang="en-US"/>
        </a:p>
      </dgm:t>
    </dgm:pt>
    <dgm:pt modelId="{612762B1-8418-448B-B5A8-DE34CE3099CB}" type="pres">
      <dgm:prSet presAssocID="{BF396348-E57E-4A80-85B9-9A8BAEDFE8E8}" presName="connectorText" presStyleLbl="sibTrans2D1" presStyleIdx="2" presStyleCnt="5"/>
      <dgm:spPr/>
      <dgm:t>
        <a:bodyPr/>
        <a:lstStyle/>
        <a:p>
          <a:endParaRPr lang="zh-TW" altLang="en-US"/>
        </a:p>
      </dgm:t>
    </dgm:pt>
    <dgm:pt modelId="{7EE702C0-8D62-4696-B825-DDF77C1FF220}" type="pres">
      <dgm:prSet presAssocID="{D24138F4-E2A5-4664-BCF9-F0D2549F190E}" presName="node" presStyleLbl="node1" presStyleIdx="3" presStyleCnt="6">
        <dgm:presLayoutVars>
          <dgm:bulletEnabled val="1"/>
        </dgm:presLayoutVars>
      </dgm:prSet>
      <dgm:spPr/>
      <dgm:t>
        <a:bodyPr/>
        <a:lstStyle/>
        <a:p>
          <a:endParaRPr lang="zh-TW" altLang="en-US"/>
        </a:p>
      </dgm:t>
    </dgm:pt>
    <dgm:pt modelId="{17AFF055-5738-4DA8-9C3C-B5887542CB34}" type="pres">
      <dgm:prSet presAssocID="{5D3E4598-5C05-45F6-8CFF-E7B61EFB61CF}" presName="sibTrans" presStyleLbl="sibTrans2D1" presStyleIdx="3" presStyleCnt="5"/>
      <dgm:spPr/>
      <dgm:t>
        <a:bodyPr/>
        <a:lstStyle/>
        <a:p>
          <a:endParaRPr lang="zh-TW" altLang="en-US"/>
        </a:p>
      </dgm:t>
    </dgm:pt>
    <dgm:pt modelId="{9FE1B7E1-8606-459C-9721-8C14BAC73C60}" type="pres">
      <dgm:prSet presAssocID="{5D3E4598-5C05-45F6-8CFF-E7B61EFB61CF}" presName="connectorText" presStyleLbl="sibTrans2D1" presStyleIdx="3" presStyleCnt="5"/>
      <dgm:spPr/>
      <dgm:t>
        <a:bodyPr/>
        <a:lstStyle/>
        <a:p>
          <a:endParaRPr lang="zh-TW" altLang="en-US"/>
        </a:p>
      </dgm:t>
    </dgm:pt>
    <dgm:pt modelId="{9E0C3BEE-9658-402B-828E-66E4C4CE43A1}" type="pres">
      <dgm:prSet presAssocID="{0FD2F550-87B8-4EDF-B92F-220BFFE67BEF}" presName="node" presStyleLbl="node1" presStyleIdx="4" presStyleCnt="6">
        <dgm:presLayoutVars>
          <dgm:bulletEnabled val="1"/>
        </dgm:presLayoutVars>
      </dgm:prSet>
      <dgm:spPr/>
      <dgm:t>
        <a:bodyPr/>
        <a:lstStyle/>
        <a:p>
          <a:endParaRPr lang="zh-TW" altLang="en-US"/>
        </a:p>
      </dgm:t>
    </dgm:pt>
    <dgm:pt modelId="{366BF181-3171-487D-92CC-3A689E6287F8}" type="pres">
      <dgm:prSet presAssocID="{AA7372FC-48DF-499C-BDFE-D61980BC0BA6}" presName="sibTrans" presStyleLbl="sibTrans2D1" presStyleIdx="4" presStyleCnt="5"/>
      <dgm:spPr/>
      <dgm:t>
        <a:bodyPr/>
        <a:lstStyle/>
        <a:p>
          <a:endParaRPr lang="zh-TW" altLang="en-US"/>
        </a:p>
      </dgm:t>
    </dgm:pt>
    <dgm:pt modelId="{2109CFC5-62BF-4A15-8524-763C055DFB7A}" type="pres">
      <dgm:prSet presAssocID="{AA7372FC-48DF-499C-BDFE-D61980BC0BA6}" presName="connectorText" presStyleLbl="sibTrans2D1" presStyleIdx="4" presStyleCnt="5"/>
      <dgm:spPr/>
      <dgm:t>
        <a:bodyPr/>
        <a:lstStyle/>
        <a:p>
          <a:endParaRPr lang="zh-TW" altLang="en-US"/>
        </a:p>
      </dgm:t>
    </dgm:pt>
    <dgm:pt modelId="{6FFF9CFF-90D9-4B20-8737-397417A8E0D6}" type="pres">
      <dgm:prSet presAssocID="{890D5F74-3EC5-493A-98BB-0EB9A721F1C6}" presName="node" presStyleLbl="node1" presStyleIdx="5" presStyleCnt="6">
        <dgm:presLayoutVars>
          <dgm:bulletEnabled val="1"/>
        </dgm:presLayoutVars>
      </dgm:prSet>
      <dgm:spPr/>
      <dgm:t>
        <a:bodyPr/>
        <a:lstStyle/>
        <a:p>
          <a:endParaRPr lang="zh-TW" altLang="en-US"/>
        </a:p>
      </dgm:t>
    </dgm:pt>
  </dgm:ptLst>
  <dgm:cxnLst>
    <dgm:cxn modelId="{BE789CEA-F74F-4ADF-8F5F-4EA5A8983933}" type="presOf" srcId="{67650DF0-0611-484E-8B9D-D28A453A2505}" destId="{56D94973-469E-4439-9717-0CB440715769}" srcOrd="1" destOrd="0" presId="urn:microsoft.com/office/officeart/2005/8/layout/process1"/>
    <dgm:cxn modelId="{ADDC7BC0-1195-43E9-A868-6222AF65AD22}" type="presOf" srcId="{07026F7A-3D7D-416E-8808-7687C9A88AAE}" destId="{5820E71F-9547-4E9E-9C47-388FF74AAEF4}" srcOrd="0" destOrd="0" presId="urn:microsoft.com/office/officeart/2005/8/layout/process1"/>
    <dgm:cxn modelId="{5064CB31-6E66-4406-9980-CAF4343949F5}" type="presOf" srcId="{45E773F6-3BF9-4C57-BA2A-0207769351F6}" destId="{4358495F-602A-4C29-97DC-111CD4FD3161}" srcOrd="0" destOrd="0" presId="urn:microsoft.com/office/officeart/2005/8/layout/process1"/>
    <dgm:cxn modelId="{E3F4CFE4-E91D-4665-AE09-9B16904432D7}" type="presOf" srcId="{EE65F18B-5E02-4544-9A8F-E28BE5113153}" destId="{20D20288-C052-4C23-9ECA-682B83AD553B}" srcOrd="0" destOrd="0" presId="urn:microsoft.com/office/officeart/2005/8/layout/process1"/>
    <dgm:cxn modelId="{3D8C3351-290C-4781-86FD-8FB50DE985DE}" type="presOf" srcId="{BF396348-E57E-4A80-85B9-9A8BAEDFE8E8}" destId="{C6AE93E5-74FB-40C3-965F-B9B285E397D7}" srcOrd="0" destOrd="0" presId="urn:microsoft.com/office/officeart/2005/8/layout/process1"/>
    <dgm:cxn modelId="{8D209CA0-BE83-4982-991A-190A743BBB78}" type="presOf" srcId="{AA7372FC-48DF-499C-BDFE-D61980BC0BA6}" destId="{366BF181-3171-487D-92CC-3A689E6287F8}" srcOrd="0" destOrd="0" presId="urn:microsoft.com/office/officeart/2005/8/layout/process1"/>
    <dgm:cxn modelId="{EB3C64B0-BF11-4743-AF02-23708F457F98}" type="presOf" srcId="{0FD2F550-87B8-4EDF-B92F-220BFFE67BEF}" destId="{9E0C3BEE-9658-402B-828E-66E4C4CE43A1}" srcOrd="0" destOrd="0" presId="urn:microsoft.com/office/officeart/2005/8/layout/process1"/>
    <dgm:cxn modelId="{95978407-8163-47D1-A171-E4A0C74EEE62}" srcId="{F25B20E6-A9ED-465B-A50C-452CE26B66A8}" destId="{07026F7A-3D7D-416E-8808-7687C9A88AAE}" srcOrd="0" destOrd="0" parTransId="{8D239561-9576-423E-B880-8D6142AAEA2B}" sibTransId="{EE65F18B-5E02-4544-9A8F-E28BE5113153}"/>
    <dgm:cxn modelId="{606C746F-8DB3-4D53-A105-41F735D57CE3}" srcId="{F25B20E6-A9ED-465B-A50C-452CE26B66A8}" destId="{0FD2F550-87B8-4EDF-B92F-220BFFE67BEF}" srcOrd="4" destOrd="0" parTransId="{0537E8E4-51E8-4C28-BCC6-8232BED614F0}" sibTransId="{AA7372FC-48DF-499C-BDFE-D61980BC0BA6}"/>
    <dgm:cxn modelId="{DECC56F5-CE4E-49C6-B94C-78F8FFBACB11}" type="presOf" srcId="{D24138F4-E2A5-4664-BCF9-F0D2549F190E}" destId="{7EE702C0-8D62-4696-B825-DDF77C1FF220}" srcOrd="0" destOrd="0" presId="urn:microsoft.com/office/officeart/2005/8/layout/process1"/>
    <dgm:cxn modelId="{3A26E792-5686-429E-84FB-6912F01F27B4}" type="presOf" srcId="{890D5F74-3EC5-493A-98BB-0EB9A721F1C6}" destId="{6FFF9CFF-90D9-4B20-8737-397417A8E0D6}" srcOrd="0" destOrd="0" presId="urn:microsoft.com/office/officeart/2005/8/layout/process1"/>
    <dgm:cxn modelId="{8EE7FCDB-23C2-4A2B-838A-DC050D9AE937}" srcId="{F25B20E6-A9ED-465B-A50C-452CE26B66A8}" destId="{45E773F6-3BF9-4C57-BA2A-0207769351F6}" srcOrd="2" destOrd="0" parTransId="{580F809D-1CEC-44E5-9227-4A6C6249EA94}" sibTransId="{BF396348-E57E-4A80-85B9-9A8BAEDFE8E8}"/>
    <dgm:cxn modelId="{EA6E8452-AB15-4082-B66D-361549536A33}" type="presOf" srcId="{EE65F18B-5E02-4544-9A8F-E28BE5113153}" destId="{44384101-944D-432E-A644-E681C43E3AD0}" srcOrd="1" destOrd="0" presId="urn:microsoft.com/office/officeart/2005/8/layout/process1"/>
    <dgm:cxn modelId="{6750AA85-5F40-4F49-8200-57D972EEEDD6}" type="presOf" srcId="{BF396348-E57E-4A80-85B9-9A8BAEDFE8E8}" destId="{612762B1-8418-448B-B5A8-DE34CE3099CB}" srcOrd="1" destOrd="0" presId="urn:microsoft.com/office/officeart/2005/8/layout/process1"/>
    <dgm:cxn modelId="{AAE9C979-96DF-458D-8E5D-2E16DC25883B}" type="presOf" srcId="{67650DF0-0611-484E-8B9D-D28A453A2505}" destId="{9E86080A-33EE-4F4C-BF14-35BD8FC27B58}" srcOrd="0" destOrd="0" presId="urn:microsoft.com/office/officeart/2005/8/layout/process1"/>
    <dgm:cxn modelId="{39ED6B84-8E52-4607-8C95-A229D2357856}" srcId="{F25B20E6-A9ED-465B-A50C-452CE26B66A8}" destId="{D24138F4-E2A5-4664-BCF9-F0D2549F190E}" srcOrd="3" destOrd="0" parTransId="{DB9468F8-01C0-49AD-8574-F4E7767E586F}" sibTransId="{5D3E4598-5C05-45F6-8CFF-E7B61EFB61CF}"/>
    <dgm:cxn modelId="{FBADCFD1-A880-4CEA-9F54-3AEDC035A5BE}" type="presOf" srcId="{165139D3-BECE-4AA8-80A1-1215E8FF18ED}" destId="{68B826E4-97AE-4808-8730-AD7CC0B86A4A}" srcOrd="0" destOrd="0" presId="urn:microsoft.com/office/officeart/2005/8/layout/process1"/>
    <dgm:cxn modelId="{8FD59FD0-0052-4675-B499-553F3D3DB176}" type="presOf" srcId="{AA7372FC-48DF-499C-BDFE-D61980BC0BA6}" destId="{2109CFC5-62BF-4A15-8524-763C055DFB7A}" srcOrd="1" destOrd="0" presId="urn:microsoft.com/office/officeart/2005/8/layout/process1"/>
    <dgm:cxn modelId="{A33DC418-9895-4CA4-B36D-87F6D00E64A6}" type="presOf" srcId="{5D3E4598-5C05-45F6-8CFF-E7B61EFB61CF}" destId="{17AFF055-5738-4DA8-9C3C-B5887542CB34}" srcOrd="0" destOrd="0" presId="urn:microsoft.com/office/officeart/2005/8/layout/process1"/>
    <dgm:cxn modelId="{9F30340F-216F-43E0-9F40-925A6927B3E1}" srcId="{F25B20E6-A9ED-465B-A50C-452CE26B66A8}" destId="{165139D3-BECE-4AA8-80A1-1215E8FF18ED}" srcOrd="1" destOrd="0" parTransId="{994AAE16-E103-49A3-B7C3-5CBD32091117}" sibTransId="{67650DF0-0611-484E-8B9D-D28A453A2505}"/>
    <dgm:cxn modelId="{3E9AD4A8-8FF9-46B7-AE7D-93D42F789123}" type="presOf" srcId="{F25B20E6-A9ED-465B-A50C-452CE26B66A8}" destId="{40F58C7D-8572-49E5-BCF2-AD085A6F5367}" srcOrd="0" destOrd="0" presId="urn:microsoft.com/office/officeart/2005/8/layout/process1"/>
    <dgm:cxn modelId="{468B9C34-0104-4BC3-9D60-39F5D23A3AFB}" type="presOf" srcId="{5D3E4598-5C05-45F6-8CFF-E7B61EFB61CF}" destId="{9FE1B7E1-8606-459C-9721-8C14BAC73C60}" srcOrd="1" destOrd="0" presId="urn:microsoft.com/office/officeart/2005/8/layout/process1"/>
    <dgm:cxn modelId="{0E2DBCB0-54B6-4E31-A224-7C9AEAD005F8}" srcId="{F25B20E6-A9ED-465B-A50C-452CE26B66A8}" destId="{890D5F74-3EC5-493A-98BB-0EB9A721F1C6}" srcOrd="5" destOrd="0" parTransId="{E5ECCD08-41D5-4149-86ED-49E3F48217E6}" sibTransId="{A2437979-49A3-446D-9566-2A92DE76C8F1}"/>
    <dgm:cxn modelId="{0C858032-2DD2-4662-B765-AB6B672E844D}" type="presParOf" srcId="{40F58C7D-8572-49E5-BCF2-AD085A6F5367}" destId="{5820E71F-9547-4E9E-9C47-388FF74AAEF4}" srcOrd="0" destOrd="0" presId="urn:microsoft.com/office/officeart/2005/8/layout/process1"/>
    <dgm:cxn modelId="{519DB670-662A-410C-AD5F-D410628988EF}" type="presParOf" srcId="{40F58C7D-8572-49E5-BCF2-AD085A6F5367}" destId="{20D20288-C052-4C23-9ECA-682B83AD553B}" srcOrd="1" destOrd="0" presId="urn:microsoft.com/office/officeart/2005/8/layout/process1"/>
    <dgm:cxn modelId="{93472E8F-7745-4743-B210-EA9D8CCB1B77}" type="presParOf" srcId="{20D20288-C052-4C23-9ECA-682B83AD553B}" destId="{44384101-944D-432E-A644-E681C43E3AD0}" srcOrd="0" destOrd="0" presId="urn:microsoft.com/office/officeart/2005/8/layout/process1"/>
    <dgm:cxn modelId="{1F817761-67B2-4B9C-B531-124DABFDCA40}" type="presParOf" srcId="{40F58C7D-8572-49E5-BCF2-AD085A6F5367}" destId="{68B826E4-97AE-4808-8730-AD7CC0B86A4A}" srcOrd="2" destOrd="0" presId="urn:microsoft.com/office/officeart/2005/8/layout/process1"/>
    <dgm:cxn modelId="{A0FB340B-55C1-4802-A3A7-98BB07691D1C}" type="presParOf" srcId="{40F58C7D-8572-49E5-BCF2-AD085A6F5367}" destId="{9E86080A-33EE-4F4C-BF14-35BD8FC27B58}" srcOrd="3" destOrd="0" presId="urn:microsoft.com/office/officeart/2005/8/layout/process1"/>
    <dgm:cxn modelId="{3BE6781A-7C54-43C7-AC9F-B670DE8A68B6}" type="presParOf" srcId="{9E86080A-33EE-4F4C-BF14-35BD8FC27B58}" destId="{56D94973-469E-4439-9717-0CB440715769}" srcOrd="0" destOrd="0" presId="urn:microsoft.com/office/officeart/2005/8/layout/process1"/>
    <dgm:cxn modelId="{9DE7F03C-6626-4B9B-AA3B-E004D99964A8}" type="presParOf" srcId="{40F58C7D-8572-49E5-BCF2-AD085A6F5367}" destId="{4358495F-602A-4C29-97DC-111CD4FD3161}" srcOrd="4" destOrd="0" presId="urn:microsoft.com/office/officeart/2005/8/layout/process1"/>
    <dgm:cxn modelId="{5EB2567F-42D6-4AE9-BBA5-00002E9ED4D6}" type="presParOf" srcId="{40F58C7D-8572-49E5-BCF2-AD085A6F5367}" destId="{C6AE93E5-74FB-40C3-965F-B9B285E397D7}" srcOrd="5" destOrd="0" presId="urn:microsoft.com/office/officeart/2005/8/layout/process1"/>
    <dgm:cxn modelId="{96787309-7202-43FC-97B3-0C503019199D}" type="presParOf" srcId="{C6AE93E5-74FB-40C3-965F-B9B285E397D7}" destId="{612762B1-8418-448B-B5A8-DE34CE3099CB}" srcOrd="0" destOrd="0" presId="urn:microsoft.com/office/officeart/2005/8/layout/process1"/>
    <dgm:cxn modelId="{7F9A0E15-56EF-452E-8F94-80B7E9F19E89}" type="presParOf" srcId="{40F58C7D-8572-49E5-BCF2-AD085A6F5367}" destId="{7EE702C0-8D62-4696-B825-DDF77C1FF220}" srcOrd="6" destOrd="0" presId="urn:microsoft.com/office/officeart/2005/8/layout/process1"/>
    <dgm:cxn modelId="{2E38FD94-74D9-456E-8B18-7BF33A00EA85}" type="presParOf" srcId="{40F58C7D-8572-49E5-BCF2-AD085A6F5367}" destId="{17AFF055-5738-4DA8-9C3C-B5887542CB34}" srcOrd="7" destOrd="0" presId="urn:microsoft.com/office/officeart/2005/8/layout/process1"/>
    <dgm:cxn modelId="{567D5F09-E216-4F17-B688-288B1F6F5B7E}" type="presParOf" srcId="{17AFF055-5738-4DA8-9C3C-B5887542CB34}" destId="{9FE1B7E1-8606-459C-9721-8C14BAC73C60}" srcOrd="0" destOrd="0" presId="urn:microsoft.com/office/officeart/2005/8/layout/process1"/>
    <dgm:cxn modelId="{8268C401-788C-4C77-ADF8-843E5E5F35A4}" type="presParOf" srcId="{40F58C7D-8572-49E5-BCF2-AD085A6F5367}" destId="{9E0C3BEE-9658-402B-828E-66E4C4CE43A1}" srcOrd="8" destOrd="0" presId="urn:microsoft.com/office/officeart/2005/8/layout/process1"/>
    <dgm:cxn modelId="{D86E2878-EC3F-4D9E-AEC2-0A07817A7EFD}" type="presParOf" srcId="{40F58C7D-8572-49E5-BCF2-AD085A6F5367}" destId="{366BF181-3171-487D-92CC-3A689E6287F8}" srcOrd="9" destOrd="0" presId="urn:microsoft.com/office/officeart/2005/8/layout/process1"/>
    <dgm:cxn modelId="{C0510EB8-D9C3-40F5-A503-924477C090F2}" type="presParOf" srcId="{366BF181-3171-487D-92CC-3A689E6287F8}" destId="{2109CFC5-62BF-4A15-8524-763C055DFB7A}" srcOrd="0" destOrd="0" presId="urn:microsoft.com/office/officeart/2005/8/layout/process1"/>
    <dgm:cxn modelId="{3B0CAC4E-B82E-400E-8275-DD67F66DBA37}" type="presParOf" srcId="{40F58C7D-8572-49E5-BCF2-AD085A6F5367}" destId="{6FFF9CFF-90D9-4B20-8737-397417A8E0D6}"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FCC3DD-6F16-430C-B1E0-ABFC9555020C}"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zh-TW" altLang="en-US"/>
        </a:p>
      </dgm:t>
    </dgm:pt>
    <dgm:pt modelId="{8220A530-9837-4C2E-980E-2E4AA75B3A4B}">
      <dgm:prSet phldrT="[文字]" custT="1"/>
      <dgm:spPr/>
      <dgm:t>
        <a:bodyPr/>
        <a:lstStyle/>
        <a:p>
          <a:r>
            <a:rPr lang="zh-TW" altLang="en-US" sz="3600" b="1" dirty="0" smtClean="0">
              <a:latin typeface="微軟正黑體" panose="020B0604030504040204" pitchFamily="34" charset="-120"/>
              <a:ea typeface="微軟正黑體" panose="020B0604030504040204" pitchFamily="34" charset="-120"/>
            </a:rPr>
            <a:t>輸入</a:t>
          </a:r>
          <a:endParaRPr lang="zh-TW" altLang="en-US" sz="3600" b="1" dirty="0">
            <a:latin typeface="微軟正黑體" panose="020B0604030504040204" pitchFamily="34" charset="-120"/>
            <a:ea typeface="微軟正黑體" panose="020B0604030504040204" pitchFamily="34" charset="-120"/>
          </a:endParaRPr>
        </a:p>
      </dgm:t>
    </dgm:pt>
    <dgm:pt modelId="{C8FDE47E-26F0-4C95-8A86-059740DDD13F}" type="parTrans" cxnId="{B32A0E5B-C10A-4AD4-A325-256F54FBDFE5}">
      <dgm:prSet/>
      <dgm:spPr/>
      <dgm:t>
        <a:bodyPr/>
        <a:lstStyle/>
        <a:p>
          <a:endParaRPr lang="zh-TW" altLang="en-US"/>
        </a:p>
      </dgm:t>
    </dgm:pt>
    <dgm:pt modelId="{326DA8BE-086E-488C-892D-2E43D5A18817}" type="sibTrans" cxnId="{B32A0E5B-C10A-4AD4-A325-256F54FBDFE5}">
      <dgm:prSet/>
      <dgm:spPr/>
      <dgm:t>
        <a:bodyPr/>
        <a:lstStyle/>
        <a:p>
          <a:endParaRPr lang="zh-TW" altLang="en-US"/>
        </a:p>
      </dgm:t>
    </dgm:pt>
    <dgm:pt modelId="{D00A6114-0A3D-4993-8801-8E709148FC18}">
      <dgm:prSet phldrT="[文字]" custT="1"/>
      <dgm:spPr>
        <a:solidFill>
          <a:schemeClr val="accent6">
            <a:lumMod val="60000"/>
            <a:lumOff val="40000"/>
          </a:schemeClr>
        </a:solidFill>
      </dgm:spPr>
      <dgm:t>
        <a:bodyPr/>
        <a:lstStyle/>
        <a:p>
          <a:r>
            <a:rPr lang="zh-TW" altLang="en-US" sz="3600" b="1" dirty="0" smtClean="0">
              <a:latin typeface="微軟正黑體" panose="020B0604030504040204" pitchFamily="34" charset="-120"/>
              <a:ea typeface="微軟正黑體" panose="020B0604030504040204" pitchFamily="34" charset="-120"/>
            </a:rPr>
            <a:t>卷積</a:t>
          </a:r>
          <a:endParaRPr lang="zh-TW" altLang="en-US" sz="3600" b="1" dirty="0">
            <a:latin typeface="微軟正黑體" panose="020B0604030504040204" pitchFamily="34" charset="-120"/>
            <a:ea typeface="微軟正黑體" panose="020B0604030504040204" pitchFamily="34" charset="-120"/>
          </a:endParaRPr>
        </a:p>
      </dgm:t>
    </dgm:pt>
    <dgm:pt modelId="{D2633773-FA8F-467F-A7E7-CC7215583B42}" type="parTrans" cxnId="{2A824282-E09D-432B-9DC0-A97B74C592F2}">
      <dgm:prSet/>
      <dgm:spPr/>
      <dgm:t>
        <a:bodyPr/>
        <a:lstStyle/>
        <a:p>
          <a:endParaRPr lang="zh-TW" altLang="en-US"/>
        </a:p>
      </dgm:t>
    </dgm:pt>
    <dgm:pt modelId="{EA3A0B48-B5D0-4D17-964D-0BDF900A994C}" type="sibTrans" cxnId="{2A824282-E09D-432B-9DC0-A97B74C592F2}">
      <dgm:prSet/>
      <dgm:spPr/>
      <dgm:t>
        <a:bodyPr/>
        <a:lstStyle/>
        <a:p>
          <a:endParaRPr lang="zh-TW" altLang="en-US"/>
        </a:p>
      </dgm:t>
    </dgm:pt>
    <dgm:pt modelId="{2EF349E5-A2D3-4797-92C9-2B776731371F}">
      <dgm:prSet phldrT="[文字]" custT="1"/>
      <dgm:spPr>
        <a:solidFill>
          <a:schemeClr val="accent6">
            <a:lumMod val="60000"/>
            <a:lumOff val="40000"/>
          </a:schemeClr>
        </a:solidFill>
      </dgm:spPr>
      <dgm:t>
        <a:bodyPr/>
        <a:lstStyle/>
        <a:p>
          <a:r>
            <a:rPr lang="zh-TW" altLang="en-US" sz="3600" b="1" dirty="0" smtClean="0">
              <a:latin typeface="微軟正黑體" panose="020B0604030504040204" pitchFamily="34" charset="-120"/>
              <a:ea typeface="微軟正黑體" panose="020B0604030504040204" pitchFamily="34" charset="-120"/>
            </a:rPr>
            <a:t>啟動函數</a:t>
          </a:r>
          <a:endParaRPr lang="zh-TW" altLang="en-US" sz="3600" b="1" dirty="0">
            <a:latin typeface="微軟正黑體" panose="020B0604030504040204" pitchFamily="34" charset="-120"/>
            <a:ea typeface="微軟正黑體" panose="020B0604030504040204" pitchFamily="34" charset="-120"/>
          </a:endParaRPr>
        </a:p>
      </dgm:t>
    </dgm:pt>
    <dgm:pt modelId="{C12C32A2-885A-4222-AC93-DF8787698220}" type="parTrans" cxnId="{47E51A4F-7D23-46CC-80CB-B01725B35CC4}">
      <dgm:prSet/>
      <dgm:spPr/>
      <dgm:t>
        <a:bodyPr/>
        <a:lstStyle/>
        <a:p>
          <a:endParaRPr lang="zh-TW" altLang="en-US"/>
        </a:p>
      </dgm:t>
    </dgm:pt>
    <dgm:pt modelId="{52233821-68A9-4AA5-8757-140B52F911CD}" type="sibTrans" cxnId="{47E51A4F-7D23-46CC-80CB-B01725B35CC4}">
      <dgm:prSet/>
      <dgm:spPr/>
      <dgm:t>
        <a:bodyPr/>
        <a:lstStyle/>
        <a:p>
          <a:endParaRPr lang="zh-TW" altLang="en-US"/>
        </a:p>
      </dgm:t>
    </dgm:pt>
    <dgm:pt modelId="{03505627-1E53-432C-9D62-5CB6DE6F90CE}">
      <dgm:prSet phldrT="[文字]" custT="1"/>
      <dgm:spPr>
        <a:solidFill>
          <a:schemeClr val="accent4">
            <a:lumMod val="75000"/>
          </a:schemeClr>
        </a:solidFill>
      </dgm:spPr>
      <dgm:t>
        <a:bodyPr/>
        <a:lstStyle/>
        <a:p>
          <a:r>
            <a:rPr lang="zh-TW" altLang="en-US" sz="3600" b="1" dirty="0" smtClean="0">
              <a:latin typeface="微軟正黑體" panose="020B0604030504040204" pitchFamily="34" charset="-120"/>
              <a:ea typeface="微軟正黑體" panose="020B0604030504040204" pitchFamily="34" charset="-120"/>
            </a:rPr>
            <a:t>特徵圖</a:t>
          </a:r>
          <a:endParaRPr lang="zh-TW" altLang="en-US" sz="3600" b="1" dirty="0">
            <a:latin typeface="微軟正黑體" panose="020B0604030504040204" pitchFamily="34" charset="-120"/>
            <a:ea typeface="微軟正黑體" panose="020B0604030504040204" pitchFamily="34" charset="-120"/>
          </a:endParaRPr>
        </a:p>
      </dgm:t>
    </dgm:pt>
    <dgm:pt modelId="{BB5886F3-0011-4DD0-9B01-995E1EC9964E}" type="parTrans" cxnId="{DFE17441-5128-4219-BA16-AD3E7F804AEC}">
      <dgm:prSet/>
      <dgm:spPr/>
      <dgm:t>
        <a:bodyPr/>
        <a:lstStyle/>
        <a:p>
          <a:endParaRPr lang="zh-TW" altLang="en-US"/>
        </a:p>
      </dgm:t>
    </dgm:pt>
    <dgm:pt modelId="{1497B753-9E1C-4624-8A7F-449C20ED4B24}" type="sibTrans" cxnId="{DFE17441-5128-4219-BA16-AD3E7F804AEC}">
      <dgm:prSet/>
      <dgm:spPr>
        <a:solidFill>
          <a:srgbClr val="B5CBE7"/>
        </a:solidFill>
      </dgm:spPr>
      <dgm:t>
        <a:bodyPr/>
        <a:lstStyle/>
        <a:p>
          <a:endParaRPr lang="zh-TW" altLang="en-US"/>
        </a:p>
      </dgm:t>
    </dgm:pt>
    <dgm:pt modelId="{2E13C46D-F53B-436B-8E26-5A583D96B0CF}">
      <dgm:prSet phldrT="[文字]" custT="1"/>
      <dgm:spPr>
        <a:solidFill>
          <a:schemeClr val="bg2">
            <a:lumMod val="50000"/>
          </a:schemeClr>
        </a:solidFill>
      </dgm:spPr>
      <dgm:t>
        <a:bodyPr/>
        <a:lstStyle/>
        <a:p>
          <a:r>
            <a:rPr lang="zh-TW" altLang="en-US" sz="3600" b="1" dirty="0" smtClean="0">
              <a:latin typeface="微軟正黑體" panose="020B0604030504040204" pitchFamily="34" charset="-120"/>
              <a:ea typeface="微軟正黑體" panose="020B0604030504040204" pitchFamily="34" charset="-120"/>
            </a:rPr>
            <a:t>池化</a:t>
          </a:r>
          <a:endParaRPr lang="zh-TW" altLang="en-US" sz="3600" b="1" dirty="0">
            <a:latin typeface="微軟正黑體" panose="020B0604030504040204" pitchFamily="34" charset="-120"/>
            <a:ea typeface="微軟正黑體" panose="020B0604030504040204" pitchFamily="34" charset="-120"/>
          </a:endParaRPr>
        </a:p>
      </dgm:t>
    </dgm:pt>
    <dgm:pt modelId="{297CE3A5-7691-4758-9CB3-2094216599AE}" type="parTrans" cxnId="{8A085F37-8EBE-4560-9B84-14AFDAAE615D}">
      <dgm:prSet/>
      <dgm:spPr/>
      <dgm:t>
        <a:bodyPr/>
        <a:lstStyle/>
        <a:p>
          <a:endParaRPr lang="zh-TW" altLang="en-US"/>
        </a:p>
      </dgm:t>
    </dgm:pt>
    <dgm:pt modelId="{1CF0A0A7-55EF-48A7-ADE1-C0521197F4FE}" type="sibTrans" cxnId="{8A085F37-8EBE-4560-9B84-14AFDAAE615D}">
      <dgm:prSet/>
      <dgm:spPr/>
      <dgm:t>
        <a:bodyPr/>
        <a:lstStyle/>
        <a:p>
          <a:endParaRPr lang="zh-TW" altLang="en-US"/>
        </a:p>
      </dgm:t>
    </dgm:pt>
    <dgm:pt modelId="{82DA885C-4DC4-4FC1-B57A-32DE95F40005}">
      <dgm:prSet phldrT="[文字]" custT="1"/>
      <dgm:spPr>
        <a:solidFill>
          <a:schemeClr val="accent4">
            <a:lumMod val="75000"/>
          </a:schemeClr>
        </a:solidFill>
      </dgm:spPr>
      <dgm:t>
        <a:bodyPr/>
        <a:lstStyle/>
        <a:p>
          <a:r>
            <a:rPr lang="zh-TW" altLang="en-US" sz="3600" b="1" dirty="0" smtClean="0">
              <a:latin typeface="微軟正黑體" panose="020B0604030504040204" pitchFamily="34" charset="-120"/>
              <a:ea typeface="微軟正黑體" panose="020B0604030504040204" pitchFamily="34" charset="-120"/>
            </a:rPr>
            <a:t>特徵圖</a:t>
          </a:r>
          <a:endParaRPr lang="zh-TW" altLang="en-US" sz="3600" b="1" dirty="0">
            <a:latin typeface="微軟正黑體" panose="020B0604030504040204" pitchFamily="34" charset="-120"/>
            <a:ea typeface="微軟正黑體" panose="020B0604030504040204" pitchFamily="34" charset="-120"/>
          </a:endParaRPr>
        </a:p>
      </dgm:t>
    </dgm:pt>
    <dgm:pt modelId="{DF756BCA-DAC6-47A7-968E-22D4BF253892}" type="parTrans" cxnId="{C0DFC3B8-A542-4980-8BA6-D6DCD42702DF}">
      <dgm:prSet/>
      <dgm:spPr/>
      <dgm:t>
        <a:bodyPr/>
        <a:lstStyle/>
        <a:p>
          <a:endParaRPr lang="zh-TW" altLang="en-US"/>
        </a:p>
      </dgm:t>
    </dgm:pt>
    <dgm:pt modelId="{5C80BD3B-1B30-455A-8BF0-35652DD8B450}" type="sibTrans" cxnId="{C0DFC3B8-A542-4980-8BA6-D6DCD42702DF}">
      <dgm:prSet/>
      <dgm:spPr/>
      <dgm:t>
        <a:bodyPr/>
        <a:lstStyle/>
        <a:p>
          <a:endParaRPr lang="zh-TW" altLang="en-US"/>
        </a:p>
      </dgm:t>
    </dgm:pt>
    <dgm:pt modelId="{54DC0F09-C7C1-4306-B4A8-F798DF9045E4}">
      <dgm:prSet phldrT="[文字]" custT="1"/>
      <dgm:spPr>
        <a:solidFill>
          <a:schemeClr val="tx2">
            <a:lumMod val="75000"/>
          </a:schemeClr>
        </a:solidFill>
      </dgm:spPr>
      <dgm:t>
        <a:bodyPr/>
        <a:lstStyle/>
        <a:p>
          <a:r>
            <a:rPr lang="zh-TW" altLang="en-US" sz="3600" b="1" dirty="0" smtClean="0">
              <a:latin typeface="微軟正黑體" panose="020B0604030504040204" pitchFamily="34" charset="-120"/>
              <a:ea typeface="微軟正黑體" panose="020B0604030504040204" pitchFamily="34" charset="-120"/>
            </a:rPr>
            <a:t>平坦化</a:t>
          </a:r>
          <a:endParaRPr lang="zh-TW" altLang="en-US" sz="3600" b="1" dirty="0">
            <a:latin typeface="微軟正黑體" panose="020B0604030504040204" pitchFamily="34" charset="-120"/>
            <a:ea typeface="微軟正黑體" panose="020B0604030504040204" pitchFamily="34" charset="-120"/>
          </a:endParaRPr>
        </a:p>
      </dgm:t>
    </dgm:pt>
    <dgm:pt modelId="{C3B1F422-9C8F-4436-BB04-B01F2ECBD042}" type="parTrans" cxnId="{AA2B6D35-9F8B-42D8-8BA6-DBA4537984D3}">
      <dgm:prSet/>
      <dgm:spPr/>
      <dgm:t>
        <a:bodyPr/>
        <a:lstStyle/>
        <a:p>
          <a:endParaRPr lang="zh-TW" altLang="en-US"/>
        </a:p>
      </dgm:t>
    </dgm:pt>
    <dgm:pt modelId="{922AC1A1-213B-427E-B741-537B6BF558C3}" type="sibTrans" cxnId="{AA2B6D35-9F8B-42D8-8BA6-DBA4537984D3}">
      <dgm:prSet/>
      <dgm:spPr/>
      <dgm:t>
        <a:bodyPr/>
        <a:lstStyle/>
        <a:p>
          <a:endParaRPr lang="zh-TW" altLang="en-US"/>
        </a:p>
      </dgm:t>
    </dgm:pt>
    <dgm:pt modelId="{A92B267F-1468-499F-A22F-E73443DE283E}">
      <dgm:prSet phldrT="[文字]" custT="1"/>
      <dgm:spPr>
        <a:solidFill>
          <a:srgbClr val="7030A0"/>
        </a:solidFill>
      </dgm:spPr>
      <dgm:t>
        <a:bodyPr/>
        <a:lstStyle/>
        <a:p>
          <a:r>
            <a:rPr lang="zh-TW" altLang="en-US" sz="3600" b="1" dirty="0" smtClean="0">
              <a:latin typeface="微軟正黑體" panose="020B0604030504040204" pitchFamily="34" charset="-120"/>
              <a:ea typeface="微軟正黑體" panose="020B0604030504040204" pitchFamily="34" charset="-120"/>
            </a:rPr>
            <a:t>全連接層</a:t>
          </a:r>
          <a:endParaRPr lang="zh-TW" altLang="en-US" sz="3600" b="1" dirty="0">
            <a:latin typeface="微軟正黑體" panose="020B0604030504040204" pitchFamily="34" charset="-120"/>
            <a:ea typeface="微軟正黑體" panose="020B0604030504040204" pitchFamily="34" charset="-120"/>
          </a:endParaRPr>
        </a:p>
      </dgm:t>
    </dgm:pt>
    <dgm:pt modelId="{0B097F6A-C385-4D00-A489-999E816EAD76}" type="parTrans" cxnId="{AB2F0961-4EF6-49EB-82E8-783B39BD6567}">
      <dgm:prSet/>
      <dgm:spPr/>
      <dgm:t>
        <a:bodyPr/>
        <a:lstStyle/>
        <a:p>
          <a:endParaRPr lang="zh-TW" altLang="en-US"/>
        </a:p>
      </dgm:t>
    </dgm:pt>
    <dgm:pt modelId="{7BFBB2EC-F60D-4A3D-BF0C-70189F1FAD5B}" type="sibTrans" cxnId="{AB2F0961-4EF6-49EB-82E8-783B39BD6567}">
      <dgm:prSet/>
      <dgm:spPr/>
      <dgm:t>
        <a:bodyPr/>
        <a:lstStyle/>
        <a:p>
          <a:endParaRPr lang="zh-TW" altLang="en-US"/>
        </a:p>
      </dgm:t>
    </dgm:pt>
    <dgm:pt modelId="{C2D5585D-FE61-4965-840F-EC50EDC39E20}">
      <dgm:prSet phldrT="[文字]" custT="1"/>
      <dgm:spPr/>
      <dgm:t>
        <a:bodyPr/>
        <a:lstStyle/>
        <a:p>
          <a:r>
            <a:rPr lang="zh-TW" altLang="en-US" sz="3600" b="1" dirty="0" smtClean="0">
              <a:latin typeface="微軟正黑體" panose="020B0604030504040204" pitchFamily="34" charset="-120"/>
              <a:ea typeface="微軟正黑體" panose="020B0604030504040204" pitchFamily="34" charset="-120"/>
            </a:rPr>
            <a:t>輸出</a:t>
          </a:r>
          <a:endParaRPr lang="zh-TW" altLang="en-US" sz="3600" b="1" dirty="0">
            <a:latin typeface="微軟正黑體" panose="020B0604030504040204" pitchFamily="34" charset="-120"/>
            <a:ea typeface="微軟正黑體" panose="020B0604030504040204" pitchFamily="34" charset="-120"/>
          </a:endParaRPr>
        </a:p>
      </dgm:t>
    </dgm:pt>
    <dgm:pt modelId="{FD7AEEE6-B2A8-4EF2-8F5F-675C511DA99F}" type="parTrans" cxnId="{FAB1A65C-5E51-4CDD-966E-BC3B3AC79788}">
      <dgm:prSet/>
      <dgm:spPr/>
      <dgm:t>
        <a:bodyPr/>
        <a:lstStyle/>
        <a:p>
          <a:endParaRPr lang="zh-TW" altLang="en-US"/>
        </a:p>
      </dgm:t>
    </dgm:pt>
    <dgm:pt modelId="{080D110B-A37C-4929-9A53-9CF2343FEBF8}" type="sibTrans" cxnId="{FAB1A65C-5E51-4CDD-966E-BC3B3AC79788}">
      <dgm:prSet/>
      <dgm:spPr/>
      <dgm:t>
        <a:bodyPr/>
        <a:lstStyle/>
        <a:p>
          <a:endParaRPr lang="zh-TW" altLang="en-US"/>
        </a:p>
      </dgm:t>
    </dgm:pt>
    <dgm:pt modelId="{0C389C82-2850-4EF3-8AFF-A5E3AA9ADFE9}" type="pres">
      <dgm:prSet presAssocID="{1EFCC3DD-6F16-430C-B1E0-ABFC9555020C}" presName="diagram" presStyleCnt="0">
        <dgm:presLayoutVars>
          <dgm:dir/>
          <dgm:resizeHandles val="exact"/>
        </dgm:presLayoutVars>
      </dgm:prSet>
      <dgm:spPr/>
      <dgm:t>
        <a:bodyPr/>
        <a:lstStyle/>
        <a:p>
          <a:endParaRPr lang="zh-TW" altLang="en-US"/>
        </a:p>
      </dgm:t>
    </dgm:pt>
    <dgm:pt modelId="{0F3BDD92-3D27-4A3D-AFB2-FAD05C25A359}" type="pres">
      <dgm:prSet presAssocID="{8220A530-9837-4C2E-980E-2E4AA75B3A4B}" presName="node" presStyleLbl="node1" presStyleIdx="0" presStyleCnt="9" custLinFactY="45814" custLinFactNeighborX="-893" custLinFactNeighborY="100000">
        <dgm:presLayoutVars>
          <dgm:bulletEnabled val="1"/>
        </dgm:presLayoutVars>
      </dgm:prSet>
      <dgm:spPr/>
      <dgm:t>
        <a:bodyPr/>
        <a:lstStyle/>
        <a:p>
          <a:endParaRPr lang="zh-TW" altLang="en-US"/>
        </a:p>
      </dgm:t>
    </dgm:pt>
    <dgm:pt modelId="{33EE37C0-FC99-4E92-AD94-CCFD6053A527}" type="pres">
      <dgm:prSet presAssocID="{326DA8BE-086E-488C-892D-2E43D5A18817}" presName="sibTrans" presStyleLbl="sibTrans2D1" presStyleIdx="0" presStyleCnt="8" custAng="2259597" custScaleX="188521" custScaleY="260120" custLinFactX="-86897" custLinFactY="-33543" custLinFactNeighborX="-100000" custLinFactNeighborY="-100000"/>
      <dgm:spPr>
        <a:prstGeom prst="bentArrow">
          <a:avLst/>
        </a:prstGeom>
      </dgm:spPr>
      <dgm:t>
        <a:bodyPr/>
        <a:lstStyle/>
        <a:p>
          <a:endParaRPr lang="zh-TW" altLang="en-US"/>
        </a:p>
      </dgm:t>
    </dgm:pt>
    <dgm:pt modelId="{80BE3295-A32D-4062-9819-49CC5D1A90A3}" type="pres">
      <dgm:prSet presAssocID="{326DA8BE-086E-488C-892D-2E43D5A18817}" presName="connectorText" presStyleLbl="sibTrans2D1" presStyleIdx="0" presStyleCnt="8"/>
      <dgm:spPr/>
      <dgm:t>
        <a:bodyPr/>
        <a:lstStyle/>
        <a:p>
          <a:endParaRPr lang="zh-TW" altLang="en-US"/>
        </a:p>
      </dgm:t>
    </dgm:pt>
    <dgm:pt modelId="{F5EE982A-AE93-4984-946C-7A3301A31003}" type="pres">
      <dgm:prSet presAssocID="{D00A6114-0A3D-4993-8801-8E709148FC18}" presName="node" presStyleLbl="node1" presStyleIdx="1" presStyleCnt="9" custLinFactNeighborX="-29819" custLinFactNeighborY="2941">
        <dgm:presLayoutVars>
          <dgm:bulletEnabled val="1"/>
        </dgm:presLayoutVars>
      </dgm:prSet>
      <dgm:spPr/>
      <dgm:t>
        <a:bodyPr/>
        <a:lstStyle/>
        <a:p>
          <a:endParaRPr lang="zh-TW" altLang="en-US"/>
        </a:p>
      </dgm:t>
    </dgm:pt>
    <dgm:pt modelId="{9F154DC7-4E8B-4049-A9CB-EF5D5C532542}" type="pres">
      <dgm:prSet presAssocID="{EA3A0B48-B5D0-4D17-964D-0BDF900A994C}" presName="sibTrans" presStyleLbl="sibTrans2D1" presStyleIdx="1" presStyleCnt="8"/>
      <dgm:spPr/>
      <dgm:t>
        <a:bodyPr/>
        <a:lstStyle/>
        <a:p>
          <a:endParaRPr lang="zh-TW" altLang="en-US"/>
        </a:p>
      </dgm:t>
    </dgm:pt>
    <dgm:pt modelId="{6903CF10-7702-4C91-A900-0FB0873AF47C}" type="pres">
      <dgm:prSet presAssocID="{EA3A0B48-B5D0-4D17-964D-0BDF900A994C}" presName="connectorText" presStyleLbl="sibTrans2D1" presStyleIdx="1" presStyleCnt="8"/>
      <dgm:spPr/>
      <dgm:t>
        <a:bodyPr/>
        <a:lstStyle/>
        <a:p>
          <a:endParaRPr lang="zh-TW" altLang="en-US"/>
        </a:p>
      </dgm:t>
    </dgm:pt>
    <dgm:pt modelId="{7F82ADF5-8279-4C67-AA78-86231095B2BA}" type="pres">
      <dgm:prSet presAssocID="{2EF349E5-A2D3-4797-92C9-2B776731371F}" presName="node" presStyleLbl="node1" presStyleIdx="2" presStyleCnt="9" custLinFactX="-69894" custLinFactY="46816" custLinFactNeighborX="-100000" custLinFactNeighborY="100000">
        <dgm:presLayoutVars>
          <dgm:bulletEnabled val="1"/>
        </dgm:presLayoutVars>
      </dgm:prSet>
      <dgm:spPr/>
      <dgm:t>
        <a:bodyPr/>
        <a:lstStyle/>
        <a:p>
          <a:endParaRPr lang="zh-TW" altLang="en-US"/>
        </a:p>
      </dgm:t>
    </dgm:pt>
    <dgm:pt modelId="{CA757131-0983-4326-AE15-18718FC81E6D}" type="pres">
      <dgm:prSet presAssocID="{52233821-68A9-4AA5-8757-140B52F911CD}" presName="sibTrans" presStyleLbl="sibTrans2D1" presStyleIdx="2" presStyleCnt="8"/>
      <dgm:spPr/>
      <dgm:t>
        <a:bodyPr/>
        <a:lstStyle/>
        <a:p>
          <a:endParaRPr lang="zh-TW" altLang="en-US"/>
        </a:p>
      </dgm:t>
    </dgm:pt>
    <dgm:pt modelId="{B9BC40FB-978D-42AC-A5AD-F30FD2FB97B7}" type="pres">
      <dgm:prSet presAssocID="{52233821-68A9-4AA5-8757-140B52F911CD}" presName="connectorText" presStyleLbl="sibTrans2D1" presStyleIdx="2" presStyleCnt="8"/>
      <dgm:spPr/>
      <dgm:t>
        <a:bodyPr/>
        <a:lstStyle/>
        <a:p>
          <a:endParaRPr lang="zh-TW" altLang="en-US"/>
        </a:p>
      </dgm:t>
    </dgm:pt>
    <dgm:pt modelId="{D29A79F4-C7CD-44D0-A0CF-F4C0FA97C002}" type="pres">
      <dgm:prSet presAssocID="{03505627-1E53-432C-9D62-5CB6DE6F90CE}" presName="node" presStyleLbl="node1" presStyleIdx="3" presStyleCnt="9" custLinFactX="-108881" custLinFactY="100000" custLinFactNeighborX="-200000" custLinFactNeighborY="184357">
        <dgm:presLayoutVars>
          <dgm:bulletEnabled val="1"/>
        </dgm:presLayoutVars>
      </dgm:prSet>
      <dgm:spPr/>
      <dgm:t>
        <a:bodyPr/>
        <a:lstStyle/>
        <a:p>
          <a:endParaRPr lang="zh-TW" altLang="en-US"/>
        </a:p>
      </dgm:t>
    </dgm:pt>
    <dgm:pt modelId="{C096D078-E605-4070-809C-ACF8A1FC7693}" type="pres">
      <dgm:prSet presAssocID="{1497B753-9E1C-4624-8A7F-449C20ED4B24}" presName="sibTrans" presStyleLbl="sibTrans2D1" presStyleIdx="3" presStyleCnt="8" custAng="2678598" custScaleX="40301" custScaleY="153970" custLinFactY="-104422" custLinFactNeighborX="4647" custLinFactNeighborY="-200000"/>
      <dgm:spPr>
        <a:prstGeom prst="bentArrow">
          <a:avLst/>
        </a:prstGeom>
      </dgm:spPr>
      <dgm:t>
        <a:bodyPr/>
        <a:lstStyle/>
        <a:p>
          <a:endParaRPr lang="zh-TW" altLang="en-US"/>
        </a:p>
      </dgm:t>
    </dgm:pt>
    <dgm:pt modelId="{19195797-1C1E-44E9-9CA5-D1AC6078102A}" type="pres">
      <dgm:prSet presAssocID="{1497B753-9E1C-4624-8A7F-449C20ED4B24}" presName="connectorText" presStyleLbl="sibTrans2D1" presStyleIdx="3" presStyleCnt="8"/>
      <dgm:spPr/>
      <dgm:t>
        <a:bodyPr/>
        <a:lstStyle/>
        <a:p>
          <a:endParaRPr lang="zh-TW" altLang="en-US"/>
        </a:p>
      </dgm:t>
    </dgm:pt>
    <dgm:pt modelId="{16CD53D7-BCC7-40DE-8519-1ECBEEB4529B}" type="pres">
      <dgm:prSet presAssocID="{2E13C46D-F53B-436B-8E26-5A583D96B0CF}" presName="node" presStyleLbl="node1" presStyleIdx="4" presStyleCnt="9" custLinFactX="-45112" custLinFactY="-63726" custLinFactNeighborX="-100000" custLinFactNeighborY="-100000">
        <dgm:presLayoutVars>
          <dgm:bulletEnabled val="1"/>
        </dgm:presLayoutVars>
      </dgm:prSet>
      <dgm:spPr/>
      <dgm:t>
        <a:bodyPr/>
        <a:lstStyle/>
        <a:p>
          <a:endParaRPr lang="zh-TW" altLang="en-US"/>
        </a:p>
      </dgm:t>
    </dgm:pt>
    <dgm:pt modelId="{F65E9617-576F-4803-9C6C-DBC0AC88C110}" type="pres">
      <dgm:prSet presAssocID="{1CF0A0A7-55EF-48A7-ADE1-C0521197F4FE}" presName="sibTrans" presStyleLbl="sibTrans2D1" presStyleIdx="4" presStyleCnt="8"/>
      <dgm:spPr/>
      <dgm:t>
        <a:bodyPr/>
        <a:lstStyle/>
        <a:p>
          <a:endParaRPr lang="zh-TW" altLang="en-US"/>
        </a:p>
      </dgm:t>
    </dgm:pt>
    <dgm:pt modelId="{D8336CF4-462D-4BA5-B50D-828ABCF46E7B}" type="pres">
      <dgm:prSet presAssocID="{1CF0A0A7-55EF-48A7-ADE1-C0521197F4FE}" presName="connectorText" presStyleLbl="sibTrans2D1" presStyleIdx="4" presStyleCnt="8"/>
      <dgm:spPr/>
      <dgm:t>
        <a:bodyPr/>
        <a:lstStyle/>
        <a:p>
          <a:endParaRPr lang="zh-TW" altLang="en-US"/>
        </a:p>
      </dgm:t>
    </dgm:pt>
    <dgm:pt modelId="{D43DA6EF-572C-4F9B-99C2-8E72A4A5D685}" type="pres">
      <dgm:prSet presAssocID="{82DA885C-4DC4-4FC1-B57A-32DE95F40005}" presName="node" presStyleLbl="node1" presStyleIdx="5" presStyleCnt="9" custLinFactNeighborX="-3481" custLinFactNeighborY="-14216">
        <dgm:presLayoutVars>
          <dgm:bulletEnabled val="1"/>
        </dgm:presLayoutVars>
      </dgm:prSet>
      <dgm:spPr/>
      <dgm:t>
        <a:bodyPr/>
        <a:lstStyle/>
        <a:p>
          <a:endParaRPr lang="zh-TW" altLang="en-US"/>
        </a:p>
      </dgm:t>
    </dgm:pt>
    <dgm:pt modelId="{B11551E3-0CF6-4EE8-B721-C4E3EB15D8A5}" type="pres">
      <dgm:prSet presAssocID="{5C80BD3B-1B30-455A-8BF0-35652DD8B450}" presName="sibTrans" presStyleLbl="sibTrans2D1" presStyleIdx="5" presStyleCnt="8" custAng="1764637" custScaleX="121739" custScaleY="148085" custLinFactY="-53994" custLinFactNeighborX="8283" custLinFactNeighborY="-100000"/>
      <dgm:spPr>
        <a:prstGeom prst="bentArrow">
          <a:avLst/>
        </a:prstGeom>
      </dgm:spPr>
      <dgm:t>
        <a:bodyPr/>
        <a:lstStyle/>
        <a:p>
          <a:endParaRPr lang="zh-TW" altLang="en-US"/>
        </a:p>
      </dgm:t>
    </dgm:pt>
    <dgm:pt modelId="{A7A39748-1435-4175-BB54-3D1D3767408C}" type="pres">
      <dgm:prSet presAssocID="{5C80BD3B-1B30-455A-8BF0-35652DD8B450}" presName="connectorText" presStyleLbl="sibTrans2D1" presStyleIdx="5" presStyleCnt="8"/>
      <dgm:spPr/>
      <dgm:t>
        <a:bodyPr/>
        <a:lstStyle/>
        <a:p>
          <a:endParaRPr lang="zh-TW" altLang="en-US"/>
        </a:p>
      </dgm:t>
    </dgm:pt>
    <dgm:pt modelId="{F86BCFC5-DEEA-4A65-8E01-9856AA841411}" type="pres">
      <dgm:prSet presAssocID="{54DC0F09-C7C1-4306-B4A8-F798DF9045E4}" presName="node" presStyleLbl="node1" presStyleIdx="6" presStyleCnt="9" custLinFactX="100000" custLinFactY="-60430" custLinFactNeighborX="192091" custLinFactNeighborY="-100000">
        <dgm:presLayoutVars>
          <dgm:bulletEnabled val="1"/>
        </dgm:presLayoutVars>
      </dgm:prSet>
      <dgm:spPr/>
      <dgm:t>
        <a:bodyPr/>
        <a:lstStyle/>
        <a:p>
          <a:endParaRPr lang="zh-TW" altLang="en-US"/>
        </a:p>
      </dgm:t>
    </dgm:pt>
    <dgm:pt modelId="{3A4E37AB-A9A8-444D-933E-E72BD90D7452}" type="pres">
      <dgm:prSet presAssocID="{922AC1A1-213B-427E-B741-537B6BF558C3}" presName="sibTrans" presStyleLbl="sibTrans2D1" presStyleIdx="6" presStyleCnt="8"/>
      <dgm:spPr/>
      <dgm:t>
        <a:bodyPr/>
        <a:lstStyle/>
        <a:p>
          <a:endParaRPr lang="zh-TW" altLang="en-US"/>
        </a:p>
      </dgm:t>
    </dgm:pt>
    <dgm:pt modelId="{B3A71F47-BCD1-4B60-B561-38BE139B83D6}" type="pres">
      <dgm:prSet presAssocID="{922AC1A1-213B-427E-B741-537B6BF558C3}" presName="connectorText" presStyleLbl="sibTrans2D1" presStyleIdx="6" presStyleCnt="8"/>
      <dgm:spPr/>
      <dgm:t>
        <a:bodyPr/>
        <a:lstStyle/>
        <a:p>
          <a:endParaRPr lang="zh-TW" altLang="en-US"/>
        </a:p>
      </dgm:t>
    </dgm:pt>
    <dgm:pt modelId="{A3DCB2EF-3314-49AF-B5A8-73432C68D287}" type="pres">
      <dgm:prSet presAssocID="{A92B267F-1468-499F-A22F-E73443DE283E}" presName="node" presStyleLbl="node1" presStyleIdx="7" presStyleCnt="9" custLinFactX="200000" custLinFactNeighborX="233088" custLinFactNeighborY="3330">
        <dgm:presLayoutVars>
          <dgm:bulletEnabled val="1"/>
        </dgm:presLayoutVars>
      </dgm:prSet>
      <dgm:spPr/>
      <dgm:t>
        <a:bodyPr/>
        <a:lstStyle/>
        <a:p>
          <a:endParaRPr lang="zh-TW" altLang="en-US"/>
        </a:p>
      </dgm:t>
    </dgm:pt>
    <dgm:pt modelId="{DCA4366C-11A2-4650-9F7C-9B04DE1DEDC1}" type="pres">
      <dgm:prSet presAssocID="{7BFBB2EC-F60D-4A3D-BF0C-70189F1FAD5B}" presName="sibTrans" presStyleLbl="sibTrans2D1" presStyleIdx="7" presStyleCnt="8"/>
      <dgm:spPr/>
      <dgm:t>
        <a:bodyPr/>
        <a:lstStyle/>
        <a:p>
          <a:endParaRPr lang="zh-TW" altLang="en-US"/>
        </a:p>
      </dgm:t>
    </dgm:pt>
    <dgm:pt modelId="{5787BBB8-9FE2-4C29-9152-AF247AFFE8C2}" type="pres">
      <dgm:prSet presAssocID="{7BFBB2EC-F60D-4A3D-BF0C-70189F1FAD5B}" presName="connectorText" presStyleLbl="sibTrans2D1" presStyleIdx="7" presStyleCnt="8"/>
      <dgm:spPr/>
      <dgm:t>
        <a:bodyPr/>
        <a:lstStyle/>
        <a:p>
          <a:endParaRPr lang="zh-TW" altLang="en-US"/>
        </a:p>
      </dgm:t>
    </dgm:pt>
    <dgm:pt modelId="{393CD570-8521-4AE5-9223-E8994CE1A916}" type="pres">
      <dgm:prSet presAssocID="{C2D5585D-FE61-4965-840F-EC50EDC39E20}" presName="node" presStyleLbl="node1" presStyleIdx="8" presStyleCnt="9" custLinFactX="200000" custLinFactNeighborX="233030" custLinFactNeighborY="230">
        <dgm:presLayoutVars>
          <dgm:bulletEnabled val="1"/>
        </dgm:presLayoutVars>
      </dgm:prSet>
      <dgm:spPr/>
      <dgm:t>
        <a:bodyPr/>
        <a:lstStyle/>
        <a:p>
          <a:endParaRPr lang="zh-TW" altLang="en-US"/>
        </a:p>
      </dgm:t>
    </dgm:pt>
  </dgm:ptLst>
  <dgm:cxnLst>
    <dgm:cxn modelId="{436EB095-D5E6-4935-B2C6-0A5D6C80A144}" type="presOf" srcId="{52233821-68A9-4AA5-8757-140B52F911CD}" destId="{CA757131-0983-4326-AE15-18718FC81E6D}" srcOrd="0" destOrd="0" presId="urn:microsoft.com/office/officeart/2005/8/layout/process5"/>
    <dgm:cxn modelId="{55171B5E-CCE9-4419-A9D0-93ADFD6A19B7}" type="presOf" srcId="{52233821-68A9-4AA5-8757-140B52F911CD}" destId="{B9BC40FB-978D-42AC-A5AD-F30FD2FB97B7}" srcOrd="1" destOrd="0" presId="urn:microsoft.com/office/officeart/2005/8/layout/process5"/>
    <dgm:cxn modelId="{176E71A0-956D-4A52-91EF-6E2443516922}" type="presOf" srcId="{922AC1A1-213B-427E-B741-537B6BF558C3}" destId="{B3A71F47-BCD1-4B60-B561-38BE139B83D6}" srcOrd="1" destOrd="0" presId="urn:microsoft.com/office/officeart/2005/8/layout/process5"/>
    <dgm:cxn modelId="{E6D642E8-8301-40B3-ACE8-1A1080121AC6}" type="presOf" srcId="{1497B753-9E1C-4624-8A7F-449C20ED4B24}" destId="{19195797-1C1E-44E9-9CA5-D1AC6078102A}" srcOrd="1" destOrd="0" presId="urn:microsoft.com/office/officeart/2005/8/layout/process5"/>
    <dgm:cxn modelId="{66DEE91A-C1F6-411E-8737-1CB4A8B3D34A}" type="presOf" srcId="{54DC0F09-C7C1-4306-B4A8-F798DF9045E4}" destId="{F86BCFC5-DEEA-4A65-8E01-9856AA841411}" srcOrd="0" destOrd="0" presId="urn:microsoft.com/office/officeart/2005/8/layout/process5"/>
    <dgm:cxn modelId="{92D06E25-FF24-44CC-867C-72A17BD6EDE7}" type="presOf" srcId="{2EF349E5-A2D3-4797-92C9-2B776731371F}" destId="{7F82ADF5-8279-4C67-AA78-86231095B2BA}" srcOrd="0" destOrd="0" presId="urn:microsoft.com/office/officeart/2005/8/layout/process5"/>
    <dgm:cxn modelId="{3BB4F121-17B8-4669-BB49-5A6F7310CDDD}" type="presOf" srcId="{1CF0A0A7-55EF-48A7-ADE1-C0521197F4FE}" destId="{F65E9617-576F-4803-9C6C-DBC0AC88C110}" srcOrd="0" destOrd="0" presId="urn:microsoft.com/office/officeart/2005/8/layout/process5"/>
    <dgm:cxn modelId="{AE808F51-B38E-4FFA-975C-BD93CF10E1E7}" type="presOf" srcId="{1EFCC3DD-6F16-430C-B1E0-ABFC9555020C}" destId="{0C389C82-2850-4EF3-8AFF-A5E3AA9ADFE9}" srcOrd="0" destOrd="0" presId="urn:microsoft.com/office/officeart/2005/8/layout/process5"/>
    <dgm:cxn modelId="{23F8980C-9BD7-4E3D-9F39-FF1DE5FC1475}" type="presOf" srcId="{922AC1A1-213B-427E-B741-537B6BF558C3}" destId="{3A4E37AB-A9A8-444D-933E-E72BD90D7452}" srcOrd="0" destOrd="0" presId="urn:microsoft.com/office/officeart/2005/8/layout/process5"/>
    <dgm:cxn modelId="{BF76519E-DE6E-402B-9B8D-0C5A9B2E3D38}" type="presOf" srcId="{5C80BD3B-1B30-455A-8BF0-35652DD8B450}" destId="{B11551E3-0CF6-4EE8-B721-C4E3EB15D8A5}" srcOrd="0" destOrd="0" presId="urn:microsoft.com/office/officeart/2005/8/layout/process5"/>
    <dgm:cxn modelId="{788D7B83-2C63-49FD-91F2-7843EFEBE545}" type="presOf" srcId="{2E13C46D-F53B-436B-8E26-5A583D96B0CF}" destId="{16CD53D7-BCC7-40DE-8519-1ECBEEB4529B}" srcOrd="0" destOrd="0" presId="urn:microsoft.com/office/officeart/2005/8/layout/process5"/>
    <dgm:cxn modelId="{8A085F37-8EBE-4560-9B84-14AFDAAE615D}" srcId="{1EFCC3DD-6F16-430C-B1E0-ABFC9555020C}" destId="{2E13C46D-F53B-436B-8E26-5A583D96B0CF}" srcOrd="4" destOrd="0" parTransId="{297CE3A5-7691-4758-9CB3-2094216599AE}" sibTransId="{1CF0A0A7-55EF-48A7-ADE1-C0521197F4FE}"/>
    <dgm:cxn modelId="{7C0E4EE9-B0B6-4616-AE11-C3BA28D34D5E}" type="presOf" srcId="{EA3A0B48-B5D0-4D17-964D-0BDF900A994C}" destId="{9F154DC7-4E8B-4049-A9CB-EF5D5C532542}" srcOrd="0" destOrd="0" presId="urn:microsoft.com/office/officeart/2005/8/layout/process5"/>
    <dgm:cxn modelId="{AA6668E7-B281-4DDA-8BAB-0DA88DE02F85}" type="presOf" srcId="{C2D5585D-FE61-4965-840F-EC50EDC39E20}" destId="{393CD570-8521-4AE5-9223-E8994CE1A916}" srcOrd="0" destOrd="0" presId="urn:microsoft.com/office/officeart/2005/8/layout/process5"/>
    <dgm:cxn modelId="{AA2B6D35-9F8B-42D8-8BA6-DBA4537984D3}" srcId="{1EFCC3DD-6F16-430C-B1E0-ABFC9555020C}" destId="{54DC0F09-C7C1-4306-B4A8-F798DF9045E4}" srcOrd="6" destOrd="0" parTransId="{C3B1F422-9C8F-4436-BB04-B01F2ECBD042}" sibTransId="{922AC1A1-213B-427E-B741-537B6BF558C3}"/>
    <dgm:cxn modelId="{AB2F0961-4EF6-49EB-82E8-783B39BD6567}" srcId="{1EFCC3DD-6F16-430C-B1E0-ABFC9555020C}" destId="{A92B267F-1468-499F-A22F-E73443DE283E}" srcOrd="7" destOrd="0" parTransId="{0B097F6A-C385-4D00-A489-999E816EAD76}" sibTransId="{7BFBB2EC-F60D-4A3D-BF0C-70189F1FAD5B}"/>
    <dgm:cxn modelId="{C32C230B-30D6-4F1F-B5FE-DCAB69C8AB62}" type="presOf" srcId="{326DA8BE-086E-488C-892D-2E43D5A18817}" destId="{80BE3295-A32D-4062-9819-49CC5D1A90A3}" srcOrd="1" destOrd="0" presId="urn:microsoft.com/office/officeart/2005/8/layout/process5"/>
    <dgm:cxn modelId="{AE80754E-BB7D-4F51-B1AF-7E17BA6AD8CD}" type="presOf" srcId="{7BFBB2EC-F60D-4A3D-BF0C-70189F1FAD5B}" destId="{5787BBB8-9FE2-4C29-9152-AF247AFFE8C2}" srcOrd="1" destOrd="0" presId="urn:microsoft.com/office/officeart/2005/8/layout/process5"/>
    <dgm:cxn modelId="{E6D9A688-C5F4-43F3-A1EB-FAEB52649606}" type="presOf" srcId="{1CF0A0A7-55EF-48A7-ADE1-C0521197F4FE}" destId="{D8336CF4-462D-4BA5-B50D-828ABCF46E7B}" srcOrd="1" destOrd="0" presId="urn:microsoft.com/office/officeart/2005/8/layout/process5"/>
    <dgm:cxn modelId="{92375991-E495-47DE-BD4C-AD7ACDE004ED}" type="presOf" srcId="{A92B267F-1468-499F-A22F-E73443DE283E}" destId="{A3DCB2EF-3314-49AF-B5A8-73432C68D287}" srcOrd="0" destOrd="0" presId="urn:microsoft.com/office/officeart/2005/8/layout/process5"/>
    <dgm:cxn modelId="{47E51A4F-7D23-46CC-80CB-B01725B35CC4}" srcId="{1EFCC3DD-6F16-430C-B1E0-ABFC9555020C}" destId="{2EF349E5-A2D3-4797-92C9-2B776731371F}" srcOrd="2" destOrd="0" parTransId="{C12C32A2-885A-4222-AC93-DF8787698220}" sibTransId="{52233821-68A9-4AA5-8757-140B52F911CD}"/>
    <dgm:cxn modelId="{FAB1A65C-5E51-4CDD-966E-BC3B3AC79788}" srcId="{1EFCC3DD-6F16-430C-B1E0-ABFC9555020C}" destId="{C2D5585D-FE61-4965-840F-EC50EDC39E20}" srcOrd="8" destOrd="0" parTransId="{FD7AEEE6-B2A8-4EF2-8F5F-675C511DA99F}" sibTransId="{080D110B-A37C-4929-9A53-9CF2343FEBF8}"/>
    <dgm:cxn modelId="{2A824282-E09D-432B-9DC0-A97B74C592F2}" srcId="{1EFCC3DD-6F16-430C-B1E0-ABFC9555020C}" destId="{D00A6114-0A3D-4993-8801-8E709148FC18}" srcOrd="1" destOrd="0" parTransId="{D2633773-FA8F-467F-A7E7-CC7215583B42}" sibTransId="{EA3A0B48-B5D0-4D17-964D-0BDF900A994C}"/>
    <dgm:cxn modelId="{37BD772D-82BB-4D05-8B44-7A916C598FCF}" type="presOf" srcId="{7BFBB2EC-F60D-4A3D-BF0C-70189F1FAD5B}" destId="{DCA4366C-11A2-4650-9F7C-9B04DE1DEDC1}" srcOrd="0" destOrd="0" presId="urn:microsoft.com/office/officeart/2005/8/layout/process5"/>
    <dgm:cxn modelId="{037515B3-3F77-45E6-AFD4-F80332E33895}" type="presOf" srcId="{5C80BD3B-1B30-455A-8BF0-35652DD8B450}" destId="{A7A39748-1435-4175-BB54-3D1D3767408C}" srcOrd="1" destOrd="0" presId="urn:microsoft.com/office/officeart/2005/8/layout/process5"/>
    <dgm:cxn modelId="{716360D8-9A7C-4A28-8426-F8DFF21ACF1A}" type="presOf" srcId="{82DA885C-4DC4-4FC1-B57A-32DE95F40005}" destId="{D43DA6EF-572C-4F9B-99C2-8E72A4A5D685}" srcOrd="0" destOrd="0" presId="urn:microsoft.com/office/officeart/2005/8/layout/process5"/>
    <dgm:cxn modelId="{13072878-AD43-4D7C-9352-34B27DFF69B9}" type="presOf" srcId="{03505627-1E53-432C-9D62-5CB6DE6F90CE}" destId="{D29A79F4-C7CD-44D0-A0CF-F4C0FA97C002}" srcOrd="0" destOrd="0" presId="urn:microsoft.com/office/officeart/2005/8/layout/process5"/>
    <dgm:cxn modelId="{E6C165B3-2DCF-4385-99E3-648F6E2C2513}" type="presOf" srcId="{D00A6114-0A3D-4993-8801-8E709148FC18}" destId="{F5EE982A-AE93-4984-946C-7A3301A31003}" srcOrd="0" destOrd="0" presId="urn:microsoft.com/office/officeart/2005/8/layout/process5"/>
    <dgm:cxn modelId="{B32A0E5B-C10A-4AD4-A325-256F54FBDFE5}" srcId="{1EFCC3DD-6F16-430C-B1E0-ABFC9555020C}" destId="{8220A530-9837-4C2E-980E-2E4AA75B3A4B}" srcOrd="0" destOrd="0" parTransId="{C8FDE47E-26F0-4C95-8A86-059740DDD13F}" sibTransId="{326DA8BE-086E-488C-892D-2E43D5A18817}"/>
    <dgm:cxn modelId="{DE00D521-A53C-40F6-8C60-D2B72412D955}" type="presOf" srcId="{EA3A0B48-B5D0-4D17-964D-0BDF900A994C}" destId="{6903CF10-7702-4C91-A900-0FB0873AF47C}" srcOrd="1" destOrd="0" presId="urn:microsoft.com/office/officeart/2005/8/layout/process5"/>
    <dgm:cxn modelId="{52B43C40-FAF4-4531-8E5B-7A1DDD7CF6A2}" type="presOf" srcId="{326DA8BE-086E-488C-892D-2E43D5A18817}" destId="{33EE37C0-FC99-4E92-AD94-CCFD6053A527}" srcOrd="0" destOrd="0" presId="urn:microsoft.com/office/officeart/2005/8/layout/process5"/>
    <dgm:cxn modelId="{DFE17441-5128-4219-BA16-AD3E7F804AEC}" srcId="{1EFCC3DD-6F16-430C-B1E0-ABFC9555020C}" destId="{03505627-1E53-432C-9D62-5CB6DE6F90CE}" srcOrd="3" destOrd="0" parTransId="{BB5886F3-0011-4DD0-9B01-995E1EC9964E}" sibTransId="{1497B753-9E1C-4624-8A7F-449C20ED4B24}"/>
    <dgm:cxn modelId="{80D5AFEE-8245-4676-837F-7CD928BC83F6}" type="presOf" srcId="{1497B753-9E1C-4624-8A7F-449C20ED4B24}" destId="{C096D078-E605-4070-809C-ACF8A1FC7693}" srcOrd="0" destOrd="0" presId="urn:microsoft.com/office/officeart/2005/8/layout/process5"/>
    <dgm:cxn modelId="{FAF715FB-1FD8-416A-A72E-2747FF9229FA}" type="presOf" srcId="{8220A530-9837-4C2E-980E-2E4AA75B3A4B}" destId="{0F3BDD92-3D27-4A3D-AFB2-FAD05C25A359}" srcOrd="0" destOrd="0" presId="urn:microsoft.com/office/officeart/2005/8/layout/process5"/>
    <dgm:cxn modelId="{C0DFC3B8-A542-4980-8BA6-D6DCD42702DF}" srcId="{1EFCC3DD-6F16-430C-B1E0-ABFC9555020C}" destId="{82DA885C-4DC4-4FC1-B57A-32DE95F40005}" srcOrd="5" destOrd="0" parTransId="{DF756BCA-DAC6-47A7-968E-22D4BF253892}" sibTransId="{5C80BD3B-1B30-455A-8BF0-35652DD8B450}"/>
    <dgm:cxn modelId="{420F60D6-1434-4E09-B0DD-D1C4E6959FA0}" type="presParOf" srcId="{0C389C82-2850-4EF3-8AFF-A5E3AA9ADFE9}" destId="{0F3BDD92-3D27-4A3D-AFB2-FAD05C25A359}" srcOrd="0" destOrd="0" presId="urn:microsoft.com/office/officeart/2005/8/layout/process5"/>
    <dgm:cxn modelId="{B30EB393-8C3B-4384-80DD-F416E190C8B5}" type="presParOf" srcId="{0C389C82-2850-4EF3-8AFF-A5E3AA9ADFE9}" destId="{33EE37C0-FC99-4E92-AD94-CCFD6053A527}" srcOrd="1" destOrd="0" presId="urn:microsoft.com/office/officeart/2005/8/layout/process5"/>
    <dgm:cxn modelId="{76C97FCC-EAC1-4B4B-8BD8-347476D96D6F}" type="presParOf" srcId="{33EE37C0-FC99-4E92-AD94-CCFD6053A527}" destId="{80BE3295-A32D-4062-9819-49CC5D1A90A3}" srcOrd="0" destOrd="0" presId="urn:microsoft.com/office/officeart/2005/8/layout/process5"/>
    <dgm:cxn modelId="{98F330C5-2F63-4379-9BF2-F78C2D0A07F6}" type="presParOf" srcId="{0C389C82-2850-4EF3-8AFF-A5E3AA9ADFE9}" destId="{F5EE982A-AE93-4984-946C-7A3301A31003}" srcOrd="2" destOrd="0" presId="urn:microsoft.com/office/officeart/2005/8/layout/process5"/>
    <dgm:cxn modelId="{9969F52F-552E-4319-8EF9-ABBC9D4284D1}" type="presParOf" srcId="{0C389C82-2850-4EF3-8AFF-A5E3AA9ADFE9}" destId="{9F154DC7-4E8B-4049-A9CB-EF5D5C532542}" srcOrd="3" destOrd="0" presId="urn:microsoft.com/office/officeart/2005/8/layout/process5"/>
    <dgm:cxn modelId="{87ED6840-DAFA-4ED2-B5E6-B31545833560}" type="presParOf" srcId="{9F154DC7-4E8B-4049-A9CB-EF5D5C532542}" destId="{6903CF10-7702-4C91-A900-0FB0873AF47C}" srcOrd="0" destOrd="0" presId="urn:microsoft.com/office/officeart/2005/8/layout/process5"/>
    <dgm:cxn modelId="{A6B18CC1-A25D-4069-AC7F-40E3AC3D7572}" type="presParOf" srcId="{0C389C82-2850-4EF3-8AFF-A5E3AA9ADFE9}" destId="{7F82ADF5-8279-4C67-AA78-86231095B2BA}" srcOrd="4" destOrd="0" presId="urn:microsoft.com/office/officeart/2005/8/layout/process5"/>
    <dgm:cxn modelId="{36C9EDEC-A17F-4793-858D-6781F8294517}" type="presParOf" srcId="{0C389C82-2850-4EF3-8AFF-A5E3AA9ADFE9}" destId="{CA757131-0983-4326-AE15-18718FC81E6D}" srcOrd="5" destOrd="0" presId="urn:microsoft.com/office/officeart/2005/8/layout/process5"/>
    <dgm:cxn modelId="{B3D565CD-E892-4B63-AB64-FF450A60D767}" type="presParOf" srcId="{CA757131-0983-4326-AE15-18718FC81E6D}" destId="{B9BC40FB-978D-42AC-A5AD-F30FD2FB97B7}" srcOrd="0" destOrd="0" presId="urn:microsoft.com/office/officeart/2005/8/layout/process5"/>
    <dgm:cxn modelId="{3D5905C6-FE0D-47F4-A3F2-5623E262186C}" type="presParOf" srcId="{0C389C82-2850-4EF3-8AFF-A5E3AA9ADFE9}" destId="{D29A79F4-C7CD-44D0-A0CF-F4C0FA97C002}" srcOrd="6" destOrd="0" presId="urn:microsoft.com/office/officeart/2005/8/layout/process5"/>
    <dgm:cxn modelId="{153B5858-8B98-4C06-8CDE-EC7DB0DCFA25}" type="presParOf" srcId="{0C389C82-2850-4EF3-8AFF-A5E3AA9ADFE9}" destId="{C096D078-E605-4070-809C-ACF8A1FC7693}" srcOrd="7" destOrd="0" presId="urn:microsoft.com/office/officeart/2005/8/layout/process5"/>
    <dgm:cxn modelId="{97CB1497-2B34-4BBC-A288-FD49A723B465}" type="presParOf" srcId="{C096D078-E605-4070-809C-ACF8A1FC7693}" destId="{19195797-1C1E-44E9-9CA5-D1AC6078102A}" srcOrd="0" destOrd="0" presId="urn:microsoft.com/office/officeart/2005/8/layout/process5"/>
    <dgm:cxn modelId="{A64AAAF7-A59D-4BF1-82BA-D3869C83DEDD}" type="presParOf" srcId="{0C389C82-2850-4EF3-8AFF-A5E3AA9ADFE9}" destId="{16CD53D7-BCC7-40DE-8519-1ECBEEB4529B}" srcOrd="8" destOrd="0" presId="urn:microsoft.com/office/officeart/2005/8/layout/process5"/>
    <dgm:cxn modelId="{F3B8FEC0-E23F-48BD-B9CB-200B992D2CAB}" type="presParOf" srcId="{0C389C82-2850-4EF3-8AFF-A5E3AA9ADFE9}" destId="{F65E9617-576F-4803-9C6C-DBC0AC88C110}" srcOrd="9" destOrd="0" presId="urn:microsoft.com/office/officeart/2005/8/layout/process5"/>
    <dgm:cxn modelId="{546A83A4-4A0E-48C2-95A2-C233FC335307}" type="presParOf" srcId="{F65E9617-576F-4803-9C6C-DBC0AC88C110}" destId="{D8336CF4-462D-4BA5-B50D-828ABCF46E7B}" srcOrd="0" destOrd="0" presId="urn:microsoft.com/office/officeart/2005/8/layout/process5"/>
    <dgm:cxn modelId="{787B6019-C304-49E4-9D7B-E696AD9E1F89}" type="presParOf" srcId="{0C389C82-2850-4EF3-8AFF-A5E3AA9ADFE9}" destId="{D43DA6EF-572C-4F9B-99C2-8E72A4A5D685}" srcOrd="10" destOrd="0" presId="urn:microsoft.com/office/officeart/2005/8/layout/process5"/>
    <dgm:cxn modelId="{90D6BB20-49EA-46BA-B8A6-83D9C2C36BCA}" type="presParOf" srcId="{0C389C82-2850-4EF3-8AFF-A5E3AA9ADFE9}" destId="{B11551E3-0CF6-4EE8-B721-C4E3EB15D8A5}" srcOrd="11" destOrd="0" presId="urn:microsoft.com/office/officeart/2005/8/layout/process5"/>
    <dgm:cxn modelId="{24DA7465-E275-486C-88A4-E6FD6E78737F}" type="presParOf" srcId="{B11551E3-0CF6-4EE8-B721-C4E3EB15D8A5}" destId="{A7A39748-1435-4175-BB54-3D1D3767408C}" srcOrd="0" destOrd="0" presId="urn:microsoft.com/office/officeart/2005/8/layout/process5"/>
    <dgm:cxn modelId="{63CE7846-7D79-477D-986D-B12DD04574F1}" type="presParOf" srcId="{0C389C82-2850-4EF3-8AFF-A5E3AA9ADFE9}" destId="{F86BCFC5-DEEA-4A65-8E01-9856AA841411}" srcOrd="12" destOrd="0" presId="urn:microsoft.com/office/officeart/2005/8/layout/process5"/>
    <dgm:cxn modelId="{60AA6090-7190-48E4-B7A0-40B82757D30C}" type="presParOf" srcId="{0C389C82-2850-4EF3-8AFF-A5E3AA9ADFE9}" destId="{3A4E37AB-A9A8-444D-933E-E72BD90D7452}" srcOrd="13" destOrd="0" presId="urn:microsoft.com/office/officeart/2005/8/layout/process5"/>
    <dgm:cxn modelId="{CFF8F201-EEA6-4DE8-91CF-20E50D811793}" type="presParOf" srcId="{3A4E37AB-A9A8-444D-933E-E72BD90D7452}" destId="{B3A71F47-BCD1-4B60-B561-38BE139B83D6}" srcOrd="0" destOrd="0" presId="urn:microsoft.com/office/officeart/2005/8/layout/process5"/>
    <dgm:cxn modelId="{D2BD5E3A-4C8A-47ED-88F2-813A5CA9FCF5}" type="presParOf" srcId="{0C389C82-2850-4EF3-8AFF-A5E3AA9ADFE9}" destId="{A3DCB2EF-3314-49AF-B5A8-73432C68D287}" srcOrd="14" destOrd="0" presId="urn:microsoft.com/office/officeart/2005/8/layout/process5"/>
    <dgm:cxn modelId="{61C68AE9-4686-4105-AB30-19A8F90458F8}" type="presParOf" srcId="{0C389C82-2850-4EF3-8AFF-A5E3AA9ADFE9}" destId="{DCA4366C-11A2-4650-9F7C-9B04DE1DEDC1}" srcOrd="15" destOrd="0" presId="urn:microsoft.com/office/officeart/2005/8/layout/process5"/>
    <dgm:cxn modelId="{5DA14181-6E94-4B8C-B783-F3896ECE206D}" type="presParOf" srcId="{DCA4366C-11A2-4650-9F7C-9B04DE1DEDC1}" destId="{5787BBB8-9FE2-4C29-9152-AF247AFFE8C2}" srcOrd="0" destOrd="0" presId="urn:microsoft.com/office/officeart/2005/8/layout/process5"/>
    <dgm:cxn modelId="{714E67F2-84B9-47B5-9553-6790024DB02C}" type="presParOf" srcId="{0C389C82-2850-4EF3-8AFF-A5E3AA9ADFE9}" destId="{393CD570-8521-4AE5-9223-E8994CE1A916}" srcOrd="1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9B5578-7940-49F1-941D-0C6C6AD9E5CC}" type="doc">
      <dgm:prSet loTypeId="urn:microsoft.com/office/officeart/2005/8/layout/process1" loCatId="process" qsTypeId="urn:microsoft.com/office/officeart/2005/8/quickstyle/simple1" qsCatId="simple" csTypeId="urn:microsoft.com/office/officeart/2005/8/colors/accent1_2" csCatId="accent1" phldr="1"/>
      <dgm:spPr/>
    </dgm:pt>
    <dgm:pt modelId="{D44B376C-69A7-478C-AA47-7C6D31A42458}">
      <dgm:prSet phldrT="[文字]"/>
      <dgm:spPr/>
      <dgm:t>
        <a:bodyPr/>
        <a:lstStyle/>
        <a:p>
          <a:r>
            <a:rPr lang="zh-TW" altLang="en-US" dirty="0" smtClean="0">
              <a:latin typeface="微軟正黑體" panose="020B0604030504040204" pitchFamily="34" charset="-120"/>
              <a:ea typeface="微軟正黑體" panose="020B0604030504040204" pitchFamily="34" charset="-120"/>
            </a:rPr>
            <a:t>輸入層</a:t>
          </a:r>
          <a:endParaRPr lang="zh-TW" altLang="en-US" dirty="0">
            <a:latin typeface="微軟正黑體" panose="020B0604030504040204" pitchFamily="34" charset="-120"/>
            <a:ea typeface="微軟正黑體" panose="020B0604030504040204" pitchFamily="34" charset="-120"/>
          </a:endParaRPr>
        </a:p>
      </dgm:t>
    </dgm:pt>
    <dgm:pt modelId="{2407E1C2-2C04-4AF3-8C1A-EDA7E1F2C607}" type="parTrans" cxnId="{0E07DA9E-E85B-4BD8-9391-4939B890070C}">
      <dgm:prSet/>
      <dgm:spPr/>
      <dgm:t>
        <a:bodyPr/>
        <a:lstStyle/>
        <a:p>
          <a:endParaRPr lang="zh-TW" altLang="en-US"/>
        </a:p>
      </dgm:t>
    </dgm:pt>
    <dgm:pt modelId="{8EB91294-2B4D-4938-A43E-7FB9D59C640F}" type="sibTrans" cxnId="{0E07DA9E-E85B-4BD8-9391-4939B890070C}">
      <dgm:prSet/>
      <dgm:spPr/>
      <dgm:t>
        <a:bodyPr/>
        <a:lstStyle/>
        <a:p>
          <a:endParaRPr lang="zh-TW" altLang="en-US"/>
        </a:p>
      </dgm:t>
    </dgm:pt>
    <dgm:pt modelId="{1B728C94-5956-45FD-98C4-D5F933B0276E}">
      <dgm:prSet phldrT="[文字]"/>
      <dgm:spPr/>
      <dgm:t>
        <a:bodyPr/>
        <a:lstStyle/>
        <a:p>
          <a:r>
            <a:rPr lang="zh-TW" altLang="en-US" dirty="0" smtClean="0">
              <a:latin typeface="微軟正黑體" panose="020B0604030504040204" pitchFamily="34" charset="-120"/>
              <a:ea typeface="微軟正黑體" panose="020B0604030504040204" pitchFamily="34" charset="-120"/>
            </a:rPr>
            <a:t>積卷層</a:t>
          </a:r>
          <a:endParaRPr lang="zh-TW" altLang="en-US" dirty="0">
            <a:latin typeface="微軟正黑體" panose="020B0604030504040204" pitchFamily="34" charset="-120"/>
            <a:ea typeface="微軟正黑體" panose="020B0604030504040204" pitchFamily="34" charset="-120"/>
          </a:endParaRPr>
        </a:p>
      </dgm:t>
    </dgm:pt>
    <dgm:pt modelId="{049B168A-044B-4191-8DDA-254DE67CB1C3}" type="parTrans" cxnId="{E0D26111-2213-4DEA-87BE-4834A86E6DB7}">
      <dgm:prSet/>
      <dgm:spPr/>
      <dgm:t>
        <a:bodyPr/>
        <a:lstStyle/>
        <a:p>
          <a:endParaRPr lang="zh-TW" altLang="en-US"/>
        </a:p>
      </dgm:t>
    </dgm:pt>
    <dgm:pt modelId="{AB64B204-8477-4EC8-B0AD-864F243A21DC}" type="sibTrans" cxnId="{E0D26111-2213-4DEA-87BE-4834A86E6DB7}">
      <dgm:prSet/>
      <dgm:spPr/>
      <dgm:t>
        <a:bodyPr/>
        <a:lstStyle/>
        <a:p>
          <a:endParaRPr lang="zh-TW" altLang="en-US"/>
        </a:p>
      </dgm:t>
    </dgm:pt>
    <dgm:pt modelId="{4A319BE9-EC31-4B9D-B9B0-D47D64626D4E}">
      <dgm:prSet phldrT="[文字]"/>
      <dgm:spPr/>
      <dgm:t>
        <a:bodyPr/>
        <a:lstStyle/>
        <a:p>
          <a:r>
            <a:rPr lang="zh-TW" altLang="en-US" dirty="0" smtClean="0">
              <a:latin typeface="微軟正黑體" panose="020B0604030504040204" pitchFamily="34" charset="-120"/>
              <a:ea typeface="微軟正黑體" panose="020B0604030504040204" pitchFamily="34" charset="-120"/>
            </a:rPr>
            <a:t>池化層</a:t>
          </a:r>
          <a:endParaRPr lang="zh-TW" altLang="en-US" dirty="0">
            <a:latin typeface="微軟正黑體" panose="020B0604030504040204" pitchFamily="34" charset="-120"/>
            <a:ea typeface="微軟正黑體" panose="020B0604030504040204" pitchFamily="34" charset="-120"/>
          </a:endParaRPr>
        </a:p>
      </dgm:t>
    </dgm:pt>
    <dgm:pt modelId="{3048C807-6F15-4640-8FF5-FB027155E499}" type="parTrans" cxnId="{8BB963A5-E789-427A-AFDD-8A977148ECB1}">
      <dgm:prSet/>
      <dgm:spPr/>
      <dgm:t>
        <a:bodyPr/>
        <a:lstStyle/>
        <a:p>
          <a:endParaRPr lang="zh-TW" altLang="en-US"/>
        </a:p>
      </dgm:t>
    </dgm:pt>
    <dgm:pt modelId="{82F1401F-8E4D-4205-8D59-CCB361F84C3B}" type="sibTrans" cxnId="{8BB963A5-E789-427A-AFDD-8A977148ECB1}">
      <dgm:prSet/>
      <dgm:spPr/>
      <dgm:t>
        <a:bodyPr/>
        <a:lstStyle/>
        <a:p>
          <a:endParaRPr lang="zh-TW" altLang="en-US"/>
        </a:p>
      </dgm:t>
    </dgm:pt>
    <dgm:pt modelId="{94EB8925-8D53-45F1-BA56-0E973ABA4DC0}">
      <dgm:prSet phldrT="[文字]"/>
      <dgm:spPr/>
      <dgm:t>
        <a:bodyPr/>
        <a:lstStyle/>
        <a:p>
          <a:r>
            <a:rPr lang="zh-TW" altLang="en-US" dirty="0" smtClean="0">
              <a:latin typeface="微軟正黑體" panose="020B0604030504040204" pitchFamily="34" charset="-120"/>
              <a:ea typeface="微軟正黑體" panose="020B0604030504040204" pitchFamily="34" charset="-120"/>
            </a:rPr>
            <a:t>積卷層</a:t>
          </a:r>
          <a:endParaRPr lang="zh-TW" altLang="en-US" dirty="0">
            <a:latin typeface="微軟正黑體" panose="020B0604030504040204" pitchFamily="34" charset="-120"/>
            <a:ea typeface="微軟正黑體" panose="020B0604030504040204" pitchFamily="34" charset="-120"/>
          </a:endParaRPr>
        </a:p>
      </dgm:t>
    </dgm:pt>
    <dgm:pt modelId="{20A5F21B-5D3C-4E5A-9E44-1AA61A66BD6E}" type="parTrans" cxnId="{034BA6CD-F1D9-4312-B711-05F598967D0F}">
      <dgm:prSet/>
      <dgm:spPr/>
      <dgm:t>
        <a:bodyPr/>
        <a:lstStyle/>
        <a:p>
          <a:endParaRPr lang="zh-TW" altLang="en-US"/>
        </a:p>
      </dgm:t>
    </dgm:pt>
    <dgm:pt modelId="{F43C09D0-C872-4347-8680-A3BAE80E4520}" type="sibTrans" cxnId="{034BA6CD-F1D9-4312-B711-05F598967D0F}">
      <dgm:prSet/>
      <dgm:spPr/>
      <dgm:t>
        <a:bodyPr/>
        <a:lstStyle/>
        <a:p>
          <a:endParaRPr lang="zh-TW" altLang="en-US"/>
        </a:p>
      </dgm:t>
    </dgm:pt>
    <dgm:pt modelId="{485F1609-5A23-424D-9DAA-F88CFAB5A1BF}">
      <dgm:prSet phldrT="[文字]"/>
      <dgm:spPr/>
      <dgm:t>
        <a:bodyPr/>
        <a:lstStyle/>
        <a:p>
          <a:r>
            <a:rPr lang="zh-TW" altLang="en-US" dirty="0" smtClean="0">
              <a:latin typeface="微軟正黑體" panose="020B0604030504040204" pitchFamily="34" charset="-120"/>
              <a:ea typeface="微軟正黑體" panose="020B0604030504040204" pitchFamily="34" charset="-120"/>
            </a:rPr>
            <a:t>池化層</a:t>
          </a:r>
          <a:endParaRPr lang="zh-TW" altLang="en-US" dirty="0">
            <a:latin typeface="微軟正黑體" panose="020B0604030504040204" pitchFamily="34" charset="-120"/>
            <a:ea typeface="微軟正黑體" panose="020B0604030504040204" pitchFamily="34" charset="-120"/>
          </a:endParaRPr>
        </a:p>
      </dgm:t>
    </dgm:pt>
    <dgm:pt modelId="{A63CFA3A-948A-4EA5-8E06-0D74F168EA49}" type="parTrans" cxnId="{B709CEF2-0803-4469-969C-02030600A0FB}">
      <dgm:prSet/>
      <dgm:spPr/>
      <dgm:t>
        <a:bodyPr/>
        <a:lstStyle/>
        <a:p>
          <a:endParaRPr lang="zh-TW" altLang="en-US"/>
        </a:p>
      </dgm:t>
    </dgm:pt>
    <dgm:pt modelId="{FCD4D635-3959-4176-935A-5934987D2643}" type="sibTrans" cxnId="{B709CEF2-0803-4469-969C-02030600A0FB}">
      <dgm:prSet/>
      <dgm:spPr/>
      <dgm:t>
        <a:bodyPr/>
        <a:lstStyle/>
        <a:p>
          <a:endParaRPr lang="zh-TW" altLang="en-US"/>
        </a:p>
      </dgm:t>
    </dgm:pt>
    <dgm:pt modelId="{DE44C440-B883-47A4-9F31-E411CCF4877C}">
      <dgm:prSet phldrT="[文字]"/>
      <dgm:spPr>
        <a:solidFill>
          <a:schemeClr val="accent2">
            <a:lumMod val="60000"/>
            <a:lumOff val="40000"/>
          </a:schemeClr>
        </a:solidFill>
      </dgm:spPr>
      <dgm:t>
        <a:bodyPr/>
        <a:lstStyle/>
        <a:p>
          <a:r>
            <a:rPr lang="en-US" altLang="zh-TW" dirty="0" smtClean="0">
              <a:latin typeface="微軟正黑體" panose="020B0604030504040204" pitchFamily="34" charset="-120"/>
              <a:ea typeface="微軟正黑體" panose="020B0604030504040204" pitchFamily="34" charset="-120"/>
            </a:rPr>
            <a:t>50%</a:t>
          </a:r>
          <a:endParaRPr lang="zh-TW" altLang="en-US" dirty="0">
            <a:latin typeface="微軟正黑體" panose="020B0604030504040204" pitchFamily="34" charset="-120"/>
            <a:ea typeface="微軟正黑體" panose="020B0604030504040204" pitchFamily="34" charset="-120"/>
          </a:endParaRPr>
        </a:p>
      </dgm:t>
    </dgm:pt>
    <dgm:pt modelId="{BB73352F-0B24-42A9-B557-0812347F70EF}" type="parTrans" cxnId="{4F5B16CE-60EB-4395-BCA3-5689D4E2A7E9}">
      <dgm:prSet/>
      <dgm:spPr/>
      <dgm:t>
        <a:bodyPr/>
        <a:lstStyle/>
        <a:p>
          <a:endParaRPr lang="zh-TW" altLang="en-US"/>
        </a:p>
      </dgm:t>
    </dgm:pt>
    <dgm:pt modelId="{44BF88F5-9FBA-4492-AEE5-9C599C8115CE}" type="sibTrans" cxnId="{4F5B16CE-60EB-4395-BCA3-5689D4E2A7E9}">
      <dgm:prSet/>
      <dgm:spPr/>
      <dgm:t>
        <a:bodyPr/>
        <a:lstStyle/>
        <a:p>
          <a:endParaRPr lang="zh-TW" altLang="en-US"/>
        </a:p>
      </dgm:t>
    </dgm:pt>
    <dgm:pt modelId="{80B7B50D-4E9B-4D73-A92E-F174D67AF197}">
      <dgm:prSet phldrT="[文字]"/>
      <dgm:spPr/>
      <dgm:t>
        <a:bodyPr/>
        <a:lstStyle/>
        <a:p>
          <a:r>
            <a:rPr lang="zh-TW" altLang="en-US" dirty="0" smtClean="0">
              <a:latin typeface="微軟正黑體" panose="020B0604030504040204" pitchFamily="34" charset="-120"/>
              <a:ea typeface="微軟正黑體" panose="020B0604030504040204" pitchFamily="34" charset="-120"/>
            </a:rPr>
            <a:t>全連接層</a:t>
          </a:r>
          <a:endParaRPr lang="zh-TW" altLang="en-US" dirty="0">
            <a:latin typeface="微軟正黑體" panose="020B0604030504040204" pitchFamily="34" charset="-120"/>
            <a:ea typeface="微軟正黑體" panose="020B0604030504040204" pitchFamily="34" charset="-120"/>
          </a:endParaRPr>
        </a:p>
      </dgm:t>
    </dgm:pt>
    <dgm:pt modelId="{C709DC57-9FF7-442F-90EB-DC6DA9F8D9C5}" type="parTrans" cxnId="{71A11B10-97CB-47AA-A54A-8D8BC73FBCC1}">
      <dgm:prSet/>
      <dgm:spPr/>
      <dgm:t>
        <a:bodyPr/>
        <a:lstStyle/>
        <a:p>
          <a:endParaRPr lang="zh-TW" altLang="en-US"/>
        </a:p>
      </dgm:t>
    </dgm:pt>
    <dgm:pt modelId="{35F4A7E0-74D3-4092-8C77-702F6C5B546C}" type="sibTrans" cxnId="{71A11B10-97CB-47AA-A54A-8D8BC73FBCC1}">
      <dgm:prSet/>
      <dgm:spPr/>
      <dgm:t>
        <a:bodyPr/>
        <a:lstStyle/>
        <a:p>
          <a:endParaRPr lang="zh-TW" altLang="en-US"/>
        </a:p>
      </dgm:t>
    </dgm:pt>
    <dgm:pt modelId="{F80260B7-E75E-4BF5-B397-CCA5E446674F}">
      <dgm:prSet phldrT="[文字]"/>
      <dgm:spPr/>
      <dgm:t>
        <a:bodyPr/>
        <a:lstStyle/>
        <a:p>
          <a:r>
            <a:rPr lang="zh-TW" altLang="en-US" dirty="0" smtClean="0">
              <a:latin typeface="微軟正黑體" panose="020B0604030504040204" pitchFamily="34" charset="-120"/>
              <a:ea typeface="微軟正黑體" panose="020B0604030504040204" pitchFamily="34" charset="-120"/>
            </a:rPr>
            <a:t>輸出層</a:t>
          </a:r>
          <a:endParaRPr lang="zh-TW" altLang="en-US" dirty="0">
            <a:latin typeface="微軟正黑體" panose="020B0604030504040204" pitchFamily="34" charset="-120"/>
            <a:ea typeface="微軟正黑體" panose="020B0604030504040204" pitchFamily="34" charset="-120"/>
          </a:endParaRPr>
        </a:p>
      </dgm:t>
    </dgm:pt>
    <dgm:pt modelId="{80BF4A7C-93A6-4B35-9DE2-82CF31286DFF}" type="parTrans" cxnId="{07EFD561-B3C0-45ED-A9E5-B2F50F61D665}">
      <dgm:prSet/>
      <dgm:spPr/>
      <dgm:t>
        <a:bodyPr/>
        <a:lstStyle/>
        <a:p>
          <a:endParaRPr lang="zh-TW" altLang="en-US"/>
        </a:p>
      </dgm:t>
    </dgm:pt>
    <dgm:pt modelId="{6C34A125-4F2C-4281-B81B-4C5B540EA955}" type="sibTrans" cxnId="{07EFD561-B3C0-45ED-A9E5-B2F50F61D665}">
      <dgm:prSet/>
      <dgm:spPr/>
      <dgm:t>
        <a:bodyPr/>
        <a:lstStyle/>
        <a:p>
          <a:endParaRPr lang="zh-TW" altLang="en-US"/>
        </a:p>
      </dgm:t>
    </dgm:pt>
    <dgm:pt modelId="{171A7B8F-4A39-415E-8A11-CB639F20B705}" type="pres">
      <dgm:prSet presAssocID="{D49B5578-7940-49F1-941D-0C6C6AD9E5CC}" presName="Name0" presStyleCnt="0">
        <dgm:presLayoutVars>
          <dgm:dir/>
          <dgm:resizeHandles val="exact"/>
        </dgm:presLayoutVars>
      </dgm:prSet>
      <dgm:spPr/>
    </dgm:pt>
    <dgm:pt modelId="{152E6F85-783D-4177-838B-68F351A0079D}" type="pres">
      <dgm:prSet presAssocID="{D44B376C-69A7-478C-AA47-7C6D31A42458}" presName="node" presStyleLbl="node1" presStyleIdx="0" presStyleCnt="8">
        <dgm:presLayoutVars>
          <dgm:bulletEnabled val="1"/>
        </dgm:presLayoutVars>
      </dgm:prSet>
      <dgm:spPr/>
      <dgm:t>
        <a:bodyPr/>
        <a:lstStyle/>
        <a:p>
          <a:endParaRPr lang="zh-TW" altLang="en-US"/>
        </a:p>
      </dgm:t>
    </dgm:pt>
    <dgm:pt modelId="{A2FFC682-7049-42CA-827B-EE2542358B1D}" type="pres">
      <dgm:prSet presAssocID="{8EB91294-2B4D-4938-A43E-7FB9D59C640F}" presName="sibTrans" presStyleLbl="sibTrans2D1" presStyleIdx="0" presStyleCnt="7"/>
      <dgm:spPr/>
      <dgm:t>
        <a:bodyPr/>
        <a:lstStyle/>
        <a:p>
          <a:endParaRPr lang="zh-TW" altLang="en-US"/>
        </a:p>
      </dgm:t>
    </dgm:pt>
    <dgm:pt modelId="{5EFB5C80-3274-462A-92EC-5192D100848A}" type="pres">
      <dgm:prSet presAssocID="{8EB91294-2B4D-4938-A43E-7FB9D59C640F}" presName="connectorText" presStyleLbl="sibTrans2D1" presStyleIdx="0" presStyleCnt="7"/>
      <dgm:spPr/>
      <dgm:t>
        <a:bodyPr/>
        <a:lstStyle/>
        <a:p>
          <a:endParaRPr lang="zh-TW" altLang="en-US"/>
        </a:p>
      </dgm:t>
    </dgm:pt>
    <dgm:pt modelId="{9B96F774-A96D-4ED4-8383-6FB9BFD66931}" type="pres">
      <dgm:prSet presAssocID="{1B728C94-5956-45FD-98C4-D5F933B0276E}" presName="node" presStyleLbl="node1" presStyleIdx="1" presStyleCnt="8">
        <dgm:presLayoutVars>
          <dgm:bulletEnabled val="1"/>
        </dgm:presLayoutVars>
      </dgm:prSet>
      <dgm:spPr/>
      <dgm:t>
        <a:bodyPr/>
        <a:lstStyle/>
        <a:p>
          <a:endParaRPr lang="zh-TW" altLang="en-US"/>
        </a:p>
      </dgm:t>
    </dgm:pt>
    <dgm:pt modelId="{65AD80D4-F822-429F-A64B-AA6095C1F386}" type="pres">
      <dgm:prSet presAssocID="{AB64B204-8477-4EC8-B0AD-864F243A21DC}" presName="sibTrans" presStyleLbl="sibTrans2D1" presStyleIdx="1" presStyleCnt="7"/>
      <dgm:spPr/>
      <dgm:t>
        <a:bodyPr/>
        <a:lstStyle/>
        <a:p>
          <a:endParaRPr lang="zh-TW" altLang="en-US"/>
        </a:p>
      </dgm:t>
    </dgm:pt>
    <dgm:pt modelId="{92091707-2DC0-4D96-8B62-0FE032111D0A}" type="pres">
      <dgm:prSet presAssocID="{AB64B204-8477-4EC8-B0AD-864F243A21DC}" presName="connectorText" presStyleLbl="sibTrans2D1" presStyleIdx="1" presStyleCnt="7"/>
      <dgm:spPr/>
      <dgm:t>
        <a:bodyPr/>
        <a:lstStyle/>
        <a:p>
          <a:endParaRPr lang="zh-TW" altLang="en-US"/>
        </a:p>
      </dgm:t>
    </dgm:pt>
    <dgm:pt modelId="{2B1895EB-1E9B-4273-AD5D-672F56EF1C27}" type="pres">
      <dgm:prSet presAssocID="{4A319BE9-EC31-4B9D-B9B0-D47D64626D4E}" presName="node" presStyleLbl="node1" presStyleIdx="2" presStyleCnt="8">
        <dgm:presLayoutVars>
          <dgm:bulletEnabled val="1"/>
        </dgm:presLayoutVars>
      </dgm:prSet>
      <dgm:spPr/>
      <dgm:t>
        <a:bodyPr/>
        <a:lstStyle/>
        <a:p>
          <a:endParaRPr lang="zh-TW" altLang="en-US"/>
        </a:p>
      </dgm:t>
    </dgm:pt>
    <dgm:pt modelId="{BD899C14-88D5-4786-A6C3-AB16C96ABD5C}" type="pres">
      <dgm:prSet presAssocID="{82F1401F-8E4D-4205-8D59-CCB361F84C3B}" presName="sibTrans" presStyleLbl="sibTrans2D1" presStyleIdx="2" presStyleCnt="7"/>
      <dgm:spPr/>
      <dgm:t>
        <a:bodyPr/>
        <a:lstStyle/>
        <a:p>
          <a:endParaRPr lang="zh-TW" altLang="en-US"/>
        </a:p>
      </dgm:t>
    </dgm:pt>
    <dgm:pt modelId="{AC162E2B-BF36-4E80-B35B-FEE83FA532FF}" type="pres">
      <dgm:prSet presAssocID="{82F1401F-8E4D-4205-8D59-CCB361F84C3B}" presName="connectorText" presStyleLbl="sibTrans2D1" presStyleIdx="2" presStyleCnt="7"/>
      <dgm:spPr/>
      <dgm:t>
        <a:bodyPr/>
        <a:lstStyle/>
        <a:p>
          <a:endParaRPr lang="zh-TW" altLang="en-US"/>
        </a:p>
      </dgm:t>
    </dgm:pt>
    <dgm:pt modelId="{D1436DCF-7B8F-471D-B387-3F2DBA651AEE}" type="pres">
      <dgm:prSet presAssocID="{94EB8925-8D53-45F1-BA56-0E973ABA4DC0}" presName="node" presStyleLbl="node1" presStyleIdx="3" presStyleCnt="8">
        <dgm:presLayoutVars>
          <dgm:bulletEnabled val="1"/>
        </dgm:presLayoutVars>
      </dgm:prSet>
      <dgm:spPr/>
      <dgm:t>
        <a:bodyPr/>
        <a:lstStyle/>
        <a:p>
          <a:endParaRPr lang="zh-TW" altLang="en-US"/>
        </a:p>
      </dgm:t>
    </dgm:pt>
    <dgm:pt modelId="{40C617AF-E3E6-4891-AF86-62E584A4E9B2}" type="pres">
      <dgm:prSet presAssocID="{F43C09D0-C872-4347-8680-A3BAE80E4520}" presName="sibTrans" presStyleLbl="sibTrans2D1" presStyleIdx="3" presStyleCnt="7"/>
      <dgm:spPr/>
      <dgm:t>
        <a:bodyPr/>
        <a:lstStyle/>
        <a:p>
          <a:endParaRPr lang="zh-TW" altLang="en-US"/>
        </a:p>
      </dgm:t>
    </dgm:pt>
    <dgm:pt modelId="{04DECAE3-4CF2-4EE9-83AD-1653B981B11D}" type="pres">
      <dgm:prSet presAssocID="{F43C09D0-C872-4347-8680-A3BAE80E4520}" presName="connectorText" presStyleLbl="sibTrans2D1" presStyleIdx="3" presStyleCnt="7"/>
      <dgm:spPr/>
      <dgm:t>
        <a:bodyPr/>
        <a:lstStyle/>
        <a:p>
          <a:endParaRPr lang="zh-TW" altLang="en-US"/>
        </a:p>
      </dgm:t>
    </dgm:pt>
    <dgm:pt modelId="{C88C6406-5CE8-4E31-B7A1-0CC3DF08582E}" type="pres">
      <dgm:prSet presAssocID="{485F1609-5A23-424D-9DAA-F88CFAB5A1BF}" presName="node" presStyleLbl="node1" presStyleIdx="4" presStyleCnt="8">
        <dgm:presLayoutVars>
          <dgm:bulletEnabled val="1"/>
        </dgm:presLayoutVars>
      </dgm:prSet>
      <dgm:spPr/>
      <dgm:t>
        <a:bodyPr/>
        <a:lstStyle/>
        <a:p>
          <a:endParaRPr lang="zh-TW" altLang="en-US"/>
        </a:p>
      </dgm:t>
    </dgm:pt>
    <dgm:pt modelId="{87FFC980-81B1-4DE8-995B-6A4D21837002}" type="pres">
      <dgm:prSet presAssocID="{FCD4D635-3959-4176-935A-5934987D2643}" presName="sibTrans" presStyleLbl="sibTrans2D1" presStyleIdx="4" presStyleCnt="7"/>
      <dgm:spPr/>
      <dgm:t>
        <a:bodyPr/>
        <a:lstStyle/>
        <a:p>
          <a:endParaRPr lang="zh-TW" altLang="en-US"/>
        </a:p>
      </dgm:t>
    </dgm:pt>
    <dgm:pt modelId="{F476837C-539B-42EB-A6ED-82B2CC5474B4}" type="pres">
      <dgm:prSet presAssocID="{FCD4D635-3959-4176-935A-5934987D2643}" presName="connectorText" presStyleLbl="sibTrans2D1" presStyleIdx="4" presStyleCnt="7"/>
      <dgm:spPr/>
      <dgm:t>
        <a:bodyPr/>
        <a:lstStyle/>
        <a:p>
          <a:endParaRPr lang="zh-TW" altLang="en-US"/>
        </a:p>
      </dgm:t>
    </dgm:pt>
    <dgm:pt modelId="{12847073-C6E0-4EB7-AA8C-7FA9B3A34B7D}" type="pres">
      <dgm:prSet presAssocID="{DE44C440-B883-47A4-9F31-E411CCF4877C}" presName="node" presStyleLbl="node1" presStyleIdx="5" presStyleCnt="8">
        <dgm:presLayoutVars>
          <dgm:bulletEnabled val="1"/>
        </dgm:presLayoutVars>
      </dgm:prSet>
      <dgm:spPr/>
      <dgm:t>
        <a:bodyPr/>
        <a:lstStyle/>
        <a:p>
          <a:endParaRPr lang="zh-TW" altLang="en-US"/>
        </a:p>
      </dgm:t>
    </dgm:pt>
    <dgm:pt modelId="{747C45B6-5D92-46E9-B876-72BF7AD5FD2B}" type="pres">
      <dgm:prSet presAssocID="{44BF88F5-9FBA-4492-AEE5-9C599C8115CE}" presName="sibTrans" presStyleLbl="sibTrans2D1" presStyleIdx="5" presStyleCnt="7"/>
      <dgm:spPr/>
      <dgm:t>
        <a:bodyPr/>
        <a:lstStyle/>
        <a:p>
          <a:endParaRPr lang="zh-TW" altLang="en-US"/>
        </a:p>
      </dgm:t>
    </dgm:pt>
    <dgm:pt modelId="{F7C39A85-CDF8-4C06-BDA0-43BC26C3929D}" type="pres">
      <dgm:prSet presAssocID="{44BF88F5-9FBA-4492-AEE5-9C599C8115CE}" presName="connectorText" presStyleLbl="sibTrans2D1" presStyleIdx="5" presStyleCnt="7"/>
      <dgm:spPr/>
      <dgm:t>
        <a:bodyPr/>
        <a:lstStyle/>
        <a:p>
          <a:endParaRPr lang="zh-TW" altLang="en-US"/>
        </a:p>
      </dgm:t>
    </dgm:pt>
    <dgm:pt modelId="{021FC2B8-B43A-49D9-BE92-B0E139E9F82C}" type="pres">
      <dgm:prSet presAssocID="{80B7B50D-4E9B-4D73-A92E-F174D67AF197}" presName="node" presStyleLbl="node1" presStyleIdx="6" presStyleCnt="8" custScaleX="119760">
        <dgm:presLayoutVars>
          <dgm:bulletEnabled val="1"/>
        </dgm:presLayoutVars>
      </dgm:prSet>
      <dgm:spPr/>
      <dgm:t>
        <a:bodyPr/>
        <a:lstStyle/>
        <a:p>
          <a:endParaRPr lang="zh-TW" altLang="en-US"/>
        </a:p>
      </dgm:t>
    </dgm:pt>
    <dgm:pt modelId="{52F0672F-53FF-4E7A-887C-F360EAFD5F21}" type="pres">
      <dgm:prSet presAssocID="{35F4A7E0-74D3-4092-8C77-702F6C5B546C}" presName="sibTrans" presStyleLbl="sibTrans2D1" presStyleIdx="6" presStyleCnt="7"/>
      <dgm:spPr/>
      <dgm:t>
        <a:bodyPr/>
        <a:lstStyle/>
        <a:p>
          <a:endParaRPr lang="zh-TW" altLang="en-US"/>
        </a:p>
      </dgm:t>
    </dgm:pt>
    <dgm:pt modelId="{3B397A1E-6FBC-48C7-A9EB-C879134CDB53}" type="pres">
      <dgm:prSet presAssocID="{35F4A7E0-74D3-4092-8C77-702F6C5B546C}" presName="connectorText" presStyleLbl="sibTrans2D1" presStyleIdx="6" presStyleCnt="7"/>
      <dgm:spPr/>
      <dgm:t>
        <a:bodyPr/>
        <a:lstStyle/>
        <a:p>
          <a:endParaRPr lang="zh-TW" altLang="en-US"/>
        </a:p>
      </dgm:t>
    </dgm:pt>
    <dgm:pt modelId="{03C94C40-370B-4402-9131-07A261C98192}" type="pres">
      <dgm:prSet presAssocID="{F80260B7-E75E-4BF5-B397-CCA5E446674F}" presName="node" presStyleLbl="node1" presStyleIdx="7" presStyleCnt="8">
        <dgm:presLayoutVars>
          <dgm:bulletEnabled val="1"/>
        </dgm:presLayoutVars>
      </dgm:prSet>
      <dgm:spPr/>
      <dgm:t>
        <a:bodyPr/>
        <a:lstStyle/>
        <a:p>
          <a:endParaRPr lang="zh-TW" altLang="en-US"/>
        </a:p>
      </dgm:t>
    </dgm:pt>
  </dgm:ptLst>
  <dgm:cxnLst>
    <dgm:cxn modelId="{954943D7-EDDC-47C4-8A7A-5D3AD3312C33}" type="presOf" srcId="{80B7B50D-4E9B-4D73-A92E-F174D67AF197}" destId="{021FC2B8-B43A-49D9-BE92-B0E139E9F82C}" srcOrd="0" destOrd="0" presId="urn:microsoft.com/office/officeart/2005/8/layout/process1"/>
    <dgm:cxn modelId="{294F2A15-2F8D-4C31-ACA8-01929AC27AA5}" type="presOf" srcId="{F80260B7-E75E-4BF5-B397-CCA5E446674F}" destId="{03C94C40-370B-4402-9131-07A261C98192}" srcOrd="0" destOrd="0" presId="urn:microsoft.com/office/officeart/2005/8/layout/process1"/>
    <dgm:cxn modelId="{12B59E5E-F273-4FDB-91E7-D93F7B0E01F4}" type="presOf" srcId="{35F4A7E0-74D3-4092-8C77-702F6C5B546C}" destId="{52F0672F-53FF-4E7A-887C-F360EAFD5F21}" srcOrd="0" destOrd="0" presId="urn:microsoft.com/office/officeart/2005/8/layout/process1"/>
    <dgm:cxn modelId="{F1E61D91-CF65-489E-98D4-99AD47DD6E5E}" type="presOf" srcId="{4A319BE9-EC31-4B9D-B9B0-D47D64626D4E}" destId="{2B1895EB-1E9B-4273-AD5D-672F56EF1C27}" srcOrd="0" destOrd="0" presId="urn:microsoft.com/office/officeart/2005/8/layout/process1"/>
    <dgm:cxn modelId="{EE2DA54E-7FA4-4E48-93E0-863022B467E5}" type="presOf" srcId="{AB64B204-8477-4EC8-B0AD-864F243A21DC}" destId="{65AD80D4-F822-429F-A64B-AA6095C1F386}" srcOrd="0" destOrd="0" presId="urn:microsoft.com/office/officeart/2005/8/layout/process1"/>
    <dgm:cxn modelId="{F9BDBA44-70D0-403D-BD0C-9A387C65BEF1}" type="presOf" srcId="{F43C09D0-C872-4347-8680-A3BAE80E4520}" destId="{04DECAE3-4CF2-4EE9-83AD-1653B981B11D}" srcOrd="1" destOrd="0" presId="urn:microsoft.com/office/officeart/2005/8/layout/process1"/>
    <dgm:cxn modelId="{882C10B9-A49F-46F3-A12E-045C3B0E08BA}" type="presOf" srcId="{1B728C94-5956-45FD-98C4-D5F933B0276E}" destId="{9B96F774-A96D-4ED4-8383-6FB9BFD66931}" srcOrd="0" destOrd="0" presId="urn:microsoft.com/office/officeart/2005/8/layout/process1"/>
    <dgm:cxn modelId="{D6569966-A099-48AD-BF16-A64F4299EC05}" type="presOf" srcId="{44BF88F5-9FBA-4492-AEE5-9C599C8115CE}" destId="{F7C39A85-CDF8-4C06-BDA0-43BC26C3929D}" srcOrd="1" destOrd="0" presId="urn:microsoft.com/office/officeart/2005/8/layout/process1"/>
    <dgm:cxn modelId="{C5CB0517-5059-4C38-9ED0-86B82C2B0559}" type="presOf" srcId="{8EB91294-2B4D-4938-A43E-7FB9D59C640F}" destId="{5EFB5C80-3274-462A-92EC-5192D100848A}" srcOrd="1" destOrd="0" presId="urn:microsoft.com/office/officeart/2005/8/layout/process1"/>
    <dgm:cxn modelId="{37B316D9-5C2A-4216-B808-D5917A4958BC}" type="presOf" srcId="{82F1401F-8E4D-4205-8D59-CCB361F84C3B}" destId="{BD899C14-88D5-4786-A6C3-AB16C96ABD5C}" srcOrd="0" destOrd="0" presId="urn:microsoft.com/office/officeart/2005/8/layout/process1"/>
    <dgm:cxn modelId="{CE350EFE-9CA1-49E5-890E-1B0E4AF336F6}" type="presOf" srcId="{FCD4D635-3959-4176-935A-5934987D2643}" destId="{F476837C-539B-42EB-A6ED-82B2CC5474B4}" srcOrd="1" destOrd="0" presId="urn:microsoft.com/office/officeart/2005/8/layout/process1"/>
    <dgm:cxn modelId="{B709CEF2-0803-4469-969C-02030600A0FB}" srcId="{D49B5578-7940-49F1-941D-0C6C6AD9E5CC}" destId="{485F1609-5A23-424D-9DAA-F88CFAB5A1BF}" srcOrd="4" destOrd="0" parTransId="{A63CFA3A-948A-4EA5-8E06-0D74F168EA49}" sibTransId="{FCD4D635-3959-4176-935A-5934987D2643}"/>
    <dgm:cxn modelId="{07EFD561-B3C0-45ED-A9E5-B2F50F61D665}" srcId="{D49B5578-7940-49F1-941D-0C6C6AD9E5CC}" destId="{F80260B7-E75E-4BF5-B397-CCA5E446674F}" srcOrd="7" destOrd="0" parTransId="{80BF4A7C-93A6-4B35-9DE2-82CF31286DFF}" sibTransId="{6C34A125-4F2C-4281-B81B-4C5B540EA955}"/>
    <dgm:cxn modelId="{71A11B10-97CB-47AA-A54A-8D8BC73FBCC1}" srcId="{D49B5578-7940-49F1-941D-0C6C6AD9E5CC}" destId="{80B7B50D-4E9B-4D73-A92E-F174D67AF197}" srcOrd="6" destOrd="0" parTransId="{C709DC57-9FF7-442F-90EB-DC6DA9F8D9C5}" sibTransId="{35F4A7E0-74D3-4092-8C77-702F6C5B546C}"/>
    <dgm:cxn modelId="{52227F52-18FF-4465-AE58-CAD2C31F8249}" type="presOf" srcId="{94EB8925-8D53-45F1-BA56-0E973ABA4DC0}" destId="{D1436DCF-7B8F-471D-B387-3F2DBA651AEE}" srcOrd="0" destOrd="0" presId="urn:microsoft.com/office/officeart/2005/8/layout/process1"/>
    <dgm:cxn modelId="{FCD20F93-BF3E-4BEF-86BA-19416EB63585}" type="presOf" srcId="{44BF88F5-9FBA-4492-AEE5-9C599C8115CE}" destId="{747C45B6-5D92-46E9-B876-72BF7AD5FD2B}" srcOrd="0" destOrd="0" presId="urn:microsoft.com/office/officeart/2005/8/layout/process1"/>
    <dgm:cxn modelId="{E0D26111-2213-4DEA-87BE-4834A86E6DB7}" srcId="{D49B5578-7940-49F1-941D-0C6C6AD9E5CC}" destId="{1B728C94-5956-45FD-98C4-D5F933B0276E}" srcOrd="1" destOrd="0" parTransId="{049B168A-044B-4191-8DDA-254DE67CB1C3}" sibTransId="{AB64B204-8477-4EC8-B0AD-864F243A21DC}"/>
    <dgm:cxn modelId="{EEB800E0-D3B7-4E89-A4B3-410254EF16C3}" type="presOf" srcId="{FCD4D635-3959-4176-935A-5934987D2643}" destId="{87FFC980-81B1-4DE8-995B-6A4D21837002}" srcOrd="0" destOrd="0" presId="urn:microsoft.com/office/officeart/2005/8/layout/process1"/>
    <dgm:cxn modelId="{108F2814-2DFC-44A4-B871-D4DD9592B942}" type="presOf" srcId="{D49B5578-7940-49F1-941D-0C6C6AD9E5CC}" destId="{171A7B8F-4A39-415E-8A11-CB639F20B705}" srcOrd="0" destOrd="0" presId="urn:microsoft.com/office/officeart/2005/8/layout/process1"/>
    <dgm:cxn modelId="{2896421C-3BD5-4DC4-8F6A-CD38A9D8CD0D}" type="presOf" srcId="{82F1401F-8E4D-4205-8D59-CCB361F84C3B}" destId="{AC162E2B-BF36-4E80-B35B-FEE83FA532FF}" srcOrd="1" destOrd="0" presId="urn:microsoft.com/office/officeart/2005/8/layout/process1"/>
    <dgm:cxn modelId="{8BB963A5-E789-427A-AFDD-8A977148ECB1}" srcId="{D49B5578-7940-49F1-941D-0C6C6AD9E5CC}" destId="{4A319BE9-EC31-4B9D-B9B0-D47D64626D4E}" srcOrd="2" destOrd="0" parTransId="{3048C807-6F15-4640-8FF5-FB027155E499}" sibTransId="{82F1401F-8E4D-4205-8D59-CCB361F84C3B}"/>
    <dgm:cxn modelId="{38EB94F9-1BFD-427D-90AB-C257C19A4C02}" type="presOf" srcId="{35F4A7E0-74D3-4092-8C77-702F6C5B546C}" destId="{3B397A1E-6FBC-48C7-A9EB-C879134CDB53}" srcOrd="1" destOrd="0" presId="urn:microsoft.com/office/officeart/2005/8/layout/process1"/>
    <dgm:cxn modelId="{034BA6CD-F1D9-4312-B711-05F598967D0F}" srcId="{D49B5578-7940-49F1-941D-0C6C6AD9E5CC}" destId="{94EB8925-8D53-45F1-BA56-0E973ABA4DC0}" srcOrd="3" destOrd="0" parTransId="{20A5F21B-5D3C-4E5A-9E44-1AA61A66BD6E}" sibTransId="{F43C09D0-C872-4347-8680-A3BAE80E4520}"/>
    <dgm:cxn modelId="{E21CAEEC-21D4-41A5-A8E4-B9A13DF16000}" type="presOf" srcId="{DE44C440-B883-47A4-9F31-E411CCF4877C}" destId="{12847073-C6E0-4EB7-AA8C-7FA9B3A34B7D}" srcOrd="0" destOrd="0" presId="urn:microsoft.com/office/officeart/2005/8/layout/process1"/>
    <dgm:cxn modelId="{4F5B16CE-60EB-4395-BCA3-5689D4E2A7E9}" srcId="{D49B5578-7940-49F1-941D-0C6C6AD9E5CC}" destId="{DE44C440-B883-47A4-9F31-E411CCF4877C}" srcOrd="5" destOrd="0" parTransId="{BB73352F-0B24-42A9-B557-0812347F70EF}" sibTransId="{44BF88F5-9FBA-4492-AEE5-9C599C8115CE}"/>
    <dgm:cxn modelId="{D5A66624-20E4-4259-8872-C6F1162E43A0}" type="presOf" srcId="{AB64B204-8477-4EC8-B0AD-864F243A21DC}" destId="{92091707-2DC0-4D96-8B62-0FE032111D0A}" srcOrd="1" destOrd="0" presId="urn:microsoft.com/office/officeart/2005/8/layout/process1"/>
    <dgm:cxn modelId="{08D336F3-308D-46D8-94A4-A08B537D4FCC}" type="presOf" srcId="{485F1609-5A23-424D-9DAA-F88CFAB5A1BF}" destId="{C88C6406-5CE8-4E31-B7A1-0CC3DF08582E}" srcOrd="0" destOrd="0" presId="urn:microsoft.com/office/officeart/2005/8/layout/process1"/>
    <dgm:cxn modelId="{24C06A21-97D2-4CA9-9E34-D4F2CBE4EF8A}" type="presOf" srcId="{D44B376C-69A7-478C-AA47-7C6D31A42458}" destId="{152E6F85-783D-4177-838B-68F351A0079D}" srcOrd="0" destOrd="0" presId="urn:microsoft.com/office/officeart/2005/8/layout/process1"/>
    <dgm:cxn modelId="{B6E81E40-EE76-4875-867A-54EF5835200D}" type="presOf" srcId="{8EB91294-2B4D-4938-A43E-7FB9D59C640F}" destId="{A2FFC682-7049-42CA-827B-EE2542358B1D}" srcOrd="0" destOrd="0" presId="urn:microsoft.com/office/officeart/2005/8/layout/process1"/>
    <dgm:cxn modelId="{0E07DA9E-E85B-4BD8-9391-4939B890070C}" srcId="{D49B5578-7940-49F1-941D-0C6C6AD9E5CC}" destId="{D44B376C-69A7-478C-AA47-7C6D31A42458}" srcOrd="0" destOrd="0" parTransId="{2407E1C2-2C04-4AF3-8C1A-EDA7E1F2C607}" sibTransId="{8EB91294-2B4D-4938-A43E-7FB9D59C640F}"/>
    <dgm:cxn modelId="{1DE6A081-0067-4758-ABBD-E5B0917F7D14}" type="presOf" srcId="{F43C09D0-C872-4347-8680-A3BAE80E4520}" destId="{40C617AF-E3E6-4891-AF86-62E584A4E9B2}" srcOrd="0" destOrd="0" presId="urn:microsoft.com/office/officeart/2005/8/layout/process1"/>
    <dgm:cxn modelId="{7183C25D-7F52-4BF3-B05E-852B559FF28B}" type="presParOf" srcId="{171A7B8F-4A39-415E-8A11-CB639F20B705}" destId="{152E6F85-783D-4177-838B-68F351A0079D}" srcOrd="0" destOrd="0" presId="urn:microsoft.com/office/officeart/2005/8/layout/process1"/>
    <dgm:cxn modelId="{1A406674-6471-40EB-BD16-BC2CE645FA39}" type="presParOf" srcId="{171A7B8F-4A39-415E-8A11-CB639F20B705}" destId="{A2FFC682-7049-42CA-827B-EE2542358B1D}" srcOrd="1" destOrd="0" presId="urn:microsoft.com/office/officeart/2005/8/layout/process1"/>
    <dgm:cxn modelId="{6774E939-3494-4B2C-8DC6-FC0316520EAE}" type="presParOf" srcId="{A2FFC682-7049-42CA-827B-EE2542358B1D}" destId="{5EFB5C80-3274-462A-92EC-5192D100848A}" srcOrd="0" destOrd="0" presId="urn:microsoft.com/office/officeart/2005/8/layout/process1"/>
    <dgm:cxn modelId="{3DB21873-F3DB-4D9D-95CA-8A1BC234C7CB}" type="presParOf" srcId="{171A7B8F-4A39-415E-8A11-CB639F20B705}" destId="{9B96F774-A96D-4ED4-8383-6FB9BFD66931}" srcOrd="2" destOrd="0" presId="urn:microsoft.com/office/officeart/2005/8/layout/process1"/>
    <dgm:cxn modelId="{17537BD0-5976-40AB-BEBE-02DFA26DED70}" type="presParOf" srcId="{171A7B8F-4A39-415E-8A11-CB639F20B705}" destId="{65AD80D4-F822-429F-A64B-AA6095C1F386}" srcOrd="3" destOrd="0" presId="urn:microsoft.com/office/officeart/2005/8/layout/process1"/>
    <dgm:cxn modelId="{648A6F51-B658-491B-AFB8-5E906D594EEB}" type="presParOf" srcId="{65AD80D4-F822-429F-A64B-AA6095C1F386}" destId="{92091707-2DC0-4D96-8B62-0FE032111D0A}" srcOrd="0" destOrd="0" presId="urn:microsoft.com/office/officeart/2005/8/layout/process1"/>
    <dgm:cxn modelId="{6FE7FA54-A043-4B57-91C4-FFD879B2A61A}" type="presParOf" srcId="{171A7B8F-4A39-415E-8A11-CB639F20B705}" destId="{2B1895EB-1E9B-4273-AD5D-672F56EF1C27}" srcOrd="4" destOrd="0" presId="urn:microsoft.com/office/officeart/2005/8/layout/process1"/>
    <dgm:cxn modelId="{1985BBB9-62A8-4CB1-8B1E-282ACFEB213B}" type="presParOf" srcId="{171A7B8F-4A39-415E-8A11-CB639F20B705}" destId="{BD899C14-88D5-4786-A6C3-AB16C96ABD5C}" srcOrd="5" destOrd="0" presId="urn:microsoft.com/office/officeart/2005/8/layout/process1"/>
    <dgm:cxn modelId="{6A8F37E8-BC03-40DC-8163-B90622071FA4}" type="presParOf" srcId="{BD899C14-88D5-4786-A6C3-AB16C96ABD5C}" destId="{AC162E2B-BF36-4E80-B35B-FEE83FA532FF}" srcOrd="0" destOrd="0" presId="urn:microsoft.com/office/officeart/2005/8/layout/process1"/>
    <dgm:cxn modelId="{F860ABCE-2811-4820-BF64-5D669E20366B}" type="presParOf" srcId="{171A7B8F-4A39-415E-8A11-CB639F20B705}" destId="{D1436DCF-7B8F-471D-B387-3F2DBA651AEE}" srcOrd="6" destOrd="0" presId="urn:microsoft.com/office/officeart/2005/8/layout/process1"/>
    <dgm:cxn modelId="{82096E82-3083-41C4-8DD2-EE11157B5CDC}" type="presParOf" srcId="{171A7B8F-4A39-415E-8A11-CB639F20B705}" destId="{40C617AF-E3E6-4891-AF86-62E584A4E9B2}" srcOrd="7" destOrd="0" presId="urn:microsoft.com/office/officeart/2005/8/layout/process1"/>
    <dgm:cxn modelId="{5EC1C0D3-BA72-453E-BAEE-7652586A28E7}" type="presParOf" srcId="{40C617AF-E3E6-4891-AF86-62E584A4E9B2}" destId="{04DECAE3-4CF2-4EE9-83AD-1653B981B11D}" srcOrd="0" destOrd="0" presId="urn:microsoft.com/office/officeart/2005/8/layout/process1"/>
    <dgm:cxn modelId="{43226FB6-D91F-46EE-B384-08816CAAB194}" type="presParOf" srcId="{171A7B8F-4A39-415E-8A11-CB639F20B705}" destId="{C88C6406-5CE8-4E31-B7A1-0CC3DF08582E}" srcOrd="8" destOrd="0" presId="urn:microsoft.com/office/officeart/2005/8/layout/process1"/>
    <dgm:cxn modelId="{41C1D9C0-C5AC-4782-A73D-9EFA40C7F59C}" type="presParOf" srcId="{171A7B8F-4A39-415E-8A11-CB639F20B705}" destId="{87FFC980-81B1-4DE8-995B-6A4D21837002}" srcOrd="9" destOrd="0" presId="urn:microsoft.com/office/officeart/2005/8/layout/process1"/>
    <dgm:cxn modelId="{EBA62D1F-2993-4393-8F30-116E5FFDC493}" type="presParOf" srcId="{87FFC980-81B1-4DE8-995B-6A4D21837002}" destId="{F476837C-539B-42EB-A6ED-82B2CC5474B4}" srcOrd="0" destOrd="0" presId="urn:microsoft.com/office/officeart/2005/8/layout/process1"/>
    <dgm:cxn modelId="{239C21F8-D332-43DA-A9BD-4F07BE7E34F7}" type="presParOf" srcId="{171A7B8F-4A39-415E-8A11-CB639F20B705}" destId="{12847073-C6E0-4EB7-AA8C-7FA9B3A34B7D}" srcOrd="10" destOrd="0" presId="urn:microsoft.com/office/officeart/2005/8/layout/process1"/>
    <dgm:cxn modelId="{4D718D13-2DDC-4BF3-ABD9-590D6D5CC132}" type="presParOf" srcId="{171A7B8F-4A39-415E-8A11-CB639F20B705}" destId="{747C45B6-5D92-46E9-B876-72BF7AD5FD2B}" srcOrd="11" destOrd="0" presId="urn:microsoft.com/office/officeart/2005/8/layout/process1"/>
    <dgm:cxn modelId="{90984090-93D2-4619-81C9-6B1E90555D22}" type="presParOf" srcId="{747C45B6-5D92-46E9-B876-72BF7AD5FD2B}" destId="{F7C39A85-CDF8-4C06-BDA0-43BC26C3929D}" srcOrd="0" destOrd="0" presId="urn:microsoft.com/office/officeart/2005/8/layout/process1"/>
    <dgm:cxn modelId="{4EB75F75-693A-4809-B430-8706985C01B3}" type="presParOf" srcId="{171A7B8F-4A39-415E-8A11-CB639F20B705}" destId="{021FC2B8-B43A-49D9-BE92-B0E139E9F82C}" srcOrd="12" destOrd="0" presId="urn:microsoft.com/office/officeart/2005/8/layout/process1"/>
    <dgm:cxn modelId="{A94781DA-DE4D-4748-98B7-961A3F5926C9}" type="presParOf" srcId="{171A7B8F-4A39-415E-8A11-CB639F20B705}" destId="{52F0672F-53FF-4E7A-887C-F360EAFD5F21}" srcOrd="13" destOrd="0" presId="urn:microsoft.com/office/officeart/2005/8/layout/process1"/>
    <dgm:cxn modelId="{E4EA4437-132C-4038-A6BA-0BDA2488BDC5}" type="presParOf" srcId="{52F0672F-53FF-4E7A-887C-F360EAFD5F21}" destId="{3B397A1E-6FBC-48C7-A9EB-C879134CDB53}" srcOrd="0" destOrd="0" presId="urn:microsoft.com/office/officeart/2005/8/layout/process1"/>
    <dgm:cxn modelId="{19FA207E-9B6F-4B34-B260-CC252BBC3C51}" type="presParOf" srcId="{171A7B8F-4A39-415E-8A11-CB639F20B705}" destId="{03C94C40-370B-4402-9131-07A261C98192}" srcOrd="1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85362-551F-425D-95E0-F46D3E61E053}">
      <dsp:nvSpPr>
        <dsp:cNvPr id="0" name=""/>
        <dsp:cNvSpPr/>
      </dsp:nvSpPr>
      <dsp:spPr>
        <a:xfrm>
          <a:off x="1811" y="1577762"/>
          <a:ext cx="2400548" cy="240054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zh-TW" altLang="en-US" sz="4000" kern="1200" dirty="0" smtClean="0">
              <a:latin typeface="微軟正黑體" panose="020B0604030504040204" pitchFamily="34" charset="-120"/>
              <a:ea typeface="微軟正黑體" panose="020B0604030504040204" pitchFamily="34" charset="-120"/>
            </a:rPr>
            <a:t>卷積運算</a:t>
          </a:r>
          <a:endParaRPr lang="zh-TW" altLang="en-US" sz="4000" kern="1200" dirty="0">
            <a:latin typeface="微軟正黑體" panose="020B0604030504040204" pitchFamily="34" charset="-120"/>
            <a:ea typeface="微軟正黑體" panose="020B0604030504040204" pitchFamily="34" charset="-120"/>
          </a:endParaRPr>
        </a:p>
      </dsp:txBody>
      <dsp:txXfrm>
        <a:off x="118996" y="1694947"/>
        <a:ext cx="2166178" cy="2166178"/>
      </dsp:txXfrm>
    </dsp:sp>
    <dsp:sp modelId="{4F672AE7-89FE-4779-AE05-59507DCB6803}">
      <dsp:nvSpPr>
        <dsp:cNvPr id="0" name=""/>
        <dsp:cNvSpPr/>
      </dsp:nvSpPr>
      <dsp:spPr>
        <a:xfrm>
          <a:off x="2597283" y="2081877"/>
          <a:ext cx="1392317" cy="1392317"/>
        </a:xfrm>
        <a:prstGeom prst="mathPlus">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zh-TW" altLang="en-US" sz="2300" kern="1200"/>
        </a:p>
      </dsp:txBody>
      <dsp:txXfrm>
        <a:off x="2781835" y="2614299"/>
        <a:ext cx="1023213" cy="327473"/>
      </dsp:txXfrm>
    </dsp:sp>
    <dsp:sp modelId="{2B7034BE-ED8C-4024-A191-D01B2E6710F2}">
      <dsp:nvSpPr>
        <dsp:cNvPr id="0" name=""/>
        <dsp:cNvSpPr/>
      </dsp:nvSpPr>
      <dsp:spPr>
        <a:xfrm>
          <a:off x="4184525" y="1577762"/>
          <a:ext cx="2400548" cy="2400548"/>
        </a:xfrm>
        <a:prstGeom prst="roundRect">
          <a:avLst/>
        </a:prstGeom>
        <a:solidFill>
          <a:schemeClr val="tx2">
            <a:lumMod val="60000"/>
            <a:lumOff val="4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zh-TW" altLang="en-US" sz="4000" kern="1200" dirty="0" smtClean="0">
              <a:latin typeface="微軟正黑體" panose="020B0604030504040204" pitchFamily="34" charset="-120"/>
              <a:ea typeface="微軟正黑體" panose="020B0604030504040204" pitchFamily="34" charset="-120"/>
            </a:rPr>
            <a:t>池化運算</a:t>
          </a:r>
          <a:endParaRPr lang="zh-TW" altLang="en-US" sz="4000" kern="1200" dirty="0">
            <a:latin typeface="微軟正黑體" panose="020B0604030504040204" pitchFamily="34" charset="-120"/>
            <a:ea typeface="微軟正黑體" panose="020B0604030504040204" pitchFamily="34" charset="-120"/>
          </a:endParaRPr>
        </a:p>
      </dsp:txBody>
      <dsp:txXfrm>
        <a:off x="4301710" y="1694947"/>
        <a:ext cx="2166178" cy="2166178"/>
      </dsp:txXfrm>
    </dsp:sp>
    <dsp:sp modelId="{03F70E6C-A8A5-450D-9988-9B978944763B}">
      <dsp:nvSpPr>
        <dsp:cNvPr id="0" name=""/>
        <dsp:cNvSpPr/>
      </dsp:nvSpPr>
      <dsp:spPr>
        <a:xfrm>
          <a:off x="6779998" y="2081877"/>
          <a:ext cx="1392317" cy="1392317"/>
        </a:xfrm>
        <a:prstGeom prst="rightArrow">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178050">
            <a:lnSpc>
              <a:spcPct val="90000"/>
            </a:lnSpc>
            <a:spcBef>
              <a:spcPct val="0"/>
            </a:spcBef>
            <a:spcAft>
              <a:spcPct val="35000"/>
            </a:spcAft>
          </a:pPr>
          <a:endParaRPr lang="zh-TW" altLang="en-US" sz="4900" kern="1200"/>
        </a:p>
      </dsp:txBody>
      <dsp:txXfrm>
        <a:off x="6779998" y="2429956"/>
        <a:ext cx="1044238" cy="696159"/>
      </dsp:txXfrm>
    </dsp:sp>
    <dsp:sp modelId="{6D600E20-D4FF-453E-B763-F207078D1F02}">
      <dsp:nvSpPr>
        <dsp:cNvPr id="0" name=""/>
        <dsp:cNvSpPr/>
      </dsp:nvSpPr>
      <dsp:spPr>
        <a:xfrm>
          <a:off x="8367240" y="1577762"/>
          <a:ext cx="2400548" cy="240054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zh-TW" altLang="en-US" sz="4000" kern="1200" dirty="0" smtClean="0">
              <a:latin typeface="微軟正黑體" panose="020B0604030504040204" pitchFamily="34" charset="-120"/>
              <a:ea typeface="微軟正黑體" panose="020B0604030504040204" pitchFamily="34" charset="-120"/>
            </a:rPr>
            <a:t>圖片特徵</a:t>
          </a:r>
          <a:endParaRPr lang="zh-TW" altLang="en-US" sz="4000" kern="1200" dirty="0">
            <a:latin typeface="微軟正黑體" panose="020B0604030504040204" pitchFamily="34" charset="-120"/>
            <a:ea typeface="微軟正黑體" panose="020B0604030504040204" pitchFamily="34" charset="-120"/>
          </a:endParaRPr>
        </a:p>
      </dsp:txBody>
      <dsp:txXfrm>
        <a:off x="8484425" y="1694947"/>
        <a:ext cx="2166178" cy="21661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20E71F-9547-4E9E-9C47-388FF74AAEF4}">
      <dsp:nvSpPr>
        <dsp:cNvPr id="0" name=""/>
        <dsp:cNvSpPr/>
      </dsp:nvSpPr>
      <dsp:spPr>
        <a:xfrm>
          <a:off x="0" y="2245995"/>
          <a:ext cx="1123244" cy="9266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微軟正黑體" panose="020B0604030504040204" pitchFamily="34" charset="-120"/>
              <a:ea typeface="微軟正黑體" panose="020B0604030504040204" pitchFamily="34" charset="-120"/>
            </a:rPr>
            <a:t>卷積層</a:t>
          </a:r>
          <a:r>
            <a:rPr lang="en-US" altLang="zh-TW" sz="1800" kern="1200" dirty="0" smtClean="0">
              <a:latin typeface="微軟正黑體" panose="020B0604030504040204" pitchFamily="34" charset="-120"/>
              <a:ea typeface="微軟正黑體" panose="020B0604030504040204" pitchFamily="34" charset="-120"/>
            </a:rPr>
            <a:t>1</a:t>
          </a:r>
          <a:endParaRPr lang="zh-TW" altLang="en-US" sz="1800" kern="1200" dirty="0">
            <a:latin typeface="微軟正黑體" panose="020B0604030504040204" pitchFamily="34" charset="-120"/>
            <a:ea typeface="微軟正黑體" panose="020B0604030504040204" pitchFamily="34" charset="-120"/>
          </a:endParaRPr>
        </a:p>
      </dsp:txBody>
      <dsp:txXfrm>
        <a:off x="27141" y="2273136"/>
        <a:ext cx="1068962" cy="872394"/>
      </dsp:txXfrm>
    </dsp:sp>
    <dsp:sp modelId="{20D20288-C052-4C23-9ECA-682B83AD553B}">
      <dsp:nvSpPr>
        <dsp:cNvPr id="0" name=""/>
        <dsp:cNvSpPr/>
      </dsp:nvSpPr>
      <dsp:spPr>
        <a:xfrm>
          <a:off x="1235568" y="2570051"/>
          <a:ext cx="238127" cy="2785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p>
      </dsp:txBody>
      <dsp:txXfrm>
        <a:off x="1235568" y="2625764"/>
        <a:ext cx="166689" cy="167138"/>
      </dsp:txXfrm>
    </dsp:sp>
    <dsp:sp modelId="{68B826E4-97AE-4808-8730-AD7CC0B86A4A}">
      <dsp:nvSpPr>
        <dsp:cNvPr id="0" name=""/>
        <dsp:cNvSpPr/>
      </dsp:nvSpPr>
      <dsp:spPr>
        <a:xfrm>
          <a:off x="1572542" y="2245995"/>
          <a:ext cx="1123244" cy="9266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微軟正黑體" panose="020B0604030504040204" pitchFamily="34" charset="-120"/>
              <a:ea typeface="微軟正黑體" panose="020B0604030504040204" pitchFamily="34" charset="-120"/>
            </a:rPr>
            <a:t>池化層</a:t>
          </a:r>
          <a:r>
            <a:rPr lang="en-US" altLang="zh-TW" sz="1800" kern="1200" dirty="0" smtClean="0">
              <a:latin typeface="微軟正黑體" panose="020B0604030504040204" pitchFamily="34" charset="-120"/>
              <a:ea typeface="微軟正黑體" panose="020B0604030504040204" pitchFamily="34" charset="-120"/>
            </a:rPr>
            <a:t>1</a:t>
          </a:r>
          <a:endParaRPr lang="zh-TW" altLang="en-US" sz="1800" kern="1200" dirty="0">
            <a:latin typeface="微軟正黑體" panose="020B0604030504040204" pitchFamily="34" charset="-120"/>
            <a:ea typeface="微軟正黑體" panose="020B0604030504040204" pitchFamily="34" charset="-120"/>
          </a:endParaRPr>
        </a:p>
      </dsp:txBody>
      <dsp:txXfrm>
        <a:off x="1599683" y="2273136"/>
        <a:ext cx="1068962" cy="872394"/>
      </dsp:txXfrm>
    </dsp:sp>
    <dsp:sp modelId="{9E86080A-33EE-4F4C-BF14-35BD8FC27B58}">
      <dsp:nvSpPr>
        <dsp:cNvPr id="0" name=""/>
        <dsp:cNvSpPr/>
      </dsp:nvSpPr>
      <dsp:spPr>
        <a:xfrm>
          <a:off x="2808110" y="2570051"/>
          <a:ext cx="238127" cy="2785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p>
      </dsp:txBody>
      <dsp:txXfrm>
        <a:off x="2808110" y="2625764"/>
        <a:ext cx="166689" cy="167138"/>
      </dsp:txXfrm>
    </dsp:sp>
    <dsp:sp modelId="{4358495F-602A-4C29-97DC-111CD4FD3161}">
      <dsp:nvSpPr>
        <dsp:cNvPr id="0" name=""/>
        <dsp:cNvSpPr/>
      </dsp:nvSpPr>
      <dsp:spPr>
        <a:xfrm>
          <a:off x="3145084" y="2245995"/>
          <a:ext cx="1123244" cy="9266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微軟正黑體" panose="020B0604030504040204" pitchFamily="34" charset="-120"/>
              <a:ea typeface="微軟正黑體" panose="020B0604030504040204" pitchFamily="34" charset="-120"/>
            </a:rPr>
            <a:t>卷積層</a:t>
          </a:r>
          <a:r>
            <a:rPr lang="en-US" altLang="zh-TW" sz="1800" kern="1200" dirty="0" smtClean="0">
              <a:latin typeface="微軟正黑體" panose="020B0604030504040204" pitchFamily="34" charset="-120"/>
              <a:ea typeface="微軟正黑體" panose="020B0604030504040204" pitchFamily="34" charset="-120"/>
            </a:rPr>
            <a:t>2</a:t>
          </a:r>
          <a:endParaRPr lang="zh-TW" altLang="en-US" sz="1800" kern="1200" dirty="0">
            <a:latin typeface="微軟正黑體" panose="020B0604030504040204" pitchFamily="34" charset="-120"/>
            <a:ea typeface="微軟正黑體" panose="020B0604030504040204" pitchFamily="34" charset="-120"/>
          </a:endParaRPr>
        </a:p>
      </dsp:txBody>
      <dsp:txXfrm>
        <a:off x="3172225" y="2273136"/>
        <a:ext cx="1068962" cy="872394"/>
      </dsp:txXfrm>
    </dsp:sp>
    <dsp:sp modelId="{C6AE93E5-74FB-40C3-965F-B9B285E397D7}">
      <dsp:nvSpPr>
        <dsp:cNvPr id="0" name=""/>
        <dsp:cNvSpPr/>
      </dsp:nvSpPr>
      <dsp:spPr>
        <a:xfrm>
          <a:off x="4380653" y="2570051"/>
          <a:ext cx="238127" cy="2785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p>
      </dsp:txBody>
      <dsp:txXfrm>
        <a:off x="4380653" y="2625764"/>
        <a:ext cx="166689" cy="167138"/>
      </dsp:txXfrm>
    </dsp:sp>
    <dsp:sp modelId="{7EE702C0-8D62-4696-B825-DDF77C1FF220}">
      <dsp:nvSpPr>
        <dsp:cNvPr id="0" name=""/>
        <dsp:cNvSpPr/>
      </dsp:nvSpPr>
      <dsp:spPr>
        <a:xfrm>
          <a:off x="4717626" y="2245995"/>
          <a:ext cx="1123244" cy="9266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微軟正黑體" panose="020B0604030504040204" pitchFamily="34" charset="-120"/>
              <a:ea typeface="微軟正黑體" panose="020B0604030504040204" pitchFamily="34" charset="-120"/>
            </a:rPr>
            <a:t>池化層</a:t>
          </a:r>
          <a:r>
            <a:rPr lang="en-US" altLang="zh-TW" sz="1800" kern="1200" dirty="0" smtClean="0">
              <a:latin typeface="微軟正黑體" panose="020B0604030504040204" pitchFamily="34" charset="-120"/>
              <a:ea typeface="微軟正黑體" panose="020B0604030504040204" pitchFamily="34" charset="-120"/>
            </a:rPr>
            <a:t>2</a:t>
          </a:r>
          <a:endParaRPr lang="zh-TW" altLang="en-US" sz="1800" kern="1200" dirty="0">
            <a:latin typeface="微軟正黑體" panose="020B0604030504040204" pitchFamily="34" charset="-120"/>
            <a:ea typeface="微軟正黑體" panose="020B0604030504040204" pitchFamily="34" charset="-120"/>
          </a:endParaRPr>
        </a:p>
      </dsp:txBody>
      <dsp:txXfrm>
        <a:off x="4744767" y="2273136"/>
        <a:ext cx="1068962" cy="872394"/>
      </dsp:txXfrm>
    </dsp:sp>
    <dsp:sp modelId="{17AFF055-5738-4DA8-9C3C-B5887542CB34}">
      <dsp:nvSpPr>
        <dsp:cNvPr id="0" name=""/>
        <dsp:cNvSpPr/>
      </dsp:nvSpPr>
      <dsp:spPr>
        <a:xfrm>
          <a:off x="5953195" y="2570051"/>
          <a:ext cx="238127" cy="2785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p>
      </dsp:txBody>
      <dsp:txXfrm>
        <a:off x="5953195" y="2625764"/>
        <a:ext cx="166689" cy="167138"/>
      </dsp:txXfrm>
    </dsp:sp>
    <dsp:sp modelId="{9E0C3BEE-9658-402B-828E-66E4C4CE43A1}">
      <dsp:nvSpPr>
        <dsp:cNvPr id="0" name=""/>
        <dsp:cNvSpPr/>
      </dsp:nvSpPr>
      <dsp:spPr>
        <a:xfrm>
          <a:off x="6290168" y="2245995"/>
          <a:ext cx="1123244" cy="9266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微軟正黑體" panose="020B0604030504040204" pitchFamily="34" charset="-120"/>
              <a:ea typeface="微軟正黑體" panose="020B0604030504040204" pitchFamily="34" charset="-120"/>
            </a:rPr>
            <a:t>全聯接層</a:t>
          </a:r>
          <a:r>
            <a:rPr lang="en-US" altLang="zh-TW" sz="1800" kern="1200" dirty="0" smtClean="0">
              <a:latin typeface="微軟正黑體" panose="020B0604030504040204" pitchFamily="34" charset="-120"/>
              <a:ea typeface="微軟正黑體" panose="020B0604030504040204" pitchFamily="34" charset="-120"/>
            </a:rPr>
            <a:t>(</a:t>
          </a:r>
          <a:r>
            <a:rPr lang="zh-TW" altLang="en-US" sz="1800" kern="1200" dirty="0" smtClean="0">
              <a:latin typeface="微軟正黑體" panose="020B0604030504040204" pitchFamily="34" charset="-120"/>
              <a:ea typeface="微軟正黑體" panose="020B0604030504040204" pitchFamily="34" charset="-120"/>
            </a:rPr>
            <a:t>隱藏層</a:t>
          </a:r>
          <a:r>
            <a:rPr lang="en-US" altLang="zh-TW" sz="1800" kern="1200" dirty="0" smtClean="0">
              <a:latin typeface="微軟正黑體" panose="020B0604030504040204" pitchFamily="34" charset="-120"/>
              <a:ea typeface="微軟正黑體" panose="020B0604030504040204" pitchFamily="34" charset="-120"/>
            </a:rPr>
            <a:t>)</a:t>
          </a:r>
          <a:endParaRPr lang="zh-TW" altLang="en-US" sz="1800" kern="1200" dirty="0">
            <a:latin typeface="微軟正黑體" panose="020B0604030504040204" pitchFamily="34" charset="-120"/>
            <a:ea typeface="微軟正黑體" panose="020B0604030504040204" pitchFamily="34" charset="-120"/>
          </a:endParaRPr>
        </a:p>
      </dsp:txBody>
      <dsp:txXfrm>
        <a:off x="6317309" y="2273136"/>
        <a:ext cx="1068962" cy="872394"/>
      </dsp:txXfrm>
    </dsp:sp>
    <dsp:sp modelId="{366BF181-3171-487D-92CC-3A689E6287F8}">
      <dsp:nvSpPr>
        <dsp:cNvPr id="0" name=""/>
        <dsp:cNvSpPr/>
      </dsp:nvSpPr>
      <dsp:spPr>
        <a:xfrm>
          <a:off x="7525737" y="2570051"/>
          <a:ext cx="238127" cy="2785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p>
      </dsp:txBody>
      <dsp:txXfrm>
        <a:off x="7525737" y="2625764"/>
        <a:ext cx="166689" cy="167138"/>
      </dsp:txXfrm>
    </dsp:sp>
    <dsp:sp modelId="{6FFF9CFF-90D9-4B20-8737-397417A8E0D6}">
      <dsp:nvSpPr>
        <dsp:cNvPr id="0" name=""/>
        <dsp:cNvSpPr/>
      </dsp:nvSpPr>
      <dsp:spPr>
        <a:xfrm>
          <a:off x="7862710" y="2245995"/>
          <a:ext cx="1123244" cy="9266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微軟正黑體" panose="020B0604030504040204" pitchFamily="34" charset="-120"/>
              <a:ea typeface="微軟正黑體" panose="020B0604030504040204" pitchFamily="34" charset="-120"/>
            </a:rPr>
            <a:t>輸出層</a:t>
          </a:r>
          <a:endParaRPr lang="zh-TW" altLang="en-US" sz="1800" kern="1200" dirty="0">
            <a:latin typeface="微軟正黑體" panose="020B0604030504040204" pitchFamily="34" charset="-120"/>
            <a:ea typeface="微軟正黑體" panose="020B0604030504040204" pitchFamily="34" charset="-120"/>
          </a:endParaRPr>
        </a:p>
      </dsp:txBody>
      <dsp:txXfrm>
        <a:off x="7889851" y="2273136"/>
        <a:ext cx="1068962" cy="8723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3BDD92-3D27-4A3D-AFB2-FAD05C25A359}">
      <dsp:nvSpPr>
        <dsp:cNvPr id="0" name=""/>
        <dsp:cNvSpPr/>
      </dsp:nvSpPr>
      <dsp:spPr>
        <a:xfrm>
          <a:off x="445918" y="1948941"/>
          <a:ext cx="2225166" cy="13350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TW" altLang="en-US" sz="3600" b="1" kern="1200" dirty="0" smtClean="0">
              <a:latin typeface="微軟正黑體" panose="020B0604030504040204" pitchFamily="34" charset="-120"/>
              <a:ea typeface="微軟正黑體" panose="020B0604030504040204" pitchFamily="34" charset="-120"/>
            </a:rPr>
            <a:t>輸入</a:t>
          </a:r>
          <a:endParaRPr lang="zh-TW" altLang="en-US" sz="3600" b="1" kern="1200" dirty="0">
            <a:latin typeface="微軟正黑體" panose="020B0604030504040204" pitchFamily="34" charset="-120"/>
            <a:ea typeface="微軟正黑體" panose="020B0604030504040204" pitchFamily="34" charset="-120"/>
          </a:endParaRPr>
        </a:p>
      </dsp:txBody>
      <dsp:txXfrm>
        <a:off x="485022" y="1988045"/>
        <a:ext cx="2146958" cy="1256891"/>
      </dsp:txXfrm>
    </dsp:sp>
    <dsp:sp modelId="{33EE37C0-FC99-4E92-AD94-CCFD6053A527}">
      <dsp:nvSpPr>
        <dsp:cNvPr id="0" name=""/>
        <dsp:cNvSpPr/>
      </dsp:nvSpPr>
      <dsp:spPr>
        <a:xfrm rot="21600000">
          <a:off x="1387118" y="216658"/>
          <a:ext cx="936074" cy="1435449"/>
        </a:xfrm>
        <a:prstGeom prst="bent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endParaRPr lang="zh-TW" altLang="en-US" sz="5500" kern="1200"/>
        </a:p>
      </dsp:txBody>
      <dsp:txXfrm rot="-21600000">
        <a:off x="1387118" y="503748"/>
        <a:ext cx="655252" cy="861269"/>
      </dsp:txXfrm>
    </dsp:sp>
    <dsp:sp modelId="{F5EE982A-AE93-4984-946C-7A3301A31003}">
      <dsp:nvSpPr>
        <dsp:cNvPr id="0" name=""/>
        <dsp:cNvSpPr/>
      </dsp:nvSpPr>
      <dsp:spPr>
        <a:xfrm>
          <a:off x="2917500" y="41443"/>
          <a:ext cx="2225166" cy="1335099"/>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TW" altLang="en-US" sz="3600" b="1" kern="1200" dirty="0" smtClean="0">
              <a:latin typeface="微軟正黑體" panose="020B0604030504040204" pitchFamily="34" charset="-120"/>
              <a:ea typeface="微軟正黑體" panose="020B0604030504040204" pitchFamily="34" charset="-120"/>
            </a:rPr>
            <a:t>卷積</a:t>
          </a:r>
          <a:endParaRPr lang="zh-TW" altLang="en-US" sz="3600" b="1" kern="1200" dirty="0">
            <a:latin typeface="微軟正黑體" panose="020B0604030504040204" pitchFamily="34" charset="-120"/>
            <a:ea typeface="微軟正黑體" panose="020B0604030504040204" pitchFamily="34" charset="-120"/>
          </a:endParaRPr>
        </a:p>
      </dsp:txBody>
      <dsp:txXfrm>
        <a:off x="2956604" y="80547"/>
        <a:ext cx="2146958" cy="1256891"/>
      </dsp:txXfrm>
    </dsp:sp>
    <dsp:sp modelId="{9F154DC7-4E8B-4049-A9CB-EF5D5C532542}">
      <dsp:nvSpPr>
        <dsp:cNvPr id="0" name=""/>
        <dsp:cNvSpPr/>
      </dsp:nvSpPr>
      <dsp:spPr>
        <a:xfrm rot="5402987">
          <a:off x="3874026" y="1384723"/>
          <a:ext cx="310460" cy="5518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p>
      </dsp:txBody>
      <dsp:txXfrm rot="-5400000">
        <a:off x="3863744" y="1505413"/>
        <a:ext cx="331105" cy="217322"/>
      </dsp:txXfrm>
    </dsp:sp>
    <dsp:sp modelId="{7F82ADF5-8279-4C67-AA78-86231095B2BA}">
      <dsp:nvSpPr>
        <dsp:cNvPr id="0" name=""/>
        <dsp:cNvSpPr/>
      </dsp:nvSpPr>
      <dsp:spPr>
        <a:xfrm>
          <a:off x="2915831" y="1962318"/>
          <a:ext cx="2225166" cy="1335099"/>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TW" altLang="en-US" sz="3600" b="1" kern="1200" dirty="0" smtClean="0">
              <a:latin typeface="微軟正黑體" panose="020B0604030504040204" pitchFamily="34" charset="-120"/>
              <a:ea typeface="微軟正黑體" panose="020B0604030504040204" pitchFamily="34" charset="-120"/>
            </a:rPr>
            <a:t>啟動函數</a:t>
          </a:r>
          <a:endParaRPr lang="zh-TW" altLang="en-US" sz="3600" b="1" kern="1200" dirty="0">
            <a:latin typeface="微軟正黑體" panose="020B0604030504040204" pitchFamily="34" charset="-120"/>
            <a:ea typeface="微軟正黑體" panose="020B0604030504040204" pitchFamily="34" charset="-120"/>
          </a:endParaRPr>
        </a:p>
      </dsp:txBody>
      <dsp:txXfrm>
        <a:off x="2954935" y="2001422"/>
        <a:ext cx="2146958" cy="1256891"/>
      </dsp:txXfrm>
    </dsp:sp>
    <dsp:sp modelId="{CA757131-0983-4326-AE15-18718FC81E6D}">
      <dsp:nvSpPr>
        <dsp:cNvPr id="0" name=""/>
        <dsp:cNvSpPr/>
      </dsp:nvSpPr>
      <dsp:spPr>
        <a:xfrm rot="5357803">
          <a:off x="3906762" y="3264584"/>
          <a:ext cx="265661" cy="5518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p>
      </dsp:txBody>
      <dsp:txXfrm rot="-5400000">
        <a:off x="3873551" y="3407677"/>
        <a:ext cx="331105" cy="185963"/>
      </dsp:txXfrm>
    </dsp:sp>
    <dsp:sp modelId="{D29A79F4-C7CD-44D0-A0CF-F4C0FA97C002}">
      <dsp:nvSpPr>
        <dsp:cNvPr id="0" name=""/>
        <dsp:cNvSpPr/>
      </dsp:nvSpPr>
      <dsp:spPr>
        <a:xfrm>
          <a:off x="2938372" y="3798628"/>
          <a:ext cx="2225166" cy="1335099"/>
        </a:xfrm>
        <a:prstGeom prst="roundRect">
          <a:avLst>
            <a:gd name="adj" fmla="val 1000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TW" altLang="en-US" sz="3600" b="1" kern="1200" dirty="0" smtClean="0">
              <a:latin typeface="微軟正黑體" panose="020B0604030504040204" pitchFamily="34" charset="-120"/>
              <a:ea typeface="微軟正黑體" panose="020B0604030504040204" pitchFamily="34" charset="-120"/>
            </a:rPr>
            <a:t>特徵圖</a:t>
          </a:r>
          <a:endParaRPr lang="zh-TW" altLang="en-US" sz="3600" b="1" kern="1200" dirty="0">
            <a:latin typeface="微軟正黑體" panose="020B0604030504040204" pitchFamily="34" charset="-120"/>
            <a:ea typeface="微軟正黑體" panose="020B0604030504040204" pitchFamily="34" charset="-120"/>
          </a:endParaRPr>
        </a:p>
      </dsp:txBody>
      <dsp:txXfrm>
        <a:off x="2977476" y="3837732"/>
        <a:ext cx="2146958" cy="1256891"/>
      </dsp:txXfrm>
    </dsp:sp>
    <dsp:sp modelId="{C096D078-E605-4070-809C-ACF8A1FC7693}">
      <dsp:nvSpPr>
        <dsp:cNvPr id="0" name=""/>
        <dsp:cNvSpPr/>
      </dsp:nvSpPr>
      <dsp:spPr>
        <a:xfrm rot="21526090">
          <a:off x="5560530" y="519153"/>
          <a:ext cx="720715" cy="849670"/>
        </a:xfrm>
        <a:prstGeom prst="bentArrow">
          <a:avLst/>
        </a:prstGeom>
        <a:solidFill>
          <a:srgbClr val="B5CBE7"/>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TW" altLang="en-US" sz="3600" kern="1200"/>
        </a:p>
      </dsp:txBody>
      <dsp:txXfrm rot="5400000">
        <a:off x="5557905" y="694061"/>
        <a:ext cx="509802" cy="504501"/>
      </dsp:txXfrm>
    </dsp:sp>
    <dsp:sp modelId="{16CD53D7-BCC7-40DE-8519-1ECBEEB4529B}">
      <dsp:nvSpPr>
        <dsp:cNvPr id="0" name=""/>
        <dsp:cNvSpPr/>
      </dsp:nvSpPr>
      <dsp:spPr>
        <a:xfrm>
          <a:off x="6582505" y="41439"/>
          <a:ext cx="2225166" cy="1335099"/>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TW" altLang="en-US" sz="3600" b="1" kern="1200" dirty="0" smtClean="0">
              <a:latin typeface="微軟正黑體" panose="020B0604030504040204" pitchFamily="34" charset="-120"/>
              <a:ea typeface="微軟正黑體" panose="020B0604030504040204" pitchFamily="34" charset="-120"/>
            </a:rPr>
            <a:t>池化</a:t>
          </a:r>
          <a:endParaRPr lang="zh-TW" altLang="en-US" sz="3600" b="1" kern="1200" dirty="0">
            <a:latin typeface="微軟正黑體" panose="020B0604030504040204" pitchFamily="34" charset="-120"/>
            <a:ea typeface="微軟正黑體" panose="020B0604030504040204" pitchFamily="34" charset="-120"/>
          </a:endParaRPr>
        </a:p>
      </dsp:txBody>
      <dsp:txXfrm>
        <a:off x="6621609" y="80543"/>
        <a:ext cx="2146958" cy="1256891"/>
      </dsp:txXfrm>
    </dsp:sp>
    <dsp:sp modelId="{F65E9617-576F-4803-9C6C-DBC0AC88C110}">
      <dsp:nvSpPr>
        <dsp:cNvPr id="0" name=""/>
        <dsp:cNvSpPr/>
      </dsp:nvSpPr>
      <dsp:spPr>
        <a:xfrm rot="5337503">
          <a:off x="7537858" y="1421207"/>
          <a:ext cx="350392" cy="5518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TW" altLang="en-US" sz="1700" kern="1200"/>
        </a:p>
      </dsp:txBody>
      <dsp:txXfrm rot="-5400000">
        <a:off x="7546547" y="1521940"/>
        <a:ext cx="331105" cy="245274"/>
      </dsp:txXfrm>
    </dsp:sp>
    <dsp:sp modelId="{D43DA6EF-572C-4F9B-99C2-8E72A4A5D685}">
      <dsp:nvSpPr>
        <dsp:cNvPr id="0" name=""/>
        <dsp:cNvSpPr/>
      </dsp:nvSpPr>
      <dsp:spPr>
        <a:xfrm>
          <a:off x="6618797" y="2037547"/>
          <a:ext cx="2225166" cy="1335099"/>
        </a:xfrm>
        <a:prstGeom prst="roundRect">
          <a:avLst>
            <a:gd name="adj" fmla="val 1000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TW" altLang="en-US" sz="3600" b="1" kern="1200" dirty="0" smtClean="0">
              <a:latin typeface="微軟正黑體" panose="020B0604030504040204" pitchFamily="34" charset="-120"/>
              <a:ea typeface="微軟正黑體" panose="020B0604030504040204" pitchFamily="34" charset="-120"/>
            </a:rPr>
            <a:t>特徵圖</a:t>
          </a:r>
          <a:endParaRPr lang="zh-TW" altLang="en-US" sz="3600" b="1" kern="1200" dirty="0">
            <a:latin typeface="微軟正黑體" panose="020B0604030504040204" pitchFamily="34" charset="-120"/>
            <a:ea typeface="微軟正黑體" panose="020B0604030504040204" pitchFamily="34" charset="-120"/>
          </a:endParaRPr>
        </a:p>
      </dsp:txBody>
      <dsp:txXfrm>
        <a:off x="6657901" y="2076651"/>
        <a:ext cx="2146958" cy="1256891"/>
      </dsp:txXfrm>
    </dsp:sp>
    <dsp:sp modelId="{B11551E3-0CF6-4EE8-B721-C4E3EB15D8A5}">
      <dsp:nvSpPr>
        <dsp:cNvPr id="0" name=""/>
        <dsp:cNvSpPr/>
      </dsp:nvSpPr>
      <dsp:spPr>
        <a:xfrm rot="21599495">
          <a:off x="9048037" y="481105"/>
          <a:ext cx="915968" cy="817194"/>
        </a:xfrm>
        <a:prstGeom prst="bent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endParaRPr lang="zh-TW" altLang="en-US" sz="3500" kern="1200"/>
        </a:p>
      </dsp:txBody>
      <dsp:txXfrm>
        <a:off x="9048037" y="644562"/>
        <a:ext cx="670810" cy="490316"/>
      </dsp:txXfrm>
    </dsp:sp>
    <dsp:sp modelId="{F86BCFC5-DEEA-4A65-8E01-9856AA841411}">
      <dsp:nvSpPr>
        <dsp:cNvPr id="0" name=""/>
        <dsp:cNvSpPr/>
      </dsp:nvSpPr>
      <dsp:spPr>
        <a:xfrm>
          <a:off x="10080533" y="85444"/>
          <a:ext cx="2225166" cy="1335099"/>
        </a:xfrm>
        <a:prstGeom prst="roundRect">
          <a:avLst>
            <a:gd name="adj" fmla="val 100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TW" altLang="en-US" sz="3600" b="1" kern="1200" dirty="0" smtClean="0">
              <a:latin typeface="微軟正黑體" panose="020B0604030504040204" pitchFamily="34" charset="-120"/>
              <a:ea typeface="微軟正黑體" panose="020B0604030504040204" pitchFamily="34" charset="-120"/>
            </a:rPr>
            <a:t>平坦化</a:t>
          </a:r>
          <a:endParaRPr lang="zh-TW" altLang="en-US" sz="3600" b="1" kern="1200" dirty="0">
            <a:latin typeface="微軟正黑體" panose="020B0604030504040204" pitchFamily="34" charset="-120"/>
            <a:ea typeface="微軟正黑體" panose="020B0604030504040204" pitchFamily="34" charset="-120"/>
          </a:endParaRPr>
        </a:p>
      </dsp:txBody>
      <dsp:txXfrm>
        <a:off x="10119637" y="124548"/>
        <a:ext cx="2146958" cy="1256891"/>
      </dsp:txXfrm>
    </dsp:sp>
    <dsp:sp modelId="{3A4E37AB-A9A8-444D-933E-E72BD90D7452}">
      <dsp:nvSpPr>
        <dsp:cNvPr id="0" name=""/>
        <dsp:cNvSpPr/>
      </dsp:nvSpPr>
      <dsp:spPr>
        <a:xfrm rot="5365119">
          <a:off x="10978484" y="1557484"/>
          <a:ext cx="451190" cy="5518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TW" altLang="en-US" sz="2200" kern="1200"/>
        </a:p>
      </dsp:txBody>
      <dsp:txXfrm rot="-5400000">
        <a:off x="11037840" y="1607813"/>
        <a:ext cx="331105" cy="315833"/>
      </dsp:txXfrm>
    </dsp:sp>
    <dsp:sp modelId="{A3DCB2EF-3314-49AF-B5A8-73432C68D287}">
      <dsp:nvSpPr>
        <dsp:cNvPr id="0" name=""/>
        <dsp:cNvSpPr/>
      </dsp:nvSpPr>
      <dsp:spPr>
        <a:xfrm>
          <a:off x="10102718" y="2271803"/>
          <a:ext cx="2225166" cy="1335099"/>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TW" altLang="en-US" sz="3600" b="1" kern="1200" dirty="0" smtClean="0">
              <a:latin typeface="微軟正黑體" panose="020B0604030504040204" pitchFamily="34" charset="-120"/>
              <a:ea typeface="微軟正黑體" panose="020B0604030504040204" pitchFamily="34" charset="-120"/>
            </a:rPr>
            <a:t>全連接層</a:t>
          </a:r>
          <a:endParaRPr lang="zh-TW" altLang="en-US" sz="3600" b="1" kern="1200" dirty="0">
            <a:latin typeface="微軟正黑體" panose="020B0604030504040204" pitchFamily="34" charset="-120"/>
            <a:ea typeface="微軟正黑體" panose="020B0604030504040204" pitchFamily="34" charset="-120"/>
          </a:endParaRPr>
        </a:p>
      </dsp:txBody>
      <dsp:txXfrm>
        <a:off x="10141822" y="2310907"/>
        <a:ext cx="2146958" cy="1256891"/>
      </dsp:txXfrm>
    </dsp:sp>
    <dsp:sp modelId="{DCA4366C-11A2-4650-9F7C-9B04DE1DEDC1}">
      <dsp:nvSpPr>
        <dsp:cNvPr id="0" name=""/>
        <dsp:cNvSpPr/>
      </dsp:nvSpPr>
      <dsp:spPr>
        <a:xfrm rot="5402033">
          <a:off x="10990001" y="3742159"/>
          <a:ext cx="449326" cy="5518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TW" altLang="en-US" sz="2200" kern="1200"/>
        </a:p>
      </dsp:txBody>
      <dsp:txXfrm rot="-5400000">
        <a:off x="11049152" y="3793416"/>
        <a:ext cx="331105" cy="314528"/>
      </dsp:txXfrm>
    </dsp:sp>
    <dsp:sp modelId="{393CD570-8521-4AE5-9223-E8994CE1A916}">
      <dsp:nvSpPr>
        <dsp:cNvPr id="0" name=""/>
        <dsp:cNvSpPr/>
      </dsp:nvSpPr>
      <dsp:spPr>
        <a:xfrm>
          <a:off x="10101428" y="4454690"/>
          <a:ext cx="2225166" cy="13350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TW" altLang="en-US" sz="3600" b="1" kern="1200" dirty="0" smtClean="0">
              <a:latin typeface="微軟正黑體" panose="020B0604030504040204" pitchFamily="34" charset="-120"/>
              <a:ea typeface="微軟正黑體" panose="020B0604030504040204" pitchFamily="34" charset="-120"/>
            </a:rPr>
            <a:t>輸出</a:t>
          </a:r>
          <a:endParaRPr lang="zh-TW" altLang="en-US" sz="3600" b="1" kern="1200" dirty="0">
            <a:latin typeface="微軟正黑體" panose="020B0604030504040204" pitchFamily="34" charset="-120"/>
            <a:ea typeface="微軟正黑體" panose="020B0604030504040204" pitchFamily="34" charset="-120"/>
          </a:endParaRPr>
        </a:p>
      </dsp:txBody>
      <dsp:txXfrm>
        <a:off x="10140532" y="4493794"/>
        <a:ext cx="2146958" cy="12568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2E6F85-783D-4177-838B-68F351A0079D}">
      <dsp:nvSpPr>
        <dsp:cNvPr id="0" name=""/>
        <dsp:cNvSpPr/>
      </dsp:nvSpPr>
      <dsp:spPr>
        <a:xfrm>
          <a:off x="7032" y="1302370"/>
          <a:ext cx="1069346" cy="6416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微軟正黑體" panose="020B0604030504040204" pitchFamily="34" charset="-120"/>
              <a:ea typeface="微軟正黑體" panose="020B0604030504040204" pitchFamily="34" charset="-120"/>
            </a:rPr>
            <a:t>輸入層</a:t>
          </a:r>
          <a:endParaRPr lang="zh-TW" altLang="en-US" sz="2000" kern="1200" dirty="0">
            <a:latin typeface="微軟正黑體" panose="020B0604030504040204" pitchFamily="34" charset="-120"/>
            <a:ea typeface="微軟正黑體" panose="020B0604030504040204" pitchFamily="34" charset="-120"/>
          </a:endParaRPr>
        </a:p>
      </dsp:txBody>
      <dsp:txXfrm>
        <a:off x="25824" y="1321162"/>
        <a:ext cx="1031762" cy="604024"/>
      </dsp:txXfrm>
    </dsp:sp>
    <dsp:sp modelId="{A2FFC682-7049-42CA-827B-EE2542358B1D}">
      <dsp:nvSpPr>
        <dsp:cNvPr id="0" name=""/>
        <dsp:cNvSpPr/>
      </dsp:nvSpPr>
      <dsp:spPr>
        <a:xfrm>
          <a:off x="1183313" y="1490575"/>
          <a:ext cx="226701" cy="2651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p>
      </dsp:txBody>
      <dsp:txXfrm>
        <a:off x="1183313" y="1543614"/>
        <a:ext cx="158691" cy="159119"/>
      </dsp:txXfrm>
    </dsp:sp>
    <dsp:sp modelId="{9B96F774-A96D-4ED4-8383-6FB9BFD66931}">
      <dsp:nvSpPr>
        <dsp:cNvPr id="0" name=""/>
        <dsp:cNvSpPr/>
      </dsp:nvSpPr>
      <dsp:spPr>
        <a:xfrm>
          <a:off x="1504117" y="1302370"/>
          <a:ext cx="1069346" cy="6416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微軟正黑體" panose="020B0604030504040204" pitchFamily="34" charset="-120"/>
              <a:ea typeface="微軟正黑體" panose="020B0604030504040204" pitchFamily="34" charset="-120"/>
            </a:rPr>
            <a:t>積卷層</a:t>
          </a:r>
          <a:endParaRPr lang="zh-TW" altLang="en-US" sz="2000" kern="1200" dirty="0">
            <a:latin typeface="微軟正黑體" panose="020B0604030504040204" pitchFamily="34" charset="-120"/>
            <a:ea typeface="微軟正黑體" panose="020B0604030504040204" pitchFamily="34" charset="-120"/>
          </a:endParaRPr>
        </a:p>
      </dsp:txBody>
      <dsp:txXfrm>
        <a:off x="1522909" y="1321162"/>
        <a:ext cx="1031762" cy="604024"/>
      </dsp:txXfrm>
    </dsp:sp>
    <dsp:sp modelId="{65AD80D4-F822-429F-A64B-AA6095C1F386}">
      <dsp:nvSpPr>
        <dsp:cNvPr id="0" name=""/>
        <dsp:cNvSpPr/>
      </dsp:nvSpPr>
      <dsp:spPr>
        <a:xfrm>
          <a:off x="2680399" y="1490575"/>
          <a:ext cx="226701" cy="2651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p>
      </dsp:txBody>
      <dsp:txXfrm>
        <a:off x="2680399" y="1543614"/>
        <a:ext cx="158691" cy="159119"/>
      </dsp:txXfrm>
    </dsp:sp>
    <dsp:sp modelId="{2B1895EB-1E9B-4273-AD5D-672F56EF1C27}">
      <dsp:nvSpPr>
        <dsp:cNvPr id="0" name=""/>
        <dsp:cNvSpPr/>
      </dsp:nvSpPr>
      <dsp:spPr>
        <a:xfrm>
          <a:off x="3001203" y="1302370"/>
          <a:ext cx="1069346" cy="6416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微軟正黑體" panose="020B0604030504040204" pitchFamily="34" charset="-120"/>
              <a:ea typeface="微軟正黑體" panose="020B0604030504040204" pitchFamily="34" charset="-120"/>
            </a:rPr>
            <a:t>池化層</a:t>
          </a:r>
          <a:endParaRPr lang="zh-TW" altLang="en-US" sz="2000" kern="1200" dirty="0">
            <a:latin typeface="微軟正黑體" panose="020B0604030504040204" pitchFamily="34" charset="-120"/>
            <a:ea typeface="微軟正黑體" panose="020B0604030504040204" pitchFamily="34" charset="-120"/>
          </a:endParaRPr>
        </a:p>
      </dsp:txBody>
      <dsp:txXfrm>
        <a:off x="3019995" y="1321162"/>
        <a:ext cx="1031762" cy="604024"/>
      </dsp:txXfrm>
    </dsp:sp>
    <dsp:sp modelId="{BD899C14-88D5-4786-A6C3-AB16C96ABD5C}">
      <dsp:nvSpPr>
        <dsp:cNvPr id="0" name=""/>
        <dsp:cNvSpPr/>
      </dsp:nvSpPr>
      <dsp:spPr>
        <a:xfrm>
          <a:off x="4177484" y="1490575"/>
          <a:ext cx="226701" cy="2651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p>
      </dsp:txBody>
      <dsp:txXfrm>
        <a:off x="4177484" y="1543614"/>
        <a:ext cx="158691" cy="159119"/>
      </dsp:txXfrm>
    </dsp:sp>
    <dsp:sp modelId="{D1436DCF-7B8F-471D-B387-3F2DBA651AEE}">
      <dsp:nvSpPr>
        <dsp:cNvPr id="0" name=""/>
        <dsp:cNvSpPr/>
      </dsp:nvSpPr>
      <dsp:spPr>
        <a:xfrm>
          <a:off x="4498288" y="1302370"/>
          <a:ext cx="1069346" cy="6416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微軟正黑體" panose="020B0604030504040204" pitchFamily="34" charset="-120"/>
              <a:ea typeface="微軟正黑體" panose="020B0604030504040204" pitchFamily="34" charset="-120"/>
            </a:rPr>
            <a:t>積卷層</a:t>
          </a:r>
          <a:endParaRPr lang="zh-TW" altLang="en-US" sz="2000" kern="1200" dirty="0">
            <a:latin typeface="微軟正黑體" panose="020B0604030504040204" pitchFamily="34" charset="-120"/>
            <a:ea typeface="微軟正黑體" panose="020B0604030504040204" pitchFamily="34" charset="-120"/>
          </a:endParaRPr>
        </a:p>
      </dsp:txBody>
      <dsp:txXfrm>
        <a:off x="4517080" y="1321162"/>
        <a:ext cx="1031762" cy="604024"/>
      </dsp:txXfrm>
    </dsp:sp>
    <dsp:sp modelId="{40C617AF-E3E6-4891-AF86-62E584A4E9B2}">
      <dsp:nvSpPr>
        <dsp:cNvPr id="0" name=""/>
        <dsp:cNvSpPr/>
      </dsp:nvSpPr>
      <dsp:spPr>
        <a:xfrm>
          <a:off x="5674569" y="1490575"/>
          <a:ext cx="226701" cy="2651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p>
      </dsp:txBody>
      <dsp:txXfrm>
        <a:off x="5674569" y="1543614"/>
        <a:ext cx="158691" cy="159119"/>
      </dsp:txXfrm>
    </dsp:sp>
    <dsp:sp modelId="{C88C6406-5CE8-4E31-B7A1-0CC3DF08582E}">
      <dsp:nvSpPr>
        <dsp:cNvPr id="0" name=""/>
        <dsp:cNvSpPr/>
      </dsp:nvSpPr>
      <dsp:spPr>
        <a:xfrm>
          <a:off x="5995373" y="1302370"/>
          <a:ext cx="1069346" cy="6416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微軟正黑體" panose="020B0604030504040204" pitchFamily="34" charset="-120"/>
              <a:ea typeface="微軟正黑體" panose="020B0604030504040204" pitchFamily="34" charset="-120"/>
            </a:rPr>
            <a:t>池化層</a:t>
          </a:r>
          <a:endParaRPr lang="zh-TW" altLang="en-US" sz="2000" kern="1200" dirty="0">
            <a:latin typeface="微軟正黑體" panose="020B0604030504040204" pitchFamily="34" charset="-120"/>
            <a:ea typeface="微軟正黑體" panose="020B0604030504040204" pitchFamily="34" charset="-120"/>
          </a:endParaRPr>
        </a:p>
      </dsp:txBody>
      <dsp:txXfrm>
        <a:off x="6014165" y="1321162"/>
        <a:ext cx="1031762" cy="604024"/>
      </dsp:txXfrm>
    </dsp:sp>
    <dsp:sp modelId="{87FFC980-81B1-4DE8-995B-6A4D21837002}">
      <dsp:nvSpPr>
        <dsp:cNvPr id="0" name=""/>
        <dsp:cNvSpPr/>
      </dsp:nvSpPr>
      <dsp:spPr>
        <a:xfrm>
          <a:off x="7171655" y="1490575"/>
          <a:ext cx="226701" cy="2651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p>
      </dsp:txBody>
      <dsp:txXfrm>
        <a:off x="7171655" y="1543614"/>
        <a:ext cx="158691" cy="159119"/>
      </dsp:txXfrm>
    </dsp:sp>
    <dsp:sp modelId="{12847073-C6E0-4EB7-AA8C-7FA9B3A34B7D}">
      <dsp:nvSpPr>
        <dsp:cNvPr id="0" name=""/>
        <dsp:cNvSpPr/>
      </dsp:nvSpPr>
      <dsp:spPr>
        <a:xfrm>
          <a:off x="7492459" y="1302370"/>
          <a:ext cx="1069346" cy="641608"/>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TW" sz="2000" kern="1200" dirty="0" smtClean="0">
              <a:latin typeface="微軟正黑體" panose="020B0604030504040204" pitchFamily="34" charset="-120"/>
              <a:ea typeface="微軟正黑體" panose="020B0604030504040204" pitchFamily="34" charset="-120"/>
            </a:rPr>
            <a:t>50%</a:t>
          </a:r>
          <a:endParaRPr lang="zh-TW" altLang="en-US" sz="2000" kern="1200" dirty="0">
            <a:latin typeface="微軟正黑體" panose="020B0604030504040204" pitchFamily="34" charset="-120"/>
            <a:ea typeface="微軟正黑體" panose="020B0604030504040204" pitchFamily="34" charset="-120"/>
          </a:endParaRPr>
        </a:p>
      </dsp:txBody>
      <dsp:txXfrm>
        <a:off x="7511251" y="1321162"/>
        <a:ext cx="1031762" cy="604024"/>
      </dsp:txXfrm>
    </dsp:sp>
    <dsp:sp modelId="{747C45B6-5D92-46E9-B876-72BF7AD5FD2B}">
      <dsp:nvSpPr>
        <dsp:cNvPr id="0" name=""/>
        <dsp:cNvSpPr/>
      </dsp:nvSpPr>
      <dsp:spPr>
        <a:xfrm>
          <a:off x="8668740" y="1490575"/>
          <a:ext cx="226701" cy="2651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p>
      </dsp:txBody>
      <dsp:txXfrm>
        <a:off x="8668740" y="1543614"/>
        <a:ext cx="158691" cy="159119"/>
      </dsp:txXfrm>
    </dsp:sp>
    <dsp:sp modelId="{021FC2B8-B43A-49D9-BE92-B0E139E9F82C}">
      <dsp:nvSpPr>
        <dsp:cNvPr id="0" name=""/>
        <dsp:cNvSpPr/>
      </dsp:nvSpPr>
      <dsp:spPr>
        <a:xfrm>
          <a:off x="8989544" y="1302370"/>
          <a:ext cx="1280649" cy="6416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微軟正黑體" panose="020B0604030504040204" pitchFamily="34" charset="-120"/>
              <a:ea typeface="微軟正黑體" panose="020B0604030504040204" pitchFamily="34" charset="-120"/>
            </a:rPr>
            <a:t>全連接層</a:t>
          </a:r>
          <a:endParaRPr lang="zh-TW" altLang="en-US" sz="2000" kern="1200" dirty="0">
            <a:latin typeface="微軟正黑體" panose="020B0604030504040204" pitchFamily="34" charset="-120"/>
            <a:ea typeface="微軟正黑體" panose="020B0604030504040204" pitchFamily="34" charset="-120"/>
          </a:endParaRPr>
        </a:p>
      </dsp:txBody>
      <dsp:txXfrm>
        <a:off x="9008336" y="1321162"/>
        <a:ext cx="1243065" cy="604024"/>
      </dsp:txXfrm>
    </dsp:sp>
    <dsp:sp modelId="{52F0672F-53FF-4E7A-887C-F360EAFD5F21}">
      <dsp:nvSpPr>
        <dsp:cNvPr id="0" name=""/>
        <dsp:cNvSpPr/>
      </dsp:nvSpPr>
      <dsp:spPr>
        <a:xfrm>
          <a:off x="10377128" y="1490575"/>
          <a:ext cx="226701" cy="2651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p>
      </dsp:txBody>
      <dsp:txXfrm>
        <a:off x="10377128" y="1543614"/>
        <a:ext cx="158691" cy="159119"/>
      </dsp:txXfrm>
    </dsp:sp>
    <dsp:sp modelId="{03C94C40-370B-4402-9131-07A261C98192}">
      <dsp:nvSpPr>
        <dsp:cNvPr id="0" name=""/>
        <dsp:cNvSpPr/>
      </dsp:nvSpPr>
      <dsp:spPr>
        <a:xfrm>
          <a:off x="10697932" y="1302370"/>
          <a:ext cx="1069346" cy="6416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微軟正黑體" panose="020B0604030504040204" pitchFamily="34" charset="-120"/>
              <a:ea typeface="微軟正黑體" panose="020B0604030504040204" pitchFamily="34" charset="-120"/>
            </a:rPr>
            <a:t>輸出層</a:t>
          </a:r>
          <a:endParaRPr lang="zh-TW" altLang="en-US" sz="2000" kern="1200" dirty="0">
            <a:latin typeface="微軟正黑體" panose="020B0604030504040204" pitchFamily="34" charset="-120"/>
            <a:ea typeface="微軟正黑體" panose="020B0604030504040204" pitchFamily="34" charset="-120"/>
          </a:endParaRPr>
        </a:p>
      </dsp:txBody>
      <dsp:txXfrm>
        <a:off x="10716724" y="1321162"/>
        <a:ext cx="1031762" cy="604024"/>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BF62B0-8713-4826-80D4-09241B4DD544}" type="datetimeFigureOut">
              <a:rPr lang="zh-TW" altLang="en-US" smtClean="0"/>
              <a:t>2023/2/20</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9AFA5B-4409-47FC-B2CF-2D674BACDA75}" type="slidenum">
              <a:rPr lang="zh-TW" altLang="en-US" smtClean="0"/>
              <a:t>‹#›</a:t>
            </a:fld>
            <a:endParaRPr lang="zh-TW" altLang="en-US"/>
          </a:p>
        </p:txBody>
      </p:sp>
    </p:spTree>
    <p:extLst>
      <p:ext uri="{BB962C8B-B14F-4D97-AF65-F5344CB8AC3E}">
        <p14:creationId xmlns:p14="http://schemas.microsoft.com/office/powerpoint/2010/main" val="341640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159AFA5B-4409-47FC-B2CF-2D674BACDA75}" type="slidenum">
              <a:rPr lang="zh-TW" altLang="en-US" smtClean="0"/>
              <a:t>1</a:t>
            </a:fld>
            <a:endParaRPr lang="zh-TW" altLang="en-US"/>
          </a:p>
        </p:txBody>
      </p:sp>
    </p:spTree>
    <p:extLst>
      <p:ext uri="{BB962C8B-B14F-4D97-AF65-F5344CB8AC3E}">
        <p14:creationId xmlns:p14="http://schemas.microsoft.com/office/powerpoint/2010/main" val="3099161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Convolve2d</a:t>
            </a:r>
            <a:r>
              <a:rPr lang="zh-TW" altLang="en-US" dirty="0" smtClean="0"/>
              <a:t>這個函數，他的參數內容有 圖片陣列、過濾器 </a:t>
            </a:r>
            <a:endParaRPr lang="en-US" altLang="zh-TW"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zh-TW" altLang="en-US" dirty="0" smtClean="0"/>
              <a:t>第三個式要如何處裡邊界</a:t>
            </a:r>
          </a:p>
          <a:p>
            <a:pPr latinLnBrk="1"/>
            <a:r>
              <a:rPr lang="en-US" altLang="zh-CN" dirty="0" smtClean="0"/>
              <a:t>fill</a:t>
            </a:r>
            <a:r>
              <a:rPr lang="zh-CN" altLang="en-US" dirty="0" smtClean="0">
                <a:effectLst/>
              </a:rPr>
              <a:t>用填充值填充输入数组。</a:t>
            </a:r>
            <a:r>
              <a:rPr lang="en-US" altLang="zh-CN" dirty="0" smtClean="0">
                <a:effectLst/>
              </a:rPr>
              <a:t>(</a:t>
            </a:r>
            <a:r>
              <a:rPr lang="zh-CN" altLang="en-US" dirty="0" smtClean="0">
                <a:effectLst/>
              </a:rPr>
              <a:t>默认</a:t>
            </a:r>
            <a:r>
              <a:rPr lang="en-US" altLang="zh-CN" dirty="0" smtClean="0">
                <a:effectLst/>
              </a:rPr>
              <a:t>)</a:t>
            </a:r>
          </a:p>
          <a:p>
            <a:pPr latinLnBrk="1"/>
            <a:r>
              <a:rPr lang="en-US" altLang="zh-CN" dirty="0" smtClean="0"/>
              <a:t>wrap</a:t>
            </a:r>
            <a:r>
              <a:rPr lang="zh-CN" altLang="en-US" dirty="0" smtClean="0">
                <a:effectLst/>
              </a:rPr>
              <a:t>圆形边界条件。</a:t>
            </a:r>
          </a:p>
          <a:p>
            <a:pPr latinLnBrk="1"/>
            <a:r>
              <a:rPr lang="en-US" altLang="zh-CN" dirty="0" err="1" smtClean="0"/>
              <a:t>symm</a:t>
            </a:r>
            <a:r>
              <a:rPr lang="zh-CN" altLang="en-US" dirty="0" smtClean="0">
                <a:effectLst/>
              </a:rPr>
              <a:t>对称边界条件。</a:t>
            </a:r>
            <a:endParaRPr lang="en-US" altLang="zh-CN" dirty="0" smtClean="0">
              <a:effectLst/>
            </a:endParaRPr>
          </a:p>
          <a:p>
            <a:pPr latinLnBrk="1"/>
            <a:endParaRPr lang="en-US" altLang="zh-CN" dirty="0" smtClean="0">
              <a:effectLst/>
            </a:endParaRPr>
          </a:p>
          <a:p>
            <a:pPr latinLnBrk="1"/>
            <a:r>
              <a:rPr lang="en-US" altLang="zh-CN" dirty="0" smtClean="0">
                <a:effectLst/>
              </a:rPr>
              <a:t>Mode</a:t>
            </a:r>
            <a:r>
              <a:rPr lang="zh-TW" altLang="en-US" dirty="0" smtClean="0">
                <a:effectLst/>
              </a:rPr>
              <a:t>輸出尺寸</a:t>
            </a:r>
            <a:endParaRPr lang="en-US" altLang="zh-TW" dirty="0" smtClean="0">
              <a:effectLst/>
            </a:endParaRPr>
          </a:p>
          <a:p>
            <a:pPr latinLnBrk="1"/>
            <a:r>
              <a:rPr lang="en-US" altLang="zh-CN" dirty="0" smtClean="0"/>
              <a:t>full</a:t>
            </a:r>
            <a:r>
              <a:rPr lang="zh-CN" altLang="en-US" dirty="0" smtClean="0">
                <a:effectLst/>
              </a:rPr>
              <a:t>输出是输入的完全离散线性卷积。 </a:t>
            </a:r>
            <a:r>
              <a:rPr lang="en-US" altLang="zh-CN" dirty="0" smtClean="0">
                <a:effectLst/>
              </a:rPr>
              <a:t>(</a:t>
            </a:r>
            <a:r>
              <a:rPr lang="zh-CN" altLang="en-US" dirty="0" smtClean="0">
                <a:effectLst/>
              </a:rPr>
              <a:t>默认</a:t>
            </a:r>
            <a:r>
              <a:rPr lang="en-US" altLang="zh-CN" dirty="0" smtClean="0">
                <a:effectLst/>
              </a:rPr>
              <a:t>)</a:t>
            </a:r>
          </a:p>
          <a:p>
            <a:pPr latinLnBrk="1"/>
            <a:r>
              <a:rPr lang="en-US" altLang="zh-CN" dirty="0" smtClean="0"/>
              <a:t>valid</a:t>
            </a:r>
            <a:r>
              <a:rPr lang="zh-CN" altLang="en-US" dirty="0" smtClean="0">
                <a:effectLst/>
              </a:rPr>
              <a:t>输出仅包含那些不依赖零填充的元素。在 ‘</a:t>
            </a:r>
            <a:r>
              <a:rPr lang="en-US" altLang="zh-CN" dirty="0" smtClean="0">
                <a:effectLst/>
              </a:rPr>
              <a:t>valid’ </a:t>
            </a:r>
            <a:r>
              <a:rPr lang="zh-CN" altLang="en-US" dirty="0" smtClean="0">
                <a:effectLst/>
              </a:rPr>
              <a:t>模式中，</a:t>
            </a:r>
            <a:r>
              <a:rPr lang="en-US" altLang="zh-CN" dirty="0" smtClean="0">
                <a:effectLst/>
              </a:rPr>
              <a:t>in1 </a:t>
            </a:r>
            <a:r>
              <a:rPr lang="zh-CN" altLang="en-US" dirty="0" smtClean="0">
                <a:effectLst/>
              </a:rPr>
              <a:t>或 </a:t>
            </a:r>
            <a:r>
              <a:rPr lang="en-US" altLang="zh-CN" dirty="0" smtClean="0">
                <a:effectLst/>
              </a:rPr>
              <a:t>in2 </a:t>
            </a:r>
            <a:r>
              <a:rPr lang="zh-CN" altLang="en-US" dirty="0" smtClean="0">
                <a:effectLst/>
              </a:rPr>
              <a:t>在每个维度上都必须至少与另一个一样大。</a:t>
            </a:r>
          </a:p>
          <a:p>
            <a:pPr latinLnBrk="1"/>
            <a:r>
              <a:rPr lang="en-US" altLang="zh-CN" dirty="0" smtClean="0"/>
              <a:t>same</a:t>
            </a:r>
            <a:r>
              <a:rPr lang="zh-CN" altLang="en-US" dirty="0" smtClean="0">
                <a:effectLst/>
              </a:rPr>
              <a:t>输出与 </a:t>
            </a:r>
            <a:r>
              <a:rPr lang="en-US" altLang="zh-CN" dirty="0" smtClean="0">
                <a:effectLst/>
              </a:rPr>
              <a:t>in1 </a:t>
            </a:r>
            <a:r>
              <a:rPr lang="zh-CN" altLang="en-US" dirty="0" smtClean="0">
                <a:effectLst/>
              </a:rPr>
              <a:t>大小相同，以 ‘</a:t>
            </a:r>
            <a:r>
              <a:rPr lang="en-US" altLang="zh-CN" dirty="0" smtClean="0">
                <a:effectLst/>
              </a:rPr>
              <a:t>full’ </a:t>
            </a:r>
            <a:r>
              <a:rPr lang="zh-CN" altLang="en-US" dirty="0" smtClean="0">
                <a:effectLst/>
              </a:rPr>
              <a:t>输出为中心。</a:t>
            </a:r>
          </a:p>
          <a:p>
            <a:pPr latinLnBrk="1"/>
            <a:endParaRPr lang="zh-CN" altLang="en-US" dirty="0" smtClean="0">
              <a:effectLst/>
            </a:endParaRPr>
          </a:p>
        </p:txBody>
      </p:sp>
      <p:sp>
        <p:nvSpPr>
          <p:cNvPr id="4" name="投影片編號版面配置區 3"/>
          <p:cNvSpPr>
            <a:spLocks noGrp="1"/>
          </p:cNvSpPr>
          <p:nvPr>
            <p:ph type="sldNum" sz="quarter" idx="10"/>
          </p:nvPr>
        </p:nvSpPr>
        <p:spPr/>
        <p:txBody>
          <a:bodyPr/>
          <a:lstStyle/>
          <a:p>
            <a:fld id="{159AFA5B-4409-47FC-B2CF-2D674BACDA75}" type="slidenum">
              <a:rPr lang="zh-TW" altLang="en-US" smtClean="0"/>
              <a:t>11</a:t>
            </a:fld>
            <a:endParaRPr lang="zh-TW" altLang="en-US"/>
          </a:p>
        </p:txBody>
      </p:sp>
    </p:spTree>
    <p:extLst>
      <p:ext uri="{BB962C8B-B14F-4D97-AF65-F5344CB8AC3E}">
        <p14:creationId xmlns:p14="http://schemas.microsoft.com/office/powerpoint/2010/main" val="3927456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修改過濾器的數值可以得到不同的結果</a:t>
            </a:r>
            <a:endParaRPr lang="zh-TW" altLang="en-US" dirty="0"/>
          </a:p>
        </p:txBody>
      </p:sp>
      <p:sp>
        <p:nvSpPr>
          <p:cNvPr id="4" name="投影片編號版面配置區 3"/>
          <p:cNvSpPr>
            <a:spLocks noGrp="1"/>
          </p:cNvSpPr>
          <p:nvPr>
            <p:ph type="sldNum" sz="quarter" idx="10"/>
          </p:nvPr>
        </p:nvSpPr>
        <p:spPr/>
        <p:txBody>
          <a:bodyPr/>
          <a:lstStyle/>
          <a:p>
            <a:fld id="{159AFA5B-4409-47FC-B2CF-2D674BACDA75}" type="slidenum">
              <a:rPr lang="zh-TW" altLang="en-US" smtClean="0"/>
              <a:t>12</a:t>
            </a:fld>
            <a:endParaRPr lang="zh-TW" altLang="en-US"/>
          </a:p>
        </p:txBody>
      </p:sp>
    </p:spTree>
    <p:extLst>
      <p:ext uri="{BB962C8B-B14F-4D97-AF65-F5344CB8AC3E}">
        <p14:creationId xmlns:p14="http://schemas.microsoft.com/office/powerpoint/2010/main" val="3806644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zh-TW" altLang="en-US" dirty="0" smtClean="0"/>
              <a:t>過濾去用了四個分別偵測圖像的上下左右的邊界，白色的部分就是他算出來的邊界的，用</a:t>
            </a:r>
            <a:r>
              <a:rPr lang="en-US" altLang="zh-TW" dirty="0" smtClean="0"/>
              <a:t>FOR</a:t>
            </a:r>
            <a:r>
              <a:rPr lang="zh-TW" altLang="en-US" dirty="0" smtClean="0"/>
              <a:t>迴圈去跑的</a:t>
            </a:r>
            <a:endParaRPr lang="en-US" altLang="zh-TW" dirty="0" smtClean="0"/>
          </a:p>
        </p:txBody>
      </p:sp>
      <p:sp>
        <p:nvSpPr>
          <p:cNvPr id="4" name="投影片編號版面配置區 3"/>
          <p:cNvSpPr>
            <a:spLocks noGrp="1"/>
          </p:cNvSpPr>
          <p:nvPr>
            <p:ph type="sldNum" sz="quarter" idx="10"/>
          </p:nvPr>
        </p:nvSpPr>
        <p:spPr/>
        <p:txBody>
          <a:bodyPr/>
          <a:lstStyle/>
          <a:p>
            <a:fld id="{159AFA5B-4409-47FC-B2CF-2D674BACDA75}" type="slidenum">
              <a:rPr lang="zh-TW" altLang="en-US" smtClean="0"/>
              <a:t>13</a:t>
            </a:fld>
            <a:endParaRPr lang="zh-TW" altLang="en-US"/>
          </a:p>
        </p:txBody>
      </p:sp>
    </p:spTree>
    <p:extLst>
      <p:ext uri="{BB962C8B-B14F-4D97-AF65-F5344CB8AC3E}">
        <p14:creationId xmlns:p14="http://schemas.microsoft.com/office/powerpoint/2010/main" val="3587650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他的基本結構式卷積層和池化層，也就是其面看到的卷機和池化的運算經過很多次的處裡後輸出，這個指示舉例 他有很多層就看我們自己怎麼去跑</a:t>
            </a:r>
            <a:endParaRPr lang="zh-TW" altLang="en-US" dirty="0"/>
          </a:p>
        </p:txBody>
      </p:sp>
      <p:sp>
        <p:nvSpPr>
          <p:cNvPr id="4" name="投影片編號版面配置區 3"/>
          <p:cNvSpPr>
            <a:spLocks noGrp="1"/>
          </p:cNvSpPr>
          <p:nvPr>
            <p:ph type="sldNum" sz="quarter" idx="10"/>
          </p:nvPr>
        </p:nvSpPr>
        <p:spPr/>
        <p:txBody>
          <a:bodyPr/>
          <a:lstStyle/>
          <a:p>
            <a:fld id="{159AFA5B-4409-47FC-B2CF-2D674BACDA75}" type="slidenum">
              <a:rPr lang="zh-TW" altLang="en-US" smtClean="0"/>
              <a:t>14</a:t>
            </a:fld>
            <a:endParaRPr lang="zh-TW" altLang="en-US"/>
          </a:p>
        </p:txBody>
      </p:sp>
    </p:spTree>
    <p:extLst>
      <p:ext uri="{BB962C8B-B14F-4D97-AF65-F5344CB8AC3E}">
        <p14:creationId xmlns:p14="http://schemas.microsoft.com/office/powerpoint/2010/main" val="1644535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實際上的流程是這樣的</a:t>
            </a:r>
            <a:endParaRPr lang="zh-TW" altLang="en-US" dirty="0"/>
          </a:p>
        </p:txBody>
      </p:sp>
      <p:sp>
        <p:nvSpPr>
          <p:cNvPr id="4" name="投影片編號版面配置區 3"/>
          <p:cNvSpPr>
            <a:spLocks noGrp="1"/>
          </p:cNvSpPr>
          <p:nvPr>
            <p:ph type="sldNum" sz="quarter" idx="10"/>
          </p:nvPr>
        </p:nvSpPr>
        <p:spPr/>
        <p:txBody>
          <a:bodyPr/>
          <a:lstStyle/>
          <a:p>
            <a:fld id="{159AFA5B-4409-47FC-B2CF-2D674BACDA75}" type="slidenum">
              <a:rPr lang="zh-TW" altLang="en-US" smtClean="0"/>
              <a:t>15</a:t>
            </a:fld>
            <a:endParaRPr lang="zh-TW" altLang="en-US"/>
          </a:p>
        </p:txBody>
      </p:sp>
    </p:spTree>
    <p:extLst>
      <p:ext uri="{BB962C8B-B14F-4D97-AF65-F5344CB8AC3E}">
        <p14:creationId xmlns:p14="http://schemas.microsoft.com/office/powerpoint/2010/main" val="4014700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前面有講過我這邊不多做解釋</a:t>
            </a:r>
            <a:endParaRPr lang="zh-TW" altLang="en-US" dirty="0"/>
          </a:p>
        </p:txBody>
      </p:sp>
      <p:sp>
        <p:nvSpPr>
          <p:cNvPr id="4" name="投影片編號版面配置區 3"/>
          <p:cNvSpPr>
            <a:spLocks noGrp="1"/>
          </p:cNvSpPr>
          <p:nvPr>
            <p:ph type="sldNum" sz="quarter" idx="10"/>
          </p:nvPr>
        </p:nvSpPr>
        <p:spPr/>
        <p:txBody>
          <a:bodyPr/>
          <a:lstStyle/>
          <a:p>
            <a:fld id="{159AFA5B-4409-47FC-B2CF-2D674BACDA75}" type="slidenum">
              <a:rPr lang="zh-TW" altLang="en-US" smtClean="0"/>
              <a:t>16</a:t>
            </a:fld>
            <a:endParaRPr lang="zh-TW" altLang="en-US"/>
          </a:p>
        </p:txBody>
      </p:sp>
    </p:spTree>
    <p:extLst>
      <p:ext uri="{BB962C8B-B14F-4D97-AF65-F5344CB8AC3E}">
        <p14:creationId xmlns:p14="http://schemas.microsoft.com/office/powerpoint/2010/main" val="2497579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啟動</a:t>
            </a:r>
            <a:r>
              <a:rPr lang="en-US" altLang="zh-TW" dirty="0" err="1" smtClean="0"/>
              <a:t>relu</a:t>
            </a:r>
            <a:r>
              <a:rPr lang="zh-TW" altLang="en-US" dirty="0" smtClean="0"/>
              <a:t>函數他會篩選掉負數的是數值</a:t>
            </a:r>
            <a:endParaRPr lang="zh-TW" altLang="en-US" dirty="0"/>
          </a:p>
        </p:txBody>
      </p:sp>
      <p:sp>
        <p:nvSpPr>
          <p:cNvPr id="4" name="投影片編號版面配置區 3"/>
          <p:cNvSpPr>
            <a:spLocks noGrp="1"/>
          </p:cNvSpPr>
          <p:nvPr>
            <p:ph type="sldNum" sz="quarter" idx="10"/>
          </p:nvPr>
        </p:nvSpPr>
        <p:spPr/>
        <p:txBody>
          <a:bodyPr/>
          <a:lstStyle/>
          <a:p>
            <a:fld id="{159AFA5B-4409-47FC-B2CF-2D674BACDA75}" type="slidenum">
              <a:rPr lang="zh-TW" altLang="en-US" smtClean="0"/>
              <a:t>17</a:t>
            </a:fld>
            <a:endParaRPr lang="zh-TW" altLang="en-US"/>
          </a:p>
        </p:txBody>
      </p:sp>
    </p:spTree>
    <p:extLst>
      <p:ext uri="{BB962C8B-B14F-4D97-AF65-F5344CB8AC3E}">
        <p14:creationId xmlns:p14="http://schemas.microsoft.com/office/powerpoint/2010/main" val="4036330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一樣用</a:t>
            </a:r>
            <a:r>
              <a:rPr lang="en-US" altLang="zh-TW" dirty="0" smtClean="0"/>
              <a:t>2*2</a:t>
            </a:r>
            <a:r>
              <a:rPr lang="zh-TW" altLang="en-US" dirty="0" smtClean="0"/>
              <a:t>的池化運算，有網底的是原本的範圍，池化範圍內多出來的要補</a:t>
            </a:r>
            <a:r>
              <a:rPr lang="en-US" altLang="zh-TW" dirty="0" smtClean="0"/>
              <a:t>0</a:t>
            </a:r>
            <a:r>
              <a:rPr lang="zh-TW" altLang="en-US" dirty="0" smtClean="0"/>
              <a:t>，得到特徵圖</a:t>
            </a:r>
            <a:r>
              <a:rPr lang="en-US" altLang="zh-TW" dirty="0" smtClean="0"/>
              <a:t>-2</a:t>
            </a:r>
            <a:endParaRPr lang="zh-TW" altLang="en-US" dirty="0"/>
          </a:p>
        </p:txBody>
      </p:sp>
      <p:sp>
        <p:nvSpPr>
          <p:cNvPr id="4" name="投影片編號版面配置區 3"/>
          <p:cNvSpPr>
            <a:spLocks noGrp="1"/>
          </p:cNvSpPr>
          <p:nvPr>
            <p:ph type="sldNum" sz="quarter" idx="10"/>
          </p:nvPr>
        </p:nvSpPr>
        <p:spPr/>
        <p:txBody>
          <a:bodyPr/>
          <a:lstStyle/>
          <a:p>
            <a:fld id="{159AFA5B-4409-47FC-B2CF-2D674BACDA75}" type="slidenum">
              <a:rPr lang="zh-TW" altLang="en-US" smtClean="0"/>
              <a:t>18</a:t>
            </a:fld>
            <a:endParaRPr lang="zh-TW" altLang="en-US"/>
          </a:p>
        </p:txBody>
      </p:sp>
    </p:spTree>
    <p:extLst>
      <p:ext uri="{BB962C8B-B14F-4D97-AF65-F5344CB8AC3E}">
        <p14:creationId xmlns:p14="http://schemas.microsoft.com/office/powerpoint/2010/main" val="3090512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將特徵圖像量化像塗上這樣</a:t>
            </a:r>
            <a:endParaRPr lang="zh-TW" altLang="en-US" dirty="0"/>
          </a:p>
        </p:txBody>
      </p:sp>
      <p:sp>
        <p:nvSpPr>
          <p:cNvPr id="4" name="投影片編號版面配置區 3"/>
          <p:cNvSpPr>
            <a:spLocks noGrp="1"/>
          </p:cNvSpPr>
          <p:nvPr>
            <p:ph type="sldNum" sz="quarter" idx="10"/>
          </p:nvPr>
        </p:nvSpPr>
        <p:spPr/>
        <p:txBody>
          <a:bodyPr/>
          <a:lstStyle/>
          <a:p>
            <a:fld id="{159AFA5B-4409-47FC-B2CF-2D674BACDA75}" type="slidenum">
              <a:rPr lang="zh-TW" altLang="en-US" smtClean="0"/>
              <a:t>19</a:t>
            </a:fld>
            <a:endParaRPr lang="zh-TW" altLang="en-US"/>
          </a:p>
        </p:txBody>
      </p:sp>
    </p:spTree>
    <p:extLst>
      <p:ext uri="{BB962C8B-B14F-4D97-AF65-F5344CB8AC3E}">
        <p14:creationId xmlns:p14="http://schemas.microsoft.com/office/powerpoint/2010/main" val="747496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使用反向傳播演算法更新身經網路的權重，也就是調整過濾器進行更多次的辨別萃取圖片的特徵，所以卷機神經網路式自動執行，</a:t>
            </a:r>
            <a:endParaRPr lang="zh-TW" altLang="en-US" dirty="0"/>
          </a:p>
        </p:txBody>
      </p:sp>
      <p:sp>
        <p:nvSpPr>
          <p:cNvPr id="4" name="投影片編號版面配置區 3"/>
          <p:cNvSpPr>
            <a:spLocks noGrp="1"/>
          </p:cNvSpPr>
          <p:nvPr>
            <p:ph type="sldNum" sz="quarter" idx="10"/>
          </p:nvPr>
        </p:nvSpPr>
        <p:spPr/>
        <p:txBody>
          <a:bodyPr/>
          <a:lstStyle/>
          <a:p>
            <a:fld id="{159AFA5B-4409-47FC-B2CF-2D674BACDA75}" type="slidenum">
              <a:rPr lang="zh-TW" altLang="en-US" smtClean="0"/>
              <a:t>20</a:t>
            </a:fld>
            <a:endParaRPr lang="zh-TW" altLang="en-US"/>
          </a:p>
        </p:txBody>
      </p:sp>
    </p:spTree>
    <p:extLst>
      <p:ext uri="{BB962C8B-B14F-4D97-AF65-F5344CB8AC3E}">
        <p14:creationId xmlns:p14="http://schemas.microsoft.com/office/powerpoint/2010/main" val="1821187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簡單來說就是不同圖形的比對，將像圖片轉成向量圖每一格進行比對</a:t>
            </a:r>
            <a:endParaRPr lang="zh-TW" altLang="en-US" dirty="0"/>
          </a:p>
        </p:txBody>
      </p:sp>
      <p:sp>
        <p:nvSpPr>
          <p:cNvPr id="4" name="投影片編號版面配置區 3"/>
          <p:cNvSpPr>
            <a:spLocks noGrp="1"/>
          </p:cNvSpPr>
          <p:nvPr>
            <p:ph type="sldNum" sz="quarter" idx="10"/>
          </p:nvPr>
        </p:nvSpPr>
        <p:spPr/>
        <p:txBody>
          <a:bodyPr/>
          <a:lstStyle/>
          <a:p>
            <a:fld id="{159AFA5B-4409-47FC-B2CF-2D674BACDA75}" type="slidenum">
              <a:rPr lang="zh-TW" altLang="en-US" smtClean="0"/>
              <a:t>2</a:t>
            </a:fld>
            <a:endParaRPr lang="zh-TW" altLang="en-US"/>
          </a:p>
        </p:txBody>
      </p:sp>
    </p:spTree>
    <p:extLst>
      <p:ext uri="{BB962C8B-B14F-4D97-AF65-F5344CB8AC3E}">
        <p14:creationId xmlns:p14="http://schemas.microsoft.com/office/powerpoint/2010/main" val="1685605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59AFA5B-4409-47FC-B2CF-2D674BACDA75}" type="slidenum">
              <a:rPr lang="zh-TW" altLang="en-US" smtClean="0"/>
              <a:t>21</a:t>
            </a:fld>
            <a:endParaRPr lang="zh-TW" altLang="en-US"/>
          </a:p>
        </p:txBody>
      </p:sp>
    </p:spTree>
    <p:extLst>
      <p:ext uri="{BB962C8B-B14F-4D97-AF65-F5344CB8AC3E}">
        <p14:creationId xmlns:p14="http://schemas.microsoft.com/office/powerpoint/2010/main" val="258110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全連接曾就是每個參數都參與運算，對他來說即便是一樣的參數一樣的東西只要出現的位置不同對他來說就是不一樣的結果</a:t>
            </a:r>
            <a:endParaRPr lang="en-US" altLang="zh-TW" dirty="0" smtClean="0"/>
          </a:p>
          <a:p>
            <a:r>
              <a:rPr lang="zh-TW" altLang="en-US" dirty="0" smtClean="0"/>
              <a:t>卷積層類欲透過局部個觀察</a:t>
            </a:r>
            <a:r>
              <a:rPr lang="en-US" altLang="zh-TW" dirty="0" smtClean="0"/>
              <a:t>(</a:t>
            </a:r>
            <a:r>
              <a:rPr lang="zh-TW" altLang="en-US" dirty="0" smtClean="0"/>
              <a:t>比如動物有翅膀、有尾巴、毛色等等</a:t>
            </a:r>
            <a:r>
              <a:rPr lang="en-US" altLang="zh-TW" dirty="0" smtClean="0"/>
              <a:t>)</a:t>
            </a:r>
            <a:r>
              <a:rPr lang="zh-TW" altLang="en-US" dirty="0" smtClean="0"/>
              <a:t>，這些視為特徵，即便圖像有變形的狀況但是找到特定的特徵，彙總之後扔然可以得到整體的資訊</a:t>
            </a:r>
            <a:r>
              <a:rPr lang="en-US" altLang="zh-TW" dirty="0" smtClean="0"/>
              <a:t>(</a:t>
            </a:r>
            <a:r>
              <a:rPr lang="zh-TW" altLang="en-US" dirty="0" smtClean="0"/>
              <a:t>辦定式鳥還是貓狗</a:t>
            </a:r>
            <a:r>
              <a:rPr lang="en-US" altLang="zh-TW" dirty="0" smtClean="0"/>
              <a:t>)</a:t>
            </a:r>
          </a:p>
          <a:p>
            <a:r>
              <a:rPr lang="zh-TW" altLang="en-US" dirty="0" smtClean="0"/>
              <a:t>每個神經元使用相同的權重，叫做權重共享</a:t>
            </a:r>
            <a:endParaRPr lang="zh-TW" altLang="en-US" dirty="0"/>
          </a:p>
        </p:txBody>
      </p:sp>
      <p:sp>
        <p:nvSpPr>
          <p:cNvPr id="4" name="投影片編號版面配置區 3"/>
          <p:cNvSpPr>
            <a:spLocks noGrp="1"/>
          </p:cNvSpPr>
          <p:nvPr>
            <p:ph type="sldNum" sz="quarter" idx="10"/>
          </p:nvPr>
        </p:nvSpPr>
        <p:spPr/>
        <p:txBody>
          <a:bodyPr/>
          <a:lstStyle/>
          <a:p>
            <a:fld id="{159AFA5B-4409-47FC-B2CF-2D674BACDA75}" type="slidenum">
              <a:rPr lang="zh-TW" altLang="en-US" smtClean="0"/>
              <a:t>22</a:t>
            </a:fld>
            <a:endParaRPr lang="zh-TW" altLang="en-US"/>
          </a:p>
        </p:txBody>
      </p:sp>
    </p:spTree>
    <p:extLst>
      <p:ext uri="{BB962C8B-B14F-4D97-AF65-F5344CB8AC3E}">
        <p14:creationId xmlns:p14="http://schemas.microsoft.com/office/powerpoint/2010/main" val="3551370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每次執行卷積運算的時候往下右邊或是下面一棟一格的時候，他們都是使用相同的過濾器，就是所謂的權重共享</a:t>
            </a:r>
            <a:endParaRPr lang="zh-TW" altLang="en-US" dirty="0"/>
          </a:p>
        </p:txBody>
      </p:sp>
      <p:sp>
        <p:nvSpPr>
          <p:cNvPr id="4" name="投影片編號版面配置區 3"/>
          <p:cNvSpPr>
            <a:spLocks noGrp="1"/>
          </p:cNvSpPr>
          <p:nvPr>
            <p:ph type="sldNum" sz="quarter" idx="10"/>
          </p:nvPr>
        </p:nvSpPr>
        <p:spPr/>
        <p:txBody>
          <a:bodyPr/>
          <a:lstStyle/>
          <a:p>
            <a:fld id="{159AFA5B-4409-47FC-B2CF-2D674BACDA75}" type="slidenum">
              <a:rPr lang="zh-TW" altLang="en-US" smtClean="0"/>
              <a:t>23</a:t>
            </a:fld>
            <a:endParaRPr lang="zh-TW" altLang="en-US"/>
          </a:p>
        </p:txBody>
      </p:sp>
    </p:spTree>
    <p:extLst>
      <p:ext uri="{BB962C8B-B14F-4D97-AF65-F5344CB8AC3E}">
        <p14:creationId xmlns:p14="http://schemas.microsoft.com/office/powerpoint/2010/main" val="32339490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如果是多個過濾器和多層的處裡的話，有些特點</a:t>
            </a:r>
            <a:endParaRPr lang="en-US" altLang="zh-TW" dirty="0" smtClean="0"/>
          </a:p>
          <a:p>
            <a:r>
              <a:rPr lang="zh-TW" altLang="en-US" dirty="0" smtClean="0"/>
              <a:t>輸入的通道數和過濾既要相同</a:t>
            </a:r>
            <a:r>
              <a:rPr lang="en-US" altLang="zh-TW" dirty="0" smtClean="0"/>
              <a:t>(RGB</a:t>
            </a:r>
            <a:r>
              <a:rPr lang="zh-TW" altLang="en-US" dirty="0" smtClean="0"/>
              <a:t>，</a:t>
            </a:r>
            <a:r>
              <a:rPr lang="en-US" altLang="zh-TW" dirty="0" smtClean="0"/>
              <a:t>3</a:t>
            </a:r>
            <a:r>
              <a:rPr lang="zh-TW" altLang="en-US" dirty="0" smtClean="0"/>
              <a:t>個通道分別個需要一個過濾器</a:t>
            </a:r>
            <a:r>
              <a:rPr lang="en-US" altLang="zh-TW" dirty="0" smtClean="0"/>
              <a:t>)</a:t>
            </a:r>
            <a:r>
              <a:rPr lang="zh-TW" altLang="en-US" dirty="0" smtClean="0"/>
              <a:t>、輸出的通道數根據有幾個過濾器絕對如第一層有兩個過濾器 所以輸出兩個</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159AFA5B-4409-47FC-B2CF-2D674BACDA75}" type="slidenum">
              <a:rPr lang="zh-TW" altLang="en-US" smtClean="0"/>
              <a:t>25</a:t>
            </a:fld>
            <a:endParaRPr lang="zh-TW" altLang="en-US"/>
          </a:p>
        </p:txBody>
      </p:sp>
    </p:spTree>
    <p:extLst>
      <p:ext uri="{BB962C8B-B14F-4D97-AF65-F5344CB8AC3E}">
        <p14:creationId xmlns:p14="http://schemas.microsoft.com/office/powerpoint/2010/main" val="1035552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他可以維持一樣的大小輸出</a:t>
            </a:r>
            <a:endParaRPr lang="en-US" altLang="zh-TW" dirty="0" smtClean="0"/>
          </a:p>
          <a:p>
            <a:r>
              <a:rPr lang="zh-TW" altLang="en-US" dirty="0" smtClean="0"/>
              <a:t>不過我這邊有試過 關於補零數 因為書裡面沒有寫得太多只寫了</a:t>
            </a:r>
            <a:r>
              <a:rPr lang="en-US" altLang="zh-TW" dirty="0" smtClean="0"/>
              <a:t>P</a:t>
            </a:r>
            <a:r>
              <a:rPr lang="zh-TW" altLang="en-US" dirty="0" smtClean="0"/>
              <a:t>是</a:t>
            </a:r>
            <a:r>
              <a:rPr lang="en-US" altLang="zh-TW" dirty="0" smtClean="0"/>
              <a:t>1</a:t>
            </a:r>
            <a:r>
              <a:rPr lang="zh-TW" altLang="en-US" dirty="0" smtClean="0"/>
              <a:t> 我目前找到的資料也沒有說明這個</a:t>
            </a:r>
            <a:r>
              <a:rPr lang="en-US" altLang="zh-TW" dirty="0" smtClean="0"/>
              <a:t>P</a:t>
            </a:r>
            <a:r>
              <a:rPr lang="zh-TW" altLang="en-US" dirty="0" smtClean="0"/>
              <a:t>的算法  不過要輸入和輸出的尺寸一樣大的話 這和過濾器的大小有關係以步數數有關係 </a:t>
            </a:r>
            <a:endParaRPr lang="en-US" altLang="zh-TW" dirty="0" smtClean="0"/>
          </a:p>
          <a:p>
            <a:r>
              <a:rPr lang="zh-TW" altLang="en-US" dirty="0" smtClean="0"/>
              <a:t>同樣的步數的狀況下</a:t>
            </a:r>
            <a:r>
              <a:rPr lang="en-US" altLang="zh-TW" dirty="0" smtClean="0"/>
              <a:t/>
            </a:r>
            <a:br>
              <a:rPr lang="en-US" altLang="zh-TW" dirty="0" smtClean="0"/>
            </a:br>
            <a:r>
              <a:rPr lang="zh-TW" altLang="en-US" dirty="0" smtClean="0"/>
              <a:t>範例是</a:t>
            </a:r>
            <a:r>
              <a:rPr lang="en-US" altLang="zh-TW" dirty="0" smtClean="0"/>
              <a:t>6</a:t>
            </a:r>
            <a:r>
              <a:rPr lang="zh-TW" altLang="en-US" dirty="0" smtClean="0"/>
              <a:t>*</a:t>
            </a:r>
            <a:r>
              <a:rPr lang="en-US" altLang="zh-TW" dirty="0" smtClean="0"/>
              <a:t>6</a:t>
            </a:r>
            <a:r>
              <a:rPr lang="zh-TW" altLang="en-US" dirty="0" smtClean="0"/>
              <a:t>用</a:t>
            </a:r>
            <a:r>
              <a:rPr lang="en-US" altLang="zh-TW" dirty="0" smtClean="0"/>
              <a:t>3</a:t>
            </a:r>
            <a:r>
              <a:rPr lang="zh-TW" altLang="en-US" dirty="0" smtClean="0"/>
              <a:t>*</a:t>
            </a:r>
            <a:r>
              <a:rPr lang="en-US" altLang="zh-TW" dirty="0" smtClean="0"/>
              <a:t>3</a:t>
            </a:r>
            <a:r>
              <a:rPr lang="zh-TW" altLang="en-US" dirty="0" smtClean="0"/>
              <a:t>的過濾器  </a:t>
            </a:r>
            <a:endParaRPr lang="en-US" altLang="zh-TW" dirty="0" smtClean="0"/>
          </a:p>
          <a:p>
            <a:r>
              <a:rPr lang="zh-TW" altLang="en-US" dirty="0" smtClean="0"/>
              <a:t>如果是</a:t>
            </a:r>
            <a:r>
              <a:rPr lang="en-US" altLang="zh-TW" dirty="0" smtClean="0"/>
              <a:t>8</a:t>
            </a:r>
            <a:r>
              <a:rPr lang="zh-TW" altLang="en-US" dirty="0" smtClean="0"/>
              <a:t>*</a:t>
            </a:r>
            <a:r>
              <a:rPr lang="en-US" altLang="zh-TW" dirty="0" smtClean="0"/>
              <a:t>8</a:t>
            </a:r>
            <a:r>
              <a:rPr lang="zh-TW" altLang="en-US" dirty="0" smtClean="0"/>
              <a:t> 使用</a:t>
            </a:r>
            <a:r>
              <a:rPr lang="en-US" altLang="zh-TW" dirty="0" smtClean="0"/>
              <a:t>4</a:t>
            </a:r>
            <a:r>
              <a:rPr lang="zh-TW" altLang="en-US" dirty="0" smtClean="0"/>
              <a:t>*</a:t>
            </a:r>
            <a:r>
              <a:rPr lang="en-US" altLang="zh-TW" dirty="0" smtClean="0"/>
              <a:t>4</a:t>
            </a:r>
            <a:r>
              <a:rPr lang="zh-TW" altLang="en-US" dirty="0" smtClean="0"/>
              <a:t>的過濾器 算出來的職如果也要和市原本的</a:t>
            </a:r>
            <a:r>
              <a:rPr lang="en-US" altLang="zh-TW" dirty="0" smtClean="0"/>
              <a:t>8</a:t>
            </a:r>
            <a:r>
              <a:rPr lang="zh-TW" altLang="en-US" dirty="0" smtClean="0"/>
              <a:t>*</a:t>
            </a:r>
            <a:r>
              <a:rPr lang="en-US" altLang="zh-TW" dirty="0" smtClean="0"/>
              <a:t>8</a:t>
            </a:r>
            <a:r>
              <a:rPr lang="zh-TW" altLang="en-US" dirty="0" smtClean="0"/>
              <a:t> 那補零數的數字就會是 </a:t>
            </a:r>
            <a:r>
              <a:rPr lang="en-US" altLang="zh-TW" dirty="0" smtClean="0"/>
              <a:t>1.5</a:t>
            </a:r>
          </a:p>
          <a:p>
            <a:r>
              <a:rPr lang="zh-TW" altLang="en-US" dirty="0" smtClean="0"/>
              <a:t>如果</a:t>
            </a:r>
            <a:r>
              <a:rPr lang="en-US" altLang="zh-TW" dirty="0" smtClean="0"/>
              <a:t>2P</a:t>
            </a:r>
            <a:r>
              <a:rPr lang="zh-TW" altLang="en-US" dirty="0" smtClean="0"/>
              <a:t>的植 固定為</a:t>
            </a:r>
            <a:r>
              <a:rPr lang="en-US" altLang="zh-TW" dirty="0" smtClean="0"/>
              <a:t>1</a:t>
            </a:r>
            <a:r>
              <a:rPr lang="zh-TW" altLang="en-US" dirty="0" smtClean="0"/>
              <a:t>的話 答案卻是</a:t>
            </a:r>
            <a:r>
              <a:rPr lang="en-US" altLang="zh-TW" dirty="0" smtClean="0"/>
              <a:t>7 </a:t>
            </a:r>
            <a:r>
              <a:rPr lang="zh-TW" altLang="en-US" dirty="0" smtClean="0"/>
              <a:t>而不是原本的</a:t>
            </a:r>
            <a:r>
              <a:rPr lang="en-US" altLang="zh-TW" dirty="0" smtClean="0"/>
              <a:t>8</a:t>
            </a:r>
            <a:br>
              <a:rPr lang="en-US" altLang="zh-TW" dirty="0" smtClean="0"/>
            </a:br>
            <a:endParaRPr lang="zh-TW" altLang="en-US" dirty="0"/>
          </a:p>
        </p:txBody>
      </p:sp>
      <p:sp>
        <p:nvSpPr>
          <p:cNvPr id="4" name="投影片編號版面配置區 3"/>
          <p:cNvSpPr>
            <a:spLocks noGrp="1"/>
          </p:cNvSpPr>
          <p:nvPr>
            <p:ph type="sldNum" sz="quarter" idx="10"/>
          </p:nvPr>
        </p:nvSpPr>
        <p:spPr/>
        <p:txBody>
          <a:bodyPr/>
          <a:lstStyle/>
          <a:p>
            <a:fld id="{159AFA5B-4409-47FC-B2CF-2D674BACDA75}" type="slidenum">
              <a:rPr lang="zh-TW" altLang="en-US" smtClean="0"/>
              <a:t>28</a:t>
            </a:fld>
            <a:endParaRPr lang="zh-TW" altLang="en-US"/>
          </a:p>
        </p:txBody>
      </p:sp>
    </p:spTree>
    <p:extLst>
      <p:ext uri="{BB962C8B-B14F-4D97-AF65-F5344CB8AC3E}">
        <p14:creationId xmlns:p14="http://schemas.microsoft.com/office/powerpoint/2010/main" val="20404090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過度擬合</a:t>
            </a:r>
            <a:r>
              <a:rPr lang="en-US" altLang="zh-TW" dirty="0" smtClean="0"/>
              <a:t>(</a:t>
            </a:r>
            <a:r>
              <a:rPr lang="zh-TW" altLang="en-US" dirty="0" smtClean="0"/>
              <a:t>避免訓練出來的模型和樣本以外的資料預測落差太大</a:t>
            </a:r>
            <a:r>
              <a:rPr lang="en-US" altLang="zh-TW" dirty="0" smtClean="0"/>
              <a:t>)</a:t>
            </a:r>
          </a:p>
          <a:p>
            <a:endParaRPr lang="zh-TW" altLang="en-US" dirty="0"/>
          </a:p>
        </p:txBody>
      </p:sp>
      <p:sp>
        <p:nvSpPr>
          <p:cNvPr id="4" name="投影片編號版面配置區 3"/>
          <p:cNvSpPr>
            <a:spLocks noGrp="1"/>
          </p:cNvSpPr>
          <p:nvPr>
            <p:ph type="sldNum" sz="quarter" idx="10"/>
          </p:nvPr>
        </p:nvSpPr>
        <p:spPr/>
        <p:txBody>
          <a:bodyPr/>
          <a:lstStyle/>
          <a:p>
            <a:fld id="{159AFA5B-4409-47FC-B2CF-2D674BACDA75}" type="slidenum">
              <a:rPr lang="zh-TW" altLang="en-US" smtClean="0"/>
              <a:t>31</a:t>
            </a:fld>
            <a:endParaRPr lang="zh-TW" altLang="en-US"/>
          </a:p>
        </p:txBody>
      </p:sp>
    </p:spTree>
    <p:extLst>
      <p:ext uri="{BB962C8B-B14F-4D97-AF65-F5344CB8AC3E}">
        <p14:creationId xmlns:p14="http://schemas.microsoft.com/office/powerpoint/2010/main" val="2572169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共適性 很多個神經元他們偵測出的特徵太相似，其結果會影響下一層的運算，為了更多元的辨別這些特徵所使用</a:t>
            </a:r>
            <a:r>
              <a:rPr lang="en-US" altLang="zh-TW" dirty="0" smtClean="0"/>
              <a:t>Dropout</a:t>
            </a:r>
            <a:r>
              <a:rPr lang="zh-TW" altLang="en-US" dirty="0" smtClean="0"/>
              <a:t>層的增加每個神經元分出來的結果的差異度</a:t>
            </a:r>
            <a:endParaRPr lang="zh-TW" altLang="en-US" dirty="0"/>
          </a:p>
        </p:txBody>
      </p:sp>
      <p:sp>
        <p:nvSpPr>
          <p:cNvPr id="4" name="投影片編號版面配置區 3"/>
          <p:cNvSpPr>
            <a:spLocks noGrp="1"/>
          </p:cNvSpPr>
          <p:nvPr>
            <p:ph type="sldNum" sz="quarter" idx="10"/>
          </p:nvPr>
        </p:nvSpPr>
        <p:spPr/>
        <p:txBody>
          <a:bodyPr/>
          <a:lstStyle/>
          <a:p>
            <a:fld id="{159AFA5B-4409-47FC-B2CF-2D674BACDA75}" type="slidenum">
              <a:rPr lang="zh-TW" altLang="en-US" smtClean="0"/>
              <a:t>32</a:t>
            </a:fld>
            <a:endParaRPr lang="zh-TW" altLang="en-US"/>
          </a:p>
        </p:txBody>
      </p:sp>
    </p:spTree>
    <p:extLst>
      <p:ext uri="{BB962C8B-B14F-4D97-AF65-F5344CB8AC3E}">
        <p14:creationId xmlns:p14="http://schemas.microsoft.com/office/powerpoint/2010/main" val="2050886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圖形進行向量圖轉換後可能會發生一些變形，類如這邊列出的狀況，也有可能是好幾種同時出現，他們都是同樣的</a:t>
            </a:r>
            <a:r>
              <a:rPr lang="en-US" altLang="zh-TW" dirty="0" smtClean="0"/>
              <a:t>3</a:t>
            </a:r>
            <a:r>
              <a:rPr lang="zh-TW" altLang="en-US" dirty="0" smtClean="0"/>
              <a:t>但是轉出來樣子長的不一樣</a:t>
            </a:r>
            <a:endParaRPr lang="zh-TW" altLang="en-US" dirty="0"/>
          </a:p>
        </p:txBody>
      </p:sp>
      <p:sp>
        <p:nvSpPr>
          <p:cNvPr id="4" name="投影片編號版面配置區 3"/>
          <p:cNvSpPr>
            <a:spLocks noGrp="1"/>
          </p:cNvSpPr>
          <p:nvPr>
            <p:ph type="sldNum" sz="quarter" idx="10"/>
          </p:nvPr>
        </p:nvSpPr>
        <p:spPr/>
        <p:txBody>
          <a:bodyPr/>
          <a:lstStyle/>
          <a:p>
            <a:fld id="{159AFA5B-4409-47FC-B2CF-2D674BACDA75}" type="slidenum">
              <a:rPr lang="zh-TW" altLang="en-US" smtClean="0"/>
              <a:t>3</a:t>
            </a:fld>
            <a:endParaRPr lang="zh-TW" altLang="en-US"/>
          </a:p>
        </p:txBody>
      </p:sp>
    </p:spTree>
    <p:extLst>
      <p:ext uri="{BB962C8B-B14F-4D97-AF65-F5344CB8AC3E}">
        <p14:creationId xmlns:p14="http://schemas.microsoft.com/office/powerpoint/2010/main" val="2740675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過濾器簡單來說就是計算甕的乘數</a:t>
            </a:r>
            <a:endParaRPr lang="en-US" altLang="zh-TW" dirty="0" smtClean="0"/>
          </a:p>
          <a:p>
            <a:r>
              <a:rPr lang="zh-TW" altLang="en-US" dirty="0" smtClean="0"/>
              <a:t>用灰階的圖片解釋</a:t>
            </a:r>
            <a:endParaRPr lang="zh-TW" altLang="en-US" dirty="0"/>
          </a:p>
        </p:txBody>
      </p:sp>
      <p:sp>
        <p:nvSpPr>
          <p:cNvPr id="4" name="投影片編號版面配置區 3"/>
          <p:cNvSpPr>
            <a:spLocks noGrp="1"/>
          </p:cNvSpPr>
          <p:nvPr>
            <p:ph type="sldNum" sz="quarter" idx="10"/>
          </p:nvPr>
        </p:nvSpPr>
        <p:spPr/>
        <p:txBody>
          <a:bodyPr/>
          <a:lstStyle/>
          <a:p>
            <a:fld id="{159AFA5B-4409-47FC-B2CF-2D674BACDA75}" type="slidenum">
              <a:rPr lang="zh-TW" altLang="en-US" smtClean="0"/>
              <a:t>5</a:t>
            </a:fld>
            <a:endParaRPr lang="zh-TW" altLang="en-US"/>
          </a:p>
        </p:txBody>
      </p:sp>
    </p:spTree>
    <p:extLst>
      <p:ext uri="{BB962C8B-B14F-4D97-AF65-F5344CB8AC3E}">
        <p14:creationId xmlns:p14="http://schemas.microsoft.com/office/powerpoint/2010/main" val="335043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59AFA5B-4409-47FC-B2CF-2D674BACDA75}" type="slidenum">
              <a:rPr lang="zh-TW" altLang="en-US" smtClean="0"/>
              <a:t>6</a:t>
            </a:fld>
            <a:endParaRPr lang="zh-TW" altLang="en-US"/>
          </a:p>
        </p:txBody>
      </p:sp>
    </p:spTree>
    <p:extLst>
      <p:ext uri="{BB962C8B-B14F-4D97-AF65-F5344CB8AC3E}">
        <p14:creationId xmlns:p14="http://schemas.microsoft.com/office/powerpoint/2010/main" val="1739204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59AFA5B-4409-47FC-B2CF-2D674BACDA75}" type="slidenum">
              <a:rPr lang="zh-TW" altLang="en-US" smtClean="0"/>
              <a:t>7</a:t>
            </a:fld>
            <a:endParaRPr lang="zh-TW" altLang="en-US"/>
          </a:p>
        </p:txBody>
      </p:sp>
    </p:spTree>
    <p:extLst>
      <p:ext uri="{BB962C8B-B14F-4D97-AF65-F5344CB8AC3E}">
        <p14:creationId xmlns:p14="http://schemas.microsoft.com/office/powerpoint/2010/main" val="1995793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59AFA5B-4409-47FC-B2CF-2D674BACDA75}" type="slidenum">
              <a:rPr lang="zh-TW" altLang="en-US" smtClean="0"/>
              <a:t>8</a:t>
            </a:fld>
            <a:endParaRPr lang="zh-TW" altLang="en-US"/>
          </a:p>
        </p:txBody>
      </p:sp>
    </p:spTree>
    <p:extLst>
      <p:ext uri="{BB962C8B-B14F-4D97-AF65-F5344CB8AC3E}">
        <p14:creationId xmlns:p14="http://schemas.microsoft.com/office/powerpoint/2010/main" val="731270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用</a:t>
            </a:r>
            <a:r>
              <a:rPr lang="en-US" altLang="zh-TW" dirty="0" smtClean="0"/>
              <a:t>2X2</a:t>
            </a:r>
            <a:r>
              <a:rPr lang="zh-TW" altLang="en-US" dirty="0" smtClean="0"/>
              <a:t>的大小進行運算的話</a:t>
            </a:r>
            <a:endParaRPr lang="zh-TW" altLang="en-US" dirty="0"/>
          </a:p>
        </p:txBody>
      </p:sp>
      <p:sp>
        <p:nvSpPr>
          <p:cNvPr id="4" name="投影片編號版面配置區 3"/>
          <p:cNvSpPr>
            <a:spLocks noGrp="1"/>
          </p:cNvSpPr>
          <p:nvPr>
            <p:ph type="sldNum" sz="quarter" idx="10"/>
          </p:nvPr>
        </p:nvSpPr>
        <p:spPr/>
        <p:txBody>
          <a:bodyPr/>
          <a:lstStyle/>
          <a:p>
            <a:fld id="{159AFA5B-4409-47FC-B2CF-2D674BACDA75}" type="slidenum">
              <a:rPr lang="zh-TW" altLang="en-US" smtClean="0"/>
              <a:t>9</a:t>
            </a:fld>
            <a:endParaRPr lang="zh-TW" altLang="en-US"/>
          </a:p>
        </p:txBody>
      </p:sp>
    </p:spTree>
    <p:extLst>
      <p:ext uri="{BB962C8B-B14F-4D97-AF65-F5344CB8AC3E}">
        <p14:creationId xmlns:p14="http://schemas.microsoft.com/office/powerpoint/2010/main" val="456305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59AFA5B-4409-47FC-B2CF-2D674BACDA75}" type="slidenum">
              <a:rPr lang="zh-TW" altLang="en-US" smtClean="0"/>
              <a:t>10</a:t>
            </a:fld>
            <a:endParaRPr lang="zh-TW" altLang="en-US"/>
          </a:p>
        </p:txBody>
      </p:sp>
    </p:spTree>
    <p:extLst>
      <p:ext uri="{BB962C8B-B14F-4D97-AF65-F5344CB8AC3E}">
        <p14:creationId xmlns:p14="http://schemas.microsoft.com/office/powerpoint/2010/main" val="2765043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72B34A68-B2A7-4B96-8012-0DBDFCD977E1}" type="datetime1">
              <a:rPr lang="zh-TW" altLang="en-US" smtClean="0"/>
              <a:t>2023/2/20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sz="1400">
                <a:solidFill>
                  <a:schemeClr val="tx1"/>
                </a:solidFill>
              </a:defRPr>
            </a:lvl1pPr>
          </a:lstStyle>
          <a:p>
            <a:fld id="{FA37EAB8-EDB4-4B22-8925-965AA9769E5D}" type="slidenum">
              <a:rPr lang="zh-TW" altLang="en-US" smtClean="0"/>
              <a:pPr/>
              <a:t>‹#›</a:t>
            </a:fld>
            <a:endParaRPr lang="zh-TW" altLang="en-US"/>
          </a:p>
        </p:txBody>
      </p:sp>
    </p:spTree>
    <p:extLst>
      <p:ext uri="{BB962C8B-B14F-4D97-AF65-F5344CB8AC3E}">
        <p14:creationId xmlns:p14="http://schemas.microsoft.com/office/powerpoint/2010/main" val="2964440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5D16F52-BF18-444F-87A1-2B95C6E51FB1}" type="datetime1">
              <a:rPr lang="zh-TW" altLang="en-US" smtClean="0"/>
              <a:t>2023/2/20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37EAB8-EDB4-4B22-8925-965AA9769E5D}" type="slidenum">
              <a:rPr lang="zh-TW" altLang="en-US" smtClean="0"/>
              <a:t>‹#›</a:t>
            </a:fld>
            <a:endParaRPr lang="zh-TW" altLang="en-US"/>
          </a:p>
        </p:txBody>
      </p:sp>
    </p:spTree>
    <p:extLst>
      <p:ext uri="{BB962C8B-B14F-4D97-AF65-F5344CB8AC3E}">
        <p14:creationId xmlns:p14="http://schemas.microsoft.com/office/powerpoint/2010/main" val="1448621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F809616-2DE8-4FD2-B51C-A1DC79B0883C}" type="datetime1">
              <a:rPr lang="zh-TW" altLang="en-US" smtClean="0"/>
              <a:t>2023/2/20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37EAB8-EDB4-4B22-8925-965AA9769E5D}" type="slidenum">
              <a:rPr lang="zh-TW" altLang="en-US" smtClean="0"/>
              <a:t>‹#›</a:t>
            </a:fld>
            <a:endParaRPr lang="zh-TW" altLang="en-US"/>
          </a:p>
        </p:txBody>
      </p:sp>
    </p:spTree>
    <p:extLst>
      <p:ext uri="{BB962C8B-B14F-4D97-AF65-F5344CB8AC3E}">
        <p14:creationId xmlns:p14="http://schemas.microsoft.com/office/powerpoint/2010/main" val="1227622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CB06CCE-69EC-4E54-92BB-C3F73DAA8D98}" type="datetime1">
              <a:rPr lang="zh-TW" altLang="en-US" smtClean="0"/>
              <a:t>2023/2/20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37EAB8-EDB4-4B22-8925-965AA9769E5D}" type="slidenum">
              <a:rPr lang="zh-TW" altLang="en-US" smtClean="0"/>
              <a:t>‹#›</a:t>
            </a:fld>
            <a:endParaRPr lang="zh-TW" altLang="en-US"/>
          </a:p>
        </p:txBody>
      </p:sp>
    </p:spTree>
    <p:extLst>
      <p:ext uri="{BB962C8B-B14F-4D97-AF65-F5344CB8AC3E}">
        <p14:creationId xmlns:p14="http://schemas.microsoft.com/office/powerpoint/2010/main" val="299021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4BE2B641-B0D3-4F04-B6C0-91F77EDAA138}" type="datetime1">
              <a:rPr lang="zh-TW" altLang="en-US" smtClean="0"/>
              <a:t>2023/2/20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37EAB8-EDB4-4B22-8925-965AA9769E5D}" type="slidenum">
              <a:rPr lang="zh-TW" altLang="en-US" smtClean="0"/>
              <a:t>‹#›</a:t>
            </a:fld>
            <a:endParaRPr lang="zh-TW" altLang="en-US"/>
          </a:p>
        </p:txBody>
      </p:sp>
    </p:spTree>
    <p:extLst>
      <p:ext uri="{BB962C8B-B14F-4D97-AF65-F5344CB8AC3E}">
        <p14:creationId xmlns:p14="http://schemas.microsoft.com/office/powerpoint/2010/main" val="2373478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7FD6FAE7-BD71-4B34-A18D-193500606D9B}" type="datetime1">
              <a:rPr lang="zh-TW" altLang="en-US" smtClean="0"/>
              <a:t>2023/2/20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A37EAB8-EDB4-4B22-8925-965AA9769E5D}" type="slidenum">
              <a:rPr lang="zh-TW" altLang="en-US" smtClean="0"/>
              <a:t>‹#›</a:t>
            </a:fld>
            <a:endParaRPr lang="zh-TW" altLang="en-US"/>
          </a:p>
        </p:txBody>
      </p:sp>
    </p:spTree>
    <p:extLst>
      <p:ext uri="{BB962C8B-B14F-4D97-AF65-F5344CB8AC3E}">
        <p14:creationId xmlns:p14="http://schemas.microsoft.com/office/powerpoint/2010/main" val="2964705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F3BCE3A2-FBAB-49A1-86CA-4EFA9D8D6228}" type="datetime1">
              <a:rPr lang="zh-TW" altLang="en-US" smtClean="0"/>
              <a:t>2023/2/20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FA37EAB8-EDB4-4B22-8925-965AA9769E5D}" type="slidenum">
              <a:rPr lang="zh-TW" altLang="en-US" smtClean="0"/>
              <a:t>‹#›</a:t>
            </a:fld>
            <a:endParaRPr lang="zh-TW" altLang="en-US"/>
          </a:p>
        </p:txBody>
      </p:sp>
    </p:spTree>
    <p:extLst>
      <p:ext uri="{BB962C8B-B14F-4D97-AF65-F5344CB8AC3E}">
        <p14:creationId xmlns:p14="http://schemas.microsoft.com/office/powerpoint/2010/main" val="646689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3E4CCA1F-C65F-4E04-B3B4-981F9E4A06E5}" type="datetime1">
              <a:rPr lang="zh-TW" altLang="en-US" smtClean="0"/>
              <a:t>2023/2/20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FA37EAB8-EDB4-4B22-8925-965AA9769E5D}" type="slidenum">
              <a:rPr lang="zh-TW" altLang="en-US" smtClean="0"/>
              <a:t>‹#›</a:t>
            </a:fld>
            <a:endParaRPr lang="zh-TW" altLang="en-US"/>
          </a:p>
        </p:txBody>
      </p:sp>
    </p:spTree>
    <p:extLst>
      <p:ext uri="{BB962C8B-B14F-4D97-AF65-F5344CB8AC3E}">
        <p14:creationId xmlns:p14="http://schemas.microsoft.com/office/powerpoint/2010/main" val="211520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13D854A-BEBC-4F70-A702-D91A5D8B23DC}" type="datetime1">
              <a:rPr lang="zh-TW" altLang="en-US" smtClean="0"/>
              <a:t>2023/2/20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FA37EAB8-EDB4-4B22-8925-965AA9769E5D}" type="slidenum">
              <a:rPr lang="zh-TW" altLang="en-US" smtClean="0"/>
              <a:t>‹#›</a:t>
            </a:fld>
            <a:endParaRPr lang="zh-TW" altLang="en-US"/>
          </a:p>
        </p:txBody>
      </p:sp>
    </p:spTree>
    <p:extLst>
      <p:ext uri="{BB962C8B-B14F-4D97-AF65-F5344CB8AC3E}">
        <p14:creationId xmlns:p14="http://schemas.microsoft.com/office/powerpoint/2010/main" val="401973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A54968E3-6B68-4A46-80C5-A7B624FADEFF}" type="datetime1">
              <a:rPr lang="zh-TW" altLang="en-US" smtClean="0"/>
              <a:t>2023/2/20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A37EAB8-EDB4-4B22-8925-965AA9769E5D}" type="slidenum">
              <a:rPr lang="zh-TW" altLang="en-US" smtClean="0"/>
              <a:t>‹#›</a:t>
            </a:fld>
            <a:endParaRPr lang="zh-TW" altLang="en-US"/>
          </a:p>
        </p:txBody>
      </p:sp>
    </p:spTree>
    <p:extLst>
      <p:ext uri="{BB962C8B-B14F-4D97-AF65-F5344CB8AC3E}">
        <p14:creationId xmlns:p14="http://schemas.microsoft.com/office/powerpoint/2010/main" val="4025346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CB519827-1DF1-4591-A90B-0C561B7B30E3}" type="datetime1">
              <a:rPr lang="zh-TW" altLang="en-US" smtClean="0"/>
              <a:t>2023/2/20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A37EAB8-EDB4-4B22-8925-965AA9769E5D}" type="slidenum">
              <a:rPr lang="zh-TW" altLang="en-US" smtClean="0"/>
              <a:t>‹#›</a:t>
            </a:fld>
            <a:endParaRPr lang="zh-TW" altLang="en-US"/>
          </a:p>
        </p:txBody>
      </p:sp>
    </p:spTree>
    <p:extLst>
      <p:ext uri="{BB962C8B-B14F-4D97-AF65-F5344CB8AC3E}">
        <p14:creationId xmlns:p14="http://schemas.microsoft.com/office/powerpoint/2010/main" val="1012718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EFD7BB-05D4-4D37-ADC9-5A442BA98BF5}" type="datetime1">
              <a:rPr lang="zh-TW" altLang="en-US" smtClean="0"/>
              <a:t>2023/2/20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37EAB8-EDB4-4B22-8925-965AA9769E5D}" type="slidenum">
              <a:rPr lang="zh-TW" altLang="en-US" smtClean="0"/>
              <a:t>‹#›</a:t>
            </a:fld>
            <a:endParaRPr lang="zh-TW" altLang="en-US"/>
          </a:p>
        </p:txBody>
      </p:sp>
    </p:spTree>
    <p:extLst>
      <p:ext uri="{BB962C8B-B14F-4D97-AF65-F5344CB8AC3E}">
        <p14:creationId xmlns:p14="http://schemas.microsoft.com/office/powerpoint/2010/main" val="3606904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2827867"/>
            <a:ext cx="9144000" cy="1202267"/>
          </a:xfrm>
        </p:spPr>
        <p:txBody>
          <a:bodyPr/>
          <a:lstStyle/>
          <a:p>
            <a:r>
              <a:rPr lang="zh-TW" altLang="en-US" dirty="0" smtClean="0">
                <a:latin typeface="微軟正黑體" panose="020B0604030504040204" pitchFamily="34" charset="-120"/>
                <a:ea typeface="微軟正黑體" panose="020B0604030504040204" pitchFamily="34" charset="-120"/>
              </a:rPr>
              <a:t>卷積神經網路</a:t>
            </a:r>
            <a:r>
              <a:rPr lang="en-US" altLang="zh-TW" dirty="0" smtClean="0">
                <a:latin typeface="微軟正黑體" panose="020B0604030504040204" pitchFamily="34" charset="-120"/>
                <a:ea typeface="微軟正黑體" panose="020B0604030504040204" pitchFamily="34" charset="-120"/>
              </a:rPr>
              <a:t>(CNN)</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74540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實作</a:t>
            </a:r>
            <a:endParaRPr lang="zh-TW" altLang="en-US" dirty="0">
              <a:latin typeface="微軟正黑體" panose="020B0604030504040204" pitchFamily="34" charset="-120"/>
              <a:ea typeface="微軟正黑體" panose="020B0604030504040204" pitchFamily="34" charset="-120"/>
            </a:endParaRPr>
          </a:p>
        </p:txBody>
      </p:sp>
      <p:pic>
        <p:nvPicPr>
          <p:cNvPr id="4" name="內容版面配置區 3"/>
          <p:cNvPicPr>
            <a:picLocks noGrp="1" noChangeAspect="1"/>
          </p:cNvPicPr>
          <p:nvPr>
            <p:ph idx="1"/>
          </p:nvPr>
        </p:nvPicPr>
        <p:blipFill>
          <a:blip r:embed="rId3"/>
          <a:stretch>
            <a:fillRect/>
          </a:stretch>
        </p:blipFill>
        <p:spPr>
          <a:xfrm>
            <a:off x="838200" y="1690687"/>
            <a:ext cx="5717779" cy="4743980"/>
          </a:xfrm>
          <a:prstGeom prst="rect">
            <a:avLst/>
          </a:prstGeom>
        </p:spPr>
      </p:pic>
      <p:sp>
        <p:nvSpPr>
          <p:cNvPr id="5" name="矩形 4"/>
          <p:cNvSpPr/>
          <p:nvPr/>
        </p:nvSpPr>
        <p:spPr>
          <a:xfrm>
            <a:off x="7780846" y="3429000"/>
            <a:ext cx="6096000" cy="461665"/>
          </a:xfrm>
          <a:prstGeom prst="rect">
            <a:avLst/>
          </a:prstGeom>
        </p:spPr>
        <p:txBody>
          <a:bodyPr>
            <a:spAutoFit/>
          </a:bodyPr>
          <a:lstStyle/>
          <a:p>
            <a:r>
              <a:rPr lang="zh-TW" altLang="en-US" sz="2400" b="0" dirty="0" smtClean="0">
                <a:solidFill>
                  <a:srgbClr val="000000"/>
                </a:solidFill>
                <a:effectLst/>
                <a:latin typeface="微軟正黑體" panose="020B0604030504040204" pitchFamily="34" charset="-120"/>
                <a:ea typeface="微軟正黑體" panose="020B0604030504040204" pitchFamily="34" charset="-120"/>
              </a:rPr>
              <a:t>顯示圖片的程式碼</a:t>
            </a:r>
            <a:endParaRPr lang="en-US" altLang="zh-TW" sz="2400" b="0" dirty="0">
              <a:solidFill>
                <a:srgbClr val="000000"/>
              </a:solidFill>
              <a:effectLst/>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2"/>
          </p:nvPr>
        </p:nvSpPr>
        <p:spPr/>
        <p:txBody>
          <a:bodyPr/>
          <a:lstStyle/>
          <a:p>
            <a:fld id="{FA37EAB8-EDB4-4B22-8925-965AA9769E5D}" type="slidenum">
              <a:rPr lang="zh-TW" altLang="en-US" smtClean="0"/>
              <a:t>10</a:t>
            </a:fld>
            <a:endParaRPr lang="zh-TW" altLang="en-US"/>
          </a:p>
        </p:txBody>
      </p:sp>
    </p:spTree>
    <p:extLst>
      <p:ext uri="{BB962C8B-B14F-4D97-AF65-F5344CB8AC3E}">
        <p14:creationId xmlns:p14="http://schemas.microsoft.com/office/powerpoint/2010/main" val="28097514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148792" y="441766"/>
            <a:ext cx="7207426" cy="5974468"/>
          </a:xfrm>
          <a:prstGeom prst="rect">
            <a:avLst/>
          </a:prstGeom>
        </p:spPr>
      </p:pic>
      <p:sp>
        <p:nvSpPr>
          <p:cNvPr id="5" name="矩形 4"/>
          <p:cNvSpPr/>
          <p:nvPr/>
        </p:nvSpPr>
        <p:spPr>
          <a:xfrm>
            <a:off x="7995334" y="809978"/>
            <a:ext cx="3406444" cy="1200329"/>
          </a:xfrm>
          <a:prstGeom prst="rect">
            <a:avLst/>
          </a:prstGeom>
        </p:spPr>
        <p:txBody>
          <a:bodyPr wrap="square">
            <a:spAutoFit/>
          </a:bodyPr>
          <a:lstStyle/>
          <a:p>
            <a:r>
              <a:rPr lang="en-US" altLang="zh-TW" sz="2400" dirty="0" smtClean="0">
                <a:solidFill>
                  <a:srgbClr val="000000"/>
                </a:solidFill>
                <a:latin typeface="微軟正黑體" panose="020B0604030504040204" pitchFamily="34" charset="-120"/>
                <a:ea typeface="微軟正黑體" panose="020B0604030504040204" pitchFamily="34" charset="-120"/>
              </a:rPr>
              <a:t>edge</a:t>
            </a:r>
            <a:r>
              <a:rPr lang="zh-TW" altLang="en-US" sz="2400" dirty="0" smtClean="0">
                <a:solidFill>
                  <a:srgbClr val="000000"/>
                </a:solidFill>
                <a:latin typeface="微軟正黑體" panose="020B0604030504040204" pitchFamily="34" charset="-120"/>
                <a:ea typeface="微軟正黑體" panose="020B0604030504040204" pitchFamily="34" charset="-120"/>
              </a:rPr>
              <a:t>是過濾器的陣列，標準的邊界偵測過濾器，可以辨別圖像的邊界</a:t>
            </a:r>
            <a:endParaRPr lang="en-US" altLang="zh-TW" sz="2400" b="0" dirty="0">
              <a:solidFill>
                <a:srgbClr val="000000"/>
              </a:solidFill>
              <a:effectLst/>
              <a:latin typeface="微軟正黑體" panose="020B0604030504040204" pitchFamily="34" charset="-120"/>
              <a:ea typeface="微軟正黑體" panose="020B0604030504040204" pitchFamily="34" charset="-120"/>
            </a:endParaRPr>
          </a:p>
        </p:txBody>
      </p:sp>
      <p:sp>
        <p:nvSpPr>
          <p:cNvPr id="6" name="矩形 5"/>
          <p:cNvSpPr/>
          <p:nvPr/>
        </p:nvSpPr>
        <p:spPr>
          <a:xfrm>
            <a:off x="8102578" y="2825044"/>
            <a:ext cx="3406444" cy="830997"/>
          </a:xfrm>
          <a:prstGeom prst="rect">
            <a:avLst/>
          </a:prstGeom>
        </p:spPr>
        <p:txBody>
          <a:bodyPr wrap="square">
            <a:spAutoFit/>
          </a:bodyPr>
          <a:lstStyle/>
          <a:p>
            <a:r>
              <a:rPr lang="en-US" altLang="zh-TW" sz="2400" b="0" dirty="0" smtClean="0">
                <a:solidFill>
                  <a:srgbClr val="000000"/>
                </a:solidFill>
                <a:effectLst/>
                <a:latin typeface="微軟正黑體" panose="020B0604030504040204" pitchFamily="34" charset="-120"/>
                <a:ea typeface="微軟正黑體" panose="020B0604030504040204" pitchFamily="34" charset="-120"/>
              </a:rPr>
              <a:t>Convolve2d</a:t>
            </a:r>
            <a:r>
              <a:rPr lang="zh-TW" altLang="en-US" sz="2400" b="0" dirty="0" smtClean="0">
                <a:solidFill>
                  <a:srgbClr val="000000"/>
                </a:solidFill>
                <a:effectLst/>
                <a:latin typeface="微軟正黑體" panose="020B0604030504040204" pitchFamily="34" charset="-120"/>
                <a:ea typeface="微軟正黑體" panose="020B0604030504040204" pitchFamily="34" charset="-120"/>
              </a:rPr>
              <a:t>是卷積運算的函式</a:t>
            </a:r>
            <a:endParaRPr lang="en-US" altLang="zh-TW" sz="2400" b="0" dirty="0">
              <a:solidFill>
                <a:srgbClr val="000000"/>
              </a:solidFill>
              <a:effectLst/>
              <a:latin typeface="微軟正黑體" panose="020B0604030504040204" pitchFamily="34" charset="-120"/>
              <a:ea typeface="微軟正黑體" panose="020B0604030504040204" pitchFamily="34" charset="-120"/>
            </a:endParaRPr>
          </a:p>
        </p:txBody>
      </p:sp>
      <p:sp>
        <p:nvSpPr>
          <p:cNvPr id="7" name="矩形 6"/>
          <p:cNvSpPr/>
          <p:nvPr/>
        </p:nvSpPr>
        <p:spPr>
          <a:xfrm>
            <a:off x="4278488" y="4842935"/>
            <a:ext cx="7992534" cy="369332"/>
          </a:xfrm>
          <a:prstGeom prst="rect">
            <a:avLst/>
          </a:prstGeom>
        </p:spPr>
        <p:txBody>
          <a:bodyPr wrap="square">
            <a:spAutoFit/>
          </a:bodyPr>
          <a:lstStyle/>
          <a:p>
            <a:r>
              <a:rPr lang="en-US" altLang="zh-TW" b="0" dirty="0" smtClean="0">
                <a:solidFill>
                  <a:srgbClr val="000000"/>
                </a:solidFill>
                <a:effectLst/>
                <a:latin typeface="微軟正黑體" panose="020B0604030504040204" pitchFamily="34" charset="-120"/>
                <a:ea typeface="微軟正黑體" panose="020B0604030504040204" pitchFamily="34" charset="-120"/>
              </a:rPr>
              <a:t>.convolve2d(</a:t>
            </a:r>
            <a:r>
              <a:rPr lang="en-US" altLang="zh-TW" b="1" dirty="0" err="1" smtClean="0">
                <a:solidFill>
                  <a:schemeClr val="accent1">
                    <a:lumMod val="75000"/>
                  </a:schemeClr>
                </a:solidFill>
                <a:effectLst/>
                <a:latin typeface="微軟正黑體" panose="020B0604030504040204" pitchFamily="34" charset="-120"/>
                <a:ea typeface="微軟正黑體" panose="020B0604030504040204" pitchFamily="34" charset="-120"/>
              </a:rPr>
              <a:t>img</a:t>
            </a:r>
            <a:r>
              <a:rPr lang="en-US" altLang="zh-TW" b="1" dirty="0" smtClean="0">
                <a:solidFill>
                  <a:srgbClr val="000000"/>
                </a:solidFill>
                <a:effectLst/>
                <a:latin typeface="微軟正黑體" panose="020B0604030504040204" pitchFamily="34" charset="-120"/>
                <a:ea typeface="微軟正黑體" panose="020B0604030504040204" pitchFamily="34" charset="-120"/>
              </a:rPr>
              <a:t>, </a:t>
            </a:r>
            <a:r>
              <a:rPr lang="en-US" altLang="zh-TW" b="1" dirty="0" smtClean="0">
                <a:solidFill>
                  <a:schemeClr val="accent2">
                    <a:lumMod val="75000"/>
                  </a:schemeClr>
                </a:solidFill>
                <a:effectLst/>
                <a:latin typeface="微軟正黑體" panose="020B0604030504040204" pitchFamily="34" charset="-120"/>
                <a:ea typeface="微軟正黑體" panose="020B0604030504040204" pitchFamily="34" charset="-120"/>
              </a:rPr>
              <a:t>edge</a:t>
            </a:r>
            <a:r>
              <a:rPr lang="en-US" altLang="zh-TW" b="1" dirty="0" smtClean="0">
                <a:solidFill>
                  <a:srgbClr val="000000"/>
                </a:solidFill>
                <a:effectLst/>
                <a:latin typeface="微軟正黑體" panose="020B0604030504040204" pitchFamily="34" charset="-120"/>
                <a:ea typeface="微軟正黑體" panose="020B0604030504040204" pitchFamily="34" charset="-120"/>
              </a:rPr>
              <a:t>, </a:t>
            </a:r>
            <a:r>
              <a:rPr lang="en-US" altLang="zh-TW" b="1" dirty="0" smtClean="0">
                <a:solidFill>
                  <a:srgbClr val="92D050"/>
                </a:solidFill>
                <a:effectLst/>
                <a:latin typeface="微軟正黑體" panose="020B0604030504040204" pitchFamily="34" charset="-120"/>
                <a:ea typeface="微軟正黑體" panose="020B0604030504040204" pitchFamily="34" charset="-120"/>
              </a:rPr>
              <a:t>boundary</a:t>
            </a:r>
            <a:r>
              <a:rPr lang="en-US" altLang="zh-TW" b="0" dirty="0" smtClean="0">
                <a:effectLst/>
                <a:latin typeface="微軟正黑體" panose="020B0604030504040204" pitchFamily="34" charset="-120"/>
                <a:ea typeface="微軟正黑體" panose="020B0604030504040204" pitchFamily="34" charset="-120"/>
              </a:rPr>
              <a:t>="</a:t>
            </a:r>
            <a:r>
              <a:rPr lang="en-US" altLang="zh-TW" b="0" dirty="0" err="1" smtClean="0">
                <a:effectLst/>
                <a:latin typeface="微軟正黑體" panose="020B0604030504040204" pitchFamily="34" charset="-120"/>
                <a:ea typeface="微軟正黑體" panose="020B0604030504040204" pitchFamily="34" charset="-120"/>
              </a:rPr>
              <a:t>symm</a:t>
            </a:r>
            <a:r>
              <a:rPr lang="en-US" altLang="zh-TW" b="0" dirty="0" smtClean="0">
                <a:effectLst/>
                <a:latin typeface="微軟正黑體" panose="020B0604030504040204" pitchFamily="34" charset="-120"/>
                <a:ea typeface="微軟正黑體" panose="020B0604030504040204" pitchFamily="34" charset="-120"/>
              </a:rPr>
              <a:t>",</a:t>
            </a:r>
            <a:r>
              <a:rPr lang="en-US" altLang="zh-TW" b="1" dirty="0" smtClean="0">
                <a:solidFill>
                  <a:srgbClr val="000000"/>
                </a:solidFill>
                <a:effectLst/>
                <a:latin typeface="微軟正黑體" panose="020B0604030504040204" pitchFamily="34" charset="-120"/>
                <a:ea typeface="微軟正黑體" panose="020B0604030504040204" pitchFamily="34" charset="-120"/>
              </a:rPr>
              <a:t> </a:t>
            </a:r>
            <a:r>
              <a:rPr lang="en-US" altLang="zh-TW" b="1" dirty="0" smtClean="0">
                <a:solidFill>
                  <a:srgbClr val="FFC000"/>
                </a:solidFill>
                <a:effectLst/>
                <a:latin typeface="微軟正黑體" panose="020B0604030504040204" pitchFamily="34" charset="-120"/>
                <a:ea typeface="微軟正黑體" panose="020B0604030504040204" pitchFamily="34" charset="-120"/>
              </a:rPr>
              <a:t>mode</a:t>
            </a:r>
            <a:r>
              <a:rPr lang="en-US" altLang="zh-TW" b="0" dirty="0" smtClean="0">
                <a:solidFill>
                  <a:srgbClr val="000000"/>
                </a:solidFill>
                <a:effectLst/>
                <a:latin typeface="微軟正黑體" panose="020B0604030504040204" pitchFamily="34" charset="-120"/>
                <a:ea typeface="微軟正黑體" panose="020B0604030504040204" pitchFamily="34" charset="-120"/>
              </a:rPr>
              <a:t>=</a:t>
            </a:r>
            <a:r>
              <a:rPr lang="en-US" altLang="zh-TW" b="0" dirty="0" smtClean="0">
                <a:solidFill>
                  <a:srgbClr val="A31515"/>
                </a:solidFill>
                <a:effectLst/>
                <a:latin typeface="微軟正黑體" panose="020B0604030504040204" pitchFamily="34" charset="-120"/>
                <a:ea typeface="微軟正黑體" panose="020B0604030504040204" pitchFamily="34" charset="-120"/>
              </a:rPr>
              <a:t>"</a:t>
            </a:r>
            <a:r>
              <a:rPr lang="en-US" altLang="zh-TW" b="0" dirty="0" smtClean="0">
                <a:effectLst/>
                <a:latin typeface="微軟正黑體" panose="020B0604030504040204" pitchFamily="34" charset="-120"/>
                <a:ea typeface="微軟正黑體" panose="020B0604030504040204" pitchFamily="34" charset="-120"/>
              </a:rPr>
              <a:t>same</a:t>
            </a:r>
            <a:r>
              <a:rPr lang="en-US" altLang="zh-TW" b="0" dirty="0" smtClean="0">
                <a:solidFill>
                  <a:srgbClr val="A31515"/>
                </a:solidFill>
                <a:effectLst/>
                <a:latin typeface="微軟正黑體" panose="020B0604030504040204" pitchFamily="34" charset="-120"/>
                <a:ea typeface="微軟正黑體" panose="020B0604030504040204" pitchFamily="34" charset="-120"/>
              </a:rPr>
              <a:t>“,</a:t>
            </a:r>
            <a:r>
              <a:rPr lang="en-US" altLang="zh-TW" b="1" dirty="0">
                <a:latin typeface="微軟正黑體" panose="020B0604030504040204" pitchFamily="34" charset="-120"/>
                <a:ea typeface="微軟正黑體" panose="020B0604030504040204" pitchFamily="34" charset="-120"/>
              </a:rPr>
              <a:t> </a:t>
            </a:r>
            <a:r>
              <a:rPr lang="en-US" altLang="zh-TW" b="1" dirty="0" err="1">
                <a:solidFill>
                  <a:srgbClr val="7030A0"/>
                </a:solidFill>
                <a:latin typeface="微軟正黑體" panose="020B0604030504040204" pitchFamily="34" charset="-120"/>
                <a:ea typeface="微軟正黑體" panose="020B0604030504040204" pitchFamily="34" charset="-120"/>
              </a:rPr>
              <a:t>fillvalue</a:t>
            </a:r>
            <a:r>
              <a:rPr lang="en-US" altLang="zh-TW" dirty="0">
                <a:solidFill>
                  <a:srgbClr val="000000"/>
                </a:solidFill>
                <a:latin typeface="微軟正黑體" panose="020B0604030504040204" pitchFamily="34" charset="-120"/>
                <a:ea typeface="微軟正黑體" panose="020B0604030504040204" pitchFamily="34" charset="-120"/>
              </a:rPr>
              <a:t>=0)</a:t>
            </a:r>
          </a:p>
        </p:txBody>
      </p:sp>
      <p:sp>
        <p:nvSpPr>
          <p:cNvPr id="12" name="矩形 11"/>
          <p:cNvSpPr/>
          <p:nvPr/>
        </p:nvSpPr>
        <p:spPr>
          <a:xfrm>
            <a:off x="4817767" y="5489819"/>
            <a:ext cx="1464755" cy="467513"/>
          </a:xfrm>
          <a:prstGeom prst="rect">
            <a:avLst/>
          </a:prstGeom>
        </p:spPr>
        <p:txBody>
          <a:bodyPr wrap="square">
            <a:spAutoFit/>
          </a:bodyPr>
          <a:lstStyle/>
          <a:p>
            <a:r>
              <a:rPr lang="zh-TW" altLang="en-US" sz="2400" b="1" dirty="0" smtClean="0">
                <a:solidFill>
                  <a:schemeClr val="accent1">
                    <a:lumMod val="75000"/>
                  </a:schemeClr>
                </a:solidFill>
                <a:effectLst/>
                <a:latin typeface="微軟正黑體" panose="020B0604030504040204" pitchFamily="34" charset="-120"/>
                <a:ea typeface="微軟正黑體" panose="020B0604030504040204" pitchFamily="34" charset="-120"/>
              </a:rPr>
              <a:t>圖片陣列</a:t>
            </a:r>
            <a:endParaRPr lang="en-US" altLang="zh-TW" sz="2400" b="1" dirty="0">
              <a:solidFill>
                <a:schemeClr val="accent1">
                  <a:lumMod val="75000"/>
                </a:schemeClr>
              </a:solidFill>
              <a:effectLst/>
              <a:latin typeface="微軟正黑體" panose="020B0604030504040204" pitchFamily="34" charset="-120"/>
              <a:ea typeface="微軟正黑體" panose="020B0604030504040204" pitchFamily="34" charset="-120"/>
            </a:endParaRPr>
          </a:p>
        </p:txBody>
      </p:sp>
      <p:sp>
        <p:nvSpPr>
          <p:cNvPr id="13" name="矩形 12"/>
          <p:cNvSpPr/>
          <p:nvPr/>
        </p:nvSpPr>
        <p:spPr>
          <a:xfrm>
            <a:off x="6096000" y="5449945"/>
            <a:ext cx="1464755" cy="467513"/>
          </a:xfrm>
          <a:prstGeom prst="rect">
            <a:avLst/>
          </a:prstGeom>
        </p:spPr>
        <p:txBody>
          <a:bodyPr wrap="square">
            <a:spAutoFit/>
          </a:bodyPr>
          <a:lstStyle/>
          <a:p>
            <a:r>
              <a:rPr lang="zh-TW" altLang="en-US" sz="2400" b="1" dirty="0">
                <a:solidFill>
                  <a:schemeClr val="accent2">
                    <a:lumMod val="75000"/>
                  </a:schemeClr>
                </a:solidFill>
                <a:latin typeface="微軟正黑體" panose="020B0604030504040204" pitchFamily="34" charset="-120"/>
                <a:ea typeface="微軟正黑體" panose="020B0604030504040204" pitchFamily="34" charset="-120"/>
              </a:rPr>
              <a:t>過濾器</a:t>
            </a:r>
            <a:endParaRPr lang="en-US" altLang="zh-TW" sz="2400" b="1" dirty="0">
              <a:solidFill>
                <a:schemeClr val="accent2">
                  <a:lumMod val="75000"/>
                </a:schemeClr>
              </a:solidFill>
              <a:effectLst/>
              <a:latin typeface="微軟正黑體" panose="020B0604030504040204" pitchFamily="34" charset="-120"/>
              <a:ea typeface="微軟正黑體" panose="020B0604030504040204" pitchFamily="34" charset="-120"/>
            </a:endParaRPr>
          </a:p>
        </p:txBody>
      </p:sp>
      <p:sp>
        <p:nvSpPr>
          <p:cNvPr id="14" name="矩形 13"/>
          <p:cNvSpPr/>
          <p:nvPr/>
        </p:nvSpPr>
        <p:spPr>
          <a:xfrm>
            <a:off x="7117562" y="5418659"/>
            <a:ext cx="2048402" cy="461665"/>
          </a:xfrm>
          <a:prstGeom prst="rect">
            <a:avLst/>
          </a:prstGeom>
        </p:spPr>
        <p:txBody>
          <a:bodyPr wrap="square">
            <a:spAutoFit/>
          </a:bodyPr>
          <a:lstStyle/>
          <a:p>
            <a:r>
              <a:rPr lang="zh-TW" altLang="en-US" sz="2400" b="1" dirty="0">
                <a:solidFill>
                  <a:srgbClr val="92D050"/>
                </a:solidFill>
                <a:latin typeface="微軟正黑體" panose="020B0604030504040204" pitchFamily="34" charset="-120"/>
                <a:ea typeface="微軟正黑體" panose="020B0604030504040204" pitchFamily="34" charset="-120"/>
              </a:rPr>
              <a:t>如何處裡邊界</a:t>
            </a:r>
            <a:endParaRPr lang="en-US" altLang="zh-TW" sz="2400" b="1" dirty="0">
              <a:solidFill>
                <a:srgbClr val="92D050"/>
              </a:solidFill>
              <a:effectLst/>
              <a:latin typeface="微軟正黑體" panose="020B0604030504040204" pitchFamily="34" charset="-120"/>
              <a:ea typeface="微軟正黑體" panose="020B0604030504040204" pitchFamily="34" charset="-120"/>
            </a:endParaRPr>
          </a:p>
        </p:txBody>
      </p:sp>
      <p:sp>
        <p:nvSpPr>
          <p:cNvPr id="15" name="矩形 14"/>
          <p:cNvSpPr/>
          <p:nvPr/>
        </p:nvSpPr>
        <p:spPr>
          <a:xfrm>
            <a:off x="9165964" y="5416742"/>
            <a:ext cx="2048402" cy="461665"/>
          </a:xfrm>
          <a:prstGeom prst="rect">
            <a:avLst/>
          </a:prstGeom>
        </p:spPr>
        <p:txBody>
          <a:bodyPr wrap="square">
            <a:spAutoFit/>
          </a:bodyPr>
          <a:lstStyle/>
          <a:p>
            <a:r>
              <a:rPr lang="zh-TW" altLang="en-US" sz="2400" b="1" dirty="0">
                <a:solidFill>
                  <a:srgbClr val="FFC000"/>
                </a:solidFill>
                <a:latin typeface="微軟正黑體" panose="020B0604030504040204" pitchFamily="34" charset="-120"/>
                <a:ea typeface="微軟正黑體" panose="020B0604030504040204" pitchFamily="34" charset="-120"/>
              </a:rPr>
              <a:t>輸出尺寸</a:t>
            </a:r>
            <a:endParaRPr lang="en-US" altLang="zh-TW" sz="2400" b="1" dirty="0">
              <a:solidFill>
                <a:srgbClr val="FFC000"/>
              </a:solidFill>
              <a:effectLst/>
              <a:latin typeface="微軟正黑體" panose="020B0604030504040204" pitchFamily="34" charset="-120"/>
              <a:ea typeface="微軟正黑體" panose="020B0604030504040204" pitchFamily="34" charset="-120"/>
            </a:endParaRPr>
          </a:p>
        </p:txBody>
      </p:sp>
      <p:sp>
        <p:nvSpPr>
          <p:cNvPr id="16" name="矩形 15"/>
          <p:cNvSpPr/>
          <p:nvPr/>
        </p:nvSpPr>
        <p:spPr>
          <a:xfrm>
            <a:off x="10492407" y="5410243"/>
            <a:ext cx="2048402" cy="461665"/>
          </a:xfrm>
          <a:prstGeom prst="rect">
            <a:avLst/>
          </a:prstGeom>
        </p:spPr>
        <p:txBody>
          <a:bodyPr wrap="square">
            <a:spAutoFit/>
          </a:bodyPr>
          <a:lstStyle/>
          <a:p>
            <a:r>
              <a:rPr lang="zh-TW" altLang="en-US" sz="2400" b="1" dirty="0">
                <a:solidFill>
                  <a:srgbClr val="7030A0"/>
                </a:solidFill>
                <a:latin typeface="微軟正黑體" panose="020B0604030504040204" pitchFamily="34" charset="-120"/>
                <a:ea typeface="微軟正黑體" panose="020B0604030504040204" pitchFamily="34" charset="-120"/>
              </a:rPr>
              <a:t>填充的數值</a:t>
            </a:r>
            <a:endParaRPr lang="en-US" altLang="zh-TW" sz="2400" b="1" dirty="0">
              <a:solidFill>
                <a:srgbClr val="7030A0"/>
              </a:solidFill>
              <a:effectLst/>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FA37EAB8-EDB4-4B22-8925-965AA9769E5D}" type="slidenum">
              <a:rPr lang="zh-TW" altLang="en-US" smtClean="0"/>
              <a:t>11</a:t>
            </a:fld>
            <a:endParaRPr lang="zh-TW" altLang="en-US"/>
          </a:p>
        </p:txBody>
      </p:sp>
    </p:spTree>
    <p:extLst>
      <p:ext uri="{BB962C8B-B14F-4D97-AF65-F5344CB8AC3E}">
        <p14:creationId xmlns:p14="http://schemas.microsoft.com/office/powerpoint/2010/main" val="23885094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6668911" y="660266"/>
            <a:ext cx="5161845" cy="5688709"/>
          </a:xfrm>
          <a:prstGeom prst="rect">
            <a:avLst/>
          </a:prstGeom>
        </p:spPr>
      </p:pic>
      <p:pic>
        <p:nvPicPr>
          <p:cNvPr id="5" name="圖片 4"/>
          <p:cNvPicPr>
            <a:picLocks noChangeAspect="1"/>
          </p:cNvPicPr>
          <p:nvPr/>
        </p:nvPicPr>
        <p:blipFill>
          <a:blip r:embed="rId4"/>
          <a:stretch>
            <a:fillRect/>
          </a:stretch>
        </p:blipFill>
        <p:spPr>
          <a:xfrm>
            <a:off x="169897" y="660266"/>
            <a:ext cx="6499014" cy="5387243"/>
          </a:xfrm>
          <a:prstGeom prst="rect">
            <a:avLst/>
          </a:prstGeom>
        </p:spPr>
      </p:pic>
      <p:sp>
        <p:nvSpPr>
          <p:cNvPr id="2" name="投影片編號版面配置區 1"/>
          <p:cNvSpPr>
            <a:spLocks noGrp="1"/>
          </p:cNvSpPr>
          <p:nvPr>
            <p:ph type="sldNum" sz="quarter" idx="12"/>
          </p:nvPr>
        </p:nvSpPr>
        <p:spPr/>
        <p:txBody>
          <a:bodyPr/>
          <a:lstStyle/>
          <a:p>
            <a:fld id="{FA37EAB8-EDB4-4B22-8925-965AA9769E5D}" type="slidenum">
              <a:rPr lang="zh-TW" altLang="en-US" smtClean="0"/>
              <a:t>12</a:t>
            </a:fld>
            <a:endParaRPr lang="zh-TW" altLang="en-US"/>
          </a:p>
        </p:txBody>
      </p:sp>
    </p:spTree>
    <p:extLst>
      <p:ext uri="{BB962C8B-B14F-4D97-AF65-F5344CB8AC3E}">
        <p14:creationId xmlns:p14="http://schemas.microsoft.com/office/powerpoint/2010/main" val="36808665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97265" y="240947"/>
            <a:ext cx="10515600" cy="1325563"/>
          </a:xfrm>
        </p:spPr>
        <p:txBody>
          <a:bodyPr/>
          <a:lstStyle/>
          <a:p>
            <a:r>
              <a:rPr lang="zh-TW" altLang="en-US" dirty="0" smtClean="0"/>
              <a:t>水平和垂直邊界的偵測</a:t>
            </a:r>
            <a:endParaRPr lang="zh-TW" altLang="en-US" dirty="0"/>
          </a:p>
        </p:txBody>
      </p:sp>
      <p:pic>
        <p:nvPicPr>
          <p:cNvPr id="4" name="圖片 3"/>
          <p:cNvPicPr>
            <a:picLocks noChangeAspect="1"/>
          </p:cNvPicPr>
          <p:nvPr/>
        </p:nvPicPr>
        <p:blipFill rotWithShape="1">
          <a:blip r:embed="rId3"/>
          <a:srcRect b="13327"/>
          <a:stretch/>
        </p:blipFill>
        <p:spPr>
          <a:xfrm>
            <a:off x="697265" y="1444977"/>
            <a:ext cx="5398735" cy="5266797"/>
          </a:xfrm>
          <a:prstGeom prst="rect">
            <a:avLst/>
          </a:prstGeom>
        </p:spPr>
      </p:pic>
      <p:pic>
        <p:nvPicPr>
          <p:cNvPr id="5" name="圖片 4"/>
          <p:cNvPicPr>
            <a:picLocks noChangeAspect="1"/>
          </p:cNvPicPr>
          <p:nvPr/>
        </p:nvPicPr>
        <p:blipFill rotWithShape="1">
          <a:blip r:embed="rId3"/>
          <a:srcRect t="87814" r="40256"/>
          <a:stretch/>
        </p:blipFill>
        <p:spPr>
          <a:xfrm>
            <a:off x="4637088" y="3576902"/>
            <a:ext cx="6989756" cy="1604698"/>
          </a:xfrm>
          <a:prstGeom prst="rect">
            <a:avLst/>
          </a:prstGeom>
        </p:spPr>
      </p:pic>
      <p:sp>
        <p:nvSpPr>
          <p:cNvPr id="3" name="投影片編號版面配置區 2"/>
          <p:cNvSpPr>
            <a:spLocks noGrp="1"/>
          </p:cNvSpPr>
          <p:nvPr>
            <p:ph type="sldNum" sz="quarter" idx="12"/>
          </p:nvPr>
        </p:nvSpPr>
        <p:spPr/>
        <p:txBody>
          <a:bodyPr/>
          <a:lstStyle/>
          <a:p>
            <a:fld id="{FA37EAB8-EDB4-4B22-8925-965AA9769E5D}" type="slidenum">
              <a:rPr lang="zh-TW" altLang="en-US" smtClean="0"/>
              <a:t>13</a:t>
            </a:fld>
            <a:endParaRPr lang="zh-TW" altLang="en-US"/>
          </a:p>
        </p:txBody>
      </p:sp>
    </p:spTree>
    <p:extLst>
      <p:ext uri="{BB962C8B-B14F-4D97-AF65-F5344CB8AC3E}">
        <p14:creationId xmlns:p14="http://schemas.microsoft.com/office/powerpoint/2010/main" val="6879768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卷積神經網路</a:t>
            </a:r>
            <a:r>
              <a:rPr lang="en-US" altLang="zh-TW" dirty="0" smtClean="0">
                <a:latin typeface="微軟正黑體" panose="020B0604030504040204" pitchFamily="34" charset="-120"/>
                <a:ea typeface="微軟正黑體" panose="020B0604030504040204" pitchFamily="34" charset="-120"/>
              </a:rPr>
              <a:t>CNN</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838200" y="1825625"/>
            <a:ext cx="10515600" cy="499886"/>
          </a:xfrm>
        </p:spPr>
        <p:txBody>
          <a:bodyPr/>
          <a:lstStyle/>
          <a:p>
            <a:r>
              <a:rPr lang="en-US" altLang="zh-TW" dirty="0" smtClean="0">
                <a:latin typeface="微軟正黑體" panose="020B0604030504040204" pitchFamily="34" charset="-120"/>
                <a:ea typeface="微軟正黑體" panose="020B0604030504040204" pitchFamily="34" charset="-120"/>
              </a:rPr>
              <a:t>1998</a:t>
            </a:r>
            <a:r>
              <a:rPr lang="zh-TW" altLang="en-US" dirty="0" smtClean="0">
                <a:latin typeface="微軟正黑體" panose="020B0604030504040204" pitchFamily="34" charset="-120"/>
                <a:ea typeface="微軟正黑體" panose="020B0604030504040204" pitchFamily="34" charset="-120"/>
              </a:rPr>
              <a:t>年提出的，模擬人的視覺做影像分析，辨識圖像內容。</a:t>
            </a:r>
            <a:endParaRPr lang="zh-TW" altLang="en-US" dirty="0">
              <a:latin typeface="微軟正黑體" panose="020B0604030504040204" pitchFamily="34" charset="-120"/>
              <a:ea typeface="微軟正黑體" panose="020B0604030504040204" pitchFamily="34" charset="-120"/>
            </a:endParaRPr>
          </a:p>
        </p:txBody>
      </p:sp>
      <p:graphicFrame>
        <p:nvGraphicFramePr>
          <p:cNvPr id="5" name="資料庫圖表 4"/>
          <p:cNvGraphicFramePr/>
          <p:nvPr>
            <p:extLst>
              <p:ext uri="{D42A27DB-BD31-4B8C-83A1-F6EECF244321}">
                <p14:modId xmlns:p14="http://schemas.microsoft.com/office/powerpoint/2010/main" val="4093631130"/>
              </p:ext>
            </p:extLst>
          </p:nvPr>
        </p:nvGraphicFramePr>
        <p:xfrm>
          <a:off x="2675466" y="1566333"/>
          <a:ext cx="8985955"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圖片 5"/>
          <p:cNvPicPr>
            <a:picLocks noChangeAspect="1"/>
          </p:cNvPicPr>
          <p:nvPr/>
        </p:nvPicPr>
        <p:blipFill rotWithShape="1">
          <a:blip r:embed="rId8"/>
          <a:srcRect l="5711" t="87814" r="82952"/>
          <a:stretch/>
        </p:blipFill>
        <p:spPr>
          <a:xfrm>
            <a:off x="462844" y="3429000"/>
            <a:ext cx="1230489" cy="1488541"/>
          </a:xfrm>
          <a:prstGeom prst="rect">
            <a:avLst/>
          </a:prstGeom>
        </p:spPr>
      </p:pic>
      <p:sp>
        <p:nvSpPr>
          <p:cNvPr id="8" name="迴轉箭號 7"/>
          <p:cNvSpPr/>
          <p:nvPr/>
        </p:nvSpPr>
        <p:spPr>
          <a:xfrm>
            <a:off x="1286933" y="3002844"/>
            <a:ext cx="2020711" cy="327378"/>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FA37EAB8-EDB4-4B22-8925-965AA9769E5D}" type="slidenum">
              <a:rPr lang="zh-TW" altLang="en-US" smtClean="0"/>
              <a:t>14</a:t>
            </a:fld>
            <a:endParaRPr lang="zh-TW" altLang="en-US"/>
          </a:p>
        </p:txBody>
      </p:sp>
    </p:spTree>
    <p:extLst>
      <p:ext uri="{BB962C8B-B14F-4D97-AF65-F5344CB8AC3E}">
        <p14:creationId xmlns:p14="http://schemas.microsoft.com/office/powerpoint/2010/main" val="4959171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資料庫圖表 5"/>
          <p:cNvGraphicFramePr/>
          <p:nvPr>
            <p:extLst>
              <p:ext uri="{D42A27DB-BD31-4B8C-83A1-F6EECF244321}">
                <p14:modId xmlns:p14="http://schemas.microsoft.com/office/powerpoint/2010/main" val="2254517814"/>
              </p:ext>
            </p:extLst>
          </p:nvPr>
        </p:nvGraphicFramePr>
        <p:xfrm>
          <a:off x="-310445" y="723899"/>
          <a:ext cx="12502445" cy="57897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L-圖案 12"/>
          <p:cNvSpPr/>
          <p:nvPr/>
        </p:nvSpPr>
        <p:spPr>
          <a:xfrm flipH="1">
            <a:off x="5034838" y="2100438"/>
            <a:ext cx="406405" cy="3036711"/>
          </a:xfrm>
          <a:prstGeom prst="corner">
            <a:avLst/>
          </a:prstGeom>
          <a:solidFill>
            <a:srgbClr val="B5CB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L-圖案 13"/>
          <p:cNvSpPr/>
          <p:nvPr/>
        </p:nvSpPr>
        <p:spPr>
          <a:xfrm flipH="1">
            <a:off x="8568267" y="1910645"/>
            <a:ext cx="366884" cy="1848556"/>
          </a:xfrm>
          <a:prstGeom prst="corner">
            <a:avLst/>
          </a:prstGeom>
          <a:solidFill>
            <a:srgbClr val="B5CB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投影片編號版面配置區 1"/>
          <p:cNvSpPr>
            <a:spLocks noGrp="1"/>
          </p:cNvSpPr>
          <p:nvPr>
            <p:ph type="sldNum" sz="quarter" idx="12"/>
          </p:nvPr>
        </p:nvSpPr>
        <p:spPr/>
        <p:txBody>
          <a:bodyPr/>
          <a:lstStyle/>
          <a:p>
            <a:fld id="{FA37EAB8-EDB4-4B22-8925-965AA9769E5D}" type="slidenum">
              <a:rPr lang="zh-TW" altLang="en-US" smtClean="0"/>
              <a:t>15</a:t>
            </a:fld>
            <a:endParaRPr lang="zh-TW" altLang="en-US"/>
          </a:p>
        </p:txBody>
      </p:sp>
    </p:spTree>
    <p:extLst>
      <p:ext uri="{BB962C8B-B14F-4D97-AF65-F5344CB8AC3E}">
        <p14:creationId xmlns:p14="http://schemas.microsoft.com/office/powerpoint/2010/main" val="19167371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620889" y="426155"/>
          <a:ext cx="3600000" cy="360000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2095436657"/>
                    </a:ext>
                  </a:extLst>
                </a:gridCol>
                <a:gridCol w="720000">
                  <a:extLst>
                    <a:ext uri="{9D8B030D-6E8A-4147-A177-3AD203B41FA5}">
                      <a16:colId xmlns:a16="http://schemas.microsoft.com/office/drawing/2014/main" val="1143170346"/>
                    </a:ext>
                  </a:extLst>
                </a:gridCol>
                <a:gridCol w="720000">
                  <a:extLst>
                    <a:ext uri="{9D8B030D-6E8A-4147-A177-3AD203B41FA5}">
                      <a16:colId xmlns:a16="http://schemas.microsoft.com/office/drawing/2014/main" val="1602654408"/>
                    </a:ext>
                  </a:extLst>
                </a:gridCol>
                <a:gridCol w="720000">
                  <a:extLst>
                    <a:ext uri="{9D8B030D-6E8A-4147-A177-3AD203B41FA5}">
                      <a16:colId xmlns:a16="http://schemas.microsoft.com/office/drawing/2014/main" val="6053987"/>
                    </a:ext>
                  </a:extLst>
                </a:gridCol>
                <a:gridCol w="720000">
                  <a:extLst>
                    <a:ext uri="{9D8B030D-6E8A-4147-A177-3AD203B41FA5}">
                      <a16:colId xmlns:a16="http://schemas.microsoft.com/office/drawing/2014/main" val="1210439675"/>
                    </a:ext>
                  </a:extLst>
                </a:gridCol>
              </a:tblGrid>
              <a:tr h="720000">
                <a:tc>
                  <a:txBody>
                    <a:bodyPr/>
                    <a:lstStyle/>
                    <a:p>
                      <a:pPr algn="ctr"/>
                      <a:r>
                        <a:rPr lang="en-US" altLang="zh-TW" dirty="0" smtClean="0"/>
                        <a:t>12</a:t>
                      </a:r>
                      <a:endParaRPr lang="zh-TW"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dirty="0" smtClean="0"/>
                        <a:t>5</a:t>
                      </a:r>
                      <a:endParaRPr lang="zh-TW"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dirty="0" smtClean="0"/>
                        <a:t>8</a:t>
                      </a:r>
                      <a:endParaRPr lang="zh-TW"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dirty="0" smtClean="0"/>
                        <a:t>9</a:t>
                      </a:r>
                      <a:endParaRPr lang="zh-TW"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dirty="0" smtClean="0"/>
                        <a:t>35</a:t>
                      </a:r>
                      <a:endParaRPr lang="zh-TW"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4680170"/>
                  </a:ext>
                </a:extLst>
              </a:tr>
              <a:tr h="720000">
                <a:tc>
                  <a:txBody>
                    <a:bodyPr/>
                    <a:lstStyle/>
                    <a:p>
                      <a:pPr algn="ctr"/>
                      <a:r>
                        <a:rPr lang="en-US" altLang="zh-TW" dirty="0" smtClean="0"/>
                        <a:t>10</a:t>
                      </a:r>
                      <a:endParaRPr lang="zh-TW"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dirty="0" smtClean="0"/>
                        <a:t>16</a:t>
                      </a:r>
                      <a:endParaRPr lang="zh-TW"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dirty="0" smtClean="0"/>
                        <a:t>4</a:t>
                      </a:r>
                      <a:endParaRPr lang="zh-TW"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dirty="0" smtClean="0"/>
                        <a:t>3</a:t>
                      </a:r>
                      <a:endParaRPr lang="zh-TW"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dirty="0" smtClean="0"/>
                        <a:t>50</a:t>
                      </a:r>
                      <a:endParaRPr lang="zh-TW"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4045907"/>
                  </a:ext>
                </a:extLst>
              </a:tr>
              <a:tr h="720000">
                <a:tc>
                  <a:txBody>
                    <a:bodyPr/>
                    <a:lstStyle/>
                    <a:p>
                      <a:pPr algn="ctr"/>
                      <a:r>
                        <a:rPr lang="en-US" altLang="zh-TW" dirty="0" smtClean="0"/>
                        <a:t>25</a:t>
                      </a:r>
                      <a:endParaRPr lang="zh-TW"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dirty="0" smtClean="0"/>
                        <a:t>2</a:t>
                      </a:r>
                      <a:endParaRPr lang="zh-TW"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dirty="0" smtClean="0"/>
                        <a:t>15</a:t>
                      </a:r>
                      <a:endParaRPr lang="zh-TW"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dirty="0" smtClean="0"/>
                        <a:t>21</a:t>
                      </a:r>
                      <a:endParaRPr lang="zh-TW"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dirty="0" smtClean="0"/>
                        <a:t>6</a:t>
                      </a:r>
                      <a:endParaRPr lang="zh-TW"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309928"/>
                  </a:ext>
                </a:extLst>
              </a:tr>
              <a:tr h="720000">
                <a:tc>
                  <a:txBody>
                    <a:bodyPr/>
                    <a:lstStyle/>
                    <a:p>
                      <a:pPr algn="ctr"/>
                      <a:r>
                        <a:rPr lang="en-US" altLang="zh-TW" dirty="0" smtClean="0"/>
                        <a:t>18</a:t>
                      </a:r>
                      <a:endParaRPr lang="zh-TW"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dirty="0" smtClean="0"/>
                        <a:t>24</a:t>
                      </a:r>
                      <a:endParaRPr lang="zh-TW"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dirty="0" smtClean="0"/>
                        <a:t>1</a:t>
                      </a:r>
                      <a:endParaRPr lang="zh-TW"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dirty="0" smtClean="0"/>
                        <a:t>7</a:t>
                      </a:r>
                      <a:endParaRPr lang="zh-TW"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dirty="0" smtClean="0"/>
                        <a:t>36</a:t>
                      </a:r>
                      <a:endParaRPr lang="zh-TW"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1510563"/>
                  </a:ext>
                </a:extLst>
              </a:tr>
              <a:tr h="720000">
                <a:tc>
                  <a:txBody>
                    <a:bodyPr/>
                    <a:lstStyle/>
                    <a:p>
                      <a:pPr algn="ctr"/>
                      <a:r>
                        <a:rPr lang="en-US" altLang="zh-TW" dirty="0" smtClean="0"/>
                        <a:t>75</a:t>
                      </a:r>
                      <a:endParaRPr lang="zh-TW"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dirty="0" smtClean="0"/>
                        <a:t>30</a:t>
                      </a:r>
                      <a:endParaRPr lang="zh-TW"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dirty="0" smtClean="0"/>
                        <a:t>42</a:t>
                      </a:r>
                      <a:endParaRPr lang="zh-TW"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dirty="0" smtClean="0"/>
                        <a:t>13</a:t>
                      </a:r>
                      <a:endParaRPr lang="zh-TW"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dirty="0" smtClean="0"/>
                        <a:t>45</a:t>
                      </a:r>
                      <a:endParaRPr lang="zh-TW"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75941"/>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518726839"/>
              </p:ext>
            </p:extLst>
          </p:nvPr>
        </p:nvGraphicFramePr>
        <p:xfrm>
          <a:off x="5016000" y="1866155"/>
          <a:ext cx="2160000" cy="216000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3950101188"/>
                    </a:ext>
                  </a:extLst>
                </a:gridCol>
                <a:gridCol w="720000">
                  <a:extLst>
                    <a:ext uri="{9D8B030D-6E8A-4147-A177-3AD203B41FA5}">
                      <a16:colId xmlns:a16="http://schemas.microsoft.com/office/drawing/2014/main" val="402238928"/>
                    </a:ext>
                  </a:extLst>
                </a:gridCol>
                <a:gridCol w="720000">
                  <a:extLst>
                    <a:ext uri="{9D8B030D-6E8A-4147-A177-3AD203B41FA5}">
                      <a16:colId xmlns:a16="http://schemas.microsoft.com/office/drawing/2014/main" val="3584238252"/>
                    </a:ext>
                  </a:extLst>
                </a:gridCol>
              </a:tblGrid>
              <a:tr h="720000">
                <a:tc>
                  <a:txBody>
                    <a:bodyPr/>
                    <a:lstStyle/>
                    <a:p>
                      <a:pPr algn="ctr"/>
                      <a:r>
                        <a:rPr lang="en-US" altLang="zh-TW" sz="2400" dirty="0" smtClean="0"/>
                        <a:t>1</a:t>
                      </a:r>
                      <a:endParaRPr lang="zh-TW" altLang="en-US" sz="2400" dirty="0"/>
                    </a:p>
                  </a:txBody>
                  <a:tcPr marL="58687" marR="58687" marT="29344" marB="29344"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tcPr>
                </a:tc>
                <a:tc>
                  <a:txBody>
                    <a:bodyPr/>
                    <a:lstStyle/>
                    <a:p>
                      <a:pPr algn="ctr"/>
                      <a:r>
                        <a:rPr lang="en-US" altLang="zh-TW" sz="2400" dirty="0" smtClean="0"/>
                        <a:t>0</a:t>
                      </a:r>
                      <a:endParaRPr lang="zh-TW" altLang="en-US" sz="2400" dirty="0"/>
                    </a:p>
                  </a:txBody>
                  <a:tcPr marL="58687" marR="58687" marT="29344" marB="29344"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tcPr>
                </a:tc>
                <a:tc>
                  <a:txBody>
                    <a:bodyPr/>
                    <a:lstStyle/>
                    <a:p>
                      <a:pPr algn="ctr"/>
                      <a:r>
                        <a:rPr lang="en-US" altLang="zh-TW" sz="2400" dirty="0" smtClean="0"/>
                        <a:t>1</a:t>
                      </a:r>
                      <a:endParaRPr lang="zh-TW" altLang="en-US" sz="2400" dirty="0"/>
                    </a:p>
                  </a:txBody>
                  <a:tcPr marL="58687" marR="58687" marT="29344" marB="29344"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137392097"/>
                  </a:ext>
                </a:extLst>
              </a:tr>
              <a:tr h="720000">
                <a:tc>
                  <a:txBody>
                    <a:bodyPr/>
                    <a:lstStyle/>
                    <a:p>
                      <a:pPr algn="ctr"/>
                      <a:r>
                        <a:rPr lang="en-US" altLang="zh-TW" sz="2400" dirty="0" smtClean="0"/>
                        <a:t>1</a:t>
                      </a:r>
                      <a:endParaRPr lang="zh-TW" altLang="en-US" sz="2400" dirty="0"/>
                    </a:p>
                  </a:txBody>
                  <a:tcPr marL="58687" marR="58687" marT="29344" marB="29344"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tcPr>
                </a:tc>
                <a:tc>
                  <a:txBody>
                    <a:bodyPr/>
                    <a:lstStyle/>
                    <a:p>
                      <a:pPr algn="ctr"/>
                      <a:r>
                        <a:rPr lang="en-US" altLang="zh-TW" sz="2400" dirty="0" smtClean="0"/>
                        <a:t>1</a:t>
                      </a:r>
                      <a:endParaRPr lang="zh-TW" altLang="en-US" sz="2400" dirty="0"/>
                    </a:p>
                  </a:txBody>
                  <a:tcPr marL="58687" marR="58687" marT="29344" marB="29344"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tcPr>
                </a:tc>
                <a:tc>
                  <a:txBody>
                    <a:bodyPr/>
                    <a:lstStyle/>
                    <a:p>
                      <a:pPr algn="ctr"/>
                      <a:r>
                        <a:rPr lang="en-US" altLang="zh-TW" sz="2400" dirty="0" smtClean="0"/>
                        <a:t>0</a:t>
                      </a:r>
                      <a:endParaRPr lang="zh-TW" altLang="en-US" sz="2400" dirty="0"/>
                    </a:p>
                  </a:txBody>
                  <a:tcPr marL="58687" marR="58687" marT="29344" marB="29344"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3877225961"/>
                  </a:ext>
                </a:extLst>
              </a:tr>
              <a:tr h="720000">
                <a:tc>
                  <a:txBody>
                    <a:bodyPr/>
                    <a:lstStyle/>
                    <a:p>
                      <a:pPr algn="ctr"/>
                      <a:r>
                        <a:rPr lang="en-US" altLang="zh-TW" sz="2400" dirty="0" smtClean="0"/>
                        <a:t>0</a:t>
                      </a:r>
                      <a:endParaRPr lang="zh-TW" altLang="en-US" sz="2400" dirty="0"/>
                    </a:p>
                  </a:txBody>
                  <a:tcPr marL="58687" marR="58687" marT="29344" marB="29344"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tcPr>
                </a:tc>
                <a:tc>
                  <a:txBody>
                    <a:bodyPr/>
                    <a:lstStyle/>
                    <a:p>
                      <a:pPr algn="ctr"/>
                      <a:r>
                        <a:rPr lang="en-US" altLang="zh-TW" sz="2400" dirty="0" smtClean="0"/>
                        <a:t>0</a:t>
                      </a:r>
                      <a:endParaRPr lang="zh-TW" altLang="en-US" sz="2400" dirty="0"/>
                    </a:p>
                  </a:txBody>
                  <a:tcPr marL="58687" marR="58687" marT="29344" marB="29344"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tcPr>
                </a:tc>
                <a:tc>
                  <a:txBody>
                    <a:bodyPr/>
                    <a:lstStyle/>
                    <a:p>
                      <a:pPr algn="ctr"/>
                      <a:r>
                        <a:rPr lang="en-US" altLang="zh-TW" sz="2400" dirty="0" smtClean="0"/>
                        <a:t>0</a:t>
                      </a:r>
                      <a:endParaRPr lang="zh-TW" altLang="en-US" sz="2400" dirty="0"/>
                    </a:p>
                  </a:txBody>
                  <a:tcPr marL="58687" marR="58687" marT="29344" marB="29344"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4128161596"/>
                  </a:ext>
                </a:extLst>
              </a:tr>
            </a:tbl>
          </a:graphicData>
        </a:graphic>
      </p:graphicFrame>
      <p:sp>
        <p:nvSpPr>
          <p:cNvPr id="6" name="文字方塊 5"/>
          <p:cNvSpPr txBox="1"/>
          <p:nvPr/>
        </p:nvSpPr>
        <p:spPr>
          <a:xfrm>
            <a:off x="1788344" y="4470398"/>
            <a:ext cx="1293944" cy="461665"/>
          </a:xfrm>
          <a:prstGeom prst="rect">
            <a:avLst/>
          </a:prstGeom>
          <a:noFill/>
        </p:spPr>
        <p:txBody>
          <a:bodyPr wrap="none" rtlCol="0">
            <a:spAutoFit/>
          </a:bodyPr>
          <a:lstStyle/>
          <a:p>
            <a:r>
              <a:rPr lang="en-US" altLang="zh-TW" sz="2400" dirty="0" smtClean="0">
                <a:latin typeface="微軟正黑體" panose="020B0604030504040204" pitchFamily="34" charset="-120"/>
                <a:ea typeface="微軟正黑體" panose="020B0604030504040204" pitchFamily="34" charset="-120"/>
              </a:rPr>
              <a:t>5</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5</a:t>
            </a:r>
            <a:r>
              <a:rPr lang="zh-TW" altLang="en-US" sz="2400" dirty="0" smtClean="0">
                <a:latin typeface="微軟正黑體" panose="020B0604030504040204" pitchFamily="34" charset="-120"/>
                <a:ea typeface="微軟正黑體" panose="020B0604030504040204" pitchFamily="34" charset="-120"/>
              </a:rPr>
              <a:t>圖片</a:t>
            </a:r>
            <a:endParaRPr lang="zh-TW" altLang="en-US" sz="2400" dirty="0">
              <a:latin typeface="微軟正黑體" panose="020B0604030504040204" pitchFamily="34" charset="-120"/>
              <a:ea typeface="微軟正黑體" panose="020B0604030504040204" pitchFamily="34" charset="-120"/>
            </a:endParaRPr>
          </a:p>
        </p:txBody>
      </p:sp>
      <p:sp>
        <p:nvSpPr>
          <p:cNvPr id="7" name="文字方塊 6"/>
          <p:cNvSpPr txBox="1"/>
          <p:nvPr/>
        </p:nvSpPr>
        <p:spPr>
          <a:xfrm>
            <a:off x="5309567" y="4470397"/>
            <a:ext cx="1601721" cy="461665"/>
          </a:xfrm>
          <a:prstGeom prst="rect">
            <a:avLst/>
          </a:prstGeom>
          <a:noFill/>
        </p:spPr>
        <p:txBody>
          <a:bodyPr wrap="none" rtlCol="0">
            <a:spAutoFit/>
          </a:bodyPr>
          <a:lstStyle/>
          <a:p>
            <a:r>
              <a:rPr lang="en-US" altLang="zh-TW" sz="2400" dirty="0" smtClean="0">
                <a:latin typeface="微軟正黑體" panose="020B0604030504040204" pitchFamily="34" charset="-120"/>
                <a:ea typeface="微軟正黑體" panose="020B0604030504040204" pitchFamily="34" charset="-120"/>
              </a:rPr>
              <a:t>3</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3</a:t>
            </a:r>
            <a:r>
              <a:rPr lang="zh-TW" altLang="en-US" sz="2400" dirty="0" smtClean="0">
                <a:latin typeface="微軟正黑體" panose="020B0604030504040204" pitchFamily="34" charset="-120"/>
                <a:ea typeface="微軟正黑體" panose="020B0604030504040204" pitchFamily="34" charset="-120"/>
              </a:rPr>
              <a:t>過濾器</a:t>
            </a:r>
            <a:endParaRPr lang="zh-TW" altLang="en-US" sz="2400" dirty="0">
              <a:latin typeface="微軟正黑體" panose="020B0604030504040204" pitchFamily="34" charset="-120"/>
              <a:ea typeface="微軟正黑體" panose="020B0604030504040204" pitchFamily="34" charset="-120"/>
            </a:endParaRPr>
          </a:p>
        </p:txBody>
      </p:sp>
      <p:sp>
        <p:nvSpPr>
          <p:cNvPr id="8" name="橢圓 7"/>
          <p:cNvSpPr/>
          <p:nvPr/>
        </p:nvSpPr>
        <p:spPr>
          <a:xfrm>
            <a:off x="722488" y="5414864"/>
            <a:ext cx="846666" cy="895625"/>
          </a:xfrm>
          <a:prstGeom prst="ellipse">
            <a:avLst/>
          </a:prstGeom>
          <a:solidFill>
            <a:schemeClr val="accent6">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400" dirty="0" smtClean="0"/>
              <a:t>1</a:t>
            </a:r>
            <a:endParaRPr lang="zh-TW" altLang="en-US" sz="2400" dirty="0"/>
          </a:p>
        </p:txBody>
      </p:sp>
      <p:sp>
        <p:nvSpPr>
          <p:cNvPr id="9" name="文字方塊 8"/>
          <p:cNvSpPr txBox="1"/>
          <p:nvPr/>
        </p:nvSpPr>
        <p:spPr>
          <a:xfrm>
            <a:off x="1788344" y="5539510"/>
            <a:ext cx="2031325" cy="646331"/>
          </a:xfrm>
          <a:prstGeom prst="rect">
            <a:avLst/>
          </a:prstGeom>
          <a:noFill/>
        </p:spPr>
        <p:txBody>
          <a:bodyPr wrap="none" rtlCol="0">
            <a:spAutoFit/>
          </a:bodyPr>
          <a:lstStyle/>
          <a:p>
            <a:r>
              <a:rPr lang="zh-TW" altLang="en-US" sz="3600" dirty="0">
                <a:latin typeface="微軟正黑體" panose="020B0604030504040204" pitchFamily="34" charset="-120"/>
                <a:ea typeface="微軟正黑體" panose="020B0604030504040204" pitchFamily="34" charset="-120"/>
              </a:rPr>
              <a:t>卷積運算</a:t>
            </a:r>
          </a:p>
        </p:txBody>
      </p:sp>
      <p:graphicFrame>
        <p:nvGraphicFramePr>
          <p:cNvPr id="10" name="表格 9"/>
          <p:cNvGraphicFramePr>
            <a:graphicFrameLocks noGrp="1"/>
          </p:cNvGraphicFramePr>
          <p:nvPr/>
        </p:nvGraphicFramePr>
        <p:xfrm>
          <a:off x="8286044" y="869243"/>
          <a:ext cx="3038622" cy="3156912"/>
        </p:xfrm>
        <a:graphic>
          <a:graphicData uri="http://schemas.openxmlformats.org/drawingml/2006/table">
            <a:tbl>
              <a:tblPr firstRow="1" bandRow="1">
                <a:tableStyleId>{2D5ABB26-0587-4C30-8999-92F81FD0307C}</a:tableStyleId>
              </a:tblPr>
              <a:tblGrid>
                <a:gridCol w="1012874">
                  <a:extLst>
                    <a:ext uri="{9D8B030D-6E8A-4147-A177-3AD203B41FA5}">
                      <a16:colId xmlns:a16="http://schemas.microsoft.com/office/drawing/2014/main" val="3950101188"/>
                    </a:ext>
                  </a:extLst>
                </a:gridCol>
                <a:gridCol w="1012874">
                  <a:extLst>
                    <a:ext uri="{9D8B030D-6E8A-4147-A177-3AD203B41FA5}">
                      <a16:colId xmlns:a16="http://schemas.microsoft.com/office/drawing/2014/main" val="402238928"/>
                    </a:ext>
                  </a:extLst>
                </a:gridCol>
                <a:gridCol w="1012874">
                  <a:extLst>
                    <a:ext uri="{9D8B030D-6E8A-4147-A177-3AD203B41FA5}">
                      <a16:colId xmlns:a16="http://schemas.microsoft.com/office/drawing/2014/main" val="3584238252"/>
                    </a:ext>
                  </a:extLst>
                </a:gridCol>
              </a:tblGrid>
              <a:tr h="1052304">
                <a:tc>
                  <a:txBody>
                    <a:bodyPr/>
                    <a:lstStyle/>
                    <a:p>
                      <a:pPr algn="ctr"/>
                      <a:r>
                        <a:rPr lang="en-US" altLang="zh-TW" sz="2400" dirty="0" smtClean="0"/>
                        <a:t>46</a:t>
                      </a:r>
                      <a:endParaRPr lang="zh-TW" altLang="en-US" sz="2400" dirty="0"/>
                    </a:p>
                  </a:txBody>
                  <a:tcPr marL="58687" marR="58687" marT="29344" marB="29344"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tc>
                  <a:txBody>
                    <a:bodyPr/>
                    <a:lstStyle/>
                    <a:p>
                      <a:pPr algn="ctr"/>
                      <a:r>
                        <a:rPr lang="en-US" altLang="zh-TW" sz="2400" dirty="0" smtClean="0"/>
                        <a:t>34</a:t>
                      </a:r>
                      <a:endParaRPr lang="zh-TW" altLang="en-US" sz="2400" dirty="0"/>
                    </a:p>
                  </a:txBody>
                  <a:tcPr marL="58687" marR="58687" marT="29344" marB="29344"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tc>
                  <a:txBody>
                    <a:bodyPr/>
                    <a:lstStyle/>
                    <a:p>
                      <a:pPr algn="ctr"/>
                      <a:r>
                        <a:rPr lang="en-US" altLang="zh-TW" sz="2400" dirty="0" smtClean="0"/>
                        <a:t>50</a:t>
                      </a:r>
                      <a:endParaRPr lang="zh-TW" altLang="en-US" sz="2400" dirty="0"/>
                    </a:p>
                  </a:txBody>
                  <a:tcPr marL="58687" marR="58687" marT="29344" marB="29344"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137392097"/>
                  </a:ext>
                </a:extLst>
              </a:tr>
              <a:tr h="1052304">
                <a:tc>
                  <a:txBody>
                    <a:bodyPr/>
                    <a:lstStyle/>
                    <a:p>
                      <a:pPr algn="ctr"/>
                      <a:r>
                        <a:rPr lang="en-US" altLang="zh-TW" sz="2400" dirty="0" smtClean="0"/>
                        <a:t>41</a:t>
                      </a:r>
                      <a:endParaRPr lang="zh-TW" altLang="en-US" sz="2400" dirty="0"/>
                    </a:p>
                  </a:txBody>
                  <a:tcPr marL="58687" marR="58687" marT="29344" marB="29344"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tc>
                  <a:txBody>
                    <a:bodyPr/>
                    <a:lstStyle/>
                    <a:p>
                      <a:pPr algn="ctr"/>
                      <a:r>
                        <a:rPr lang="en-US" altLang="zh-TW" sz="2400" dirty="0" smtClean="0"/>
                        <a:t>36</a:t>
                      </a:r>
                      <a:endParaRPr lang="zh-TW" altLang="en-US" sz="2400" dirty="0"/>
                    </a:p>
                  </a:txBody>
                  <a:tcPr marL="58687" marR="58687" marT="29344" marB="29344"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tc>
                  <a:txBody>
                    <a:bodyPr/>
                    <a:lstStyle/>
                    <a:p>
                      <a:pPr algn="ctr"/>
                      <a:r>
                        <a:rPr lang="en-US" altLang="zh-TW" sz="2400" dirty="0" smtClean="0"/>
                        <a:t>90</a:t>
                      </a:r>
                      <a:endParaRPr lang="zh-TW" altLang="en-US" sz="2400" dirty="0"/>
                    </a:p>
                  </a:txBody>
                  <a:tcPr marL="58687" marR="58687" marT="29344" marB="29344"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877225961"/>
                  </a:ext>
                </a:extLst>
              </a:tr>
              <a:tr h="1052304">
                <a:tc>
                  <a:txBody>
                    <a:bodyPr/>
                    <a:lstStyle/>
                    <a:p>
                      <a:pPr algn="ctr"/>
                      <a:r>
                        <a:rPr lang="en-US" altLang="zh-TW" sz="2400" dirty="0" smtClean="0"/>
                        <a:t>82</a:t>
                      </a:r>
                      <a:endParaRPr lang="zh-TW" altLang="en-US" sz="2400" dirty="0"/>
                    </a:p>
                  </a:txBody>
                  <a:tcPr marL="58687" marR="58687" marT="29344" marB="29344"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tc>
                  <a:txBody>
                    <a:bodyPr/>
                    <a:lstStyle/>
                    <a:p>
                      <a:pPr algn="ctr"/>
                      <a:r>
                        <a:rPr lang="en-US" altLang="zh-TW" sz="2400" dirty="0" smtClean="0"/>
                        <a:t>48</a:t>
                      </a:r>
                      <a:endParaRPr lang="zh-TW" altLang="en-US" sz="2400" dirty="0"/>
                    </a:p>
                  </a:txBody>
                  <a:tcPr marL="58687" marR="58687" marT="29344" marB="29344"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tc>
                  <a:txBody>
                    <a:bodyPr/>
                    <a:lstStyle/>
                    <a:p>
                      <a:pPr algn="ctr"/>
                      <a:r>
                        <a:rPr lang="en-US" altLang="zh-TW" sz="2400" dirty="0" smtClean="0"/>
                        <a:t>29</a:t>
                      </a:r>
                      <a:endParaRPr lang="zh-TW" altLang="en-US" sz="2400" dirty="0"/>
                    </a:p>
                  </a:txBody>
                  <a:tcPr marL="58687" marR="58687" marT="29344" marB="29344"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4128161596"/>
                  </a:ext>
                </a:extLst>
              </a:tr>
            </a:tbl>
          </a:graphicData>
        </a:graphic>
      </p:graphicFrame>
      <p:sp>
        <p:nvSpPr>
          <p:cNvPr id="2" name="向右箭號 1"/>
          <p:cNvSpPr/>
          <p:nvPr/>
        </p:nvSpPr>
        <p:spPr>
          <a:xfrm>
            <a:off x="7439378" y="2415822"/>
            <a:ext cx="688622" cy="4289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流程圖: 匯合連接點 2"/>
          <p:cNvSpPr/>
          <p:nvPr/>
        </p:nvSpPr>
        <p:spPr>
          <a:xfrm>
            <a:off x="4323644" y="2415822"/>
            <a:ext cx="553156" cy="643467"/>
          </a:xfrm>
          <a:prstGeom prst="flowChartSummingJunction">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11" name="投影片編號版面配置區 10"/>
          <p:cNvSpPr>
            <a:spLocks noGrp="1"/>
          </p:cNvSpPr>
          <p:nvPr>
            <p:ph type="sldNum" sz="quarter" idx="12"/>
          </p:nvPr>
        </p:nvSpPr>
        <p:spPr/>
        <p:txBody>
          <a:bodyPr/>
          <a:lstStyle/>
          <a:p>
            <a:fld id="{FA37EAB8-EDB4-4B22-8925-965AA9769E5D}" type="slidenum">
              <a:rPr lang="zh-TW" altLang="en-US" smtClean="0"/>
              <a:t>16</a:t>
            </a:fld>
            <a:endParaRPr lang="zh-TW" altLang="en-US"/>
          </a:p>
        </p:txBody>
      </p:sp>
    </p:spTree>
    <p:extLst>
      <p:ext uri="{BB962C8B-B14F-4D97-AF65-F5344CB8AC3E}">
        <p14:creationId xmlns:p14="http://schemas.microsoft.com/office/powerpoint/2010/main" val="393331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文字方塊 5"/>
              <p:cNvSpPr txBox="1"/>
              <p:nvPr/>
            </p:nvSpPr>
            <p:spPr>
              <a:xfrm>
                <a:off x="-590308" y="2512852"/>
                <a:ext cx="5380101" cy="9161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𝑅</m:t>
                      </m:r>
                      <m:r>
                        <a:rPr lang="en-US" altLang="zh-TW" sz="2400" i="1">
                          <a:latin typeface="Cambria Math" panose="02040503050406030204" pitchFamily="18" charset="0"/>
                        </a:rPr>
                        <m:t>𝑒𝐿𝑈</m:t>
                      </m:r>
                      <m:r>
                        <a:rPr lang="en-US" altLang="zh-TW" sz="2400" i="1">
                          <a:latin typeface="Cambria Math" panose="02040503050406030204" pitchFamily="18" charset="0"/>
                        </a:rPr>
                        <m:t>(</m:t>
                      </m:r>
                      <m:r>
                        <a:rPr lang="en-US" altLang="zh-TW" sz="2400" i="1">
                          <a:latin typeface="Cambria Math" panose="02040503050406030204" pitchFamily="18" charset="0"/>
                        </a:rPr>
                        <m:t>𝑥</m:t>
                      </m:r>
                      <m:r>
                        <a:rPr lang="en-US" altLang="zh-TW" sz="2400" i="1">
                          <a:latin typeface="Cambria Math" panose="02040503050406030204" pitchFamily="18" charset="0"/>
                        </a:rPr>
                        <m:t>)=</m:t>
                      </m:r>
                      <m:d>
                        <m:dPr>
                          <m:begChr m:val="{"/>
                          <m:endChr m:val=""/>
                          <m:ctrlPr>
                            <a:rPr lang="zh-TW" altLang="zh-TW" sz="2400" i="1">
                              <a:latin typeface="Cambria Math" panose="02040503050406030204" pitchFamily="18" charset="0"/>
                            </a:rPr>
                          </m:ctrlPr>
                        </m:dPr>
                        <m:e>
                          <m:eqArr>
                            <m:eqArrPr>
                              <m:ctrlPr>
                                <a:rPr lang="zh-TW" altLang="zh-TW" sz="2400" i="1">
                                  <a:latin typeface="Cambria Math" panose="02040503050406030204" pitchFamily="18" charset="0"/>
                                </a:rPr>
                              </m:ctrlPr>
                            </m:eqArrPr>
                            <m:e>
                              <m:r>
                                <a:rPr lang="en-US" altLang="zh-TW" sz="2400" i="1">
                                  <a:latin typeface="Cambria Math" panose="02040503050406030204" pitchFamily="18" charset="0"/>
                                </a:rPr>
                                <m:t>0,</m:t>
                              </m:r>
                              <m:r>
                                <a:rPr lang="en-US" altLang="zh-TW" sz="2400" i="1">
                                  <a:latin typeface="Cambria Math" panose="02040503050406030204" pitchFamily="18" charset="0"/>
                                </a:rPr>
                                <m:t>𝑖𝑓</m:t>
                              </m:r>
                              <m:r>
                                <a:rPr lang="en-US" altLang="zh-TW" sz="2400" i="1">
                                  <a:latin typeface="Cambria Math" panose="02040503050406030204" pitchFamily="18" charset="0"/>
                                </a:rPr>
                                <m:t>(</m:t>
                              </m:r>
                              <m:r>
                                <a:rPr lang="en-US" altLang="zh-TW" sz="2400" i="1">
                                  <a:latin typeface="Cambria Math" panose="02040503050406030204" pitchFamily="18" charset="0"/>
                                </a:rPr>
                                <m:t>𝑥</m:t>
                              </m:r>
                              <m:r>
                                <a:rPr lang="en-US" altLang="zh-TW" sz="2400" i="1">
                                  <a:latin typeface="Cambria Math" panose="02040503050406030204" pitchFamily="18" charset="0"/>
                                </a:rPr>
                                <m:t>&lt;0)</m:t>
                              </m:r>
                            </m:e>
                            <m:e>
                              <m:r>
                                <a:rPr lang="en-US" altLang="zh-TW" sz="2400" i="1">
                                  <a:latin typeface="Cambria Math" panose="02040503050406030204" pitchFamily="18" charset="0"/>
                                </a:rPr>
                                <m:t>𝑥</m:t>
                              </m:r>
                              <m:r>
                                <a:rPr lang="en-US" altLang="zh-TW" sz="2400" i="1">
                                  <a:latin typeface="Cambria Math" panose="02040503050406030204" pitchFamily="18" charset="0"/>
                                </a:rPr>
                                <m:t>,</m:t>
                              </m:r>
                              <m:r>
                                <a:rPr lang="en-US" altLang="zh-TW" sz="2400" i="1">
                                  <a:latin typeface="Cambria Math" panose="02040503050406030204" pitchFamily="18" charset="0"/>
                                </a:rPr>
                                <m:t>𝑖𝑓</m:t>
                              </m:r>
                              <m:r>
                                <a:rPr lang="en-US" altLang="zh-TW" sz="2400" i="1">
                                  <a:latin typeface="Cambria Math" panose="02040503050406030204" pitchFamily="18" charset="0"/>
                                </a:rPr>
                                <m:t>(</m:t>
                              </m:r>
                              <m:r>
                                <a:rPr lang="en-US" altLang="zh-TW" sz="2400" i="1">
                                  <a:latin typeface="Cambria Math" panose="02040503050406030204" pitchFamily="18" charset="0"/>
                                </a:rPr>
                                <m:t>𝑥</m:t>
                              </m:r>
                              <m:r>
                                <a:rPr lang="en-US" altLang="zh-TW" sz="2400" i="1">
                                  <a:latin typeface="Cambria Math" panose="02040503050406030204" pitchFamily="18" charset="0"/>
                                </a:rPr>
                                <m:t>≥0)</m:t>
                              </m:r>
                            </m:e>
                          </m:eqArr>
                        </m:e>
                      </m:d>
                    </m:oMath>
                  </m:oMathPara>
                </a14:m>
                <a:endParaRPr lang="zh-TW" altLang="en-US" sz="2400" dirty="0">
                  <a:latin typeface="微軟正黑體" panose="020B0604030504040204" pitchFamily="34" charset="-120"/>
                  <a:ea typeface="微軟正黑體" panose="020B0604030504040204" pitchFamily="34" charset="-120"/>
                </a:endParaRPr>
              </a:p>
            </p:txBody>
          </p:sp>
        </mc:Choice>
        <mc:Fallback xmlns="">
          <p:sp>
            <p:nvSpPr>
              <p:cNvPr id="6" name="文字方塊 5"/>
              <p:cNvSpPr txBox="1">
                <a:spLocks noRot="1" noChangeAspect="1" noMove="1" noResize="1" noEditPoints="1" noAdjustHandles="1" noChangeArrowheads="1" noChangeShapeType="1" noTextEdit="1"/>
              </p:cNvSpPr>
              <p:nvPr/>
            </p:nvSpPr>
            <p:spPr>
              <a:xfrm>
                <a:off x="-590308" y="2512852"/>
                <a:ext cx="5380101" cy="916148"/>
              </a:xfrm>
              <a:prstGeom prst="rect">
                <a:avLst/>
              </a:prstGeom>
              <a:blipFill>
                <a:blip r:embed="rId3"/>
                <a:stretch>
                  <a:fillRect/>
                </a:stretch>
              </a:blipFill>
            </p:spPr>
            <p:txBody>
              <a:bodyPr/>
              <a:lstStyle/>
              <a:p>
                <a:r>
                  <a:rPr lang="zh-TW" altLang="en-US">
                    <a:noFill/>
                  </a:rPr>
                  <a:t> </a:t>
                </a:r>
              </a:p>
            </p:txBody>
          </p:sp>
        </mc:Fallback>
      </mc:AlternateContent>
      <p:sp>
        <p:nvSpPr>
          <p:cNvPr id="8" name="橢圓 7"/>
          <p:cNvSpPr/>
          <p:nvPr/>
        </p:nvSpPr>
        <p:spPr>
          <a:xfrm>
            <a:off x="722488" y="5414864"/>
            <a:ext cx="846666" cy="895625"/>
          </a:xfrm>
          <a:prstGeom prst="ellipse">
            <a:avLst/>
          </a:prstGeom>
          <a:solidFill>
            <a:schemeClr val="accent6">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400" dirty="0"/>
              <a:t>2</a:t>
            </a:r>
            <a:endParaRPr lang="zh-TW" altLang="en-US" sz="2400" dirty="0"/>
          </a:p>
        </p:txBody>
      </p:sp>
      <p:sp>
        <p:nvSpPr>
          <p:cNvPr id="9" name="文字方塊 8"/>
          <p:cNvSpPr txBox="1"/>
          <p:nvPr/>
        </p:nvSpPr>
        <p:spPr>
          <a:xfrm>
            <a:off x="1788344" y="5539510"/>
            <a:ext cx="2031325" cy="646331"/>
          </a:xfrm>
          <a:prstGeom prst="rect">
            <a:avLst/>
          </a:prstGeom>
          <a:noFill/>
        </p:spPr>
        <p:txBody>
          <a:bodyPr wrap="none" rtlCol="0">
            <a:spAutoFit/>
          </a:bodyPr>
          <a:lstStyle/>
          <a:p>
            <a:r>
              <a:rPr lang="zh-TW" altLang="en-US" sz="3600" dirty="0" smtClean="0">
                <a:latin typeface="微軟正黑體" panose="020B0604030504040204" pitchFamily="34" charset="-120"/>
                <a:ea typeface="微軟正黑體" panose="020B0604030504040204" pitchFamily="34" charset="-120"/>
              </a:rPr>
              <a:t>啟動函數</a:t>
            </a:r>
            <a:endParaRPr lang="zh-TW" altLang="en-US" sz="3600" dirty="0">
              <a:latin typeface="微軟正黑體" panose="020B0604030504040204" pitchFamily="34" charset="-120"/>
              <a:ea typeface="微軟正黑體" panose="020B0604030504040204" pitchFamily="34" charset="-120"/>
            </a:endParaRPr>
          </a:p>
        </p:txBody>
      </p:sp>
      <p:graphicFrame>
        <p:nvGraphicFramePr>
          <p:cNvPr id="10" name="表格 9"/>
          <p:cNvGraphicFramePr>
            <a:graphicFrameLocks noGrp="1"/>
          </p:cNvGraphicFramePr>
          <p:nvPr>
            <p:extLst>
              <p:ext uri="{D42A27DB-BD31-4B8C-83A1-F6EECF244321}">
                <p14:modId xmlns:p14="http://schemas.microsoft.com/office/powerpoint/2010/main" val="1978192659"/>
              </p:ext>
            </p:extLst>
          </p:nvPr>
        </p:nvGraphicFramePr>
        <p:xfrm>
          <a:off x="4402666" y="1174080"/>
          <a:ext cx="3038622" cy="3156912"/>
        </p:xfrm>
        <a:graphic>
          <a:graphicData uri="http://schemas.openxmlformats.org/drawingml/2006/table">
            <a:tbl>
              <a:tblPr firstRow="1" bandRow="1">
                <a:tableStyleId>{2D5ABB26-0587-4C30-8999-92F81FD0307C}</a:tableStyleId>
              </a:tblPr>
              <a:tblGrid>
                <a:gridCol w="1012874">
                  <a:extLst>
                    <a:ext uri="{9D8B030D-6E8A-4147-A177-3AD203B41FA5}">
                      <a16:colId xmlns:a16="http://schemas.microsoft.com/office/drawing/2014/main" val="3950101188"/>
                    </a:ext>
                  </a:extLst>
                </a:gridCol>
                <a:gridCol w="1012874">
                  <a:extLst>
                    <a:ext uri="{9D8B030D-6E8A-4147-A177-3AD203B41FA5}">
                      <a16:colId xmlns:a16="http://schemas.microsoft.com/office/drawing/2014/main" val="402238928"/>
                    </a:ext>
                  </a:extLst>
                </a:gridCol>
                <a:gridCol w="1012874">
                  <a:extLst>
                    <a:ext uri="{9D8B030D-6E8A-4147-A177-3AD203B41FA5}">
                      <a16:colId xmlns:a16="http://schemas.microsoft.com/office/drawing/2014/main" val="3584238252"/>
                    </a:ext>
                  </a:extLst>
                </a:gridCol>
              </a:tblGrid>
              <a:tr h="1052304">
                <a:tc>
                  <a:txBody>
                    <a:bodyPr/>
                    <a:lstStyle/>
                    <a:p>
                      <a:pPr algn="ctr"/>
                      <a:r>
                        <a:rPr lang="en-US" altLang="zh-TW" sz="2400" dirty="0" smtClean="0"/>
                        <a:t>46</a:t>
                      </a:r>
                      <a:endParaRPr lang="zh-TW" altLang="en-US" sz="2400" dirty="0"/>
                    </a:p>
                  </a:txBody>
                  <a:tcPr marL="58687" marR="58687" marT="29344" marB="29344"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tc>
                  <a:txBody>
                    <a:bodyPr/>
                    <a:lstStyle/>
                    <a:p>
                      <a:pPr algn="ctr"/>
                      <a:r>
                        <a:rPr lang="en-US" altLang="zh-TW" sz="2400" dirty="0" smtClean="0"/>
                        <a:t>34</a:t>
                      </a:r>
                      <a:endParaRPr lang="zh-TW" altLang="en-US" sz="2400" dirty="0"/>
                    </a:p>
                  </a:txBody>
                  <a:tcPr marL="58687" marR="58687" marT="29344" marB="29344"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tc>
                  <a:txBody>
                    <a:bodyPr/>
                    <a:lstStyle/>
                    <a:p>
                      <a:pPr algn="ctr"/>
                      <a:r>
                        <a:rPr lang="en-US" altLang="zh-TW" sz="2400" dirty="0" smtClean="0"/>
                        <a:t>50</a:t>
                      </a:r>
                      <a:endParaRPr lang="zh-TW" altLang="en-US" sz="2400" dirty="0"/>
                    </a:p>
                  </a:txBody>
                  <a:tcPr marL="58687" marR="58687" marT="29344" marB="29344"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137392097"/>
                  </a:ext>
                </a:extLst>
              </a:tr>
              <a:tr h="1052304">
                <a:tc>
                  <a:txBody>
                    <a:bodyPr/>
                    <a:lstStyle/>
                    <a:p>
                      <a:pPr algn="ctr"/>
                      <a:r>
                        <a:rPr lang="en-US" altLang="zh-TW" sz="2400" dirty="0" smtClean="0"/>
                        <a:t>41</a:t>
                      </a:r>
                      <a:endParaRPr lang="zh-TW" altLang="en-US" sz="2400" dirty="0"/>
                    </a:p>
                  </a:txBody>
                  <a:tcPr marL="58687" marR="58687" marT="29344" marB="29344"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tc>
                  <a:txBody>
                    <a:bodyPr/>
                    <a:lstStyle/>
                    <a:p>
                      <a:pPr algn="ctr"/>
                      <a:r>
                        <a:rPr lang="en-US" altLang="zh-TW" sz="2400" dirty="0" smtClean="0"/>
                        <a:t>36</a:t>
                      </a:r>
                      <a:endParaRPr lang="zh-TW" altLang="en-US" sz="2400" dirty="0"/>
                    </a:p>
                  </a:txBody>
                  <a:tcPr marL="58687" marR="58687" marT="29344" marB="29344"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tc>
                  <a:txBody>
                    <a:bodyPr/>
                    <a:lstStyle/>
                    <a:p>
                      <a:pPr algn="ctr"/>
                      <a:r>
                        <a:rPr lang="en-US" altLang="zh-TW" sz="2400" dirty="0" smtClean="0"/>
                        <a:t>90</a:t>
                      </a:r>
                      <a:endParaRPr lang="zh-TW" altLang="en-US" sz="2400" dirty="0"/>
                    </a:p>
                  </a:txBody>
                  <a:tcPr marL="58687" marR="58687" marT="29344" marB="29344"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877225961"/>
                  </a:ext>
                </a:extLst>
              </a:tr>
              <a:tr h="1052304">
                <a:tc>
                  <a:txBody>
                    <a:bodyPr/>
                    <a:lstStyle/>
                    <a:p>
                      <a:pPr algn="ctr"/>
                      <a:r>
                        <a:rPr lang="en-US" altLang="zh-TW" sz="2400" dirty="0" smtClean="0"/>
                        <a:t>82</a:t>
                      </a:r>
                      <a:endParaRPr lang="zh-TW" altLang="en-US" sz="2400" dirty="0"/>
                    </a:p>
                  </a:txBody>
                  <a:tcPr marL="58687" marR="58687" marT="29344" marB="29344"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tc>
                  <a:txBody>
                    <a:bodyPr/>
                    <a:lstStyle/>
                    <a:p>
                      <a:pPr algn="ctr"/>
                      <a:r>
                        <a:rPr lang="en-US" altLang="zh-TW" sz="2400" dirty="0" smtClean="0"/>
                        <a:t>48</a:t>
                      </a:r>
                      <a:endParaRPr lang="zh-TW" altLang="en-US" sz="2400" dirty="0"/>
                    </a:p>
                  </a:txBody>
                  <a:tcPr marL="58687" marR="58687" marT="29344" marB="29344"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tc>
                  <a:txBody>
                    <a:bodyPr/>
                    <a:lstStyle/>
                    <a:p>
                      <a:pPr algn="ctr"/>
                      <a:r>
                        <a:rPr lang="en-US" altLang="zh-TW" sz="2400" dirty="0" smtClean="0"/>
                        <a:t>29</a:t>
                      </a:r>
                      <a:endParaRPr lang="zh-TW" altLang="en-US" sz="2400" dirty="0"/>
                    </a:p>
                  </a:txBody>
                  <a:tcPr marL="58687" marR="58687" marT="29344" marB="29344"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4128161596"/>
                  </a:ext>
                </a:extLst>
              </a:tr>
            </a:tbl>
          </a:graphicData>
        </a:graphic>
      </p:graphicFrame>
      <p:sp>
        <p:nvSpPr>
          <p:cNvPr id="11" name="文字方塊 10"/>
          <p:cNvSpPr txBox="1"/>
          <p:nvPr/>
        </p:nvSpPr>
        <p:spPr>
          <a:xfrm>
            <a:off x="9660311" y="4571996"/>
            <a:ext cx="1418978" cy="461665"/>
          </a:xfrm>
          <a:prstGeom prst="rect">
            <a:avLst/>
          </a:prstGeom>
          <a:noFill/>
        </p:spPr>
        <p:txBody>
          <a:bodyPr wrap="none" rtlCol="0">
            <a:spAutoFit/>
          </a:bodyPr>
          <a:lstStyle/>
          <a:p>
            <a:r>
              <a:rPr lang="zh-TW" altLang="en-US" sz="2400" dirty="0">
                <a:latin typeface="微軟正黑體" panose="020B0604030504040204" pitchFamily="34" charset="-120"/>
                <a:ea typeface="微軟正黑體" panose="020B0604030504040204" pitchFamily="34" charset="-120"/>
              </a:rPr>
              <a:t>特徵</a:t>
            </a:r>
            <a:r>
              <a:rPr lang="zh-TW" altLang="en-US" sz="2400" dirty="0" smtClean="0">
                <a:latin typeface="微軟正黑體" panose="020B0604030504040204" pitchFamily="34" charset="-120"/>
                <a:ea typeface="微軟正黑體" panose="020B0604030504040204" pitchFamily="34" charset="-120"/>
              </a:rPr>
              <a:t>圖</a:t>
            </a: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p:txBody>
      </p:sp>
      <p:sp>
        <p:nvSpPr>
          <p:cNvPr id="15" name="向右箭號 14"/>
          <p:cNvSpPr/>
          <p:nvPr/>
        </p:nvSpPr>
        <p:spPr>
          <a:xfrm>
            <a:off x="7597421" y="2512852"/>
            <a:ext cx="1185334" cy="8325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ReLU</a:t>
            </a:r>
            <a:endParaRPr lang="zh-TW" altLang="en-US" dirty="0"/>
          </a:p>
        </p:txBody>
      </p:sp>
      <p:graphicFrame>
        <p:nvGraphicFramePr>
          <p:cNvPr id="16" name="表格 15"/>
          <p:cNvGraphicFramePr>
            <a:graphicFrameLocks noGrp="1"/>
          </p:cNvGraphicFramePr>
          <p:nvPr>
            <p:extLst>
              <p:ext uri="{D42A27DB-BD31-4B8C-83A1-F6EECF244321}">
                <p14:modId xmlns:p14="http://schemas.microsoft.com/office/powerpoint/2010/main" val="1831531999"/>
              </p:ext>
            </p:extLst>
          </p:nvPr>
        </p:nvGraphicFramePr>
        <p:xfrm>
          <a:off x="8850489" y="1174080"/>
          <a:ext cx="3038622" cy="3156912"/>
        </p:xfrm>
        <a:graphic>
          <a:graphicData uri="http://schemas.openxmlformats.org/drawingml/2006/table">
            <a:tbl>
              <a:tblPr firstRow="1" bandRow="1">
                <a:tableStyleId>{2D5ABB26-0587-4C30-8999-92F81FD0307C}</a:tableStyleId>
              </a:tblPr>
              <a:tblGrid>
                <a:gridCol w="1012874">
                  <a:extLst>
                    <a:ext uri="{9D8B030D-6E8A-4147-A177-3AD203B41FA5}">
                      <a16:colId xmlns:a16="http://schemas.microsoft.com/office/drawing/2014/main" val="3950101188"/>
                    </a:ext>
                  </a:extLst>
                </a:gridCol>
                <a:gridCol w="1012874">
                  <a:extLst>
                    <a:ext uri="{9D8B030D-6E8A-4147-A177-3AD203B41FA5}">
                      <a16:colId xmlns:a16="http://schemas.microsoft.com/office/drawing/2014/main" val="402238928"/>
                    </a:ext>
                  </a:extLst>
                </a:gridCol>
                <a:gridCol w="1012874">
                  <a:extLst>
                    <a:ext uri="{9D8B030D-6E8A-4147-A177-3AD203B41FA5}">
                      <a16:colId xmlns:a16="http://schemas.microsoft.com/office/drawing/2014/main" val="3584238252"/>
                    </a:ext>
                  </a:extLst>
                </a:gridCol>
              </a:tblGrid>
              <a:tr h="1052304">
                <a:tc>
                  <a:txBody>
                    <a:bodyPr/>
                    <a:lstStyle/>
                    <a:p>
                      <a:pPr algn="ctr"/>
                      <a:r>
                        <a:rPr lang="en-US" altLang="zh-TW" sz="2400" dirty="0" smtClean="0"/>
                        <a:t>46</a:t>
                      </a:r>
                      <a:endParaRPr lang="zh-TW" altLang="en-US" sz="2400" dirty="0"/>
                    </a:p>
                  </a:txBody>
                  <a:tcPr marL="58687" marR="58687" marT="29344" marB="29344"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tc>
                  <a:txBody>
                    <a:bodyPr/>
                    <a:lstStyle/>
                    <a:p>
                      <a:pPr algn="ctr"/>
                      <a:r>
                        <a:rPr lang="en-US" altLang="zh-TW" sz="2400" dirty="0" smtClean="0"/>
                        <a:t>34</a:t>
                      </a:r>
                      <a:endParaRPr lang="zh-TW" altLang="en-US" sz="2400" dirty="0"/>
                    </a:p>
                  </a:txBody>
                  <a:tcPr marL="58687" marR="58687" marT="29344" marB="29344"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tc>
                  <a:txBody>
                    <a:bodyPr/>
                    <a:lstStyle/>
                    <a:p>
                      <a:pPr algn="ctr"/>
                      <a:r>
                        <a:rPr lang="en-US" altLang="zh-TW" sz="2400" dirty="0" smtClean="0"/>
                        <a:t>50</a:t>
                      </a:r>
                      <a:endParaRPr lang="zh-TW" altLang="en-US" sz="2400" dirty="0"/>
                    </a:p>
                  </a:txBody>
                  <a:tcPr marL="58687" marR="58687" marT="29344" marB="29344"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137392097"/>
                  </a:ext>
                </a:extLst>
              </a:tr>
              <a:tr h="1052304">
                <a:tc>
                  <a:txBody>
                    <a:bodyPr/>
                    <a:lstStyle/>
                    <a:p>
                      <a:pPr algn="ctr"/>
                      <a:r>
                        <a:rPr lang="en-US" altLang="zh-TW" sz="2400" dirty="0" smtClean="0"/>
                        <a:t>41</a:t>
                      </a:r>
                      <a:endParaRPr lang="zh-TW" altLang="en-US" sz="2400" dirty="0"/>
                    </a:p>
                  </a:txBody>
                  <a:tcPr marL="58687" marR="58687" marT="29344" marB="29344"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tc>
                  <a:txBody>
                    <a:bodyPr/>
                    <a:lstStyle/>
                    <a:p>
                      <a:pPr algn="ctr"/>
                      <a:r>
                        <a:rPr lang="en-US" altLang="zh-TW" sz="2400" dirty="0" smtClean="0"/>
                        <a:t>36</a:t>
                      </a:r>
                      <a:endParaRPr lang="zh-TW" altLang="en-US" sz="2400" dirty="0"/>
                    </a:p>
                  </a:txBody>
                  <a:tcPr marL="58687" marR="58687" marT="29344" marB="29344"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tc>
                  <a:txBody>
                    <a:bodyPr/>
                    <a:lstStyle/>
                    <a:p>
                      <a:pPr algn="ctr"/>
                      <a:r>
                        <a:rPr lang="en-US" altLang="zh-TW" sz="2400" dirty="0" smtClean="0"/>
                        <a:t>90</a:t>
                      </a:r>
                      <a:endParaRPr lang="zh-TW" altLang="en-US" sz="2400" dirty="0"/>
                    </a:p>
                  </a:txBody>
                  <a:tcPr marL="58687" marR="58687" marT="29344" marB="29344"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877225961"/>
                  </a:ext>
                </a:extLst>
              </a:tr>
              <a:tr h="1052304">
                <a:tc>
                  <a:txBody>
                    <a:bodyPr/>
                    <a:lstStyle/>
                    <a:p>
                      <a:pPr algn="ctr"/>
                      <a:r>
                        <a:rPr lang="en-US" altLang="zh-TW" sz="2400" dirty="0" smtClean="0"/>
                        <a:t>82</a:t>
                      </a:r>
                      <a:endParaRPr lang="zh-TW" altLang="en-US" sz="2400" dirty="0"/>
                    </a:p>
                  </a:txBody>
                  <a:tcPr marL="58687" marR="58687" marT="29344" marB="29344"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tc>
                  <a:txBody>
                    <a:bodyPr/>
                    <a:lstStyle/>
                    <a:p>
                      <a:pPr algn="ctr"/>
                      <a:r>
                        <a:rPr lang="en-US" altLang="zh-TW" sz="2400" dirty="0" smtClean="0"/>
                        <a:t>48</a:t>
                      </a:r>
                      <a:endParaRPr lang="zh-TW" altLang="en-US" sz="2400" dirty="0"/>
                    </a:p>
                  </a:txBody>
                  <a:tcPr marL="58687" marR="58687" marT="29344" marB="29344"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tc>
                  <a:txBody>
                    <a:bodyPr/>
                    <a:lstStyle/>
                    <a:p>
                      <a:pPr algn="ctr"/>
                      <a:r>
                        <a:rPr lang="en-US" altLang="zh-TW" sz="2400" dirty="0" smtClean="0"/>
                        <a:t>29</a:t>
                      </a:r>
                      <a:endParaRPr lang="zh-TW" altLang="en-US" sz="2400" dirty="0"/>
                    </a:p>
                  </a:txBody>
                  <a:tcPr marL="58687" marR="58687" marT="29344" marB="29344"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4128161596"/>
                  </a:ext>
                </a:extLst>
              </a:tr>
            </a:tbl>
          </a:graphicData>
        </a:graphic>
      </p:graphicFrame>
      <p:sp>
        <p:nvSpPr>
          <p:cNvPr id="2" name="投影片編號版面配置區 1"/>
          <p:cNvSpPr>
            <a:spLocks noGrp="1"/>
          </p:cNvSpPr>
          <p:nvPr>
            <p:ph type="sldNum" sz="quarter" idx="12"/>
          </p:nvPr>
        </p:nvSpPr>
        <p:spPr/>
        <p:txBody>
          <a:bodyPr/>
          <a:lstStyle/>
          <a:p>
            <a:fld id="{FA37EAB8-EDB4-4B22-8925-965AA9769E5D}" type="slidenum">
              <a:rPr lang="zh-TW" altLang="en-US" smtClean="0"/>
              <a:t>17</a:t>
            </a:fld>
            <a:endParaRPr lang="zh-TW" altLang="en-US"/>
          </a:p>
        </p:txBody>
      </p:sp>
    </p:spTree>
    <p:extLst>
      <p:ext uri="{BB962C8B-B14F-4D97-AF65-F5344CB8AC3E}">
        <p14:creationId xmlns:p14="http://schemas.microsoft.com/office/powerpoint/2010/main" val="11663855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extLst>
              <p:ext uri="{D42A27DB-BD31-4B8C-83A1-F6EECF244321}">
                <p14:modId xmlns:p14="http://schemas.microsoft.com/office/powerpoint/2010/main" val="2512907241"/>
              </p:ext>
            </p:extLst>
          </p:nvPr>
        </p:nvGraphicFramePr>
        <p:xfrm>
          <a:off x="758471" y="428973"/>
          <a:ext cx="4016732" cy="4143024"/>
        </p:xfrm>
        <a:graphic>
          <a:graphicData uri="http://schemas.openxmlformats.org/drawingml/2006/table">
            <a:tbl>
              <a:tblPr firstRow="1" bandRow="1">
                <a:tableStyleId>{2D5ABB26-0587-4C30-8999-92F81FD0307C}</a:tableStyleId>
              </a:tblPr>
              <a:tblGrid>
                <a:gridCol w="1004183">
                  <a:extLst>
                    <a:ext uri="{9D8B030D-6E8A-4147-A177-3AD203B41FA5}">
                      <a16:colId xmlns:a16="http://schemas.microsoft.com/office/drawing/2014/main" val="3950101188"/>
                    </a:ext>
                  </a:extLst>
                </a:gridCol>
                <a:gridCol w="1004183">
                  <a:extLst>
                    <a:ext uri="{9D8B030D-6E8A-4147-A177-3AD203B41FA5}">
                      <a16:colId xmlns:a16="http://schemas.microsoft.com/office/drawing/2014/main" val="402238928"/>
                    </a:ext>
                  </a:extLst>
                </a:gridCol>
                <a:gridCol w="1004183">
                  <a:extLst>
                    <a:ext uri="{9D8B030D-6E8A-4147-A177-3AD203B41FA5}">
                      <a16:colId xmlns:a16="http://schemas.microsoft.com/office/drawing/2014/main" val="3584238252"/>
                    </a:ext>
                  </a:extLst>
                </a:gridCol>
                <a:gridCol w="1004183">
                  <a:extLst>
                    <a:ext uri="{9D8B030D-6E8A-4147-A177-3AD203B41FA5}">
                      <a16:colId xmlns:a16="http://schemas.microsoft.com/office/drawing/2014/main" val="2175352649"/>
                    </a:ext>
                  </a:extLst>
                </a:gridCol>
              </a:tblGrid>
              <a:tr h="1035756">
                <a:tc>
                  <a:txBody>
                    <a:bodyPr/>
                    <a:lstStyle/>
                    <a:p>
                      <a:pPr algn="ctr"/>
                      <a:r>
                        <a:rPr lang="en-US" altLang="zh-TW" sz="3500" dirty="0" smtClean="0"/>
                        <a:t>46</a:t>
                      </a:r>
                      <a:endParaRPr lang="zh-TW" altLang="en-US" sz="3500" dirty="0"/>
                    </a:p>
                  </a:txBody>
                  <a:tcPr marL="84424" marR="84424" marT="42213" marB="42213"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solidFill>
                      <a:schemeClr val="tx2">
                        <a:lumMod val="20000"/>
                        <a:lumOff val="80000"/>
                      </a:schemeClr>
                    </a:solidFill>
                  </a:tcPr>
                </a:tc>
                <a:tc>
                  <a:txBody>
                    <a:bodyPr/>
                    <a:lstStyle/>
                    <a:p>
                      <a:pPr algn="ctr"/>
                      <a:r>
                        <a:rPr lang="en-US" altLang="zh-TW" sz="3500" dirty="0" smtClean="0"/>
                        <a:t>34</a:t>
                      </a:r>
                      <a:endParaRPr lang="zh-TW" altLang="en-US" sz="3500" dirty="0"/>
                    </a:p>
                  </a:txBody>
                  <a:tcPr marL="84424" marR="84424" marT="42213" marB="42213"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solidFill>
                      <a:schemeClr val="tx2">
                        <a:lumMod val="20000"/>
                        <a:lumOff val="80000"/>
                      </a:schemeClr>
                    </a:solidFill>
                  </a:tcPr>
                </a:tc>
                <a:tc>
                  <a:txBody>
                    <a:bodyPr/>
                    <a:lstStyle/>
                    <a:p>
                      <a:pPr algn="ctr"/>
                      <a:r>
                        <a:rPr lang="en-US" altLang="zh-TW" sz="3500" dirty="0" smtClean="0"/>
                        <a:t>50</a:t>
                      </a:r>
                      <a:endParaRPr lang="zh-TW" altLang="en-US" sz="3500" dirty="0"/>
                    </a:p>
                  </a:txBody>
                  <a:tcPr marL="84424" marR="84424" marT="42213" marB="42213"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solidFill>
                      <a:schemeClr val="tx2">
                        <a:lumMod val="20000"/>
                        <a:lumOff val="80000"/>
                      </a:schemeClr>
                    </a:solidFill>
                  </a:tcPr>
                </a:tc>
                <a:tc>
                  <a:txBody>
                    <a:bodyPr/>
                    <a:lstStyle/>
                    <a:p>
                      <a:pPr algn="ctr"/>
                      <a:r>
                        <a:rPr lang="en-US" altLang="zh-TW" sz="2500" dirty="0" smtClean="0"/>
                        <a:t>0</a:t>
                      </a:r>
                      <a:endParaRPr lang="zh-TW" altLang="en-US" sz="2500" dirty="0"/>
                    </a:p>
                  </a:txBody>
                  <a:tcPr marL="84424" marR="84424" marT="42213" marB="42213"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137392097"/>
                  </a:ext>
                </a:extLst>
              </a:tr>
              <a:tr h="1035756">
                <a:tc>
                  <a:txBody>
                    <a:bodyPr/>
                    <a:lstStyle/>
                    <a:p>
                      <a:pPr algn="ctr"/>
                      <a:r>
                        <a:rPr lang="en-US" altLang="zh-TW" sz="3500" dirty="0" smtClean="0"/>
                        <a:t>41</a:t>
                      </a:r>
                      <a:endParaRPr lang="zh-TW" altLang="en-US" sz="3500" dirty="0"/>
                    </a:p>
                  </a:txBody>
                  <a:tcPr marL="84424" marR="84424" marT="42213" marB="42213"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solidFill>
                      <a:schemeClr val="tx2">
                        <a:lumMod val="20000"/>
                        <a:lumOff val="80000"/>
                      </a:schemeClr>
                    </a:solidFill>
                  </a:tcPr>
                </a:tc>
                <a:tc>
                  <a:txBody>
                    <a:bodyPr/>
                    <a:lstStyle/>
                    <a:p>
                      <a:pPr algn="ctr"/>
                      <a:r>
                        <a:rPr lang="en-US" altLang="zh-TW" sz="3500" dirty="0" smtClean="0"/>
                        <a:t>36</a:t>
                      </a:r>
                      <a:endParaRPr lang="zh-TW" altLang="en-US" sz="3500" dirty="0"/>
                    </a:p>
                  </a:txBody>
                  <a:tcPr marL="84424" marR="84424" marT="42213" marB="42213"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solidFill>
                      <a:schemeClr val="tx2">
                        <a:lumMod val="20000"/>
                        <a:lumOff val="80000"/>
                      </a:schemeClr>
                    </a:solidFill>
                  </a:tcPr>
                </a:tc>
                <a:tc>
                  <a:txBody>
                    <a:bodyPr/>
                    <a:lstStyle/>
                    <a:p>
                      <a:pPr algn="ctr"/>
                      <a:r>
                        <a:rPr lang="en-US" altLang="zh-TW" sz="3500" dirty="0" smtClean="0"/>
                        <a:t>90</a:t>
                      </a:r>
                      <a:endParaRPr lang="zh-TW" altLang="en-US" sz="3500" dirty="0"/>
                    </a:p>
                  </a:txBody>
                  <a:tcPr marL="84424" marR="84424" marT="42213" marB="42213"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solidFill>
                      <a:schemeClr val="tx2">
                        <a:lumMod val="20000"/>
                        <a:lumOff val="80000"/>
                      </a:schemeClr>
                    </a:solidFill>
                  </a:tcPr>
                </a:tc>
                <a:tc>
                  <a:txBody>
                    <a:bodyPr/>
                    <a:lstStyle/>
                    <a:p>
                      <a:pPr algn="ctr"/>
                      <a:r>
                        <a:rPr lang="en-US" altLang="zh-TW" sz="2500" dirty="0" smtClean="0"/>
                        <a:t>0</a:t>
                      </a:r>
                      <a:endParaRPr lang="zh-TW" altLang="en-US" sz="2500" dirty="0"/>
                    </a:p>
                  </a:txBody>
                  <a:tcPr marL="84424" marR="84424" marT="42213" marB="42213"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877225961"/>
                  </a:ext>
                </a:extLst>
              </a:tr>
              <a:tr h="1035756">
                <a:tc>
                  <a:txBody>
                    <a:bodyPr/>
                    <a:lstStyle/>
                    <a:p>
                      <a:pPr algn="ctr"/>
                      <a:r>
                        <a:rPr lang="en-US" altLang="zh-TW" sz="3500" dirty="0" smtClean="0"/>
                        <a:t>82</a:t>
                      </a:r>
                      <a:endParaRPr lang="zh-TW" altLang="en-US" sz="3500" dirty="0"/>
                    </a:p>
                  </a:txBody>
                  <a:tcPr marL="84424" marR="84424" marT="42213" marB="42213"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solidFill>
                      <a:schemeClr val="tx2">
                        <a:lumMod val="20000"/>
                        <a:lumOff val="80000"/>
                      </a:schemeClr>
                    </a:solidFill>
                  </a:tcPr>
                </a:tc>
                <a:tc>
                  <a:txBody>
                    <a:bodyPr/>
                    <a:lstStyle/>
                    <a:p>
                      <a:pPr algn="ctr"/>
                      <a:r>
                        <a:rPr lang="en-US" altLang="zh-TW" sz="3500" dirty="0" smtClean="0"/>
                        <a:t>48</a:t>
                      </a:r>
                      <a:endParaRPr lang="zh-TW" altLang="en-US" sz="3500" dirty="0"/>
                    </a:p>
                  </a:txBody>
                  <a:tcPr marL="84424" marR="84424" marT="42213" marB="42213"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solidFill>
                      <a:schemeClr val="tx2">
                        <a:lumMod val="20000"/>
                        <a:lumOff val="80000"/>
                      </a:schemeClr>
                    </a:solidFill>
                  </a:tcPr>
                </a:tc>
                <a:tc>
                  <a:txBody>
                    <a:bodyPr/>
                    <a:lstStyle/>
                    <a:p>
                      <a:pPr algn="ctr"/>
                      <a:r>
                        <a:rPr lang="en-US" altLang="zh-TW" sz="3500" dirty="0" smtClean="0"/>
                        <a:t>29</a:t>
                      </a:r>
                      <a:endParaRPr lang="zh-TW" altLang="en-US" sz="3500" dirty="0"/>
                    </a:p>
                  </a:txBody>
                  <a:tcPr marL="84424" marR="84424" marT="42213" marB="42213"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solidFill>
                      <a:schemeClr val="tx2">
                        <a:lumMod val="20000"/>
                        <a:lumOff val="80000"/>
                      </a:schemeClr>
                    </a:solidFill>
                  </a:tcPr>
                </a:tc>
                <a:tc>
                  <a:txBody>
                    <a:bodyPr/>
                    <a:lstStyle/>
                    <a:p>
                      <a:pPr algn="ctr"/>
                      <a:r>
                        <a:rPr lang="en-US" altLang="zh-TW" sz="2500" dirty="0" smtClean="0"/>
                        <a:t>0</a:t>
                      </a:r>
                      <a:endParaRPr lang="zh-TW" altLang="en-US" sz="2500" dirty="0"/>
                    </a:p>
                  </a:txBody>
                  <a:tcPr marL="84424" marR="84424" marT="42213" marB="42213"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4128161596"/>
                  </a:ext>
                </a:extLst>
              </a:tr>
              <a:tr h="1035756">
                <a:tc>
                  <a:txBody>
                    <a:bodyPr/>
                    <a:lstStyle/>
                    <a:p>
                      <a:pPr algn="ctr"/>
                      <a:r>
                        <a:rPr lang="en-US" altLang="zh-TW" sz="2500" b="0" dirty="0" smtClean="0"/>
                        <a:t>0</a:t>
                      </a:r>
                      <a:endParaRPr lang="zh-TW" altLang="en-US" sz="2500" b="0" dirty="0"/>
                    </a:p>
                  </a:txBody>
                  <a:tcPr marL="84424" marR="84424" marT="42213" marB="42213"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tc>
                  <a:txBody>
                    <a:bodyPr/>
                    <a:lstStyle/>
                    <a:p>
                      <a:pPr algn="ctr"/>
                      <a:r>
                        <a:rPr lang="en-US" altLang="zh-TW" sz="2500" b="0" dirty="0" smtClean="0"/>
                        <a:t>0</a:t>
                      </a:r>
                      <a:endParaRPr lang="zh-TW" altLang="en-US" sz="2500" b="0" dirty="0"/>
                    </a:p>
                  </a:txBody>
                  <a:tcPr marL="84424" marR="84424" marT="42213" marB="42213"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tc>
                  <a:txBody>
                    <a:bodyPr/>
                    <a:lstStyle/>
                    <a:p>
                      <a:pPr algn="ctr"/>
                      <a:r>
                        <a:rPr lang="en-US" altLang="zh-TW" sz="2500" b="0" dirty="0" smtClean="0"/>
                        <a:t>0</a:t>
                      </a:r>
                      <a:endParaRPr lang="zh-TW" altLang="en-US" sz="2500" b="0" dirty="0"/>
                    </a:p>
                  </a:txBody>
                  <a:tcPr marL="84424" marR="84424" marT="42213" marB="42213"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tc>
                  <a:txBody>
                    <a:bodyPr/>
                    <a:lstStyle/>
                    <a:p>
                      <a:pPr algn="ctr"/>
                      <a:r>
                        <a:rPr lang="en-US" altLang="zh-TW" sz="2500" b="0" dirty="0" smtClean="0"/>
                        <a:t>0</a:t>
                      </a:r>
                      <a:endParaRPr lang="zh-TW" altLang="en-US" sz="2500" b="0" dirty="0"/>
                    </a:p>
                  </a:txBody>
                  <a:tcPr marL="84424" marR="84424" marT="42213" marB="42213" anchor="ctr">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515700510"/>
                  </a:ext>
                </a:extLst>
              </a:tr>
            </a:tbl>
          </a:graphicData>
        </a:graphic>
      </p:graphicFrame>
      <p:sp>
        <p:nvSpPr>
          <p:cNvPr id="8" name="橢圓 7"/>
          <p:cNvSpPr/>
          <p:nvPr/>
        </p:nvSpPr>
        <p:spPr>
          <a:xfrm>
            <a:off x="722488" y="5414864"/>
            <a:ext cx="846666" cy="895625"/>
          </a:xfrm>
          <a:prstGeom prst="ellipse">
            <a:avLst/>
          </a:prstGeom>
          <a:solidFill>
            <a:schemeClr val="bg2">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400" dirty="0" smtClean="0"/>
              <a:t>3</a:t>
            </a:r>
          </a:p>
        </p:txBody>
      </p:sp>
      <p:sp>
        <p:nvSpPr>
          <p:cNvPr id="9" name="文字方塊 8"/>
          <p:cNvSpPr txBox="1"/>
          <p:nvPr/>
        </p:nvSpPr>
        <p:spPr>
          <a:xfrm>
            <a:off x="1788344" y="5539510"/>
            <a:ext cx="2031325" cy="646331"/>
          </a:xfrm>
          <a:prstGeom prst="rect">
            <a:avLst/>
          </a:prstGeom>
          <a:noFill/>
        </p:spPr>
        <p:txBody>
          <a:bodyPr wrap="none" rtlCol="0">
            <a:spAutoFit/>
          </a:bodyPr>
          <a:lstStyle/>
          <a:p>
            <a:r>
              <a:rPr lang="zh-TW" altLang="en-US" sz="3600" dirty="0">
                <a:latin typeface="微軟正黑體" panose="020B0604030504040204" pitchFamily="34" charset="-120"/>
                <a:ea typeface="微軟正黑體" panose="020B0604030504040204" pitchFamily="34" charset="-120"/>
              </a:rPr>
              <a:t>池化運算</a:t>
            </a:r>
          </a:p>
        </p:txBody>
      </p:sp>
      <p:sp>
        <p:nvSpPr>
          <p:cNvPr id="2" name="向右箭號 1"/>
          <p:cNvSpPr/>
          <p:nvPr/>
        </p:nvSpPr>
        <p:spPr>
          <a:xfrm>
            <a:off x="5622173" y="2769887"/>
            <a:ext cx="688622" cy="4289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2" name="表格 11"/>
          <p:cNvGraphicFramePr>
            <a:graphicFrameLocks noGrp="1"/>
          </p:cNvGraphicFramePr>
          <p:nvPr>
            <p:extLst>
              <p:ext uri="{D42A27DB-BD31-4B8C-83A1-F6EECF244321}">
                <p14:modId xmlns:p14="http://schemas.microsoft.com/office/powerpoint/2010/main" val="3994669160"/>
              </p:ext>
            </p:extLst>
          </p:nvPr>
        </p:nvGraphicFramePr>
        <p:xfrm>
          <a:off x="758471" y="421489"/>
          <a:ext cx="2029886" cy="2062068"/>
        </p:xfrm>
        <a:graphic>
          <a:graphicData uri="http://schemas.openxmlformats.org/drawingml/2006/table">
            <a:tbl>
              <a:tblPr firstRow="1" bandRow="1">
                <a:tableStyleId>{2D5ABB26-0587-4C30-8999-92F81FD0307C}</a:tableStyleId>
              </a:tblPr>
              <a:tblGrid>
                <a:gridCol w="1014943">
                  <a:extLst>
                    <a:ext uri="{9D8B030D-6E8A-4147-A177-3AD203B41FA5}">
                      <a16:colId xmlns:a16="http://schemas.microsoft.com/office/drawing/2014/main" val="3950101188"/>
                    </a:ext>
                  </a:extLst>
                </a:gridCol>
                <a:gridCol w="1014943">
                  <a:extLst>
                    <a:ext uri="{9D8B030D-6E8A-4147-A177-3AD203B41FA5}">
                      <a16:colId xmlns:a16="http://schemas.microsoft.com/office/drawing/2014/main" val="402238928"/>
                    </a:ext>
                  </a:extLst>
                </a:gridCol>
              </a:tblGrid>
              <a:tr h="1031034">
                <a:tc>
                  <a:txBody>
                    <a:bodyPr/>
                    <a:lstStyle/>
                    <a:p>
                      <a:pPr algn="ctr"/>
                      <a:endParaRPr lang="zh-TW" altLang="en-US" sz="2400" dirty="0"/>
                    </a:p>
                  </a:txBody>
                  <a:tcPr marL="58687" marR="58687" marT="29344" marB="29344"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endParaRPr lang="zh-TW" altLang="en-US" sz="2400" dirty="0"/>
                    </a:p>
                  </a:txBody>
                  <a:tcPr marL="58687" marR="58687" marT="29344" marB="29344"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137392097"/>
                  </a:ext>
                </a:extLst>
              </a:tr>
              <a:tr h="1031034">
                <a:tc>
                  <a:txBody>
                    <a:bodyPr/>
                    <a:lstStyle/>
                    <a:p>
                      <a:pPr algn="ctr"/>
                      <a:endParaRPr lang="zh-TW" altLang="en-US" sz="2400" dirty="0"/>
                    </a:p>
                  </a:txBody>
                  <a:tcPr marL="58687" marR="58687" marT="29344" marB="29344"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endParaRPr lang="zh-TW" altLang="en-US" sz="2400" dirty="0"/>
                    </a:p>
                  </a:txBody>
                  <a:tcPr marL="58687" marR="58687" marT="29344" marB="29344"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3877225961"/>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247750148"/>
              </p:ext>
            </p:extLst>
          </p:nvPr>
        </p:nvGraphicFramePr>
        <p:xfrm>
          <a:off x="7157766" y="1833215"/>
          <a:ext cx="2731300" cy="2731300"/>
        </p:xfrm>
        <a:graphic>
          <a:graphicData uri="http://schemas.openxmlformats.org/drawingml/2006/table">
            <a:tbl>
              <a:tblPr firstRow="1" bandRow="1">
                <a:tableStyleId>{2D5ABB26-0587-4C30-8999-92F81FD0307C}</a:tableStyleId>
              </a:tblPr>
              <a:tblGrid>
                <a:gridCol w="1365650">
                  <a:extLst>
                    <a:ext uri="{9D8B030D-6E8A-4147-A177-3AD203B41FA5}">
                      <a16:colId xmlns:a16="http://schemas.microsoft.com/office/drawing/2014/main" val="3950101188"/>
                    </a:ext>
                  </a:extLst>
                </a:gridCol>
                <a:gridCol w="1365650">
                  <a:extLst>
                    <a:ext uri="{9D8B030D-6E8A-4147-A177-3AD203B41FA5}">
                      <a16:colId xmlns:a16="http://schemas.microsoft.com/office/drawing/2014/main" val="402238928"/>
                    </a:ext>
                  </a:extLst>
                </a:gridCol>
              </a:tblGrid>
              <a:tr h="1365650">
                <a:tc>
                  <a:txBody>
                    <a:bodyPr/>
                    <a:lstStyle/>
                    <a:p>
                      <a:pPr algn="ctr"/>
                      <a:r>
                        <a:rPr lang="en-US" altLang="zh-TW" sz="3400" dirty="0" smtClean="0"/>
                        <a:t>46</a:t>
                      </a:r>
                      <a:endParaRPr lang="zh-TW" altLang="en-US" sz="3400" dirty="0"/>
                    </a:p>
                  </a:txBody>
                  <a:tcPr marL="84926" marR="84926" marT="42464" marB="42464" anchor="ctr">
                    <a:lnL w="3810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tc>
                  <a:txBody>
                    <a:bodyPr/>
                    <a:lstStyle/>
                    <a:p>
                      <a:pPr algn="ctr"/>
                      <a:r>
                        <a:rPr lang="en-US" altLang="zh-TW" sz="3400" dirty="0" smtClean="0"/>
                        <a:t>90</a:t>
                      </a:r>
                      <a:endParaRPr lang="zh-TW" altLang="en-US" sz="3400" dirty="0"/>
                    </a:p>
                  </a:txBody>
                  <a:tcPr marL="84926" marR="84926" marT="42464" marB="42464" anchor="ctr">
                    <a:lnL w="3810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extLst>
                  <a:ext uri="{0D108BD9-81ED-4DB2-BD59-A6C34878D82A}">
                    <a16:rowId xmlns:a16="http://schemas.microsoft.com/office/drawing/2014/main" val="1137392097"/>
                  </a:ext>
                </a:extLst>
              </a:tr>
              <a:tr h="1365650">
                <a:tc>
                  <a:txBody>
                    <a:bodyPr/>
                    <a:lstStyle/>
                    <a:p>
                      <a:pPr algn="ctr"/>
                      <a:r>
                        <a:rPr lang="en-US" altLang="zh-TW" sz="3400" dirty="0" smtClean="0"/>
                        <a:t>82</a:t>
                      </a:r>
                      <a:endParaRPr lang="zh-TW" altLang="en-US" sz="3400" dirty="0"/>
                    </a:p>
                  </a:txBody>
                  <a:tcPr marL="84926" marR="84926" marT="42464" marB="42464" anchor="ctr">
                    <a:lnL w="3810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tc>
                  <a:txBody>
                    <a:bodyPr/>
                    <a:lstStyle/>
                    <a:p>
                      <a:pPr algn="ctr"/>
                      <a:r>
                        <a:rPr lang="en-US" altLang="zh-TW" sz="3400" dirty="0" smtClean="0"/>
                        <a:t>29</a:t>
                      </a:r>
                      <a:endParaRPr lang="zh-TW" altLang="en-US" sz="3400" dirty="0"/>
                    </a:p>
                  </a:txBody>
                  <a:tcPr marL="84926" marR="84926" marT="42464" marB="42464" anchor="ctr">
                    <a:lnL w="3810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extLst>
                  <a:ext uri="{0D108BD9-81ED-4DB2-BD59-A6C34878D82A}">
                    <a16:rowId xmlns:a16="http://schemas.microsoft.com/office/drawing/2014/main" val="3877225961"/>
                  </a:ext>
                </a:extLst>
              </a:tr>
            </a:tbl>
          </a:graphicData>
        </a:graphic>
      </p:graphicFrame>
      <p:sp>
        <p:nvSpPr>
          <p:cNvPr id="14" name="文字方塊 13"/>
          <p:cNvSpPr txBox="1"/>
          <p:nvPr/>
        </p:nvSpPr>
        <p:spPr>
          <a:xfrm>
            <a:off x="2049811" y="4762598"/>
            <a:ext cx="1418978" cy="461665"/>
          </a:xfrm>
          <a:prstGeom prst="rect">
            <a:avLst/>
          </a:prstGeom>
          <a:noFill/>
        </p:spPr>
        <p:txBody>
          <a:bodyPr wrap="none" rtlCol="0">
            <a:spAutoFit/>
          </a:bodyPr>
          <a:lstStyle/>
          <a:p>
            <a:r>
              <a:rPr lang="zh-TW" altLang="en-US" sz="2400" dirty="0">
                <a:latin typeface="微軟正黑體" panose="020B0604030504040204" pitchFamily="34" charset="-120"/>
                <a:ea typeface="微軟正黑體" panose="020B0604030504040204" pitchFamily="34" charset="-120"/>
              </a:rPr>
              <a:t>特徵圖</a:t>
            </a: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p:txBody>
      </p:sp>
      <p:sp>
        <p:nvSpPr>
          <p:cNvPr id="15" name="文字方塊 14"/>
          <p:cNvSpPr txBox="1"/>
          <p:nvPr/>
        </p:nvSpPr>
        <p:spPr>
          <a:xfrm>
            <a:off x="7813927" y="4762597"/>
            <a:ext cx="1418978" cy="461665"/>
          </a:xfrm>
          <a:prstGeom prst="rect">
            <a:avLst/>
          </a:prstGeom>
          <a:noFill/>
        </p:spPr>
        <p:txBody>
          <a:bodyPr wrap="none" rtlCol="0">
            <a:spAutoFit/>
          </a:bodyPr>
          <a:lstStyle/>
          <a:p>
            <a:r>
              <a:rPr lang="zh-TW" altLang="en-US" sz="2400" dirty="0">
                <a:latin typeface="微軟正黑體" panose="020B0604030504040204" pitchFamily="34" charset="-120"/>
                <a:ea typeface="微軟正黑體" panose="020B0604030504040204" pitchFamily="34" charset="-120"/>
              </a:rPr>
              <a:t>特徵圖</a:t>
            </a:r>
            <a:r>
              <a:rPr lang="en-US" altLang="zh-TW" sz="2400" dirty="0" smtClean="0">
                <a:latin typeface="微軟正黑體" panose="020B0604030504040204" pitchFamily="34" charset="-120"/>
                <a:ea typeface="微軟正黑體" panose="020B0604030504040204" pitchFamily="34" charset="-120"/>
              </a:rPr>
              <a:t>-2</a:t>
            </a:r>
            <a:endParaRPr lang="zh-TW" altLang="en-US" sz="2400" dirty="0">
              <a:latin typeface="微軟正黑體" panose="020B0604030504040204" pitchFamily="34" charset="-120"/>
              <a:ea typeface="微軟正黑體" panose="020B0604030504040204" pitchFamily="34" charset="-120"/>
            </a:endParaRPr>
          </a:p>
        </p:txBody>
      </p:sp>
      <p:graphicFrame>
        <p:nvGraphicFramePr>
          <p:cNvPr id="16" name="表格 15"/>
          <p:cNvGraphicFramePr>
            <a:graphicFrameLocks noGrp="1"/>
          </p:cNvGraphicFramePr>
          <p:nvPr>
            <p:extLst>
              <p:ext uri="{D42A27DB-BD31-4B8C-83A1-F6EECF244321}">
                <p14:modId xmlns:p14="http://schemas.microsoft.com/office/powerpoint/2010/main" val="1125685266"/>
              </p:ext>
            </p:extLst>
          </p:nvPr>
        </p:nvGraphicFramePr>
        <p:xfrm>
          <a:off x="2804726" y="421489"/>
          <a:ext cx="2029886" cy="2062068"/>
        </p:xfrm>
        <a:graphic>
          <a:graphicData uri="http://schemas.openxmlformats.org/drawingml/2006/table">
            <a:tbl>
              <a:tblPr firstRow="1" bandRow="1">
                <a:tableStyleId>{2D5ABB26-0587-4C30-8999-92F81FD0307C}</a:tableStyleId>
              </a:tblPr>
              <a:tblGrid>
                <a:gridCol w="1014943">
                  <a:extLst>
                    <a:ext uri="{9D8B030D-6E8A-4147-A177-3AD203B41FA5}">
                      <a16:colId xmlns:a16="http://schemas.microsoft.com/office/drawing/2014/main" val="3950101188"/>
                    </a:ext>
                  </a:extLst>
                </a:gridCol>
                <a:gridCol w="1014943">
                  <a:extLst>
                    <a:ext uri="{9D8B030D-6E8A-4147-A177-3AD203B41FA5}">
                      <a16:colId xmlns:a16="http://schemas.microsoft.com/office/drawing/2014/main" val="402238928"/>
                    </a:ext>
                  </a:extLst>
                </a:gridCol>
              </a:tblGrid>
              <a:tr h="1031034">
                <a:tc>
                  <a:txBody>
                    <a:bodyPr/>
                    <a:lstStyle/>
                    <a:p>
                      <a:pPr algn="ctr"/>
                      <a:endParaRPr lang="zh-TW" altLang="en-US" sz="2400" dirty="0"/>
                    </a:p>
                  </a:txBody>
                  <a:tcPr marL="58687" marR="58687" marT="29344" marB="29344"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tcPr>
                </a:tc>
                <a:tc>
                  <a:txBody>
                    <a:bodyPr/>
                    <a:lstStyle/>
                    <a:p>
                      <a:pPr algn="ctr"/>
                      <a:endParaRPr lang="zh-TW" altLang="en-US" sz="2400" dirty="0"/>
                    </a:p>
                  </a:txBody>
                  <a:tcPr marL="58687" marR="58687" marT="29344" marB="29344"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137392097"/>
                  </a:ext>
                </a:extLst>
              </a:tr>
              <a:tr h="1031034">
                <a:tc>
                  <a:txBody>
                    <a:bodyPr/>
                    <a:lstStyle/>
                    <a:p>
                      <a:pPr algn="ctr"/>
                      <a:endParaRPr lang="zh-TW" altLang="en-US" sz="2400" dirty="0"/>
                    </a:p>
                  </a:txBody>
                  <a:tcPr marL="58687" marR="58687" marT="29344" marB="29344"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tcPr>
                </a:tc>
                <a:tc>
                  <a:txBody>
                    <a:bodyPr/>
                    <a:lstStyle/>
                    <a:p>
                      <a:pPr algn="ctr"/>
                      <a:endParaRPr lang="zh-TW" altLang="en-US" sz="2400" dirty="0"/>
                    </a:p>
                  </a:txBody>
                  <a:tcPr marL="58687" marR="58687" marT="29344" marB="29344"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3877225961"/>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2149733540"/>
              </p:ext>
            </p:extLst>
          </p:nvPr>
        </p:nvGraphicFramePr>
        <p:xfrm>
          <a:off x="774120" y="2542907"/>
          <a:ext cx="2029886" cy="2062068"/>
        </p:xfrm>
        <a:graphic>
          <a:graphicData uri="http://schemas.openxmlformats.org/drawingml/2006/table">
            <a:tbl>
              <a:tblPr firstRow="1" bandRow="1">
                <a:tableStyleId>{2D5ABB26-0587-4C30-8999-92F81FD0307C}</a:tableStyleId>
              </a:tblPr>
              <a:tblGrid>
                <a:gridCol w="1014943">
                  <a:extLst>
                    <a:ext uri="{9D8B030D-6E8A-4147-A177-3AD203B41FA5}">
                      <a16:colId xmlns:a16="http://schemas.microsoft.com/office/drawing/2014/main" val="3950101188"/>
                    </a:ext>
                  </a:extLst>
                </a:gridCol>
                <a:gridCol w="1014943">
                  <a:extLst>
                    <a:ext uri="{9D8B030D-6E8A-4147-A177-3AD203B41FA5}">
                      <a16:colId xmlns:a16="http://schemas.microsoft.com/office/drawing/2014/main" val="402238928"/>
                    </a:ext>
                  </a:extLst>
                </a:gridCol>
              </a:tblGrid>
              <a:tr h="1031034">
                <a:tc>
                  <a:txBody>
                    <a:bodyPr/>
                    <a:lstStyle/>
                    <a:p>
                      <a:pPr algn="ctr"/>
                      <a:endParaRPr lang="zh-TW" altLang="en-US" sz="2400" dirty="0"/>
                    </a:p>
                  </a:txBody>
                  <a:tcPr marL="58687" marR="58687" marT="29344" marB="29344" anchor="ct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a:txBody>
                    <a:bodyPr/>
                    <a:lstStyle/>
                    <a:p>
                      <a:pPr algn="ctr"/>
                      <a:endParaRPr lang="zh-TW" altLang="en-US" sz="2400" dirty="0"/>
                    </a:p>
                  </a:txBody>
                  <a:tcPr marL="58687" marR="58687" marT="29344" marB="29344" anchor="ct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extLst>
                  <a:ext uri="{0D108BD9-81ED-4DB2-BD59-A6C34878D82A}">
                    <a16:rowId xmlns:a16="http://schemas.microsoft.com/office/drawing/2014/main" val="1137392097"/>
                  </a:ext>
                </a:extLst>
              </a:tr>
              <a:tr h="1031034">
                <a:tc>
                  <a:txBody>
                    <a:bodyPr/>
                    <a:lstStyle/>
                    <a:p>
                      <a:pPr algn="ctr"/>
                      <a:endParaRPr lang="zh-TW" altLang="en-US" sz="2400" dirty="0"/>
                    </a:p>
                  </a:txBody>
                  <a:tcPr marL="58687" marR="58687" marT="29344" marB="29344" anchor="ct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a:txBody>
                    <a:bodyPr/>
                    <a:lstStyle/>
                    <a:p>
                      <a:pPr algn="ctr"/>
                      <a:endParaRPr lang="zh-TW" altLang="en-US" sz="2400" dirty="0"/>
                    </a:p>
                  </a:txBody>
                  <a:tcPr marL="58687" marR="58687" marT="29344" marB="29344" anchor="ct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extLst>
                  <a:ext uri="{0D108BD9-81ED-4DB2-BD59-A6C34878D82A}">
                    <a16:rowId xmlns:a16="http://schemas.microsoft.com/office/drawing/2014/main" val="3877225961"/>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2133368889"/>
              </p:ext>
            </p:extLst>
          </p:nvPr>
        </p:nvGraphicFramePr>
        <p:xfrm>
          <a:off x="2819655" y="2542483"/>
          <a:ext cx="2029886" cy="2062068"/>
        </p:xfrm>
        <a:graphic>
          <a:graphicData uri="http://schemas.openxmlformats.org/drawingml/2006/table">
            <a:tbl>
              <a:tblPr firstRow="1" bandRow="1">
                <a:tableStyleId>{2D5ABB26-0587-4C30-8999-92F81FD0307C}</a:tableStyleId>
              </a:tblPr>
              <a:tblGrid>
                <a:gridCol w="1014943">
                  <a:extLst>
                    <a:ext uri="{9D8B030D-6E8A-4147-A177-3AD203B41FA5}">
                      <a16:colId xmlns:a16="http://schemas.microsoft.com/office/drawing/2014/main" val="3950101188"/>
                    </a:ext>
                  </a:extLst>
                </a:gridCol>
                <a:gridCol w="1014943">
                  <a:extLst>
                    <a:ext uri="{9D8B030D-6E8A-4147-A177-3AD203B41FA5}">
                      <a16:colId xmlns:a16="http://schemas.microsoft.com/office/drawing/2014/main" val="402238928"/>
                    </a:ext>
                  </a:extLst>
                </a:gridCol>
              </a:tblGrid>
              <a:tr h="1031034">
                <a:tc>
                  <a:txBody>
                    <a:bodyPr/>
                    <a:lstStyle/>
                    <a:p>
                      <a:pPr algn="ctr"/>
                      <a:endParaRPr lang="zh-TW" altLang="en-US" sz="2400" dirty="0"/>
                    </a:p>
                  </a:txBody>
                  <a:tcPr marL="58687" marR="58687" marT="29344" marB="29344" anchor="ctr">
                    <a:lnL w="38100" cap="flat" cmpd="sng" algn="ctr">
                      <a:solidFill>
                        <a:srgbClr val="7030A0"/>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7030A0"/>
                      </a:solidFill>
                      <a:prstDash val="solid"/>
                      <a:round/>
                      <a:headEnd type="none" w="med" len="med"/>
                      <a:tailEnd type="none" w="med" len="med"/>
                    </a:lnT>
                    <a:lnB w="38100" cap="flat" cmpd="sng" algn="ctr">
                      <a:solidFill>
                        <a:srgbClr val="7030A0"/>
                      </a:solidFill>
                      <a:prstDash val="solid"/>
                      <a:round/>
                      <a:headEnd type="none" w="med" len="med"/>
                      <a:tailEnd type="none" w="med" len="med"/>
                    </a:lnB>
                  </a:tcPr>
                </a:tc>
                <a:tc>
                  <a:txBody>
                    <a:bodyPr/>
                    <a:lstStyle/>
                    <a:p>
                      <a:pPr algn="ctr"/>
                      <a:endParaRPr lang="zh-TW" altLang="en-US" sz="2400" dirty="0"/>
                    </a:p>
                  </a:txBody>
                  <a:tcPr marL="58687" marR="58687" marT="29344" marB="29344" anchor="ctr">
                    <a:lnL w="38100" cap="flat" cmpd="sng" algn="ctr">
                      <a:solidFill>
                        <a:srgbClr val="7030A0"/>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7030A0"/>
                      </a:solidFill>
                      <a:prstDash val="solid"/>
                      <a:round/>
                      <a:headEnd type="none" w="med" len="med"/>
                      <a:tailEnd type="none" w="med" len="med"/>
                    </a:lnT>
                    <a:lnB w="38100" cap="flat" cmpd="sng" algn="ctr">
                      <a:solidFill>
                        <a:srgbClr val="7030A0"/>
                      </a:solidFill>
                      <a:prstDash val="solid"/>
                      <a:round/>
                      <a:headEnd type="none" w="med" len="med"/>
                      <a:tailEnd type="none" w="med" len="med"/>
                    </a:lnB>
                  </a:tcPr>
                </a:tc>
                <a:extLst>
                  <a:ext uri="{0D108BD9-81ED-4DB2-BD59-A6C34878D82A}">
                    <a16:rowId xmlns:a16="http://schemas.microsoft.com/office/drawing/2014/main" val="1137392097"/>
                  </a:ext>
                </a:extLst>
              </a:tr>
              <a:tr h="1031034">
                <a:tc>
                  <a:txBody>
                    <a:bodyPr/>
                    <a:lstStyle/>
                    <a:p>
                      <a:pPr algn="ctr"/>
                      <a:endParaRPr lang="zh-TW" altLang="en-US" sz="2400" dirty="0"/>
                    </a:p>
                  </a:txBody>
                  <a:tcPr marL="58687" marR="58687" marT="29344" marB="29344" anchor="ctr">
                    <a:lnL w="38100" cap="flat" cmpd="sng" algn="ctr">
                      <a:solidFill>
                        <a:srgbClr val="7030A0"/>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7030A0"/>
                      </a:solidFill>
                      <a:prstDash val="solid"/>
                      <a:round/>
                      <a:headEnd type="none" w="med" len="med"/>
                      <a:tailEnd type="none" w="med" len="med"/>
                    </a:lnT>
                    <a:lnB w="38100" cap="flat" cmpd="sng" algn="ctr">
                      <a:solidFill>
                        <a:srgbClr val="7030A0"/>
                      </a:solidFill>
                      <a:prstDash val="solid"/>
                      <a:round/>
                      <a:headEnd type="none" w="med" len="med"/>
                      <a:tailEnd type="none" w="med" len="med"/>
                    </a:lnB>
                  </a:tcPr>
                </a:tc>
                <a:tc>
                  <a:txBody>
                    <a:bodyPr/>
                    <a:lstStyle/>
                    <a:p>
                      <a:pPr algn="ctr"/>
                      <a:endParaRPr lang="zh-TW" altLang="en-US" sz="2400" dirty="0"/>
                    </a:p>
                  </a:txBody>
                  <a:tcPr marL="58687" marR="58687" marT="29344" marB="29344" anchor="ctr">
                    <a:lnL w="38100" cap="flat" cmpd="sng" algn="ctr">
                      <a:solidFill>
                        <a:srgbClr val="7030A0"/>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7030A0"/>
                      </a:solidFill>
                      <a:prstDash val="solid"/>
                      <a:round/>
                      <a:headEnd type="none" w="med" len="med"/>
                      <a:tailEnd type="none" w="med" len="med"/>
                    </a:lnT>
                    <a:lnB w="38100" cap="flat" cmpd="sng" algn="ctr">
                      <a:solidFill>
                        <a:srgbClr val="7030A0"/>
                      </a:solidFill>
                      <a:prstDash val="solid"/>
                      <a:round/>
                      <a:headEnd type="none" w="med" len="med"/>
                      <a:tailEnd type="none" w="med" len="med"/>
                    </a:lnB>
                  </a:tcPr>
                </a:tc>
                <a:extLst>
                  <a:ext uri="{0D108BD9-81ED-4DB2-BD59-A6C34878D82A}">
                    <a16:rowId xmlns:a16="http://schemas.microsoft.com/office/drawing/2014/main" val="3877225961"/>
                  </a:ext>
                </a:extLst>
              </a:tr>
            </a:tbl>
          </a:graphicData>
        </a:graphic>
      </p:graphicFrame>
      <p:sp>
        <p:nvSpPr>
          <p:cNvPr id="3" name="投影片編號版面配置區 2"/>
          <p:cNvSpPr>
            <a:spLocks noGrp="1"/>
          </p:cNvSpPr>
          <p:nvPr>
            <p:ph type="sldNum" sz="quarter" idx="12"/>
          </p:nvPr>
        </p:nvSpPr>
        <p:spPr/>
        <p:txBody>
          <a:bodyPr/>
          <a:lstStyle/>
          <a:p>
            <a:fld id="{FA37EAB8-EDB4-4B22-8925-965AA9769E5D}" type="slidenum">
              <a:rPr lang="zh-TW" altLang="en-US" smtClean="0"/>
              <a:t>18</a:t>
            </a:fld>
            <a:endParaRPr lang="zh-TW" altLang="en-US"/>
          </a:p>
        </p:txBody>
      </p:sp>
    </p:spTree>
    <p:extLst>
      <p:ext uri="{BB962C8B-B14F-4D97-AF65-F5344CB8AC3E}">
        <p14:creationId xmlns:p14="http://schemas.microsoft.com/office/powerpoint/2010/main" val="12342978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橢圓 7"/>
          <p:cNvSpPr/>
          <p:nvPr/>
        </p:nvSpPr>
        <p:spPr>
          <a:xfrm>
            <a:off x="722488" y="5414864"/>
            <a:ext cx="846666" cy="895625"/>
          </a:xfrm>
          <a:prstGeom prst="ellipse">
            <a:avLst/>
          </a:prstGeom>
          <a:solidFill>
            <a:schemeClr val="tx2">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400" dirty="0"/>
              <a:t>4</a:t>
            </a:r>
            <a:endParaRPr lang="en-US" altLang="zh-TW" sz="2400" dirty="0" smtClean="0"/>
          </a:p>
        </p:txBody>
      </p:sp>
      <p:sp>
        <p:nvSpPr>
          <p:cNvPr id="9" name="文字方塊 8"/>
          <p:cNvSpPr txBox="1"/>
          <p:nvPr/>
        </p:nvSpPr>
        <p:spPr>
          <a:xfrm>
            <a:off x="1788344" y="5539510"/>
            <a:ext cx="1569660" cy="646331"/>
          </a:xfrm>
          <a:prstGeom prst="rect">
            <a:avLst/>
          </a:prstGeom>
          <a:noFill/>
        </p:spPr>
        <p:txBody>
          <a:bodyPr wrap="none" rtlCol="0">
            <a:spAutoFit/>
          </a:bodyPr>
          <a:lstStyle/>
          <a:p>
            <a:r>
              <a:rPr lang="zh-TW" altLang="en-US" sz="3600" dirty="0" smtClean="0">
                <a:latin typeface="微軟正黑體" panose="020B0604030504040204" pitchFamily="34" charset="-120"/>
                <a:ea typeface="微軟正黑體" panose="020B0604030504040204" pitchFamily="34" charset="-120"/>
              </a:rPr>
              <a:t>平坦化</a:t>
            </a:r>
            <a:endParaRPr lang="zh-TW" altLang="en-US" sz="3600" dirty="0">
              <a:latin typeface="微軟正黑體" panose="020B0604030504040204" pitchFamily="34" charset="-120"/>
              <a:ea typeface="微軟正黑體" panose="020B0604030504040204" pitchFamily="34" charset="-120"/>
            </a:endParaRPr>
          </a:p>
        </p:txBody>
      </p:sp>
      <p:sp>
        <p:nvSpPr>
          <p:cNvPr id="2" name="向右箭號 1"/>
          <p:cNvSpPr/>
          <p:nvPr/>
        </p:nvSpPr>
        <p:spPr>
          <a:xfrm>
            <a:off x="5622173" y="2769887"/>
            <a:ext cx="688622" cy="4289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3" name="表格 12"/>
          <p:cNvGraphicFramePr>
            <a:graphicFrameLocks noGrp="1"/>
          </p:cNvGraphicFramePr>
          <p:nvPr>
            <p:extLst>
              <p:ext uri="{D42A27DB-BD31-4B8C-83A1-F6EECF244321}">
                <p14:modId xmlns:p14="http://schemas.microsoft.com/office/powerpoint/2010/main" val="924472375"/>
              </p:ext>
            </p:extLst>
          </p:nvPr>
        </p:nvGraphicFramePr>
        <p:xfrm>
          <a:off x="1569154" y="1404237"/>
          <a:ext cx="2731300" cy="2731300"/>
        </p:xfrm>
        <a:graphic>
          <a:graphicData uri="http://schemas.openxmlformats.org/drawingml/2006/table">
            <a:tbl>
              <a:tblPr firstRow="1" bandRow="1">
                <a:tableStyleId>{2D5ABB26-0587-4C30-8999-92F81FD0307C}</a:tableStyleId>
              </a:tblPr>
              <a:tblGrid>
                <a:gridCol w="1365650">
                  <a:extLst>
                    <a:ext uri="{9D8B030D-6E8A-4147-A177-3AD203B41FA5}">
                      <a16:colId xmlns:a16="http://schemas.microsoft.com/office/drawing/2014/main" val="3950101188"/>
                    </a:ext>
                  </a:extLst>
                </a:gridCol>
                <a:gridCol w="1365650">
                  <a:extLst>
                    <a:ext uri="{9D8B030D-6E8A-4147-A177-3AD203B41FA5}">
                      <a16:colId xmlns:a16="http://schemas.microsoft.com/office/drawing/2014/main" val="402238928"/>
                    </a:ext>
                  </a:extLst>
                </a:gridCol>
              </a:tblGrid>
              <a:tr h="1365650">
                <a:tc>
                  <a:txBody>
                    <a:bodyPr/>
                    <a:lstStyle/>
                    <a:p>
                      <a:pPr algn="ctr"/>
                      <a:r>
                        <a:rPr lang="en-US" altLang="zh-TW" sz="3400" dirty="0" smtClean="0"/>
                        <a:t>46</a:t>
                      </a:r>
                      <a:endParaRPr lang="zh-TW" altLang="en-US" sz="3400" dirty="0"/>
                    </a:p>
                  </a:txBody>
                  <a:tcPr marL="84926" marR="84926" marT="42464" marB="42464" anchor="ctr">
                    <a:lnL w="3810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tc>
                  <a:txBody>
                    <a:bodyPr/>
                    <a:lstStyle/>
                    <a:p>
                      <a:pPr algn="ctr"/>
                      <a:r>
                        <a:rPr lang="en-US" altLang="zh-TW" sz="3400" dirty="0" smtClean="0"/>
                        <a:t>90</a:t>
                      </a:r>
                      <a:endParaRPr lang="zh-TW" altLang="en-US" sz="3400" dirty="0"/>
                    </a:p>
                  </a:txBody>
                  <a:tcPr marL="84926" marR="84926" marT="42464" marB="42464" anchor="ctr">
                    <a:lnL w="3810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extLst>
                  <a:ext uri="{0D108BD9-81ED-4DB2-BD59-A6C34878D82A}">
                    <a16:rowId xmlns:a16="http://schemas.microsoft.com/office/drawing/2014/main" val="1137392097"/>
                  </a:ext>
                </a:extLst>
              </a:tr>
              <a:tr h="1365650">
                <a:tc>
                  <a:txBody>
                    <a:bodyPr/>
                    <a:lstStyle/>
                    <a:p>
                      <a:pPr algn="ctr"/>
                      <a:r>
                        <a:rPr lang="en-US" altLang="zh-TW" sz="3400" dirty="0" smtClean="0"/>
                        <a:t>82</a:t>
                      </a:r>
                      <a:endParaRPr lang="zh-TW" altLang="en-US" sz="3400" dirty="0"/>
                    </a:p>
                  </a:txBody>
                  <a:tcPr marL="84926" marR="84926" marT="42464" marB="42464" anchor="ctr">
                    <a:lnL w="3810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tc>
                  <a:txBody>
                    <a:bodyPr/>
                    <a:lstStyle/>
                    <a:p>
                      <a:pPr algn="ctr"/>
                      <a:r>
                        <a:rPr lang="en-US" altLang="zh-TW" sz="3400" dirty="0" smtClean="0"/>
                        <a:t>29</a:t>
                      </a:r>
                      <a:endParaRPr lang="zh-TW" altLang="en-US" sz="3400" dirty="0"/>
                    </a:p>
                  </a:txBody>
                  <a:tcPr marL="84926" marR="84926" marT="42464" marB="42464" anchor="ctr">
                    <a:lnL w="3810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extLst>
                  <a:ext uri="{0D108BD9-81ED-4DB2-BD59-A6C34878D82A}">
                    <a16:rowId xmlns:a16="http://schemas.microsoft.com/office/drawing/2014/main" val="3877225961"/>
                  </a:ext>
                </a:extLst>
              </a:tr>
            </a:tbl>
          </a:graphicData>
        </a:graphic>
      </p:graphicFrame>
      <p:sp>
        <p:nvSpPr>
          <p:cNvPr id="15" name="文字方塊 14"/>
          <p:cNvSpPr txBox="1"/>
          <p:nvPr/>
        </p:nvSpPr>
        <p:spPr>
          <a:xfrm>
            <a:off x="2225315" y="4333619"/>
            <a:ext cx="1418978" cy="461665"/>
          </a:xfrm>
          <a:prstGeom prst="rect">
            <a:avLst/>
          </a:prstGeom>
          <a:noFill/>
        </p:spPr>
        <p:txBody>
          <a:bodyPr wrap="none" rtlCol="0">
            <a:spAutoFit/>
          </a:bodyPr>
          <a:lstStyle/>
          <a:p>
            <a:r>
              <a:rPr lang="zh-TW" altLang="en-US" sz="2400" dirty="0">
                <a:latin typeface="微軟正黑體" panose="020B0604030504040204" pitchFamily="34" charset="-120"/>
                <a:ea typeface="微軟正黑體" panose="020B0604030504040204" pitchFamily="34" charset="-120"/>
              </a:rPr>
              <a:t>特徵圖</a:t>
            </a:r>
            <a:r>
              <a:rPr lang="en-US" altLang="zh-TW" sz="2400" dirty="0" smtClean="0">
                <a:latin typeface="微軟正黑體" panose="020B0604030504040204" pitchFamily="34" charset="-120"/>
                <a:ea typeface="微軟正黑體" panose="020B0604030504040204" pitchFamily="34" charset="-120"/>
              </a:rPr>
              <a:t>-2</a:t>
            </a:r>
            <a:endParaRPr lang="zh-TW" altLang="en-US" sz="2400" dirty="0">
              <a:latin typeface="微軟正黑體" panose="020B0604030504040204" pitchFamily="34" charset="-120"/>
              <a:ea typeface="微軟正黑體" panose="020B0604030504040204" pitchFamily="34" charset="-120"/>
            </a:endParaRPr>
          </a:p>
        </p:txBody>
      </p:sp>
      <p:graphicFrame>
        <p:nvGraphicFramePr>
          <p:cNvPr id="3" name="表格 2"/>
          <p:cNvGraphicFramePr>
            <a:graphicFrameLocks noGrp="1"/>
          </p:cNvGraphicFramePr>
          <p:nvPr>
            <p:extLst>
              <p:ext uri="{D42A27DB-BD31-4B8C-83A1-F6EECF244321}">
                <p14:modId xmlns:p14="http://schemas.microsoft.com/office/powerpoint/2010/main" val="4278507337"/>
              </p:ext>
            </p:extLst>
          </p:nvPr>
        </p:nvGraphicFramePr>
        <p:xfrm>
          <a:off x="8782756" y="1329887"/>
          <a:ext cx="720000" cy="288000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3960277425"/>
                    </a:ext>
                  </a:extLst>
                </a:gridCol>
              </a:tblGrid>
              <a:tr h="720000">
                <a:tc>
                  <a:txBody>
                    <a:bodyPr/>
                    <a:lstStyle/>
                    <a:p>
                      <a:pPr algn="ctr"/>
                      <a:r>
                        <a:rPr lang="en-US" altLang="zh-TW" sz="2400" dirty="0" smtClean="0"/>
                        <a:t>46</a:t>
                      </a:r>
                      <a:endParaRPr lang="zh-TW" altLang="en-US" sz="2400" dirty="0"/>
                    </a:p>
                  </a:txBody>
                  <a:tcPr anchor="ctr">
                    <a:lnL w="3810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extLst>
                  <a:ext uri="{0D108BD9-81ED-4DB2-BD59-A6C34878D82A}">
                    <a16:rowId xmlns:a16="http://schemas.microsoft.com/office/drawing/2014/main" val="2263306440"/>
                  </a:ext>
                </a:extLst>
              </a:tr>
              <a:tr h="720000">
                <a:tc>
                  <a:txBody>
                    <a:bodyPr/>
                    <a:lstStyle/>
                    <a:p>
                      <a:pPr algn="ctr"/>
                      <a:r>
                        <a:rPr lang="en-US" altLang="zh-TW" sz="2400" dirty="0" smtClean="0"/>
                        <a:t>90</a:t>
                      </a:r>
                      <a:endParaRPr lang="zh-TW" altLang="en-US" sz="2400" dirty="0"/>
                    </a:p>
                  </a:txBody>
                  <a:tcPr anchor="ctr">
                    <a:lnL w="3810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extLst>
                  <a:ext uri="{0D108BD9-81ED-4DB2-BD59-A6C34878D82A}">
                    <a16:rowId xmlns:a16="http://schemas.microsoft.com/office/drawing/2014/main" val="110776012"/>
                  </a:ext>
                </a:extLst>
              </a:tr>
              <a:tr h="720000">
                <a:tc>
                  <a:txBody>
                    <a:bodyPr/>
                    <a:lstStyle/>
                    <a:p>
                      <a:pPr algn="ctr"/>
                      <a:r>
                        <a:rPr lang="en-US" altLang="zh-TW" sz="2400" dirty="0" smtClean="0"/>
                        <a:t>82</a:t>
                      </a:r>
                      <a:endParaRPr lang="zh-TW" altLang="en-US" sz="2400" dirty="0"/>
                    </a:p>
                  </a:txBody>
                  <a:tcPr anchor="ctr">
                    <a:lnL w="3810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extLst>
                  <a:ext uri="{0D108BD9-81ED-4DB2-BD59-A6C34878D82A}">
                    <a16:rowId xmlns:a16="http://schemas.microsoft.com/office/drawing/2014/main" val="337854415"/>
                  </a:ext>
                </a:extLst>
              </a:tr>
              <a:tr h="720000">
                <a:tc>
                  <a:txBody>
                    <a:bodyPr/>
                    <a:lstStyle/>
                    <a:p>
                      <a:pPr algn="ctr"/>
                      <a:r>
                        <a:rPr lang="en-US" altLang="zh-TW" sz="2400" dirty="0" smtClean="0"/>
                        <a:t>29</a:t>
                      </a:r>
                      <a:endParaRPr lang="zh-TW" altLang="en-US" sz="2400" dirty="0"/>
                    </a:p>
                  </a:txBody>
                  <a:tcPr anchor="ctr">
                    <a:lnL w="3810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extLst>
                  <a:ext uri="{0D108BD9-81ED-4DB2-BD59-A6C34878D82A}">
                    <a16:rowId xmlns:a16="http://schemas.microsoft.com/office/drawing/2014/main" val="341094176"/>
                  </a:ext>
                </a:extLst>
              </a:tr>
            </a:tbl>
          </a:graphicData>
        </a:graphic>
      </p:graphicFrame>
      <p:sp>
        <p:nvSpPr>
          <p:cNvPr id="4" name="投影片編號版面配置區 3"/>
          <p:cNvSpPr>
            <a:spLocks noGrp="1"/>
          </p:cNvSpPr>
          <p:nvPr>
            <p:ph type="sldNum" sz="quarter" idx="12"/>
          </p:nvPr>
        </p:nvSpPr>
        <p:spPr/>
        <p:txBody>
          <a:bodyPr/>
          <a:lstStyle/>
          <a:p>
            <a:fld id="{FA37EAB8-EDB4-4B22-8925-965AA9769E5D}" type="slidenum">
              <a:rPr lang="zh-TW" altLang="en-US" smtClean="0"/>
              <a:t>19</a:t>
            </a:fld>
            <a:endParaRPr lang="zh-TW" altLang="en-US"/>
          </a:p>
        </p:txBody>
      </p:sp>
    </p:spTree>
    <p:extLst>
      <p:ext uri="{BB962C8B-B14F-4D97-AF65-F5344CB8AC3E}">
        <p14:creationId xmlns:p14="http://schemas.microsoft.com/office/powerpoint/2010/main" val="3765654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3293475403"/>
              </p:ext>
            </p:extLst>
          </p:nvPr>
        </p:nvGraphicFramePr>
        <p:xfrm>
          <a:off x="838198" y="1140178"/>
          <a:ext cx="10879668" cy="3039385"/>
        </p:xfrm>
        <a:graphic>
          <a:graphicData uri="http://schemas.openxmlformats.org/drawingml/2006/table">
            <a:tbl>
              <a:tblPr firstRow="1" bandRow="1">
                <a:tableStyleId>{5C22544A-7EE6-4342-B048-85BDC9FD1C3A}</a:tableStyleId>
              </a:tblPr>
              <a:tblGrid>
                <a:gridCol w="5439834">
                  <a:extLst>
                    <a:ext uri="{9D8B030D-6E8A-4147-A177-3AD203B41FA5}">
                      <a16:colId xmlns:a16="http://schemas.microsoft.com/office/drawing/2014/main" val="3424265004"/>
                    </a:ext>
                  </a:extLst>
                </a:gridCol>
                <a:gridCol w="5439834">
                  <a:extLst>
                    <a:ext uri="{9D8B030D-6E8A-4147-A177-3AD203B41FA5}">
                      <a16:colId xmlns:a16="http://schemas.microsoft.com/office/drawing/2014/main" val="1223014598"/>
                    </a:ext>
                  </a:extLst>
                </a:gridCol>
              </a:tblGrid>
              <a:tr h="1174793">
                <a:tc>
                  <a:txBody>
                    <a:bodyPr/>
                    <a:lstStyle/>
                    <a:p>
                      <a:pPr algn="ctr"/>
                      <a:r>
                        <a:rPr lang="zh-TW" altLang="en-US" sz="3000" dirty="0" smtClean="0">
                          <a:latin typeface="微軟正黑體" panose="020B0604030504040204" pitchFamily="34" charset="-120"/>
                          <a:ea typeface="微軟正黑體" panose="020B0604030504040204" pitchFamily="34" charset="-120"/>
                        </a:rPr>
                        <a:t>點陣圖</a:t>
                      </a:r>
                      <a:endParaRPr lang="zh-TW" altLang="en-US" sz="30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3000" dirty="0" smtClean="0">
                          <a:latin typeface="微軟正黑體" panose="020B0604030504040204" pitchFamily="34" charset="-120"/>
                          <a:ea typeface="微軟正黑體" panose="020B0604030504040204" pitchFamily="34" charset="-120"/>
                        </a:rPr>
                        <a:t>向量圖</a:t>
                      </a:r>
                      <a:endParaRPr lang="zh-TW" altLang="en-US" sz="30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561546792"/>
                  </a:ext>
                </a:extLst>
              </a:tr>
              <a:tr h="1864592">
                <a:tc>
                  <a:txBody>
                    <a:bodyPr/>
                    <a:lstStyle/>
                    <a:p>
                      <a:pPr algn="l"/>
                      <a:r>
                        <a:rPr lang="zh-TW" altLang="en-US" sz="2400" dirty="0" smtClean="0">
                          <a:latin typeface="微軟正黑體" panose="020B0604030504040204" pitchFamily="34" charset="-120"/>
                          <a:ea typeface="微軟正黑體" panose="020B0604030504040204" pitchFamily="34" charset="-120"/>
                        </a:rPr>
                        <a:t>像素組成</a:t>
                      </a:r>
                      <a:endParaRPr lang="en-US" altLang="zh-TW" sz="2400" dirty="0" smtClean="0">
                        <a:latin typeface="微軟正黑體" panose="020B0604030504040204" pitchFamily="34" charset="-120"/>
                        <a:ea typeface="微軟正黑體" panose="020B0604030504040204" pitchFamily="34" charset="-120"/>
                      </a:endParaRPr>
                    </a:p>
                    <a:p>
                      <a:pPr algn="l"/>
                      <a:r>
                        <a:rPr lang="zh-TW" altLang="en-US" sz="2400" dirty="0" smtClean="0">
                          <a:latin typeface="微軟正黑體" panose="020B0604030504040204" pitchFamily="34" charset="-120"/>
                          <a:ea typeface="微軟正黑體" panose="020B0604030504040204" pitchFamily="34" charset="-120"/>
                        </a:rPr>
                        <a:t>黑白</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彩色</a:t>
                      </a:r>
                      <a:endParaRPr lang="en-US" altLang="zh-TW" sz="2400" dirty="0" smtClean="0">
                        <a:latin typeface="微軟正黑體" panose="020B0604030504040204" pitchFamily="34" charset="-120"/>
                        <a:ea typeface="微軟正黑體" panose="020B0604030504040204" pitchFamily="34" charset="-120"/>
                      </a:endParaRPr>
                    </a:p>
                    <a:p>
                      <a:pPr algn="l"/>
                      <a:r>
                        <a:rPr lang="zh-TW" altLang="en-US" sz="2400" dirty="0" smtClean="0">
                          <a:latin typeface="微軟正黑體" panose="020B0604030504040204" pitchFamily="34" charset="-120"/>
                          <a:ea typeface="微軟正黑體" panose="020B0604030504040204" pitchFamily="34" charset="-120"/>
                        </a:rPr>
                        <a:t>會失真</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just"/>
                      <a:r>
                        <a:rPr lang="zh-TW" altLang="en-US" sz="2400" dirty="0" smtClean="0">
                          <a:latin typeface="微軟正黑體" panose="020B0604030504040204" pitchFamily="34" charset="-120"/>
                          <a:ea typeface="微軟正黑體" panose="020B0604030504040204" pitchFamily="34" charset="-120"/>
                        </a:rPr>
                        <a:t>用數學公式繪製</a:t>
                      </a:r>
                      <a:endParaRPr lang="en-US" altLang="zh-TW" sz="2400" dirty="0" smtClean="0">
                        <a:latin typeface="微軟正黑體" panose="020B0604030504040204" pitchFamily="34" charset="-120"/>
                        <a:ea typeface="微軟正黑體" panose="020B0604030504040204" pitchFamily="34" charset="-120"/>
                      </a:endParaRPr>
                    </a:p>
                    <a:p>
                      <a:pPr algn="just"/>
                      <a:r>
                        <a:rPr lang="zh-TW" altLang="en-US" sz="2400" dirty="0" smtClean="0">
                          <a:latin typeface="微軟正黑體" panose="020B0604030504040204" pitchFamily="34" charset="-120"/>
                          <a:ea typeface="微軟正黑體" panose="020B0604030504040204" pitchFamily="34" charset="-120"/>
                        </a:rPr>
                        <a:t>不會失真</a:t>
                      </a:r>
                      <a:endParaRPr lang="zh-TW" altLang="en-US" sz="24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727507719"/>
                  </a:ext>
                </a:extLst>
              </a:tr>
            </a:tbl>
          </a:graphicData>
        </a:graphic>
      </p:graphicFrame>
      <p:sp>
        <p:nvSpPr>
          <p:cNvPr id="5" name="標題 4"/>
          <p:cNvSpPr>
            <a:spLocks noGrp="1"/>
          </p:cNvSpPr>
          <p:nvPr>
            <p:ph type="title"/>
          </p:nvPr>
        </p:nvSpPr>
        <p:spPr>
          <a:xfrm>
            <a:off x="838200" y="365125"/>
            <a:ext cx="5257800" cy="775053"/>
          </a:xfrm>
        </p:spPr>
        <p:txBody>
          <a:bodyPr/>
          <a:lstStyle/>
          <a:p>
            <a:r>
              <a:rPr lang="zh-TW" altLang="en-US" dirty="0" smtClean="0">
                <a:latin typeface="微軟正黑體" panose="020B0604030504040204" pitchFamily="34" charset="-120"/>
                <a:ea typeface="微軟正黑體" panose="020B0604030504040204" pitchFamily="34" charset="-120"/>
              </a:rPr>
              <a:t>圖片類型</a:t>
            </a:r>
            <a:endParaRPr lang="zh-TW" altLang="en-US" dirty="0">
              <a:latin typeface="微軟正黑體" panose="020B0604030504040204" pitchFamily="34" charset="-120"/>
              <a:ea typeface="微軟正黑體" panose="020B0604030504040204" pitchFamily="34" charset="-120"/>
            </a:endParaRPr>
          </a:p>
        </p:txBody>
      </p:sp>
      <p:sp>
        <p:nvSpPr>
          <p:cNvPr id="7" name="標題 1"/>
          <p:cNvSpPr txBox="1">
            <a:spLocks/>
          </p:cNvSpPr>
          <p:nvPr/>
        </p:nvSpPr>
        <p:spPr>
          <a:xfrm>
            <a:off x="838198" y="41795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dirty="0" smtClean="0">
                <a:latin typeface="微軟正黑體" panose="020B0604030504040204" pitchFamily="34" charset="-120"/>
                <a:ea typeface="微軟正黑體" panose="020B0604030504040204" pitchFamily="34" charset="-120"/>
              </a:rPr>
              <a:t>影像穩定性問題</a:t>
            </a:r>
            <a:endParaRPr lang="zh-TW" altLang="en-US" dirty="0">
              <a:latin typeface="微軟正黑體" panose="020B0604030504040204" pitchFamily="34" charset="-120"/>
              <a:ea typeface="微軟正黑體" panose="020B0604030504040204" pitchFamily="34" charset="-120"/>
            </a:endParaRPr>
          </a:p>
        </p:txBody>
      </p:sp>
      <p:sp>
        <p:nvSpPr>
          <p:cNvPr id="8" name="內容版面配置區 2"/>
          <p:cNvSpPr txBox="1">
            <a:spLocks/>
          </p:cNvSpPr>
          <p:nvPr/>
        </p:nvSpPr>
        <p:spPr>
          <a:xfrm>
            <a:off x="838198" y="5256240"/>
            <a:ext cx="10515600" cy="12013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smtClean="0">
                <a:latin typeface="微軟正黑體" panose="020B0604030504040204" pitchFamily="34" charset="-120"/>
                <a:ea typeface="微軟正黑體" panose="020B0604030504040204" pitchFamily="34" charset="-120"/>
              </a:rPr>
              <a:t>卷積神經網路需要將像素圖轉換成向量圖進辨識，根據每一格像素的顏色進行比對運算，過程中會產生些許變形</a:t>
            </a:r>
            <a:endParaRPr lang="zh-TW" altLang="en-US" dirty="0">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FA37EAB8-EDB4-4B22-8925-965AA9769E5D}" type="slidenum">
              <a:rPr lang="zh-TW" altLang="en-US" smtClean="0"/>
              <a:t>2</a:t>
            </a:fld>
            <a:endParaRPr lang="zh-TW" altLang="en-US"/>
          </a:p>
        </p:txBody>
      </p:sp>
    </p:spTree>
    <p:extLst>
      <p:ext uri="{BB962C8B-B14F-4D97-AF65-F5344CB8AC3E}">
        <p14:creationId xmlns:p14="http://schemas.microsoft.com/office/powerpoint/2010/main" val="32533099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橢圓 7"/>
          <p:cNvSpPr/>
          <p:nvPr/>
        </p:nvSpPr>
        <p:spPr>
          <a:xfrm>
            <a:off x="722488" y="5414864"/>
            <a:ext cx="846666" cy="895625"/>
          </a:xfrm>
          <a:prstGeom prst="ellipse">
            <a:avLst/>
          </a:prstGeom>
          <a:solidFill>
            <a:srgbClr val="7030A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400" dirty="0" smtClean="0"/>
              <a:t>5</a:t>
            </a:r>
          </a:p>
        </p:txBody>
      </p:sp>
      <p:sp>
        <p:nvSpPr>
          <p:cNvPr id="9" name="文字方塊 8"/>
          <p:cNvSpPr txBox="1"/>
          <p:nvPr/>
        </p:nvSpPr>
        <p:spPr>
          <a:xfrm>
            <a:off x="1788344" y="5539510"/>
            <a:ext cx="2031325" cy="646331"/>
          </a:xfrm>
          <a:prstGeom prst="rect">
            <a:avLst/>
          </a:prstGeom>
          <a:noFill/>
        </p:spPr>
        <p:txBody>
          <a:bodyPr wrap="none" rtlCol="0">
            <a:spAutoFit/>
          </a:bodyPr>
          <a:lstStyle/>
          <a:p>
            <a:r>
              <a:rPr lang="zh-TW" altLang="en-US" sz="3600" dirty="0">
                <a:latin typeface="微軟正黑體" panose="020B0604030504040204" pitchFamily="34" charset="-120"/>
                <a:ea typeface="微軟正黑體" panose="020B0604030504040204" pitchFamily="34" charset="-120"/>
              </a:rPr>
              <a:t>全</a:t>
            </a:r>
            <a:r>
              <a:rPr lang="zh-TW" altLang="en-US" sz="3600" dirty="0" smtClean="0">
                <a:latin typeface="微軟正黑體" panose="020B0604030504040204" pitchFamily="34" charset="-120"/>
                <a:ea typeface="微軟正黑體" panose="020B0604030504040204" pitchFamily="34" charset="-120"/>
              </a:rPr>
              <a:t>連接層</a:t>
            </a:r>
            <a:endParaRPr lang="zh-TW" altLang="en-US" sz="3600" dirty="0">
              <a:latin typeface="微軟正黑體" panose="020B0604030504040204" pitchFamily="34" charset="-120"/>
              <a:ea typeface="微軟正黑體" panose="020B0604030504040204" pitchFamily="34" charset="-120"/>
            </a:endParaRPr>
          </a:p>
        </p:txBody>
      </p:sp>
      <p:graphicFrame>
        <p:nvGraphicFramePr>
          <p:cNvPr id="3" name="表格 2"/>
          <p:cNvGraphicFramePr>
            <a:graphicFrameLocks noGrp="1"/>
          </p:cNvGraphicFramePr>
          <p:nvPr>
            <p:extLst>
              <p:ext uri="{D42A27DB-BD31-4B8C-83A1-F6EECF244321}">
                <p14:modId xmlns:p14="http://schemas.microsoft.com/office/powerpoint/2010/main" val="3561736729"/>
              </p:ext>
            </p:extLst>
          </p:nvPr>
        </p:nvGraphicFramePr>
        <p:xfrm>
          <a:off x="1743188" y="1214958"/>
          <a:ext cx="720000" cy="288000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3960277425"/>
                    </a:ext>
                  </a:extLst>
                </a:gridCol>
              </a:tblGrid>
              <a:tr h="720000">
                <a:tc>
                  <a:txBody>
                    <a:bodyPr/>
                    <a:lstStyle/>
                    <a:p>
                      <a:pPr algn="ctr"/>
                      <a:r>
                        <a:rPr lang="en-US" altLang="zh-TW" sz="2400" dirty="0" smtClean="0"/>
                        <a:t>46</a:t>
                      </a:r>
                      <a:endParaRPr lang="zh-TW" altLang="en-US" sz="2400" dirty="0"/>
                    </a:p>
                  </a:txBody>
                  <a:tcPr anchor="ctr">
                    <a:lnL w="3810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extLst>
                  <a:ext uri="{0D108BD9-81ED-4DB2-BD59-A6C34878D82A}">
                    <a16:rowId xmlns:a16="http://schemas.microsoft.com/office/drawing/2014/main" val="2263306440"/>
                  </a:ext>
                </a:extLst>
              </a:tr>
              <a:tr h="720000">
                <a:tc>
                  <a:txBody>
                    <a:bodyPr/>
                    <a:lstStyle/>
                    <a:p>
                      <a:pPr algn="ctr"/>
                      <a:r>
                        <a:rPr lang="en-US" altLang="zh-TW" sz="2400" dirty="0" smtClean="0"/>
                        <a:t>90</a:t>
                      </a:r>
                      <a:endParaRPr lang="zh-TW" altLang="en-US" sz="2400" dirty="0"/>
                    </a:p>
                  </a:txBody>
                  <a:tcPr anchor="ctr">
                    <a:lnL w="3810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extLst>
                  <a:ext uri="{0D108BD9-81ED-4DB2-BD59-A6C34878D82A}">
                    <a16:rowId xmlns:a16="http://schemas.microsoft.com/office/drawing/2014/main" val="110776012"/>
                  </a:ext>
                </a:extLst>
              </a:tr>
              <a:tr h="720000">
                <a:tc>
                  <a:txBody>
                    <a:bodyPr/>
                    <a:lstStyle/>
                    <a:p>
                      <a:pPr algn="ctr"/>
                      <a:r>
                        <a:rPr lang="en-US" altLang="zh-TW" sz="2400" dirty="0" smtClean="0"/>
                        <a:t>82</a:t>
                      </a:r>
                      <a:endParaRPr lang="zh-TW" altLang="en-US" sz="2400" dirty="0"/>
                    </a:p>
                  </a:txBody>
                  <a:tcPr anchor="ctr">
                    <a:lnL w="3810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extLst>
                  <a:ext uri="{0D108BD9-81ED-4DB2-BD59-A6C34878D82A}">
                    <a16:rowId xmlns:a16="http://schemas.microsoft.com/office/drawing/2014/main" val="337854415"/>
                  </a:ext>
                </a:extLst>
              </a:tr>
              <a:tr h="720000">
                <a:tc>
                  <a:txBody>
                    <a:bodyPr/>
                    <a:lstStyle/>
                    <a:p>
                      <a:pPr algn="ctr"/>
                      <a:r>
                        <a:rPr lang="en-US" altLang="zh-TW" sz="2400" dirty="0" smtClean="0"/>
                        <a:t>29</a:t>
                      </a:r>
                      <a:endParaRPr lang="zh-TW" altLang="en-US" sz="2400" dirty="0"/>
                    </a:p>
                  </a:txBody>
                  <a:tcPr anchor="ctr">
                    <a:lnL w="3810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extLst>
                  <a:ext uri="{0D108BD9-81ED-4DB2-BD59-A6C34878D82A}">
                    <a16:rowId xmlns:a16="http://schemas.microsoft.com/office/drawing/2014/main" val="341094176"/>
                  </a:ext>
                </a:extLst>
              </a:tr>
            </a:tbl>
          </a:graphicData>
        </a:graphic>
      </p:graphicFrame>
      <p:sp>
        <p:nvSpPr>
          <p:cNvPr id="4" name="橢圓 3"/>
          <p:cNvSpPr/>
          <p:nvPr/>
        </p:nvSpPr>
        <p:spPr>
          <a:xfrm>
            <a:off x="4247837" y="121495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4237481" y="199495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4237481" y="277495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4237481" y="355495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p:cNvSpPr/>
          <p:nvPr/>
        </p:nvSpPr>
        <p:spPr>
          <a:xfrm>
            <a:off x="6725748" y="121495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p:cNvSpPr/>
          <p:nvPr/>
        </p:nvSpPr>
        <p:spPr>
          <a:xfrm>
            <a:off x="6715392" y="199495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p:cNvSpPr/>
          <p:nvPr/>
        </p:nvSpPr>
        <p:spPr>
          <a:xfrm>
            <a:off x="6715392" y="277495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6715392" y="355495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p:cNvSpPr/>
          <p:nvPr/>
        </p:nvSpPr>
        <p:spPr>
          <a:xfrm>
            <a:off x="9193303" y="238495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單箭頭接點 5"/>
          <p:cNvCxnSpPr>
            <a:endCxn id="4" idx="2"/>
          </p:cNvCxnSpPr>
          <p:nvPr/>
        </p:nvCxnSpPr>
        <p:spPr>
          <a:xfrm flipV="1">
            <a:off x="2463188" y="1484958"/>
            <a:ext cx="1784649" cy="82158"/>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10" idx="2"/>
          </p:cNvCxnSpPr>
          <p:nvPr/>
        </p:nvCxnSpPr>
        <p:spPr>
          <a:xfrm flipV="1">
            <a:off x="2467213" y="2264958"/>
            <a:ext cx="1770268" cy="52842"/>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11" idx="2"/>
          </p:cNvCxnSpPr>
          <p:nvPr/>
        </p:nvCxnSpPr>
        <p:spPr>
          <a:xfrm>
            <a:off x="2452832" y="3033030"/>
            <a:ext cx="1784649" cy="11928"/>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endCxn id="12" idx="2"/>
          </p:cNvCxnSpPr>
          <p:nvPr/>
        </p:nvCxnSpPr>
        <p:spPr>
          <a:xfrm>
            <a:off x="2463188" y="3771539"/>
            <a:ext cx="1774293" cy="53419"/>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7" name="群組 36"/>
          <p:cNvGrpSpPr/>
          <p:nvPr/>
        </p:nvGrpSpPr>
        <p:grpSpPr>
          <a:xfrm>
            <a:off x="4787837" y="1484958"/>
            <a:ext cx="1939776" cy="2340000"/>
            <a:chOff x="5257823" y="1464420"/>
            <a:chExt cx="1939776" cy="2340000"/>
          </a:xfrm>
        </p:grpSpPr>
        <p:cxnSp>
          <p:nvCxnSpPr>
            <p:cNvPr id="27" name="直線單箭頭接點 26"/>
            <p:cNvCxnSpPr>
              <a:stCxn id="4" idx="6"/>
              <a:endCxn id="14" idx="2"/>
            </p:cNvCxnSpPr>
            <p:nvPr/>
          </p:nvCxnSpPr>
          <p:spPr>
            <a:xfrm>
              <a:off x="5257823" y="1464420"/>
              <a:ext cx="1937911"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5270044" y="1514749"/>
              <a:ext cx="1927555" cy="738921"/>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a:stCxn id="4" idx="6"/>
              <a:endCxn id="17" idx="2"/>
            </p:cNvCxnSpPr>
            <p:nvPr/>
          </p:nvCxnSpPr>
          <p:spPr>
            <a:xfrm>
              <a:off x="5257823" y="1464420"/>
              <a:ext cx="1927555" cy="156000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a:stCxn id="4" idx="6"/>
              <a:endCxn id="18" idx="2"/>
            </p:cNvCxnSpPr>
            <p:nvPr/>
          </p:nvCxnSpPr>
          <p:spPr>
            <a:xfrm>
              <a:off x="5257823" y="1464420"/>
              <a:ext cx="1927555" cy="234000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群組 37"/>
          <p:cNvGrpSpPr/>
          <p:nvPr/>
        </p:nvGrpSpPr>
        <p:grpSpPr>
          <a:xfrm flipV="1">
            <a:off x="4778414" y="1507536"/>
            <a:ext cx="1937911" cy="2340000"/>
            <a:chOff x="5257823" y="1464420"/>
            <a:chExt cx="1937911" cy="2340000"/>
          </a:xfrm>
        </p:grpSpPr>
        <p:cxnSp>
          <p:nvCxnSpPr>
            <p:cNvPr id="39" name="直線單箭頭接點 38"/>
            <p:cNvCxnSpPr/>
            <p:nvPr/>
          </p:nvCxnSpPr>
          <p:spPr>
            <a:xfrm>
              <a:off x="5257823" y="1464420"/>
              <a:ext cx="1937911"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a:off x="5257823" y="1505499"/>
              <a:ext cx="1927555" cy="738921"/>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a:off x="5257823" y="1464420"/>
              <a:ext cx="1927555" cy="156000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a:off x="5257823" y="1464420"/>
              <a:ext cx="1927555" cy="234000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群組 42"/>
          <p:cNvGrpSpPr/>
          <p:nvPr/>
        </p:nvGrpSpPr>
        <p:grpSpPr>
          <a:xfrm flipV="1">
            <a:off x="4745481" y="1548615"/>
            <a:ext cx="1959555" cy="2308171"/>
            <a:chOff x="5236179" y="716249"/>
            <a:chExt cx="1959555" cy="2308171"/>
          </a:xfrm>
        </p:grpSpPr>
        <p:cxnSp>
          <p:nvCxnSpPr>
            <p:cNvPr id="44" name="直線單箭頭接點 43"/>
            <p:cNvCxnSpPr/>
            <p:nvPr/>
          </p:nvCxnSpPr>
          <p:spPr>
            <a:xfrm>
              <a:off x="5257823" y="1464420"/>
              <a:ext cx="1937911"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5257823" y="1505499"/>
              <a:ext cx="1927555" cy="738921"/>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5257823" y="1464420"/>
              <a:ext cx="1927555" cy="156000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flipV="1">
              <a:off x="5236179" y="716249"/>
              <a:ext cx="1948267" cy="716343"/>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 name="群組 53"/>
          <p:cNvGrpSpPr/>
          <p:nvPr/>
        </p:nvGrpSpPr>
        <p:grpSpPr>
          <a:xfrm>
            <a:off x="4786904" y="1470694"/>
            <a:ext cx="1950132" cy="2354263"/>
            <a:chOff x="5257823" y="670157"/>
            <a:chExt cx="1950132" cy="2354263"/>
          </a:xfrm>
        </p:grpSpPr>
        <p:cxnSp>
          <p:nvCxnSpPr>
            <p:cNvPr id="55" name="直線單箭頭接點 54"/>
            <p:cNvCxnSpPr/>
            <p:nvPr/>
          </p:nvCxnSpPr>
          <p:spPr>
            <a:xfrm>
              <a:off x="5257823" y="1464420"/>
              <a:ext cx="1937911"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p:nvPr/>
          </p:nvCxnSpPr>
          <p:spPr>
            <a:xfrm>
              <a:off x="5257823" y="1505499"/>
              <a:ext cx="1927555" cy="738921"/>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a:off x="5257823" y="1464420"/>
              <a:ext cx="1927555" cy="156000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flipV="1">
              <a:off x="5269111" y="670157"/>
              <a:ext cx="1938844" cy="779999"/>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0" name="直線單箭頭接點 59"/>
          <p:cNvCxnSpPr>
            <a:endCxn id="19" idx="2"/>
          </p:cNvCxnSpPr>
          <p:nvPr/>
        </p:nvCxnSpPr>
        <p:spPr>
          <a:xfrm>
            <a:off x="7244103" y="1589702"/>
            <a:ext cx="1949200" cy="1065256"/>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a:endCxn id="19" idx="2"/>
          </p:cNvCxnSpPr>
          <p:nvPr/>
        </p:nvCxnSpPr>
        <p:spPr>
          <a:xfrm>
            <a:off x="7248128" y="2340386"/>
            <a:ext cx="1945175" cy="314572"/>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a:endCxn id="19" idx="2"/>
          </p:cNvCxnSpPr>
          <p:nvPr/>
        </p:nvCxnSpPr>
        <p:spPr>
          <a:xfrm flipV="1">
            <a:off x="7233747" y="2654958"/>
            <a:ext cx="1959556" cy="400658"/>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endCxn id="19" idx="2"/>
          </p:cNvCxnSpPr>
          <p:nvPr/>
        </p:nvCxnSpPr>
        <p:spPr>
          <a:xfrm flipV="1">
            <a:off x="7244103" y="2654958"/>
            <a:ext cx="1949200" cy="1139167"/>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flipV="1">
            <a:off x="9733303" y="2654958"/>
            <a:ext cx="735644" cy="926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0" name="文字方塊 69"/>
          <p:cNvSpPr txBox="1"/>
          <p:nvPr/>
        </p:nvSpPr>
        <p:spPr>
          <a:xfrm>
            <a:off x="10468947" y="2401738"/>
            <a:ext cx="1620957" cy="523220"/>
          </a:xfrm>
          <a:prstGeom prst="rect">
            <a:avLst/>
          </a:prstGeom>
          <a:noFill/>
        </p:spPr>
        <p:txBody>
          <a:bodyPr wrap="none" rtlCol="0">
            <a:spAutoFit/>
          </a:bodyPr>
          <a:lstStyle/>
          <a:p>
            <a:r>
              <a:rPr lang="zh-TW" altLang="en-US" sz="2800" dirty="0" smtClean="0">
                <a:latin typeface="微軟正黑體" panose="020B0604030504040204" pitchFamily="34" charset="-120"/>
                <a:ea typeface="微軟正黑體" panose="020B0604030504040204" pitchFamily="34" charset="-120"/>
              </a:rPr>
              <a:t>判斷結果</a:t>
            </a:r>
            <a:endParaRPr lang="zh-TW" altLang="en-US" sz="2800" dirty="0">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FA37EAB8-EDB4-4B22-8925-965AA9769E5D}" type="slidenum">
              <a:rPr lang="zh-TW" altLang="en-US" smtClean="0"/>
              <a:t>20</a:t>
            </a:fld>
            <a:endParaRPr lang="zh-TW" altLang="en-US"/>
          </a:p>
        </p:txBody>
      </p:sp>
    </p:spTree>
    <p:extLst>
      <p:ext uri="{BB962C8B-B14F-4D97-AF65-F5344CB8AC3E}">
        <p14:creationId xmlns:p14="http://schemas.microsoft.com/office/powerpoint/2010/main" val="2352256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卷積層</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838200" y="1825625"/>
            <a:ext cx="10515600" cy="849842"/>
          </a:xfrm>
        </p:spPr>
        <p:txBody>
          <a:bodyPr>
            <a:normAutofit lnSpcReduction="10000"/>
          </a:bodyPr>
          <a:lstStyle/>
          <a:p>
            <a:r>
              <a:rPr lang="zh-TW" altLang="en-US" dirty="0" smtClean="0">
                <a:latin typeface="微軟正黑體" panose="020B0604030504040204" pitchFamily="34" charset="-120"/>
                <a:ea typeface="微軟正黑體" panose="020B0604030504040204" pitchFamily="34" charset="-120"/>
              </a:rPr>
              <a:t>將點陣圖的全域比對利用過濾器所小比對範圍，辨別更詳細的圖片特徵</a:t>
            </a:r>
            <a:endParaRPr lang="en-US" altLang="zh-TW" dirty="0" smtClean="0">
              <a:latin typeface="微軟正黑體" panose="020B0604030504040204" pitchFamily="34" charset="-120"/>
              <a:ea typeface="微軟正黑體" panose="020B0604030504040204" pitchFamily="34" charset="-120"/>
            </a:endParaRPr>
          </a:p>
        </p:txBody>
      </p:sp>
      <p:graphicFrame>
        <p:nvGraphicFramePr>
          <p:cNvPr id="4" name="表格 3"/>
          <p:cNvGraphicFramePr>
            <a:graphicFrameLocks noGrp="1"/>
          </p:cNvGraphicFramePr>
          <p:nvPr>
            <p:extLst>
              <p:ext uri="{D42A27DB-BD31-4B8C-83A1-F6EECF244321}">
                <p14:modId xmlns:p14="http://schemas.microsoft.com/office/powerpoint/2010/main" val="1088082057"/>
              </p:ext>
            </p:extLst>
          </p:nvPr>
        </p:nvGraphicFramePr>
        <p:xfrm>
          <a:off x="609599" y="3903132"/>
          <a:ext cx="11130846" cy="2271889"/>
        </p:xfrm>
        <a:graphic>
          <a:graphicData uri="http://schemas.openxmlformats.org/drawingml/2006/table">
            <a:tbl>
              <a:tblPr firstRow="1" bandRow="1">
                <a:tableStyleId>{5C22544A-7EE6-4342-B048-85BDC9FD1C3A}</a:tableStyleId>
              </a:tblPr>
              <a:tblGrid>
                <a:gridCol w="5565423">
                  <a:extLst>
                    <a:ext uri="{9D8B030D-6E8A-4147-A177-3AD203B41FA5}">
                      <a16:colId xmlns:a16="http://schemas.microsoft.com/office/drawing/2014/main" val="1607667023"/>
                    </a:ext>
                  </a:extLst>
                </a:gridCol>
                <a:gridCol w="5565423">
                  <a:extLst>
                    <a:ext uri="{9D8B030D-6E8A-4147-A177-3AD203B41FA5}">
                      <a16:colId xmlns:a16="http://schemas.microsoft.com/office/drawing/2014/main" val="1704714293"/>
                    </a:ext>
                  </a:extLst>
                </a:gridCol>
              </a:tblGrid>
              <a:tr h="546736">
                <a:tc>
                  <a:txBody>
                    <a:bodyPr/>
                    <a:lstStyle/>
                    <a:p>
                      <a:pPr algn="ctr"/>
                      <a:r>
                        <a:rPr lang="zh-TW" altLang="en-US" sz="2400" dirty="0" smtClean="0">
                          <a:latin typeface="微軟正黑體" panose="020B0604030504040204" pitchFamily="34" charset="-120"/>
                          <a:ea typeface="微軟正黑體" panose="020B0604030504040204" pitchFamily="34" charset="-120"/>
                        </a:rPr>
                        <a:t>卷積層</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全連接層</a:t>
                      </a:r>
                      <a:endParaRPr lang="zh-TW" altLang="en-US" sz="24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1048206797"/>
                  </a:ext>
                </a:extLst>
              </a:tr>
              <a:tr h="1725153">
                <a:tc>
                  <a:txBody>
                    <a:bodyPr/>
                    <a:lstStyle/>
                    <a:p>
                      <a:pPr algn="ctr"/>
                      <a:r>
                        <a:rPr lang="zh-TW" altLang="en-US" sz="2400" dirty="0" smtClean="0">
                          <a:latin typeface="微軟正黑體" panose="020B0604030504040204" pitchFamily="34" charset="-120"/>
                          <a:ea typeface="微軟正黑體" panose="020B0604030504040204" pitchFamily="34" charset="-120"/>
                        </a:rPr>
                        <a:t>利用過濾器過濾出特徵，減少參數數量</a:t>
                      </a: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smtClean="0">
                          <a:latin typeface="微軟正黑體" panose="020B0604030504040204" pitchFamily="34" charset="-120"/>
                          <a:ea typeface="微軟正黑體" panose="020B0604030504040204" pitchFamily="34" charset="-120"/>
                        </a:rPr>
                        <a:t>參數量龐大，需花費較多時間</a:t>
                      </a:r>
                      <a:endParaRPr lang="zh-TW" altLang="en-US" sz="24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018012586"/>
                  </a:ext>
                </a:extLst>
              </a:tr>
            </a:tbl>
          </a:graphicData>
        </a:graphic>
      </p:graphicFrame>
      <p:sp>
        <p:nvSpPr>
          <p:cNvPr id="5" name="內容版面配置區 2"/>
          <p:cNvSpPr txBox="1">
            <a:spLocks/>
          </p:cNvSpPr>
          <p:nvPr/>
        </p:nvSpPr>
        <p:spPr>
          <a:xfrm>
            <a:off x="609599" y="3307115"/>
            <a:ext cx="10515600" cy="8498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smtClean="0">
                <a:latin typeface="微軟正黑體" panose="020B0604030504040204" pitchFamily="34" charset="-120"/>
                <a:ea typeface="微軟正黑體" panose="020B0604030504040204" pitchFamily="34" charset="-120"/>
              </a:rPr>
              <a:t>全連接層</a:t>
            </a:r>
            <a:r>
              <a:rPr lang="en-US" altLang="zh-TW" dirty="0" smtClean="0">
                <a:latin typeface="微軟正黑體" panose="020B0604030504040204" pitchFamily="34" charset="-120"/>
                <a:ea typeface="微軟正黑體" panose="020B0604030504040204" pitchFamily="34" charset="-120"/>
              </a:rPr>
              <a:t>vs</a:t>
            </a:r>
            <a:r>
              <a:rPr lang="zh-TW" altLang="en-US" dirty="0" smtClean="0">
                <a:latin typeface="微軟正黑體" panose="020B0604030504040204" pitchFamily="34" charset="-120"/>
                <a:ea typeface="微軟正黑體" panose="020B0604030504040204" pitchFamily="34" charset="-120"/>
              </a:rPr>
              <a:t>卷積層</a:t>
            </a:r>
            <a:endParaRPr lang="en-US" altLang="zh-TW" dirty="0">
              <a:latin typeface="微軟正黑體" panose="020B0604030504040204" pitchFamily="34" charset="-120"/>
              <a:ea typeface="微軟正黑體" panose="020B0604030504040204" pitchFamily="34" charset="-120"/>
            </a:endParaRPr>
          </a:p>
        </p:txBody>
      </p:sp>
      <p:sp>
        <p:nvSpPr>
          <p:cNvPr id="6" name="投影片編號版面配置區 5"/>
          <p:cNvSpPr>
            <a:spLocks noGrp="1"/>
          </p:cNvSpPr>
          <p:nvPr>
            <p:ph type="sldNum" sz="quarter" idx="12"/>
          </p:nvPr>
        </p:nvSpPr>
        <p:spPr/>
        <p:txBody>
          <a:bodyPr/>
          <a:lstStyle/>
          <a:p>
            <a:fld id="{FA37EAB8-EDB4-4B22-8925-965AA9769E5D}" type="slidenum">
              <a:rPr lang="zh-TW" altLang="en-US" smtClean="0"/>
              <a:t>21</a:t>
            </a:fld>
            <a:endParaRPr lang="zh-TW" altLang="en-US"/>
          </a:p>
        </p:txBody>
      </p:sp>
    </p:spTree>
    <p:extLst>
      <p:ext uri="{BB962C8B-B14F-4D97-AF65-F5344CB8AC3E}">
        <p14:creationId xmlns:p14="http://schemas.microsoft.com/office/powerpoint/2010/main" val="3111355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587392" y="119238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577036" y="197238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577036" y="275238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577036" y="353238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p:cNvSpPr/>
          <p:nvPr/>
        </p:nvSpPr>
        <p:spPr>
          <a:xfrm>
            <a:off x="3065303" y="1192381"/>
            <a:ext cx="540000" cy="54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6" name="橢圓 15"/>
          <p:cNvSpPr/>
          <p:nvPr/>
        </p:nvSpPr>
        <p:spPr>
          <a:xfrm>
            <a:off x="3054947" y="1972381"/>
            <a:ext cx="540000" cy="54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7" name="橢圓 16"/>
          <p:cNvSpPr/>
          <p:nvPr/>
        </p:nvSpPr>
        <p:spPr>
          <a:xfrm>
            <a:off x="3054947" y="2752381"/>
            <a:ext cx="540000" cy="54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8" name="橢圓 17"/>
          <p:cNvSpPr/>
          <p:nvPr/>
        </p:nvSpPr>
        <p:spPr>
          <a:xfrm>
            <a:off x="3054947" y="3532381"/>
            <a:ext cx="540000" cy="54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grpSp>
        <p:nvGrpSpPr>
          <p:cNvPr id="37" name="群組 36"/>
          <p:cNvGrpSpPr/>
          <p:nvPr/>
        </p:nvGrpSpPr>
        <p:grpSpPr>
          <a:xfrm>
            <a:off x="1127392" y="1462381"/>
            <a:ext cx="1939776" cy="2340000"/>
            <a:chOff x="5257823" y="1464420"/>
            <a:chExt cx="1939776" cy="2340000"/>
          </a:xfrm>
        </p:grpSpPr>
        <p:cxnSp>
          <p:nvCxnSpPr>
            <p:cNvPr id="27" name="直線單箭頭接點 26"/>
            <p:cNvCxnSpPr>
              <a:stCxn id="4" idx="6"/>
              <a:endCxn id="14" idx="2"/>
            </p:cNvCxnSpPr>
            <p:nvPr/>
          </p:nvCxnSpPr>
          <p:spPr>
            <a:xfrm>
              <a:off x="5257823" y="1464420"/>
              <a:ext cx="1937911"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5270044" y="1514749"/>
              <a:ext cx="1927555" cy="738921"/>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a:stCxn id="4" idx="6"/>
              <a:endCxn id="17" idx="2"/>
            </p:cNvCxnSpPr>
            <p:nvPr/>
          </p:nvCxnSpPr>
          <p:spPr>
            <a:xfrm>
              <a:off x="5257823" y="1464420"/>
              <a:ext cx="1927555" cy="156000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a:stCxn id="4" idx="6"/>
              <a:endCxn id="18" idx="2"/>
            </p:cNvCxnSpPr>
            <p:nvPr/>
          </p:nvCxnSpPr>
          <p:spPr>
            <a:xfrm>
              <a:off x="5257823" y="1464420"/>
              <a:ext cx="1927555" cy="234000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群組 37"/>
          <p:cNvGrpSpPr/>
          <p:nvPr/>
        </p:nvGrpSpPr>
        <p:grpSpPr>
          <a:xfrm flipV="1">
            <a:off x="1117969" y="1484959"/>
            <a:ext cx="1937911" cy="2340000"/>
            <a:chOff x="5257823" y="1464420"/>
            <a:chExt cx="1937911" cy="2340000"/>
          </a:xfrm>
        </p:grpSpPr>
        <p:cxnSp>
          <p:nvCxnSpPr>
            <p:cNvPr id="39" name="直線單箭頭接點 38"/>
            <p:cNvCxnSpPr/>
            <p:nvPr/>
          </p:nvCxnSpPr>
          <p:spPr>
            <a:xfrm>
              <a:off x="5257823" y="1464420"/>
              <a:ext cx="1937911"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a:off x="5257823" y="1505499"/>
              <a:ext cx="1927555" cy="738921"/>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a:off x="5257823" y="1464420"/>
              <a:ext cx="1927555" cy="156000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a:off x="5257823" y="1464420"/>
              <a:ext cx="1927555" cy="234000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群組 42"/>
          <p:cNvGrpSpPr/>
          <p:nvPr/>
        </p:nvGrpSpPr>
        <p:grpSpPr>
          <a:xfrm flipV="1">
            <a:off x="1085036" y="1526038"/>
            <a:ext cx="1959555" cy="2308171"/>
            <a:chOff x="5236179" y="716249"/>
            <a:chExt cx="1959555" cy="2308171"/>
          </a:xfrm>
        </p:grpSpPr>
        <p:cxnSp>
          <p:nvCxnSpPr>
            <p:cNvPr id="44" name="直線單箭頭接點 43"/>
            <p:cNvCxnSpPr/>
            <p:nvPr/>
          </p:nvCxnSpPr>
          <p:spPr>
            <a:xfrm>
              <a:off x="5257823" y="1464420"/>
              <a:ext cx="1937911"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5257823" y="1505499"/>
              <a:ext cx="1927555" cy="738921"/>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5257823" y="1464420"/>
              <a:ext cx="1927555" cy="156000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flipV="1">
              <a:off x="5236179" y="716249"/>
              <a:ext cx="1948267" cy="716343"/>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 name="群組 53"/>
          <p:cNvGrpSpPr/>
          <p:nvPr/>
        </p:nvGrpSpPr>
        <p:grpSpPr>
          <a:xfrm>
            <a:off x="1126459" y="1448117"/>
            <a:ext cx="1950132" cy="2354263"/>
            <a:chOff x="5257823" y="670157"/>
            <a:chExt cx="1950132" cy="2354263"/>
          </a:xfrm>
        </p:grpSpPr>
        <p:cxnSp>
          <p:nvCxnSpPr>
            <p:cNvPr id="55" name="直線單箭頭接點 54"/>
            <p:cNvCxnSpPr/>
            <p:nvPr/>
          </p:nvCxnSpPr>
          <p:spPr>
            <a:xfrm>
              <a:off x="5257823" y="1464420"/>
              <a:ext cx="1937911"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p:nvPr/>
          </p:nvCxnSpPr>
          <p:spPr>
            <a:xfrm>
              <a:off x="5257823" y="1505499"/>
              <a:ext cx="1927555" cy="738921"/>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a:off x="5257823" y="1464420"/>
              <a:ext cx="1927555" cy="156000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flipV="1">
              <a:off x="5269111" y="670157"/>
              <a:ext cx="1938844" cy="779999"/>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
        <p:nvSpPr>
          <p:cNvPr id="70" name="文字方塊 69"/>
          <p:cNvSpPr txBox="1"/>
          <p:nvPr/>
        </p:nvSpPr>
        <p:spPr>
          <a:xfrm>
            <a:off x="1137747" y="4460757"/>
            <a:ext cx="1492716" cy="954107"/>
          </a:xfrm>
          <a:prstGeom prst="rect">
            <a:avLst/>
          </a:prstGeom>
          <a:noFill/>
        </p:spPr>
        <p:txBody>
          <a:bodyPr wrap="none" rtlCol="0">
            <a:spAutoFit/>
          </a:bodyPr>
          <a:lstStyle/>
          <a:p>
            <a:r>
              <a:rPr lang="zh-TW" altLang="en-US" sz="2800" dirty="0" smtClean="0">
                <a:latin typeface="微軟正黑體" panose="020B0604030504040204" pitchFamily="34" charset="-120"/>
                <a:ea typeface="微軟正黑體" panose="020B0604030504040204" pitchFamily="34" charset="-120"/>
              </a:rPr>
              <a:t>隱藏層</a:t>
            </a:r>
            <a:endParaRPr lang="en-US" altLang="zh-TW" sz="2800" dirty="0" smtClean="0">
              <a:latin typeface="微軟正黑體" panose="020B0604030504040204" pitchFamily="34" charset="-120"/>
              <a:ea typeface="微軟正黑體" panose="020B0604030504040204" pitchFamily="34" charset="-120"/>
            </a:endParaRPr>
          </a:p>
          <a:p>
            <a:r>
              <a:rPr lang="en-US" altLang="zh-TW" sz="2800" dirty="0" smtClean="0">
                <a:latin typeface="微軟正黑體" panose="020B0604030504040204" pitchFamily="34" charset="-120"/>
                <a:ea typeface="微軟正黑體" panose="020B0604030504040204" pitchFamily="34" charset="-120"/>
              </a:rPr>
              <a:t>(</a:t>
            </a:r>
            <a:r>
              <a:rPr lang="zh-TW" altLang="en-US" sz="2800" dirty="0" smtClean="0">
                <a:latin typeface="微軟正黑體" panose="020B0604030504040204" pitchFamily="34" charset="-120"/>
                <a:ea typeface="微軟正黑體" panose="020B0604030504040204" pitchFamily="34" charset="-120"/>
              </a:rPr>
              <a:t>全連接</a:t>
            </a:r>
            <a:r>
              <a:rPr lang="en-US" altLang="zh-TW" sz="2800" dirty="0" smtClean="0">
                <a:latin typeface="微軟正黑體" panose="020B0604030504040204" pitchFamily="34" charset="-120"/>
                <a:ea typeface="微軟正黑體" panose="020B0604030504040204" pitchFamily="34" charset="-120"/>
              </a:rPr>
              <a:t>)</a:t>
            </a:r>
            <a:endParaRPr lang="zh-TW" altLang="en-US" sz="2800" dirty="0">
              <a:latin typeface="微軟正黑體" panose="020B0604030504040204" pitchFamily="34" charset="-120"/>
              <a:ea typeface="微軟正黑體" panose="020B0604030504040204" pitchFamily="34" charset="-120"/>
            </a:endParaRPr>
          </a:p>
        </p:txBody>
      </p:sp>
      <p:sp>
        <p:nvSpPr>
          <p:cNvPr id="65" name="文字方塊 64"/>
          <p:cNvSpPr txBox="1"/>
          <p:nvPr/>
        </p:nvSpPr>
        <p:spPr>
          <a:xfrm>
            <a:off x="5136467" y="4573624"/>
            <a:ext cx="1810109" cy="954107"/>
          </a:xfrm>
          <a:prstGeom prst="rect">
            <a:avLst/>
          </a:prstGeom>
          <a:noFill/>
        </p:spPr>
        <p:txBody>
          <a:bodyPr wrap="square" rtlCol="0">
            <a:spAutoFit/>
          </a:bodyPr>
          <a:lstStyle/>
          <a:p>
            <a:r>
              <a:rPr lang="zh-TW" altLang="en-US" sz="2800" dirty="0" smtClean="0">
                <a:latin typeface="微軟正黑體" panose="020B0604030504040204" pitchFamily="34" charset="-120"/>
                <a:ea typeface="微軟正黑體" panose="020B0604030504040204" pitchFamily="34" charset="-120"/>
              </a:rPr>
              <a:t>卷積層</a:t>
            </a:r>
            <a:endParaRPr lang="en-US" altLang="zh-TW" sz="2800" dirty="0" smtClean="0">
              <a:latin typeface="微軟正黑體" panose="020B0604030504040204" pitchFamily="34" charset="-120"/>
              <a:ea typeface="微軟正黑體" panose="020B0604030504040204" pitchFamily="34" charset="-120"/>
            </a:endParaRPr>
          </a:p>
          <a:p>
            <a:r>
              <a:rPr lang="en-US" altLang="zh-TW" sz="2800" dirty="0">
                <a:latin typeface="微軟正黑體" panose="020B0604030504040204" pitchFamily="34" charset="-120"/>
                <a:ea typeface="微軟正黑體" panose="020B0604030504040204" pitchFamily="34" charset="-120"/>
              </a:rPr>
              <a:t>(</a:t>
            </a:r>
            <a:r>
              <a:rPr lang="zh-TW" altLang="en-US" sz="2800" dirty="0" smtClean="0">
                <a:latin typeface="微軟正黑體" panose="020B0604030504040204" pitchFamily="34" charset="-120"/>
                <a:ea typeface="微軟正黑體" panose="020B0604030504040204" pitchFamily="34" charset="-120"/>
              </a:rPr>
              <a:t>局部連接</a:t>
            </a:r>
            <a:r>
              <a:rPr lang="en-US" altLang="zh-TW" sz="2800" dirty="0" smtClean="0">
                <a:latin typeface="微軟正黑體" panose="020B0604030504040204" pitchFamily="34" charset="-120"/>
                <a:ea typeface="微軟正黑體" panose="020B0604030504040204" pitchFamily="34" charset="-120"/>
              </a:rPr>
              <a:t>)</a:t>
            </a:r>
            <a:endParaRPr lang="zh-TW" altLang="en-US" sz="2800" dirty="0">
              <a:latin typeface="微軟正黑體" panose="020B0604030504040204" pitchFamily="34" charset="-120"/>
              <a:ea typeface="微軟正黑體" panose="020B0604030504040204" pitchFamily="34" charset="-120"/>
            </a:endParaRPr>
          </a:p>
        </p:txBody>
      </p:sp>
      <p:grpSp>
        <p:nvGrpSpPr>
          <p:cNvPr id="29" name="群組 28"/>
          <p:cNvGrpSpPr/>
          <p:nvPr/>
        </p:nvGrpSpPr>
        <p:grpSpPr>
          <a:xfrm>
            <a:off x="4587044" y="1192381"/>
            <a:ext cx="3017911" cy="2880000"/>
            <a:chOff x="7014807" y="1079513"/>
            <a:chExt cx="3017911" cy="2880000"/>
          </a:xfrm>
        </p:grpSpPr>
        <p:sp>
          <p:nvSpPr>
            <p:cNvPr id="66" name="橢圓 65"/>
            <p:cNvSpPr/>
            <p:nvPr/>
          </p:nvSpPr>
          <p:spPr>
            <a:xfrm>
              <a:off x="7025163" y="107951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橢圓 66"/>
            <p:cNvSpPr/>
            <p:nvPr/>
          </p:nvSpPr>
          <p:spPr>
            <a:xfrm>
              <a:off x="7014807" y="185951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橢圓 68"/>
            <p:cNvSpPr/>
            <p:nvPr/>
          </p:nvSpPr>
          <p:spPr>
            <a:xfrm>
              <a:off x="7014807" y="263951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橢圓 70"/>
            <p:cNvSpPr/>
            <p:nvPr/>
          </p:nvSpPr>
          <p:spPr>
            <a:xfrm>
              <a:off x="7014807" y="341951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橢圓 72"/>
            <p:cNvSpPr/>
            <p:nvPr/>
          </p:nvSpPr>
          <p:spPr>
            <a:xfrm>
              <a:off x="9492718" y="1859513"/>
              <a:ext cx="540000" cy="54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74" name="橢圓 73"/>
            <p:cNvSpPr/>
            <p:nvPr/>
          </p:nvSpPr>
          <p:spPr>
            <a:xfrm>
              <a:off x="9492718" y="2639513"/>
              <a:ext cx="540000" cy="54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grpSp>
          <p:nvGrpSpPr>
            <p:cNvPr id="81" name="群組 80"/>
            <p:cNvGrpSpPr/>
            <p:nvPr/>
          </p:nvGrpSpPr>
          <p:grpSpPr>
            <a:xfrm flipV="1">
              <a:off x="7554807" y="1349513"/>
              <a:ext cx="1937911" cy="2362578"/>
              <a:chOff x="5256890" y="1464420"/>
              <a:chExt cx="1937911" cy="2362578"/>
            </a:xfrm>
          </p:grpSpPr>
          <p:cxnSp>
            <p:nvCxnSpPr>
              <p:cNvPr id="82" name="直線單箭頭接點 81"/>
              <p:cNvCxnSpPr>
                <a:endCxn id="74" idx="2"/>
              </p:cNvCxnSpPr>
              <p:nvPr/>
            </p:nvCxnSpPr>
            <p:spPr>
              <a:xfrm>
                <a:off x="5257823" y="1464420"/>
                <a:ext cx="1936978" cy="802578"/>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p:nvPr/>
            </p:nvCxnSpPr>
            <p:spPr>
              <a:xfrm flipV="1">
                <a:off x="5266313" y="2244419"/>
                <a:ext cx="1919065" cy="31337"/>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stCxn id="66" idx="6"/>
              </p:cNvCxnSpPr>
              <p:nvPr/>
            </p:nvCxnSpPr>
            <p:spPr>
              <a:xfrm flipV="1">
                <a:off x="5267246" y="3024420"/>
                <a:ext cx="1918132" cy="802578"/>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67" idx="6"/>
                <a:endCxn id="73" idx="2"/>
              </p:cNvCxnSpPr>
              <p:nvPr/>
            </p:nvCxnSpPr>
            <p:spPr>
              <a:xfrm flipV="1">
                <a:off x="5256890" y="3046998"/>
                <a:ext cx="1937911"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08" name="文字方塊 107"/>
          <p:cNvSpPr txBox="1"/>
          <p:nvPr/>
        </p:nvSpPr>
        <p:spPr>
          <a:xfrm>
            <a:off x="9028096" y="4573625"/>
            <a:ext cx="2870393" cy="954107"/>
          </a:xfrm>
          <a:prstGeom prst="rect">
            <a:avLst/>
          </a:prstGeom>
          <a:noFill/>
        </p:spPr>
        <p:txBody>
          <a:bodyPr wrap="square" rtlCol="0">
            <a:spAutoFit/>
          </a:bodyPr>
          <a:lstStyle/>
          <a:p>
            <a:r>
              <a:rPr lang="zh-TW" altLang="en-US" sz="2800" dirty="0" smtClean="0">
                <a:latin typeface="微軟正黑體" panose="020B0604030504040204" pitchFamily="34" charset="-120"/>
                <a:ea typeface="微軟正黑體" panose="020B0604030504040204" pitchFamily="34" charset="-120"/>
              </a:rPr>
              <a:t>卷積層</a:t>
            </a:r>
            <a:endParaRPr lang="en-US" altLang="zh-TW" sz="2800" dirty="0" smtClean="0">
              <a:latin typeface="微軟正黑體" panose="020B0604030504040204" pitchFamily="34" charset="-120"/>
              <a:ea typeface="微軟正黑體" panose="020B0604030504040204" pitchFamily="34" charset="-120"/>
            </a:endParaRPr>
          </a:p>
          <a:p>
            <a:r>
              <a:rPr lang="en-US" altLang="zh-TW" sz="2800" dirty="0" smtClean="0">
                <a:latin typeface="微軟正黑體" panose="020B0604030504040204" pitchFamily="34" charset="-120"/>
                <a:ea typeface="微軟正黑體" panose="020B0604030504040204" pitchFamily="34" charset="-120"/>
              </a:rPr>
              <a:t>(</a:t>
            </a:r>
            <a:r>
              <a:rPr lang="zh-TW" altLang="en-US" sz="2800" dirty="0" smtClean="0">
                <a:latin typeface="微軟正黑體" panose="020B0604030504040204" pitchFamily="34" charset="-120"/>
                <a:ea typeface="微軟正黑體" panose="020B0604030504040204" pitchFamily="34" charset="-120"/>
              </a:rPr>
              <a:t>重疊的局部連接</a:t>
            </a:r>
            <a:r>
              <a:rPr lang="en-US" altLang="zh-TW" sz="2800" dirty="0" smtClean="0">
                <a:latin typeface="微軟正黑體" panose="020B0604030504040204" pitchFamily="34" charset="-120"/>
                <a:ea typeface="微軟正黑體" panose="020B0604030504040204" pitchFamily="34" charset="-120"/>
              </a:rPr>
              <a:t>)</a:t>
            </a:r>
            <a:endParaRPr lang="zh-TW" altLang="en-US" sz="2800" dirty="0">
              <a:latin typeface="微軟正黑體" panose="020B0604030504040204" pitchFamily="34" charset="-120"/>
              <a:ea typeface="微軟正黑體" panose="020B0604030504040204" pitchFamily="34" charset="-120"/>
            </a:endParaRPr>
          </a:p>
        </p:txBody>
      </p:sp>
      <p:grpSp>
        <p:nvGrpSpPr>
          <p:cNvPr id="109" name="群組 108"/>
          <p:cNvGrpSpPr/>
          <p:nvPr/>
        </p:nvGrpSpPr>
        <p:grpSpPr>
          <a:xfrm>
            <a:off x="8478673" y="1192381"/>
            <a:ext cx="3017911" cy="2880000"/>
            <a:chOff x="7014807" y="1079513"/>
            <a:chExt cx="3017911" cy="2880000"/>
          </a:xfrm>
        </p:grpSpPr>
        <p:sp>
          <p:nvSpPr>
            <p:cNvPr id="110" name="橢圓 109"/>
            <p:cNvSpPr/>
            <p:nvPr/>
          </p:nvSpPr>
          <p:spPr>
            <a:xfrm>
              <a:off x="7025163" y="107951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橢圓 110"/>
            <p:cNvSpPr/>
            <p:nvPr/>
          </p:nvSpPr>
          <p:spPr>
            <a:xfrm>
              <a:off x="7014807" y="185951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2" name="橢圓 111"/>
            <p:cNvSpPr/>
            <p:nvPr/>
          </p:nvSpPr>
          <p:spPr>
            <a:xfrm>
              <a:off x="7014807" y="263951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橢圓 112"/>
            <p:cNvSpPr/>
            <p:nvPr/>
          </p:nvSpPr>
          <p:spPr>
            <a:xfrm>
              <a:off x="7014807" y="341951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4" name="橢圓 113"/>
            <p:cNvSpPr/>
            <p:nvPr/>
          </p:nvSpPr>
          <p:spPr>
            <a:xfrm>
              <a:off x="9492718" y="1859513"/>
              <a:ext cx="540000" cy="54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15" name="橢圓 114"/>
            <p:cNvSpPr/>
            <p:nvPr/>
          </p:nvSpPr>
          <p:spPr>
            <a:xfrm>
              <a:off x="9492718" y="2639513"/>
              <a:ext cx="540000" cy="54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grpSp>
          <p:nvGrpSpPr>
            <p:cNvPr id="116" name="群組 115"/>
            <p:cNvGrpSpPr/>
            <p:nvPr/>
          </p:nvGrpSpPr>
          <p:grpSpPr>
            <a:xfrm flipV="1">
              <a:off x="7554807" y="1349513"/>
              <a:ext cx="1937911" cy="2362578"/>
              <a:chOff x="5256890" y="1464420"/>
              <a:chExt cx="1937911" cy="2362578"/>
            </a:xfrm>
          </p:grpSpPr>
          <p:cxnSp>
            <p:nvCxnSpPr>
              <p:cNvPr id="117" name="直線單箭頭接點 116"/>
              <p:cNvCxnSpPr>
                <a:endCxn id="115" idx="2"/>
              </p:cNvCxnSpPr>
              <p:nvPr/>
            </p:nvCxnSpPr>
            <p:spPr>
              <a:xfrm>
                <a:off x="5257823" y="1464420"/>
                <a:ext cx="1936978" cy="802578"/>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flipV="1">
                <a:off x="5266313" y="2244419"/>
                <a:ext cx="1919065" cy="31337"/>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a:stCxn id="110" idx="6"/>
              </p:cNvCxnSpPr>
              <p:nvPr/>
            </p:nvCxnSpPr>
            <p:spPr>
              <a:xfrm flipV="1">
                <a:off x="5267246" y="3024420"/>
                <a:ext cx="1918132" cy="802578"/>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a:stCxn id="111" idx="6"/>
                <a:endCxn id="114" idx="2"/>
              </p:cNvCxnSpPr>
              <p:nvPr/>
            </p:nvCxnSpPr>
            <p:spPr>
              <a:xfrm flipV="1">
                <a:off x="5256890" y="3046998"/>
                <a:ext cx="1937911"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121" name="直線單箭頭接點 120"/>
          <p:cNvCxnSpPr>
            <a:endCxn id="115" idx="2"/>
          </p:cNvCxnSpPr>
          <p:nvPr/>
        </p:nvCxnSpPr>
        <p:spPr>
          <a:xfrm>
            <a:off x="9009250" y="2306038"/>
            <a:ext cx="1947334" cy="716343"/>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endCxn id="114" idx="2"/>
          </p:cNvCxnSpPr>
          <p:nvPr/>
        </p:nvCxnSpPr>
        <p:spPr>
          <a:xfrm flipV="1">
            <a:off x="8988538" y="2242381"/>
            <a:ext cx="1968046" cy="755573"/>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4120444" y="722489"/>
            <a:ext cx="3872089" cy="544124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3" name="文字方塊 122"/>
          <p:cNvSpPr txBox="1"/>
          <p:nvPr/>
        </p:nvSpPr>
        <p:spPr>
          <a:xfrm>
            <a:off x="2128248" y="5779802"/>
            <a:ext cx="1810109" cy="523220"/>
          </a:xfrm>
          <a:prstGeom prst="rect">
            <a:avLst/>
          </a:prstGeom>
          <a:noFill/>
        </p:spPr>
        <p:txBody>
          <a:bodyPr wrap="square" rtlCol="0">
            <a:spAutoFit/>
          </a:bodyPr>
          <a:lstStyle/>
          <a:p>
            <a:r>
              <a:rPr lang="zh-TW" altLang="en-US" sz="2800" dirty="0" smtClean="0">
                <a:solidFill>
                  <a:srgbClr val="FF0000"/>
                </a:solidFill>
                <a:latin typeface="微軟正黑體" panose="020B0604030504040204" pitchFamily="34" charset="-120"/>
                <a:ea typeface="微軟正黑體" panose="020B0604030504040204" pitchFamily="34" charset="-120"/>
              </a:rPr>
              <a:t>權重共享</a:t>
            </a:r>
            <a:endParaRPr lang="en-US" altLang="zh-TW" sz="2800" dirty="0" smtClean="0">
              <a:solidFill>
                <a:srgbClr val="FF0000"/>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FA37EAB8-EDB4-4B22-8925-965AA9769E5D}" type="slidenum">
              <a:rPr lang="zh-TW" altLang="en-US" smtClean="0"/>
              <a:t>22</a:t>
            </a:fld>
            <a:endParaRPr lang="zh-TW" altLang="en-US"/>
          </a:p>
        </p:txBody>
      </p:sp>
    </p:spTree>
    <p:extLst>
      <p:ext uri="{BB962C8B-B14F-4D97-AF65-F5344CB8AC3E}">
        <p14:creationId xmlns:p14="http://schemas.microsoft.com/office/powerpoint/2010/main" val="398701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500"/>
                                        <p:tgtEl>
                                          <p:spTgt spid="1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899328063"/>
              </p:ext>
            </p:extLst>
          </p:nvPr>
        </p:nvGraphicFramePr>
        <p:xfrm>
          <a:off x="625437" y="438013"/>
          <a:ext cx="2939030" cy="2596445"/>
        </p:xfrm>
        <a:graphic>
          <a:graphicData uri="http://schemas.openxmlformats.org/drawingml/2006/table">
            <a:tbl>
              <a:tblPr firstRow="1" bandRow="1">
                <a:tableStyleId>{2D5ABB26-0587-4C30-8999-92F81FD0307C}</a:tableStyleId>
              </a:tblPr>
              <a:tblGrid>
                <a:gridCol w="587806">
                  <a:extLst>
                    <a:ext uri="{9D8B030D-6E8A-4147-A177-3AD203B41FA5}">
                      <a16:colId xmlns:a16="http://schemas.microsoft.com/office/drawing/2014/main" val="644405937"/>
                    </a:ext>
                  </a:extLst>
                </a:gridCol>
                <a:gridCol w="587806">
                  <a:extLst>
                    <a:ext uri="{9D8B030D-6E8A-4147-A177-3AD203B41FA5}">
                      <a16:colId xmlns:a16="http://schemas.microsoft.com/office/drawing/2014/main" val="3290242097"/>
                    </a:ext>
                  </a:extLst>
                </a:gridCol>
                <a:gridCol w="587806">
                  <a:extLst>
                    <a:ext uri="{9D8B030D-6E8A-4147-A177-3AD203B41FA5}">
                      <a16:colId xmlns:a16="http://schemas.microsoft.com/office/drawing/2014/main" val="3178286799"/>
                    </a:ext>
                  </a:extLst>
                </a:gridCol>
                <a:gridCol w="587806">
                  <a:extLst>
                    <a:ext uri="{9D8B030D-6E8A-4147-A177-3AD203B41FA5}">
                      <a16:colId xmlns:a16="http://schemas.microsoft.com/office/drawing/2014/main" val="3829251401"/>
                    </a:ext>
                  </a:extLst>
                </a:gridCol>
                <a:gridCol w="587806">
                  <a:extLst>
                    <a:ext uri="{9D8B030D-6E8A-4147-A177-3AD203B41FA5}">
                      <a16:colId xmlns:a16="http://schemas.microsoft.com/office/drawing/2014/main" val="2134578193"/>
                    </a:ext>
                  </a:extLst>
                </a:gridCol>
              </a:tblGrid>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35179"/>
                  </a:ext>
                </a:extLst>
              </a:tr>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b="1" dirty="0" smtClean="0">
                          <a:solidFill>
                            <a:srgbClr val="00B0F0"/>
                          </a:solidFill>
                        </a:rPr>
                        <a:t>1</a:t>
                      </a:r>
                      <a:endParaRPr lang="zh-TW" altLang="en-US" sz="1400" b="1"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solidFill>
                            <a:srgbClr val="00B0F0"/>
                          </a:solidFill>
                        </a:rPr>
                        <a:t>1</a:t>
                      </a:r>
                      <a:endParaRPr lang="zh-TW" altLang="en-US" sz="1400"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5779148"/>
                  </a:ext>
                </a:extLst>
              </a:tr>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solidFill>
                            <a:srgbClr val="00B0F0"/>
                          </a:solidFill>
                        </a:rPr>
                        <a:t>1</a:t>
                      </a:r>
                      <a:endParaRPr lang="zh-TW" altLang="en-US" sz="1400"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4665336"/>
                  </a:ext>
                </a:extLst>
              </a:tr>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solidFill>
                            <a:srgbClr val="00B0F0"/>
                          </a:solidFill>
                        </a:rPr>
                        <a:t>1</a:t>
                      </a:r>
                      <a:endParaRPr lang="zh-TW" altLang="en-US" sz="1400"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solidFill>
                            <a:srgbClr val="00B0F0"/>
                          </a:solidFill>
                        </a:rPr>
                        <a:t>1</a:t>
                      </a:r>
                      <a:endParaRPr lang="zh-TW" altLang="en-US" sz="1400"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7334105"/>
                  </a:ext>
                </a:extLst>
              </a:tr>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5504792"/>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496619246"/>
              </p:ext>
            </p:extLst>
          </p:nvPr>
        </p:nvGraphicFramePr>
        <p:xfrm>
          <a:off x="4989689" y="843844"/>
          <a:ext cx="1952976" cy="1887330"/>
        </p:xfrm>
        <a:graphic>
          <a:graphicData uri="http://schemas.openxmlformats.org/drawingml/2006/table">
            <a:tbl>
              <a:tblPr firstRow="1" bandRow="1">
                <a:tableStyleId>{2D5ABB26-0587-4C30-8999-92F81FD0307C}</a:tableStyleId>
              </a:tblPr>
              <a:tblGrid>
                <a:gridCol w="650992">
                  <a:extLst>
                    <a:ext uri="{9D8B030D-6E8A-4147-A177-3AD203B41FA5}">
                      <a16:colId xmlns:a16="http://schemas.microsoft.com/office/drawing/2014/main" val="2237587153"/>
                    </a:ext>
                  </a:extLst>
                </a:gridCol>
                <a:gridCol w="650992">
                  <a:extLst>
                    <a:ext uri="{9D8B030D-6E8A-4147-A177-3AD203B41FA5}">
                      <a16:colId xmlns:a16="http://schemas.microsoft.com/office/drawing/2014/main" val="1570543475"/>
                    </a:ext>
                  </a:extLst>
                </a:gridCol>
                <a:gridCol w="650992">
                  <a:extLst>
                    <a:ext uri="{9D8B030D-6E8A-4147-A177-3AD203B41FA5}">
                      <a16:colId xmlns:a16="http://schemas.microsoft.com/office/drawing/2014/main" val="225009444"/>
                    </a:ext>
                  </a:extLst>
                </a:gridCol>
              </a:tblGrid>
              <a:tr h="629110">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a:txBody>
                    <a:bodyPr/>
                    <a:lstStyle/>
                    <a:p>
                      <a:pPr algn="ctr"/>
                      <a:r>
                        <a:rPr lang="en-US" altLang="zh-TW" sz="1800" b="0" dirty="0" smtClean="0"/>
                        <a:t>1</a:t>
                      </a:r>
                      <a:endParaRPr lang="zh-TW" altLang="en-US" sz="1800" b="0" dirty="0"/>
                    </a:p>
                  </a:txBody>
                  <a:tcPr marL="93243" marR="93243" marT="46621" marB="46621" anchor="ct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extLst>
                  <a:ext uri="{0D108BD9-81ED-4DB2-BD59-A6C34878D82A}">
                    <a16:rowId xmlns:a16="http://schemas.microsoft.com/office/drawing/2014/main" val="2038710511"/>
                  </a:ext>
                </a:extLst>
              </a:tr>
              <a:tr h="629110">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a:txBody>
                    <a:bodyPr/>
                    <a:lstStyle/>
                    <a:p>
                      <a:pPr algn="ctr"/>
                      <a:r>
                        <a:rPr lang="en-US" altLang="zh-TW" sz="1800" b="0" dirty="0" smtClean="0"/>
                        <a:t>1</a:t>
                      </a:r>
                      <a:endParaRPr lang="zh-TW" altLang="en-US" sz="1800" b="0" dirty="0"/>
                    </a:p>
                  </a:txBody>
                  <a:tcPr marL="93243" marR="93243" marT="46621" marB="46621" anchor="ct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extLst>
                  <a:ext uri="{0D108BD9-81ED-4DB2-BD59-A6C34878D82A}">
                    <a16:rowId xmlns:a16="http://schemas.microsoft.com/office/drawing/2014/main" val="1324662050"/>
                  </a:ext>
                </a:extLst>
              </a:tr>
              <a:tr h="629110">
                <a:tc>
                  <a:txBody>
                    <a:bodyPr/>
                    <a:lstStyle/>
                    <a:p>
                      <a:pPr algn="ctr"/>
                      <a:r>
                        <a:rPr lang="en-US" altLang="zh-TW" sz="1800" b="0" dirty="0" smtClean="0"/>
                        <a:t>1</a:t>
                      </a:r>
                      <a:endParaRPr lang="zh-TW" altLang="en-US" sz="1800" b="0" dirty="0"/>
                    </a:p>
                  </a:txBody>
                  <a:tcPr marL="93243" marR="93243" marT="46621" marB="46621" anchor="ct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extLst>
                  <a:ext uri="{0D108BD9-81ED-4DB2-BD59-A6C34878D82A}">
                    <a16:rowId xmlns:a16="http://schemas.microsoft.com/office/drawing/2014/main" val="637197148"/>
                  </a:ext>
                </a:extLst>
              </a:tr>
            </a:tbl>
          </a:graphicData>
        </a:graphic>
      </p:graphicFrame>
      <p:sp>
        <p:nvSpPr>
          <p:cNvPr id="6" name="流程圖: 匯合連接點 5"/>
          <p:cNvSpPr/>
          <p:nvPr/>
        </p:nvSpPr>
        <p:spPr>
          <a:xfrm>
            <a:off x="3804356" y="1467556"/>
            <a:ext cx="884924" cy="884924"/>
          </a:xfrm>
          <a:prstGeom prst="flowChartSummingJunction">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7" name="文字方塊 6"/>
          <p:cNvSpPr txBox="1"/>
          <p:nvPr/>
        </p:nvSpPr>
        <p:spPr>
          <a:xfrm>
            <a:off x="3804356" y="2500341"/>
            <a:ext cx="884924" cy="461665"/>
          </a:xfrm>
          <a:prstGeom prst="rect">
            <a:avLst/>
          </a:prstGeom>
          <a:noFill/>
        </p:spPr>
        <p:txBody>
          <a:bodyPr wrap="square" rtlCol="0">
            <a:spAutoFit/>
          </a:bodyPr>
          <a:lstStyle/>
          <a:p>
            <a:r>
              <a:rPr lang="zh-TW" altLang="en-US" sz="2400" b="1" dirty="0" smtClean="0">
                <a:latin typeface="微軟正黑體" panose="020B0604030504040204" pitchFamily="34" charset="-120"/>
                <a:ea typeface="微軟正黑體" panose="020B0604030504040204" pitchFamily="34" charset="-120"/>
              </a:rPr>
              <a:t>卷積</a:t>
            </a:r>
            <a:endParaRPr lang="zh-TW" altLang="en-US" sz="2400" b="1" dirty="0">
              <a:latin typeface="微軟正黑體" panose="020B0604030504040204" pitchFamily="34" charset="-120"/>
              <a:ea typeface="微軟正黑體" panose="020B0604030504040204" pitchFamily="34" charset="-120"/>
            </a:endParaRPr>
          </a:p>
        </p:txBody>
      </p:sp>
      <p:graphicFrame>
        <p:nvGraphicFramePr>
          <p:cNvPr id="8" name="表格 7"/>
          <p:cNvGraphicFramePr>
            <a:graphicFrameLocks noGrp="1"/>
          </p:cNvGraphicFramePr>
          <p:nvPr>
            <p:extLst>
              <p:ext uri="{D42A27DB-BD31-4B8C-83A1-F6EECF244321}">
                <p14:modId xmlns:p14="http://schemas.microsoft.com/office/powerpoint/2010/main" val="2486500380"/>
              </p:ext>
            </p:extLst>
          </p:nvPr>
        </p:nvGraphicFramePr>
        <p:xfrm>
          <a:off x="659304" y="438013"/>
          <a:ext cx="1733940" cy="1597773"/>
        </p:xfrm>
        <a:graphic>
          <a:graphicData uri="http://schemas.openxmlformats.org/drawingml/2006/table">
            <a:tbl>
              <a:tblPr firstRow="1" bandRow="1">
                <a:tableStyleId>{2D5ABB26-0587-4C30-8999-92F81FD0307C}</a:tableStyleId>
              </a:tblPr>
              <a:tblGrid>
                <a:gridCol w="577980">
                  <a:extLst>
                    <a:ext uri="{9D8B030D-6E8A-4147-A177-3AD203B41FA5}">
                      <a16:colId xmlns:a16="http://schemas.microsoft.com/office/drawing/2014/main" val="2237587153"/>
                    </a:ext>
                  </a:extLst>
                </a:gridCol>
                <a:gridCol w="577980">
                  <a:extLst>
                    <a:ext uri="{9D8B030D-6E8A-4147-A177-3AD203B41FA5}">
                      <a16:colId xmlns:a16="http://schemas.microsoft.com/office/drawing/2014/main" val="1570543475"/>
                    </a:ext>
                  </a:extLst>
                </a:gridCol>
                <a:gridCol w="577980">
                  <a:extLst>
                    <a:ext uri="{9D8B030D-6E8A-4147-A177-3AD203B41FA5}">
                      <a16:colId xmlns:a16="http://schemas.microsoft.com/office/drawing/2014/main" val="225009444"/>
                    </a:ext>
                  </a:extLst>
                </a:gridCol>
              </a:tblGrid>
              <a:tr h="532591">
                <a:tc>
                  <a:txBody>
                    <a:bodyPr/>
                    <a:lstStyle/>
                    <a:p>
                      <a:pPr algn="r"/>
                      <a:r>
                        <a:rPr lang="en-US" altLang="zh-TW" sz="1200" b="0" dirty="0" smtClean="0"/>
                        <a:t>X0</a:t>
                      </a:r>
                      <a:endParaRPr lang="zh-TW" altLang="en-US" sz="1200" b="0" dirty="0"/>
                    </a:p>
                  </a:txBody>
                  <a:tcPr marL="81168" marR="81168" marT="40584" marB="40584" anchor="b">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a:txBody>
                    <a:bodyPr/>
                    <a:lstStyle/>
                    <a:p>
                      <a:pPr algn="r"/>
                      <a:r>
                        <a:rPr lang="en-US" altLang="zh-TW" sz="1200" b="0" dirty="0" smtClean="0"/>
                        <a:t>X0</a:t>
                      </a:r>
                      <a:endParaRPr lang="zh-TW" altLang="en-US" sz="1200" b="0" dirty="0"/>
                    </a:p>
                  </a:txBody>
                  <a:tcPr marL="81168" marR="81168" marT="40584" marB="40584" anchor="b">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a:txBody>
                    <a:bodyPr/>
                    <a:lstStyle/>
                    <a:p>
                      <a:pPr algn="r"/>
                      <a:r>
                        <a:rPr lang="en-US" altLang="zh-TW" sz="1200" b="0" dirty="0" smtClean="0"/>
                        <a:t>X1</a:t>
                      </a:r>
                      <a:endParaRPr lang="zh-TW" altLang="en-US" sz="1200" b="0" dirty="0"/>
                    </a:p>
                  </a:txBody>
                  <a:tcPr marL="81168" marR="81168" marT="40584" marB="40584" anchor="b">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extLst>
                  <a:ext uri="{0D108BD9-81ED-4DB2-BD59-A6C34878D82A}">
                    <a16:rowId xmlns:a16="http://schemas.microsoft.com/office/drawing/2014/main" val="2038710511"/>
                  </a:ext>
                </a:extLst>
              </a:tr>
              <a:tr h="532591">
                <a:tc>
                  <a:txBody>
                    <a:bodyPr/>
                    <a:lstStyle/>
                    <a:p>
                      <a:pPr algn="r"/>
                      <a:r>
                        <a:rPr lang="en-US" altLang="zh-TW" sz="1200" b="0" dirty="0" smtClean="0"/>
                        <a:t>X0</a:t>
                      </a:r>
                      <a:endParaRPr lang="zh-TW" altLang="en-US" sz="1200" b="0" dirty="0"/>
                    </a:p>
                  </a:txBody>
                  <a:tcPr marL="81168" marR="81168" marT="40584" marB="40584" anchor="b">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a:txBody>
                    <a:bodyPr/>
                    <a:lstStyle/>
                    <a:p>
                      <a:pPr algn="r"/>
                      <a:r>
                        <a:rPr lang="en-US" altLang="zh-TW" sz="1200" b="0" dirty="0" smtClean="0"/>
                        <a:t>X1</a:t>
                      </a:r>
                      <a:endParaRPr lang="zh-TW" altLang="en-US" sz="1200" b="0" dirty="0"/>
                    </a:p>
                  </a:txBody>
                  <a:tcPr marL="81168" marR="81168" marT="40584" marB="40584" anchor="b">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a:txBody>
                    <a:bodyPr/>
                    <a:lstStyle/>
                    <a:p>
                      <a:pPr algn="r"/>
                      <a:r>
                        <a:rPr lang="en-US" altLang="zh-TW" sz="1200" b="0" dirty="0" smtClean="0"/>
                        <a:t>X0</a:t>
                      </a:r>
                      <a:endParaRPr lang="zh-TW" altLang="en-US" sz="1200" b="0" dirty="0"/>
                    </a:p>
                  </a:txBody>
                  <a:tcPr marL="81168" marR="81168" marT="40584" marB="40584" anchor="b">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extLst>
                  <a:ext uri="{0D108BD9-81ED-4DB2-BD59-A6C34878D82A}">
                    <a16:rowId xmlns:a16="http://schemas.microsoft.com/office/drawing/2014/main" val="1324662050"/>
                  </a:ext>
                </a:extLst>
              </a:tr>
              <a:tr h="532591">
                <a:tc>
                  <a:txBody>
                    <a:bodyPr/>
                    <a:lstStyle/>
                    <a:p>
                      <a:pPr algn="r"/>
                      <a:r>
                        <a:rPr lang="en-US" altLang="zh-TW" sz="1200" b="0" dirty="0" smtClean="0"/>
                        <a:t>X1</a:t>
                      </a:r>
                      <a:endParaRPr lang="zh-TW" altLang="en-US" sz="1200" b="0" dirty="0"/>
                    </a:p>
                  </a:txBody>
                  <a:tcPr marL="81168" marR="81168" marT="40584" marB="40584" anchor="b">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a:txBody>
                    <a:bodyPr/>
                    <a:lstStyle/>
                    <a:p>
                      <a:pPr algn="r"/>
                      <a:r>
                        <a:rPr lang="en-US" altLang="zh-TW" sz="1200" b="0" dirty="0" smtClean="0"/>
                        <a:t>X0</a:t>
                      </a:r>
                      <a:endParaRPr lang="zh-TW" altLang="en-US" sz="1200" b="0" dirty="0"/>
                    </a:p>
                  </a:txBody>
                  <a:tcPr marL="81168" marR="81168" marT="40584" marB="40584" anchor="b">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a:txBody>
                    <a:bodyPr/>
                    <a:lstStyle/>
                    <a:p>
                      <a:pPr algn="r"/>
                      <a:r>
                        <a:rPr lang="en-US" altLang="zh-TW" sz="1200" b="0" dirty="0" smtClean="0"/>
                        <a:t>X0</a:t>
                      </a:r>
                      <a:endParaRPr lang="zh-TW" altLang="en-US" sz="1200" b="0" dirty="0"/>
                    </a:p>
                  </a:txBody>
                  <a:tcPr marL="81168" marR="81168" marT="40584" marB="40584" anchor="b">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extLst>
                  <a:ext uri="{0D108BD9-81ED-4DB2-BD59-A6C34878D82A}">
                    <a16:rowId xmlns:a16="http://schemas.microsoft.com/office/drawing/2014/main" val="637197148"/>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369965644"/>
              </p:ext>
            </p:extLst>
          </p:nvPr>
        </p:nvGraphicFramePr>
        <p:xfrm>
          <a:off x="659304" y="3660991"/>
          <a:ext cx="2939030" cy="2596445"/>
        </p:xfrm>
        <a:graphic>
          <a:graphicData uri="http://schemas.openxmlformats.org/drawingml/2006/table">
            <a:tbl>
              <a:tblPr firstRow="1" bandRow="1">
                <a:tableStyleId>{2D5ABB26-0587-4C30-8999-92F81FD0307C}</a:tableStyleId>
              </a:tblPr>
              <a:tblGrid>
                <a:gridCol w="587806">
                  <a:extLst>
                    <a:ext uri="{9D8B030D-6E8A-4147-A177-3AD203B41FA5}">
                      <a16:colId xmlns:a16="http://schemas.microsoft.com/office/drawing/2014/main" val="644405937"/>
                    </a:ext>
                  </a:extLst>
                </a:gridCol>
                <a:gridCol w="587806">
                  <a:extLst>
                    <a:ext uri="{9D8B030D-6E8A-4147-A177-3AD203B41FA5}">
                      <a16:colId xmlns:a16="http://schemas.microsoft.com/office/drawing/2014/main" val="3290242097"/>
                    </a:ext>
                  </a:extLst>
                </a:gridCol>
                <a:gridCol w="587806">
                  <a:extLst>
                    <a:ext uri="{9D8B030D-6E8A-4147-A177-3AD203B41FA5}">
                      <a16:colId xmlns:a16="http://schemas.microsoft.com/office/drawing/2014/main" val="3178286799"/>
                    </a:ext>
                  </a:extLst>
                </a:gridCol>
                <a:gridCol w="587806">
                  <a:extLst>
                    <a:ext uri="{9D8B030D-6E8A-4147-A177-3AD203B41FA5}">
                      <a16:colId xmlns:a16="http://schemas.microsoft.com/office/drawing/2014/main" val="3829251401"/>
                    </a:ext>
                  </a:extLst>
                </a:gridCol>
                <a:gridCol w="587806">
                  <a:extLst>
                    <a:ext uri="{9D8B030D-6E8A-4147-A177-3AD203B41FA5}">
                      <a16:colId xmlns:a16="http://schemas.microsoft.com/office/drawing/2014/main" val="2134578193"/>
                    </a:ext>
                  </a:extLst>
                </a:gridCol>
              </a:tblGrid>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35179"/>
                  </a:ext>
                </a:extLst>
              </a:tr>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b="1" dirty="0" smtClean="0">
                          <a:solidFill>
                            <a:srgbClr val="00B0F0"/>
                          </a:solidFill>
                        </a:rPr>
                        <a:t>1</a:t>
                      </a:r>
                      <a:endParaRPr lang="zh-TW" altLang="en-US" sz="1400" b="1"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solidFill>
                            <a:srgbClr val="00B0F0"/>
                          </a:solidFill>
                        </a:rPr>
                        <a:t>1</a:t>
                      </a:r>
                      <a:endParaRPr lang="zh-TW" altLang="en-US" sz="1400"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5779148"/>
                  </a:ext>
                </a:extLst>
              </a:tr>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solidFill>
                            <a:srgbClr val="00B0F0"/>
                          </a:solidFill>
                        </a:rPr>
                        <a:t>1</a:t>
                      </a:r>
                      <a:endParaRPr lang="zh-TW" altLang="en-US" sz="1400"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4665336"/>
                  </a:ext>
                </a:extLst>
              </a:tr>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solidFill>
                            <a:srgbClr val="00B0F0"/>
                          </a:solidFill>
                        </a:rPr>
                        <a:t>1</a:t>
                      </a:r>
                      <a:endParaRPr lang="zh-TW" altLang="en-US" sz="1400"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solidFill>
                            <a:srgbClr val="00B0F0"/>
                          </a:solidFill>
                        </a:rPr>
                        <a:t>1</a:t>
                      </a:r>
                      <a:endParaRPr lang="zh-TW" altLang="en-US" sz="1400"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7334105"/>
                  </a:ext>
                </a:extLst>
              </a:tr>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5504792"/>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2192787231"/>
              </p:ext>
            </p:extLst>
          </p:nvPr>
        </p:nvGraphicFramePr>
        <p:xfrm>
          <a:off x="5023556" y="4066822"/>
          <a:ext cx="1952976" cy="1887330"/>
        </p:xfrm>
        <a:graphic>
          <a:graphicData uri="http://schemas.openxmlformats.org/drawingml/2006/table">
            <a:tbl>
              <a:tblPr firstRow="1" bandRow="1">
                <a:tableStyleId>{2D5ABB26-0587-4C30-8999-92F81FD0307C}</a:tableStyleId>
              </a:tblPr>
              <a:tblGrid>
                <a:gridCol w="650992">
                  <a:extLst>
                    <a:ext uri="{9D8B030D-6E8A-4147-A177-3AD203B41FA5}">
                      <a16:colId xmlns:a16="http://schemas.microsoft.com/office/drawing/2014/main" val="2237587153"/>
                    </a:ext>
                  </a:extLst>
                </a:gridCol>
                <a:gridCol w="650992">
                  <a:extLst>
                    <a:ext uri="{9D8B030D-6E8A-4147-A177-3AD203B41FA5}">
                      <a16:colId xmlns:a16="http://schemas.microsoft.com/office/drawing/2014/main" val="1570543475"/>
                    </a:ext>
                  </a:extLst>
                </a:gridCol>
                <a:gridCol w="650992">
                  <a:extLst>
                    <a:ext uri="{9D8B030D-6E8A-4147-A177-3AD203B41FA5}">
                      <a16:colId xmlns:a16="http://schemas.microsoft.com/office/drawing/2014/main" val="225009444"/>
                    </a:ext>
                  </a:extLst>
                </a:gridCol>
              </a:tblGrid>
              <a:tr h="629110">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a:txBody>
                    <a:bodyPr/>
                    <a:lstStyle/>
                    <a:p>
                      <a:pPr algn="ctr"/>
                      <a:r>
                        <a:rPr lang="en-US" altLang="zh-TW" sz="1800" b="0" dirty="0" smtClean="0"/>
                        <a:t>1</a:t>
                      </a:r>
                      <a:endParaRPr lang="zh-TW" altLang="en-US" sz="1800" b="0" dirty="0"/>
                    </a:p>
                  </a:txBody>
                  <a:tcPr marL="93243" marR="93243" marT="46621" marB="46621" anchor="ct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extLst>
                  <a:ext uri="{0D108BD9-81ED-4DB2-BD59-A6C34878D82A}">
                    <a16:rowId xmlns:a16="http://schemas.microsoft.com/office/drawing/2014/main" val="2038710511"/>
                  </a:ext>
                </a:extLst>
              </a:tr>
              <a:tr h="629110">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a:txBody>
                    <a:bodyPr/>
                    <a:lstStyle/>
                    <a:p>
                      <a:pPr algn="ctr"/>
                      <a:r>
                        <a:rPr lang="en-US" altLang="zh-TW" sz="1800" b="0" dirty="0" smtClean="0"/>
                        <a:t>1</a:t>
                      </a:r>
                      <a:endParaRPr lang="zh-TW" altLang="en-US" sz="1800" b="0" dirty="0"/>
                    </a:p>
                  </a:txBody>
                  <a:tcPr marL="93243" marR="93243" marT="46621" marB="46621" anchor="ct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extLst>
                  <a:ext uri="{0D108BD9-81ED-4DB2-BD59-A6C34878D82A}">
                    <a16:rowId xmlns:a16="http://schemas.microsoft.com/office/drawing/2014/main" val="1324662050"/>
                  </a:ext>
                </a:extLst>
              </a:tr>
              <a:tr h="629110">
                <a:tc>
                  <a:txBody>
                    <a:bodyPr/>
                    <a:lstStyle/>
                    <a:p>
                      <a:pPr algn="ctr"/>
                      <a:r>
                        <a:rPr lang="en-US" altLang="zh-TW" sz="1800" b="0" dirty="0" smtClean="0"/>
                        <a:t>1</a:t>
                      </a:r>
                      <a:endParaRPr lang="zh-TW" altLang="en-US" sz="1800" b="0" dirty="0"/>
                    </a:p>
                  </a:txBody>
                  <a:tcPr marL="93243" marR="93243" marT="46621" marB="46621" anchor="ct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extLst>
                  <a:ext uri="{0D108BD9-81ED-4DB2-BD59-A6C34878D82A}">
                    <a16:rowId xmlns:a16="http://schemas.microsoft.com/office/drawing/2014/main" val="637197148"/>
                  </a:ext>
                </a:extLst>
              </a:tr>
            </a:tbl>
          </a:graphicData>
        </a:graphic>
      </p:graphicFrame>
      <p:sp>
        <p:nvSpPr>
          <p:cNvPr id="11" name="流程圖: 匯合連接點 10"/>
          <p:cNvSpPr/>
          <p:nvPr/>
        </p:nvSpPr>
        <p:spPr>
          <a:xfrm>
            <a:off x="3838223" y="4690534"/>
            <a:ext cx="884924" cy="884924"/>
          </a:xfrm>
          <a:prstGeom prst="flowChartSummingJunction">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12" name="文字方塊 11"/>
          <p:cNvSpPr txBox="1"/>
          <p:nvPr/>
        </p:nvSpPr>
        <p:spPr>
          <a:xfrm>
            <a:off x="3838223" y="5723319"/>
            <a:ext cx="884924" cy="461665"/>
          </a:xfrm>
          <a:prstGeom prst="rect">
            <a:avLst/>
          </a:prstGeom>
          <a:noFill/>
        </p:spPr>
        <p:txBody>
          <a:bodyPr wrap="square" rtlCol="0">
            <a:spAutoFit/>
          </a:bodyPr>
          <a:lstStyle/>
          <a:p>
            <a:r>
              <a:rPr lang="zh-TW" altLang="en-US" sz="2400" b="1" dirty="0" smtClean="0">
                <a:latin typeface="微軟正黑體" panose="020B0604030504040204" pitchFamily="34" charset="-120"/>
                <a:ea typeface="微軟正黑體" panose="020B0604030504040204" pitchFamily="34" charset="-120"/>
              </a:rPr>
              <a:t>卷積</a:t>
            </a:r>
            <a:endParaRPr lang="zh-TW" altLang="en-US" sz="2400" b="1" dirty="0">
              <a:latin typeface="微軟正黑體" panose="020B0604030504040204" pitchFamily="34" charset="-120"/>
              <a:ea typeface="微軟正黑體" panose="020B0604030504040204" pitchFamily="34" charset="-120"/>
            </a:endParaRPr>
          </a:p>
        </p:txBody>
      </p:sp>
      <p:graphicFrame>
        <p:nvGraphicFramePr>
          <p:cNvPr id="13" name="表格 12"/>
          <p:cNvGraphicFramePr>
            <a:graphicFrameLocks noGrp="1"/>
          </p:cNvGraphicFramePr>
          <p:nvPr>
            <p:extLst>
              <p:ext uri="{D42A27DB-BD31-4B8C-83A1-F6EECF244321}">
                <p14:modId xmlns:p14="http://schemas.microsoft.com/office/powerpoint/2010/main" val="3215743690"/>
              </p:ext>
            </p:extLst>
          </p:nvPr>
        </p:nvGraphicFramePr>
        <p:xfrm>
          <a:off x="1268910" y="3660991"/>
          <a:ext cx="1733940" cy="1597773"/>
        </p:xfrm>
        <a:graphic>
          <a:graphicData uri="http://schemas.openxmlformats.org/drawingml/2006/table">
            <a:tbl>
              <a:tblPr firstRow="1" bandRow="1">
                <a:tableStyleId>{2D5ABB26-0587-4C30-8999-92F81FD0307C}</a:tableStyleId>
              </a:tblPr>
              <a:tblGrid>
                <a:gridCol w="577980">
                  <a:extLst>
                    <a:ext uri="{9D8B030D-6E8A-4147-A177-3AD203B41FA5}">
                      <a16:colId xmlns:a16="http://schemas.microsoft.com/office/drawing/2014/main" val="2237587153"/>
                    </a:ext>
                  </a:extLst>
                </a:gridCol>
                <a:gridCol w="577980">
                  <a:extLst>
                    <a:ext uri="{9D8B030D-6E8A-4147-A177-3AD203B41FA5}">
                      <a16:colId xmlns:a16="http://schemas.microsoft.com/office/drawing/2014/main" val="1570543475"/>
                    </a:ext>
                  </a:extLst>
                </a:gridCol>
                <a:gridCol w="577980">
                  <a:extLst>
                    <a:ext uri="{9D8B030D-6E8A-4147-A177-3AD203B41FA5}">
                      <a16:colId xmlns:a16="http://schemas.microsoft.com/office/drawing/2014/main" val="225009444"/>
                    </a:ext>
                  </a:extLst>
                </a:gridCol>
              </a:tblGrid>
              <a:tr h="532591">
                <a:tc>
                  <a:txBody>
                    <a:bodyPr/>
                    <a:lstStyle/>
                    <a:p>
                      <a:pPr algn="r"/>
                      <a:r>
                        <a:rPr lang="en-US" altLang="zh-TW" sz="1200" b="0" dirty="0" smtClean="0"/>
                        <a:t>X0</a:t>
                      </a:r>
                      <a:endParaRPr lang="zh-TW" altLang="en-US" sz="1200" b="0" dirty="0"/>
                    </a:p>
                  </a:txBody>
                  <a:tcPr marL="81168" marR="81168" marT="40584" marB="40584" anchor="b">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a:txBody>
                    <a:bodyPr/>
                    <a:lstStyle/>
                    <a:p>
                      <a:pPr algn="r"/>
                      <a:r>
                        <a:rPr lang="en-US" altLang="zh-TW" sz="1200" b="0" dirty="0" smtClean="0"/>
                        <a:t>X0</a:t>
                      </a:r>
                      <a:endParaRPr lang="zh-TW" altLang="en-US" sz="1200" b="0" dirty="0"/>
                    </a:p>
                  </a:txBody>
                  <a:tcPr marL="81168" marR="81168" marT="40584" marB="40584" anchor="b">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a:txBody>
                    <a:bodyPr/>
                    <a:lstStyle/>
                    <a:p>
                      <a:pPr algn="r"/>
                      <a:r>
                        <a:rPr lang="en-US" altLang="zh-TW" sz="1200" b="0" dirty="0" smtClean="0"/>
                        <a:t>X1</a:t>
                      </a:r>
                      <a:endParaRPr lang="zh-TW" altLang="en-US" sz="1200" b="0" dirty="0"/>
                    </a:p>
                  </a:txBody>
                  <a:tcPr marL="81168" marR="81168" marT="40584" marB="40584" anchor="b">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extLst>
                  <a:ext uri="{0D108BD9-81ED-4DB2-BD59-A6C34878D82A}">
                    <a16:rowId xmlns:a16="http://schemas.microsoft.com/office/drawing/2014/main" val="2038710511"/>
                  </a:ext>
                </a:extLst>
              </a:tr>
              <a:tr h="532591">
                <a:tc>
                  <a:txBody>
                    <a:bodyPr/>
                    <a:lstStyle/>
                    <a:p>
                      <a:pPr algn="r"/>
                      <a:r>
                        <a:rPr lang="en-US" altLang="zh-TW" sz="1200" b="0" dirty="0" smtClean="0"/>
                        <a:t>X0</a:t>
                      </a:r>
                      <a:endParaRPr lang="zh-TW" altLang="en-US" sz="1200" b="0" dirty="0"/>
                    </a:p>
                  </a:txBody>
                  <a:tcPr marL="81168" marR="81168" marT="40584" marB="40584" anchor="b">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a:txBody>
                    <a:bodyPr/>
                    <a:lstStyle/>
                    <a:p>
                      <a:pPr algn="r"/>
                      <a:r>
                        <a:rPr lang="en-US" altLang="zh-TW" sz="1200" b="0" dirty="0" smtClean="0"/>
                        <a:t>X1</a:t>
                      </a:r>
                      <a:endParaRPr lang="zh-TW" altLang="en-US" sz="1200" b="0" dirty="0"/>
                    </a:p>
                  </a:txBody>
                  <a:tcPr marL="81168" marR="81168" marT="40584" marB="40584" anchor="b">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a:txBody>
                    <a:bodyPr/>
                    <a:lstStyle/>
                    <a:p>
                      <a:pPr algn="r"/>
                      <a:r>
                        <a:rPr lang="en-US" altLang="zh-TW" sz="1200" b="0" dirty="0" smtClean="0"/>
                        <a:t>X0</a:t>
                      </a:r>
                      <a:endParaRPr lang="zh-TW" altLang="en-US" sz="1200" b="0" dirty="0"/>
                    </a:p>
                  </a:txBody>
                  <a:tcPr marL="81168" marR="81168" marT="40584" marB="40584" anchor="b">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extLst>
                  <a:ext uri="{0D108BD9-81ED-4DB2-BD59-A6C34878D82A}">
                    <a16:rowId xmlns:a16="http://schemas.microsoft.com/office/drawing/2014/main" val="1324662050"/>
                  </a:ext>
                </a:extLst>
              </a:tr>
              <a:tr h="532591">
                <a:tc>
                  <a:txBody>
                    <a:bodyPr/>
                    <a:lstStyle/>
                    <a:p>
                      <a:pPr algn="r"/>
                      <a:r>
                        <a:rPr lang="en-US" altLang="zh-TW" sz="1200" b="0" dirty="0" smtClean="0"/>
                        <a:t>X1</a:t>
                      </a:r>
                      <a:endParaRPr lang="zh-TW" altLang="en-US" sz="1200" b="0" dirty="0"/>
                    </a:p>
                  </a:txBody>
                  <a:tcPr marL="81168" marR="81168" marT="40584" marB="40584" anchor="b">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a:txBody>
                    <a:bodyPr/>
                    <a:lstStyle/>
                    <a:p>
                      <a:pPr algn="r"/>
                      <a:r>
                        <a:rPr lang="en-US" altLang="zh-TW" sz="1200" b="0" dirty="0" smtClean="0"/>
                        <a:t>X0</a:t>
                      </a:r>
                      <a:endParaRPr lang="zh-TW" altLang="en-US" sz="1200" b="0" dirty="0"/>
                    </a:p>
                  </a:txBody>
                  <a:tcPr marL="81168" marR="81168" marT="40584" marB="40584" anchor="b">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tc>
                  <a:txBody>
                    <a:bodyPr/>
                    <a:lstStyle/>
                    <a:p>
                      <a:pPr algn="r"/>
                      <a:r>
                        <a:rPr lang="en-US" altLang="zh-TW" sz="1200" b="0" dirty="0" smtClean="0"/>
                        <a:t>X0</a:t>
                      </a:r>
                      <a:endParaRPr lang="zh-TW" altLang="en-US" sz="1200" b="0" dirty="0"/>
                    </a:p>
                  </a:txBody>
                  <a:tcPr marL="81168" marR="81168" marT="40584" marB="40584" anchor="b">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tcPr>
                </a:tc>
                <a:extLst>
                  <a:ext uri="{0D108BD9-81ED-4DB2-BD59-A6C34878D82A}">
                    <a16:rowId xmlns:a16="http://schemas.microsoft.com/office/drawing/2014/main" val="637197148"/>
                  </a:ext>
                </a:extLst>
              </a:tr>
            </a:tbl>
          </a:graphicData>
        </a:graphic>
      </p:graphicFrame>
      <p:sp>
        <p:nvSpPr>
          <p:cNvPr id="15" name="矩形 14"/>
          <p:cNvSpPr/>
          <p:nvPr/>
        </p:nvSpPr>
        <p:spPr>
          <a:xfrm>
            <a:off x="4813457" y="587023"/>
            <a:ext cx="3032320" cy="570428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8173157" y="2557404"/>
            <a:ext cx="3397954" cy="954107"/>
          </a:xfrm>
          <a:prstGeom prst="rect">
            <a:avLst/>
          </a:prstGeom>
          <a:no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使用相同的</a:t>
            </a:r>
            <a:r>
              <a:rPr lang="zh-TW" altLang="en-US" sz="2800" dirty="0" smtClean="0">
                <a:latin typeface="微軟正黑體" panose="020B0604030504040204" pitchFamily="34" charset="-120"/>
                <a:ea typeface="微軟正黑體" panose="020B0604030504040204" pitchFamily="34" charset="-120"/>
              </a:rPr>
              <a:t>過濾器 </a:t>
            </a:r>
            <a:r>
              <a:rPr lang="en-US" altLang="zh-TW" sz="2800" dirty="0" smtClean="0">
                <a:latin typeface="微軟正黑體" panose="020B0604030504040204" pitchFamily="34" charset="-120"/>
                <a:ea typeface="微軟正黑體" panose="020B0604030504040204" pitchFamily="34" charset="-120"/>
              </a:rPr>
              <a:t>=&gt;</a:t>
            </a:r>
            <a:r>
              <a:rPr lang="zh-TW" altLang="en-US" sz="2800" dirty="0" smtClean="0">
                <a:latin typeface="微軟正黑體" panose="020B0604030504040204" pitchFamily="34" charset="-120"/>
                <a:ea typeface="微軟正黑體" panose="020B0604030504040204" pitchFamily="34" charset="-120"/>
              </a:rPr>
              <a:t> 權重共享</a:t>
            </a:r>
            <a:endParaRPr lang="zh-TW" altLang="en-US" sz="2800" dirty="0">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FA37EAB8-EDB4-4B22-8925-965AA9769E5D}" type="slidenum">
              <a:rPr lang="zh-TW" altLang="en-US" smtClean="0"/>
              <a:t>23</a:t>
            </a:fld>
            <a:endParaRPr lang="zh-TW" altLang="en-US"/>
          </a:p>
        </p:txBody>
      </p:sp>
    </p:spTree>
    <p:extLst>
      <p:ext uri="{BB962C8B-B14F-4D97-AF65-F5344CB8AC3E}">
        <p14:creationId xmlns:p14="http://schemas.microsoft.com/office/powerpoint/2010/main" val="7655729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多維資料的卷積層的處理</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838200" y="1825625"/>
            <a:ext cx="10515600" cy="1089676"/>
          </a:xfrm>
        </p:spPr>
        <p:txBody>
          <a:bodyPr>
            <a:normAutofit fontScale="92500" lnSpcReduction="10000"/>
          </a:bodyPr>
          <a:lstStyle/>
          <a:p>
            <a:r>
              <a:rPr lang="zh-TW" altLang="en-US" dirty="0" smtClean="0">
                <a:latin typeface="微軟正黑體" panose="020B0604030504040204" pitchFamily="34" charset="-120"/>
                <a:ea typeface="微軟正黑體" panose="020B0604030504040204" pitchFamily="34" charset="-120"/>
              </a:rPr>
              <a:t>彩色圖片的圖像用</a:t>
            </a:r>
            <a:r>
              <a:rPr lang="en-US" altLang="zh-TW" dirty="0" smtClean="0">
                <a:latin typeface="微軟正黑體" panose="020B0604030504040204" pitchFamily="34" charset="-120"/>
                <a:ea typeface="微軟正黑體" panose="020B0604030504040204" pitchFamily="34" charset="-120"/>
              </a:rPr>
              <a:t>RGB</a:t>
            </a:r>
            <a:r>
              <a:rPr lang="zh-TW" altLang="en-US" dirty="0" smtClean="0">
                <a:latin typeface="微軟正黑體" panose="020B0604030504040204" pitchFamily="34" charset="-120"/>
                <a:ea typeface="微軟正黑體" panose="020B0604030504040204" pitchFamily="34" charset="-120"/>
              </a:rPr>
              <a:t>組成，為</a:t>
            </a:r>
            <a:r>
              <a:rPr lang="en-US" altLang="zh-TW" dirty="0" smtClean="0">
                <a:latin typeface="微軟正黑體" panose="020B0604030504040204" pitchFamily="34" charset="-120"/>
                <a:ea typeface="微軟正黑體" panose="020B0604030504040204" pitchFamily="34" charset="-120"/>
              </a:rPr>
              <a:t>3D</a:t>
            </a:r>
            <a:r>
              <a:rPr lang="zh-TW" altLang="en-US" dirty="0" smtClean="0">
                <a:latin typeface="微軟正黑體" panose="020B0604030504040204" pitchFamily="34" charset="-120"/>
                <a:ea typeface="微軟正黑體" panose="020B0604030504040204" pitchFamily="34" charset="-120"/>
              </a:rPr>
              <a:t>張量</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寬度、高度、彩色度</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，所以會有三個通道，</a:t>
            </a:r>
            <a:r>
              <a:rPr lang="zh-TW" altLang="en-US" u="sng" dirty="0" smtClean="0">
                <a:solidFill>
                  <a:srgbClr val="FF0000"/>
                </a:solidFill>
                <a:latin typeface="微軟正黑體" panose="020B0604030504040204" pitchFamily="34" charset="-120"/>
                <a:ea typeface="微軟正黑體" panose="020B0604030504040204" pitchFamily="34" charset="-120"/>
              </a:rPr>
              <a:t>分別</a:t>
            </a:r>
            <a:r>
              <a:rPr lang="zh-TW" altLang="en-US" dirty="0" smtClean="0">
                <a:latin typeface="微軟正黑體" panose="020B0604030504040204" pitchFamily="34" charset="-120"/>
                <a:ea typeface="微軟正黑體" panose="020B0604030504040204" pitchFamily="34" charset="-120"/>
              </a:rPr>
              <a:t>和過濾器做運算得出來的結果，</a:t>
            </a:r>
            <a:r>
              <a:rPr lang="zh-TW" altLang="en-US" dirty="0">
                <a:latin typeface="微軟正黑體" panose="020B0604030504040204" pitchFamily="34" charset="-120"/>
                <a:ea typeface="微軟正黑體" panose="020B0604030504040204" pitchFamily="34" charset="-120"/>
              </a:rPr>
              <a:t>對應的元素</a:t>
            </a:r>
            <a:r>
              <a:rPr lang="zh-TW" altLang="en-US" dirty="0" smtClean="0">
                <a:latin typeface="微軟正黑體" panose="020B0604030504040204" pitchFamily="34" charset="-120"/>
                <a:ea typeface="微軟正黑體" panose="020B0604030504040204" pitchFamily="34" charset="-120"/>
              </a:rPr>
              <a:t>需在加總後才會變成特徵圖</a:t>
            </a:r>
            <a:endParaRPr lang="en-US" altLang="zh-TW" dirty="0" smtClean="0">
              <a:latin typeface="微軟正黑體" panose="020B0604030504040204" pitchFamily="34" charset="-120"/>
              <a:ea typeface="微軟正黑體" panose="020B0604030504040204" pitchFamily="34" charset="-120"/>
            </a:endParaRPr>
          </a:p>
        </p:txBody>
      </p:sp>
      <p:sp>
        <p:nvSpPr>
          <p:cNvPr id="4" name="矩形 3"/>
          <p:cNvSpPr/>
          <p:nvPr/>
        </p:nvSpPr>
        <p:spPr>
          <a:xfrm>
            <a:off x="863602" y="3278399"/>
            <a:ext cx="2193566" cy="1900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5" name="矩形 4"/>
          <p:cNvSpPr/>
          <p:nvPr/>
        </p:nvSpPr>
        <p:spPr>
          <a:xfrm>
            <a:off x="643469" y="3413336"/>
            <a:ext cx="2193566" cy="19006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6" name="矩形 5"/>
          <p:cNvSpPr/>
          <p:nvPr/>
        </p:nvSpPr>
        <p:spPr>
          <a:xfrm>
            <a:off x="290691" y="3548273"/>
            <a:ext cx="2193566" cy="190067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graphicFrame>
        <p:nvGraphicFramePr>
          <p:cNvPr id="7" name="表格 6"/>
          <p:cNvGraphicFramePr>
            <a:graphicFrameLocks noGrp="1"/>
          </p:cNvGraphicFramePr>
          <p:nvPr>
            <p:extLst>
              <p:ext uri="{D42A27DB-BD31-4B8C-83A1-F6EECF244321}">
                <p14:modId xmlns:p14="http://schemas.microsoft.com/office/powerpoint/2010/main" val="1702925342"/>
              </p:ext>
            </p:extLst>
          </p:nvPr>
        </p:nvGraphicFramePr>
        <p:xfrm>
          <a:off x="4626614" y="3639002"/>
          <a:ext cx="1334583" cy="1289721"/>
        </p:xfrm>
        <a:graphic>
          <a:graphicData uri="http://schemas.openxmlformats.org/drawingml/2006/table">
            <a:tbl>
              <a:tblPr firstRow="1" bandRow="1">
                <a:tableStyleId>{2D5ABB26-0587-4C30-8999-92F81FD0307C}</a:tableStyleId>
              </a:tblPr>
              <a:tblGrid>
                <a:gridCol w="444861">
                  <a:extLst>
                    <a:ext uri="{9D8B030D-6E8A-4147-A177-3AD203B41FA5}">
                      <a16:colId xmlns:a16="http://schemas.microsoft.com/office/drawing/2014/main" val="2237587153"/>
                    </a:ext>
                  </a:extLst>
                </a:gridCol>
                <a:gridCol w="444861">
                  <a:extLst>
                    <a:ext uri="{9D8B030D-6E8A-4147-A177-3AD203B41FA5}">
                      <a16:colId xmlns:a16="http://schemas.microsoft.com/office/drawing/2014/main" val="1570543475"/>
                    </a:ext>
                  </a:extLst>
                </a:gridCol>
                <a:gridCol w="444861">
                  <a:extLst>
                    <a:ext uri="{9D8B030D-6E8A-4147-A177-3AD203B41FA5}">
                      <a16:colId xmlns:a16="http://schemas.microsoft.com/office/drawing/2014/main" val="225009444"/>
                    </a:ext>
                  </a:extLst>
                </a:gridCol>
              </a:tblGrid>
              <a:tr h="429907">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038710511"/>
                  </a:ext>
                </a:extLst>
              </a:tr>
              <a:tr h="429907">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24662050"/>
                  </a:ext>
                </a:extLst>
              </a:tr>
              <a:tr h="429907">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37197148"/>
                  </a:ext>
                </a:extLst>
              </a:tr>
            </a:tbl>
          </a:graphicData>
        </a:graphic>
      </p:graphicFrame>
      <p:sp>
        <p:nvSpPr>
          <p:cNvPr id="8" name="流程圖: 匯合連接點 7"/>
          <p:cNvSpPr/>
          <p:nvPr/>
        </p:nvSpPr>
        <p:spPr>
          <a:xfrm>
            <a:off x="3239500" y="3850627"/>
            <a:ext cx="884924" cy="884924"/>
          </a:xfrm>
          <a:prstGeom prst="flowChartSummingJunction">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9" name="文字方塊 8"/>
          <p:cNvSpPr txBox="1"/>
          <p:nvPr/>
        </p:nvSpPr>
        <p:spPr>
          <a:xfrm>
            <a:off x="4446745" y="5542174"/>
            <a:ext cx="1154140" cy="461665"/>
          </a:xfrm>
          <a:prstGeom prst="rect">
            <a:avLst/>
          </a:prstGeom>
          <a:noFill/>
        </p:spPr>
        <p:txBody>
          <a:bodyPr wrap="square" rtlCol="0">
            <a:spAutoFit/>
          </a:bodyPr>
          <a:lstStyle/>
          <a:p>
            <a:r>
              <a:rPr lang="zh-TW" altLang="en-US" sz="2400" dirty="0" smtClean="0">
                <a:latin typeface="微軟正黑體" panose="020B0604030504040204" pitchFamily="34" charset="-120"/>
                <a:ea typeface="微軟正黑體" panose="020B0604030504040204" pitchFamily="34" charset="-120"/>
              </a:rPr>
              <a:t>過濾器</a:t>
            </a:r>
            <a:endParaRPr lang="zh-TW" altLang="en-US" sz="2400" dirty="0">
              <a:latin typeface="微軟正黑體" panose="020B0604030504040204" pitchFamily="34" charset="-120"/>
              <a:ea typeface="微軟正黑體" panose="020B0604030504040204" pitchFamily="34" charset="-120"/>
            </a:endParaRPr>
          </a:p>
        </p:txBody>
      </p:sp>
      <p:graphicFrame>
        <p:nvGraphicFramePr>
          <p:cNvPr id="13" name="表格 12"/>
          <p:cNvGraphicFramePr>
            <a:graphicFrameLocks noGrp="1"/>
          </p:cNvGraphicFramePr>
          <p:nvPr>
            <p:extLst>
              <p:ext uri="{D42A27DB-BD31-4B8C-83A1-F6EECF244321}">
                <p14:modId xmlns:p14="http://schemas.microsoft.com/office/powerpoint/2010/main" val="3747633598"/>
              </p:ext>
            </p:extLst>
          </p:nvPr>
        </p:nvGraphicFramePr>
        <p:xfrm>
          <a:off x="4507157" y="3754418"/>
          <a:ext cx="1334583" cy="1289721"/>
        </p:xfrm>
        <a:graphic>
          <a:graphicData uri="http://schemas.openxmlformats.org/drawingml/2006/table">
            <a:tbl>
              <a:tblPr firstRow="1" bandRow="1">
                <a:tableStyleId>{2D5ABB26-0587-4C30-8999-92F81FD0307C}</a:tableStyleId>
              </a:tblPr>
              <a:tblGrid>
                <a:gridCol w="444861">
                  <a:extLst>
                    <a:ext uri="{9D8B030D-6E8A-4147-A177-3AD203B41FA5}">
                      <a16:colId xmlns:a16="http://schemas.microsoft.com/office/drawing/2014/main" val="2237587153"/>
                    </a:ext>
                  </a:extLst>
                </a:gridCol>
                <a:gridCol w="444861">
                  <a:extLst>
                    <a:ext uri="{9D8B030D-6E8A-4147-A177-3AD203B41FA5}">
                      <a16:colId xmlns:a16="http://schemas.microsoft.com/office/drawing/2014/main" val="1570543475"/>
                    </a:ext>
                  </a:extLst>
                </a:gridCol>
                <a:gridCol w="444861">
                  <a:extLst>
                    <a:ext uri="{9D8B030D-6E8A-4147-A177-3AD203B41FA5}">
                      <a16:colId xmlns:a16="http://schemas.microsoft.com/office/drawing/2014/main" val="225009444"/>
                    </a:ext>
                  </a:extLst>
                </a:gridCol>
              </a:tblGrid>
              <a:tr h="429907">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038710511"/>
                  </a:ext>
                </a:extLst>
              </a:tr>
              <a:tr h="429907">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24662050"/>
                  </a:ext>
                </a:extLst>
              </a:tr>
              <a:tr h="429907">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37197148"/>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3039095476"/>
              </p:ext>
            </p:extLst>
          </p:nvPr>
        </p:nvGraphicFramePr>
        <p:xfrm>
          <a:off x="4356524" y="3889355"/>
          <a:ext cx="1334583" cy="1289721"/>
        </p:xfrm>
        <a:graphic>
          <a:graphicData uri="http://schemas.openxmlformats.org/drawingml/2006/table">
            <a:tbl>
              <a:tblPr firstRow="1" bandRow="1">
                <a:tableStyleId>{2D5ABB26-0587-4C30-8999-92F81FD0307C}</a:tableStyleId>
              </a:tblPr>
              <a:tblGrid>
                <a:gridCol w="444861">
                  <a:extLst>
                    <a:ext uri="{9D8B030D-6E8A-4147-A177-3AD203B41FA5}">
                      <a16:colId xmlns:a16="http://schemas.microsoft.com/office/drawing/2014/main" val="2237587153"/>
                    </a:ext>
                  </a:extLst>
                </a:gridCol>
                <a:gridCol w="444861">
                  <a:extLst>
                    <a:ext uri="{9D8B030D-6E8A-4147-A177-3AD203B41FA5}">
                      <a16:colId xmlns:a16="http://schemas.microsoft.com/office/drawing/2014/main" val="1570543475"/>
                    </a:ext>
                  </a:extLst>
                </a:gridCol>
                <a:gridCol w="444861">
                  <a:extLst>
                    <a:ext uri="{9D8B030D-6E8A-4147-A177-3AD203B41FA5}">
                      <a16:colId xmlns:a16="http://schemas.microsoft.com/office/drawing/2014/main" val="225009444"/>
                    </a:ext>
                  </a:extLst>
                </a:gridCol>
              </a:tblGrid>
              <a:tr h="429907">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038710511"/>
                  </a:ext>
                </a:extLst>
              </a:tr>
              <a:tr h="429907">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24662050"/>
                  </a:ext>
                </a:extLst>
              </a:tr>
              <a:tr h="429907">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37197148"/>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2041134602"/>
              </p:ext>
            </p:extLst>
          </p:nvPr>
        </p:nvGraphicFramePr>
        <p:xfrm>
          <a:off x="6977393" y="3185900"/>
          <a:ext cx="1984731" cy="1948455"/>
        </p:xfrm>
        <a:graphic>
          <a:graphicData uri="http://schemas.openxmlformats.org/drawingml/2006/table">
            <a:tbl>
              <a:tblPr firstRow="1" bandRow="1">
                <a:tableStyleId>{2D5ABB26-0587-4C30-8999-92F81FD0307C}</a:tableStyleId>
              </a:tblPr>
              <a:tblGrid>
                <a:gridCol w="661577">
                  <a:extLst>
                    <a:ext uri="{9D8B030D-6E8A-4147-A177-3AD203B41FA5}">
                      <a16:colId xmlns:a16="http://schemas.microsoft.com/office/drawing/2014/main" val="2237587153"/>
                    </a:ext>
                  </a:extLst>
                </a:gridCol>
                <a:gridCol w="661577">
                  <a:extLst>
                    <a:ext uri="{9D8B030D-6E8A-4147-A177-3AD203B41FA5}">
                      <a16:colId xmlns:a16="http://schemas.microsoft.com/office/drawing/2014/main" val="1570543475"/>
                    </a:ext>
                  </a:extLst>
                </a:gridCol>
                <a:gridCol w="661577">
                  <a:extLst>
                    <a:ext uri="{9D8B030D-6E8A-4147-A177-3AD203B41FA5}">
                      <a16:colId xmlns:a16="http://schemas.microsoft.com/office/drawing/2014/main" val="225009444"/>
                    </a:ext>
                  </a:extLst>
                </a:gridCol>
              </a:tblGrid>
              <a:tr h="649485">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038710511"/>
                  </a:ext>
                </a:extLst>
              </a:tr>
              <a:tr h="649485">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324662050"/>
                  </a:ext>
                </a:extLst>
              </a:tr>
              <a:tr h="649485">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637197148"/>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1206497842"/>
              </p:ext>
            </p:extLst>
          </p:nvPr>
        </p:nvGraphicFramePr>
        <p:xfrm>
          <a:off x="6873665" y="3351400"/>
          <a:ext cx="1984731" cy="1948455"/>
        </p:xfrm>
        <a:graphic>
          <a:graphicData uri="http://schemas.openxmlformats.org/drawingml/2006/table">
            <a:tbl>
              <a:tblPr firstRow="1" bandRow="1">
                <a:tableStyleId>{2D5ABB26-0587-4C30-8999-92F81FD0307C}</a:tableStyleId>
              </a:tblPr>
              <a:tblGrid>
                <a:gridCol w="661577">
                  <a:extLst>
                    <a:ext uri="{9D8B030D-6E8A-4147-A177-3AD203B41FA5}">
                      <a16:colId xmlns:a16="http://schemas.microsoft.com/office/drawing/2014/main" val="2237587153"/>
                    </a:ext>
                  </a:extLst>
                </a:gridCol>
                <a:gridCol w="661577">
                  <a:extLst>
                    <a:ext uri="{9D8B030D-6E8A-4147-A177-3AD203B41FA5}">
                      <a16:colId xmlns:a16="http://schemas.microsoft.com/office/drawing/2014/main" val="1570543475"/>
                    </a:ext>
                  </a:extLst>
                </a:gridCol>
                <a:gridCol w="661577">
                  <a:extLst>
                    <a:ext uri="{9D8B030D-6E8A-4147-A177-3AD203B41FA5}">
                      <a16:colId xmlns:a16="http://schemas.microsoft.com/office/drawing/2014/main" val="225009444"/>
                    </a:ext>
                  </a:extLst>
                </a:gridCol>
              </a:tblGrid>
              <a:tr h="649485">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038710511"/>
                  </a:ext>
                </a:extLst>
              </a:tr>
              <a:tr h="649485">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324662050"/>
                  </a:ext>
                </a:extLst>
              </a:tr>
              <a:tr h="649485">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637197148"/>
                  </a:ext>
                </a:extLst>
              </a:tr>
            </a:tbl>
          </a:graphicData>
        </a:graphic>
      </p:graphicFrame>
      <p:graphicFrame>
        <p:nvGraphicFramePr>
          <p:cNvPr id="20" name="表格 19"/>
          <p:cNvGraphicFramePr>
            <a:graphicFrameLocks noGrp="1"/>
          </p:cNvGraphicFramePr>
          <p:nvPr>
            <p:extLst>
              <p:ext uri="{D42A27DB-BD31-4B8C-83A1-F6EECF244321}">
                <p14:modId xmlns:p14="http://schemas.microsoft.com/office/powerpoint/2010/main" val="2659197041"/>
              </p:ext>
            </p:extLst>
          </p:nvPr>
        </p:nvGraphicFramePr>
        <p:xfrm>
          <a:off x="6769937" y="3517157"/>
          <a:ext cx="1984731" cy="1948455"/>
        </p:xfrm>
        <a:graphic>
          <a:graphicData uri="http://schemas.openxmlformats.org/drawingml/2006/table">
            <a:tbl>
              <a:tblPr firstRow="1" bandRow="1">
                <a:tableStyleId>{2D5ABB26-0587-4C30-8999-92F81FD0307C}</a:tableStyleId>
              </a:tblPr>
              <a:tblGrid>
                <a:gridCol w="661577">
                  <a:extLst>
                    <a:ext uri="{9D8B030D-6E8A-4147-A177-3AD203B41FA5}">
                      <a16:colId xmlns:a16="http://schemas.microsoft.com/office/drawing/2014/main" val="2237587153"/>
                    </a:ext>
                  </a:extLst>
                </a:gridCol>
                <a:gridCol w="661577">
                  <a:extLst>
                    <a:ext uri="{9D8B030D-6E8A-4147-A177-3AD203B41FA5}">
                      <a16:colId xmlns:a16="http://schemas.microsoft.com/office/drawing/2014/main" val="1570543475"/>
                    </a:ext>
                  </a:extLst>
                </a:gridCol>
                <a:gridCol w="661577">
                  <a:extLst>
                    <a:ext uri="{9D8B030D-6E8A-4147-A177-3AD203B41FA5}">
                      <a16:colId xmlns:a16="http://schemas.microsoft.com/office/drawing/2014/main" val="225009444"/>
                    </a:ext>
                  </a:extLst>
                </a:gridCol>
              </a:tblGrid>
              <a:tr h="649485">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AB9B2"/>
                    </a:solidFill>
                  </a:tcPr>
                </a:tc>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AB9B2"/>
                    </a:solidFill>
                  </a:tcPr>
                </a:tc>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AB9B2"/>
                    </a:solidFill>
                  </a:tcPr>
                </a:tc>
                <a:extLst>
                  <a:ext uri="{0D108BD9-81ED-4DB2-BD59-A6C34878D82A}">
                    <a16:rowId xmlns:a16="http://schemas.microsoft.com/office/drawing/2014/main" val="2038710511"/>
                  </a:ext>
                </a:extLst>
              </a:tr>
              <a:tr h="649485">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AB9B2"/>
                    </a:solidFill>
                  </a:tcPr>
                </a:tc>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AB9B2"/>
                    </a:solidFill>
                  </a:tcPr>
                </a:tc>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AB9B2"/>
                    </a:solidFill>
                  </a:tcPr>
                </a:tc>
                <a:extLst>
                  <a:ext uri="{0D108BD9-81ED-4DB2-BD59-A6C34878D82A}">
                    <a16:rowId xmlns:a16="http://schemas.microsoft.com/office/drawing/2014/main" val="1324662050"/>
                  </a:ext>
                </a:extLst>
              </a:tr>
              <a:tr h="649485">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AB9B2"/>
                    </a:solidFill>
                  </a:tcPr>
                </a:tc>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AB9B2"/>
                    </a:solidFill>
                  </a:tcPr>
                </a:tc>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AB9B2"/>
                    </a:solidFill>
                  </a:tcPr>
                </a:tc>
                <a:extLst>
                  <a:ext uri="{0D108BD9-81ED-4DB2-BD59-A6C34878D82A}">
                    <a16:rowId xmlns:a16="http://schemas.microsoft.com/office/drawing/2014/main" val="637197148"/>
                  </a:ext>
                </a:extLst>
              </a:tr>
            </a:tbl>
          </a:graphicData>
        </a:graphic>
      </p:graphicFrame>
      <p:graphicFrame>
        <p:nvGraphicFramePr>
          <p:cNvPr id="21" name="表格 20"/>
          <p:cNvGraphicFramePr>
            <a:graphicFrameLocks noGrp="1"/>
          </p:cNvGraphicFramePr>
          <p:nvPr>
            <p:extLst>
              <p:ext uri="{D42A27DB-BD31-4B8C-83A1-F6EECF244321}">
                <p14:modId xmlns:p14="http://schemas.microsoft.com/office/powerpoint/2010/main" val="3754877345"/>
              </p:ext>
            </p:extLst>
          </p:nvPr>
        </p:nvGraphicFramePr>
        <p:xfrm>
          <a:off x="9894099" y="3365558"/>
          <a:ext cx="1984731" cy="1948455"/>
        </p:xfrm>
        <a:graphic>
          <a:graphicData uri="http://schemas.openxmlformats.org/drawingml/2006/table">
            <a:tbl>
              <a:tblPr firstRow="1" bandRow="1">
                <a:tableStyleId>{2D5ABB26-0587-4C30-8999-92F81FD0307C}</a:tableStyleId>
              </a:tblPr>
              <a:tblGrid>
                <a:gridCol w="661577">
                  <a:extLst>
                    <a:ext uri="{9D8B030D-6E8A-4147-A177-3AD203B41FA5}">
                      <a16:colId xmlns:a16="http://schemas.microsoft.com/office/drawing/2014/main" val="2237587153"/>
                    </a:ext>
                  </a:extLst>
                </a:gridCol>
                <a:gridCol w="661577">
                  <a:extLst>
                    <a:ext uri="{9D8B030D-6E8A-4147-A177-3AD203B41FA5}">
                      <a16:colId xmlns:a16="http://schemas.microsoft.com/office/drawing/2014/main" val="1570543475"/>
                    </a:ext>
                  </a:extLst>
                </a:gridCol>
                <a:gridCol w="661577">
                  <a:extLst>
                    <a:ext uri="{9D8B030D-6E8A-4147-A177-3AD203B41FA5}">
                      <a16:colId xmlns:a16="http://schemas.microsoft.com/office/drawing/2014/main" val="225009444"/>
                    </a:ext>
                  </a:extLst>
                </a:gridCol>
              </a:tblGrid>
              <a:tr h="649485">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8710511"/>
                  </a:ext>
                </a:extLst>
              </a:tr>
              <a:tr h="649485">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4662050"/>
                  </a:ext>
                </a:extLst>
              </a:tr>
              <a:tr h="649485">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TW" altLang="en-US" sz="1800" b="0" dirty="0"/>
                    </a:p>
                  </a:txBody>
                  <a:tcPr marL="93243" marR="93243" marT="46621" marB="4662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37197148"/>
                  </a:ext>
                </a:extLst>
              </a:tr>
            </a:tbl>
          </a:graphicData>
        </a:graphic>
      </p:graphicFrame>
      <p:sp>
        <p:nvSpPr>
          <p:cNvPr id="22" name="向右箭號 21"/>
          <p:cNvSpPr/>
          <p:nvPr/>
        </p:nvSpPr>
        <p:spPr>
          <a:xfrm>
            <a:off x="6050802" y="4184789"/>
            <a:ext cx="568502" cy="3759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23" name="向右箭號 22"/>
          <p:cNvSpPr/>
          <p:nvPr/>
        </p:nvSpPr>
        <p:spPr>
          <a:xfrm>
            <a:off x="9143860" y="4211317"/>
            <a:ext cx="568502" cy="3759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24" name="文字方塊 23"/>
          <p:cNvSpPr txBox="1"/>
          <p:nvPr/>
        </p:nvSpPr>
        <p:spPr>
          <a:xfrm>
            <a:off x="10199660" y="5542174"/>
            <a:ext cx="1154140" cy="461665"/>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特徵圖</a:t>
            </a:r>
          </a:p>
        </p:txBody>
      </p:sp>
      <p:sp>
        <p:nvSpPr>
          <p:cNvPr id="25" name="文字方塊 24"/>
          <p:cNvSpPr txBox="1"/>
          <p:nvPr/>
        </p:nvSpPr>
        <p:spPr>
          <a:xfrm>
            <a:off x="6797774" y="5670878"/>
            <a:ext cx="2164350" cy="461665"/>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對應元素相加</a:t>
            </a:r>
          </a:p>
        </p:txBody>
      </p:sp>
      <p:sp>
        <p:nvSpPr>
          <p:cNvPr id="10" name="投影片編號版面配置區 9"/>
          <p:cNvSpPr>
            <a:spLocks noGrp="1"/>
          </p:cNvSpPr>
          <p:nvPr>
            <p:ph type="sldNum" sz="quarter" idx="12"/>
          </p:nvPr>
        </p:nvSpPr>
        <p:spPr/>
        <p:txBody>
          <a:bodyPr/>
          <a:lstStyle/>
          <a:p>
            <a:fld id="{FA37EAB8-EDB4-4B22-8925-965AA9769E5D}" type="slidenum">
              <a:rPr lang="zh-TW" altLang="en-US" smtClean="0"/>
              <a:t>24</a:t>
            </a:fld>
            <a:endParaRPr lang="zh-TW" altLang="en-US"/>
          </a:p>
        </p:txBody>
      </p:sp>
    </p:spTree>
    <p:extLst>
      <p:ext uri="{BB962C8B-B14F-4D97-AF65-F5344CB8AC3E}">
        <p14:creationId xmlns:p14="http://schemas.microsoft.com/office/powerpoint/2010/main" val="3484141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3988" y="27678"/>
            <a:ext cx="10515600" cy="1325563"/>
          </a:xfrm>
        </p:spPr>
        <p:txBody>
          <a:bodyPr/>
          <a:lstStyle/>
          <a:p>
            <a:r>
              <a:rPr lang="zh-TW" altLang="en-US" dirty="0" smtClean="0">
                <a:latin typeface="微軟正黑體" panose="020B0604030504040204" pitchFamily="34" charset="-120"/>
                <a:ea typeface="微軟正黑體" panose="020B0604030504040204" pitchFamily="34" charset="-120"/>
              </a:rPr>
              <a:t>多個過濾器的處理</a:t>
            </a:r>
            <a:endParaRPr lang="zh-TW" altLang="en-US" dirty="0">
              <a:latin typeface="微軟正黑體" panose="020B0604030504040204" pitchFamily="34" charset="-120"/>
              <a:ea typeface="微軟正黑體" panose="020B0604030504040204" pitchFamily="34" charset="-120"/>
            </a:endParaRPr>
          </a:p>
        </p:txBody>
      </p:sp>
      <p:sp>
        <p:nvSpPr>
          <p:cNvPr id="4" name="矩形 3"/>
          <p:cNvSpPr/>
          <p:nvPr/>
        </p:nvSpPr>
        <p:spPr>
          <a:xfrm>
            <a:off x="877733" y="2634691"/>
            <a:ext cx="1682123" cy="1457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5" name="矩形 4"/>
          <p:cNvSpPr/>
          <p:nvPr/>
        </p:nvSpPr>
        <p:spPr>
          <a:xfrm>
            <a:off x="657600" y="2769628"/>
            <a:ext cx="1682123" cy="1457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6" name="矩形 5"/>
          <p:cNvSpPr/>
          <p:nvPr/>
        </p:nvSpPr>
        <p:spPr>
          <a:xfrm>
            <a:off x="304822" y="2904565"/>
            <a:ext cx="1682123" cy="145752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graphicFrame>
        <p:nvGraphicFramePr>
          <p:cNvPr id="7" name="表格 6"/>
          <p:cNvGraphicFramePr>
            <a:graphicFrameLocks noGrp="1"/>
          </p:cNvGraphicFramePr>
          <p:nvPr>
            <p:extLst>
              <p:ext uri="{D42A27DB-BD31-4B8C-83A1-F6EECF244321}">
                <p14:modId xmlns:p14="http://schemas.microsoft.com/office/powerpoint/2010/main" val="383918807"/>
              </p:ext>
            </p:extLst>
          </p:nvPr>
        </p:nvGraphicFramePr>
        <p:xfrm>
          <a:off x="3876761" y="1519765"/>
          <a:ext cx="1080000" cy="10800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2237587153"/>
                    </a:ext>
                  </a:extLst>
                </a:gridCol>
                <a:gridCol w="360000">
                  <a:extLst>
                    <a:ext uri="{9D8B030D-6E8A-4147-A177-3AD203B41FA5}">
                      <a16:colId xmlns:a16="http://schemas.microsoft.com/office/drawing/2014/main" val="1570543475"/>
                    </a:ext>
                  </a:extLst>
                </a:gridCol>
                <a:gridCol w="360000">
                  <a:extLst>
                    <a:ext uri="{9D8B030D-6E8A-4147-A177-3AD203B41FA5}">
                      <a16:colId xmlns:a16="http://schemas.microsoft.com/office/drawing/2014/main" val="225009444"/>
                    </a:ext>
                  </a:extLst>
                </a:gridCol>
              </a:tblGrid>
              <a:tr h="360000">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038710511"/>
                  </a:ext>
                </a:extLst>
              </a:tr>
              <a:tr h="360000">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24662050"/>
                  </a:ext>
                </a:extLst>
              </a:tr>
              <a:tr h="360000">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37197148"/>
                  </a:ext>
                </a:extLst>
              </a:tr>
            </a:tbl>
          </a:graphicData>
        </a:graphic>
      </p:graphicFrame>
      <p:sp>
        <p:nvSpPr>
          <p:cNvPr id="9" name="文字方塊 8"/>
          <p:cNvSpPr txBox="1"/>
          <p:nvPr/>
        </p:nvSpPr>
        <p:spPr>
          <a:xfrm>
            <a:off x="3855703" y="3168248"/>
            <a:ext cx="1760314" cy="461665"/>
          </a:xfrm>
          <a:prstGeom prst="rect">
            <a:avLst/>
          </a:prstGeom>
          <a:noFill/>
        </p:spPr>
        <p:txBody>
          <a:bodyPr wrap="square" rtlCol="0">
            <a:spAutoFit/>
          </a:bodyPr>
          <a:lstStyle/>
          <a:p>
            <a:r>
              <a:rPr lang="zh-TW" altLang="en-US" sz="2400" dirty="0" smtClean="0">
                <a:latin typeface="微軟正黑體" panose="020B0604030504040204" pitchFamily="34" charset="-120"/>
                <a:ea typeface="微軟正黑體" panose="020B0604030504040204" pitchFamily="34" charset="-120"/>
              </a:rPr>
              <a:t>過濾器</a:t>
            </a:r>
            <a:r>
              <a:rPr lang="en-US" altLang="zh-TW" sz="2400" dirty="0" smtClean="0">
                <a:latin typeface="微軟正黑體" panose="020B0604030504040204" pitchFamily="34" charset="-120"/>
                <a:ea typeface="微軟正黑體" panose="020B0604030504040204" pitchFamily="34" charset="-120"/>
              </a:rPr>
              <a:t>1-1</a:t>
            </a:r>
            <a:endParaRPr lang="zh-TW" altLang="en-US" sz="2400" dirty="0">
              <a:latin typeface="微軟正黑體" panose="020B0604030504040204" pitchFamily="34" charset="-120"/>
              <a:ea typeface="微軟正黑體" panose="020B0604030504040204" pitchFamily="34" charset="-120"/>
            </a:endParaRPr>
          </a:p>
        </p:txBody>
      </p:sp>
      <p:graphicFrame>
        <p:nvGraphicFramePr>
          <p:cNvPr id="28" name="表格 27"/>
          <p:cNvGraphicFramePr>
            <a:graphicFrameLocks noGrp="1"/>
          </p:cNvGraphicFramePr>
          <p:nvPr>
            <p:extLst>
              <p:ext uri="{D42A27DB-BD31-4B8C-83A1-F6EECF244321}">
                <p14:modId xmlns:p14="http://schemas.microsoft.com/office/powerpoint/2010/main" val="2070583875"/>
              </p:ext>
            </p:extLst>
          </p:nvPr>
        </p:nvGraphicFramePr>
        <p:xfrm>
          <a:off x="3891060" y="3953792"/>
          <a:ext cx="1080000" cy="10800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2237587153"/>
                    </a:ext>
                  </a:extLst>
                </a:gridCol>
                <a:gridCol w="360000">
                  <a:extLst>
                    <a:ext uri="{9D8B030D-6E8A-4147-A177-3AD203B41FA5}">
                      <a16:colId xmlns:a16="http://schemas.microsoft.com/office/drawing/2014/main" val="1570543475"/>
                    </a:ext>
                  </a:extLst>
                </a:gridCol>
                <a:gridCol w="360000">
                  <a:extLst>
                    <a:ext uri="{9D8B030D-6E8A-4147-A177-3AD203B41FA5}">
                      <a16:colId xmlns:a16="http://schemas.microsoft.com/office/drawing/2014/main" val="225009444"/>
                    </a:ext>
                  </a:extLst>
                </a:gridCol>
              </a:tblGrid>
              <a:tr h="360000">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038710511"/>
                  </a:ext>
                </a:extLst>
              </a:tr>
              <a:tr h="360000">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24662050"/>
                  </a:ext>
                </a:extLst>
              </a:tr>
              <a:tr h="360000">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37197148"/>
                  </a:ext>
                </a:extLst>
              </a:tr>
            </a:tbl>
          </a:graphicData>
        </a:graphic>
      </p:graphicFrame>
      <p:sp>
        <p:nvSpPr>
          <p:cNvPr id="29" name="文字方塊 28"/>
          <p:cNvSpPr txBox="1"/>
          <p:nvPr/>
        </p:nvSpPr>
        <p:spPr>
          <a:xfrm>
            <a:off x="657600" y="4890343"/>
            <a:ext cx="1154140" cy="461665"/>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圖片</a:t>
            </a:r>
          </a:p>
        </p:txBody>
      </p:sp>
      <p:sp>
        <p:nvSpPr>
          <p:cNvPr id="30" name="文字方塊 29"/>
          <p:cNvSpPr txBox="1"/>
          <p:nvPr/>
        </p:nvSpPr>
        <p:spPr>
          <a:xfrm>
            <a:off x="3876761" y="5587663"/>
            <a:ext cx="1760314" cy="461665"/>
          </a:xfrm>
          <a:prstGeom prst="rect">
            <a:avLst/>
          </a:prstGeom>
          <a:noFill/>
        </p:spPr>
        <p:txBody>
          <a:bodyPr wrap="square" rtlCol="0">
            <a:spAutoFit/>
          </a:bodyPr>
          <a:lstStyle/>
          <a:p>
            <a:r>
              <a:rPr lang="zh-TW" altLang="en-US" sz="2400" dirty="0" smtClean="0">
                <a:latin typeface="微軟正黑體" panose="020B0604030504040204" pitchFamily="34" charset="-120"/>
                <a:ea typeface="微軟正黑體" panose="020B0604030504040204" pitchFamily="34" charset="-120"/>
              </a:rPr>
              <a:t>過濾器</a:t>
            </a:r>
            <a:r>
              <a:rPr lang="en-US" altLang="zh-TW" sz="2400" dirty="0" smtClean="0">
                <a:latin typeface="微軟正黑體" panose="020B0604030504040204" pitchFamily="34" charset="-120"/>
                <a:ea typeface="微軟正黑體" panose="020B0604030504040204" pitchFamily="34" charset="-120"/>
              </a:rPr>
              <a:t>1-2</a:t>
            </a:r>
            <a:endParaRPr lang="zh-TW" altLang="en-US" sz="2400" dirty="0">
              <a:latin typeface="微軟正黑體" panose="020B0604030504040204" pitchFamily="34" charset="-120"/>
              <a:ea typeface="微軟正黑體" panose="020B0604030504040204" pitchFamily="34" charset="-120"/>
            </a:endParaRPr>
          </a:p>
        </p:txBody>
      </p:sp>
      <p:graphicFrame>
        <p:nvGraphicFramePr>
          <p:cNvPr id="35" name="表格 34"/>
          <p:cNvGraphicFramePr>
            <a:graphicFrameLocks noGrp="1"/>
          </p:cNvGraphicFramePr>
          <p:nvPr>
            <p:extLst>
              <p:ext uri="{D42A27DB-BD31-4B8C-83A1-F6EECF244321}">
                <p14:modId xmlns:p14="http://schemas.microsoft.com/office/powerpoint/2010/main" val="1079661701"/>
              </p:ext>
            </p:extLst>
          </p:nvPr>
        </p:nvGraphicFramePr>
        <p:xfrm>
          <a:off x="4043460" y="4106192"/>
          <a:ext cx="1080000" cy="10800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2237587153"/>
                    </a:ext>
                  </a:extLst>
                </a:gridCol>
                <a:gridCol w="360000">
                  <a:extLst>
                    <a:ext uri="{9D8B030D-6E8A-4147-A177-3AD203B41FA5}">
                      <a16:colId xmlns:a16="http://schemas.microsoft.com/office/drawing/2014/main" val="1570543475"/>
                    </a:ext>
                  </a:extLst>
                </a:gridCol>
                <a:gridCol w="360000">
                  <a:extLst>
                    <a:ext uri="{9D8B030D-6E8A-4147-A177-3AD203B41FA5}">
                      <a16:colId xmlns:a16="http://schemas.microsoft.com/office/drawing/2014/main" val="225009444"/>
                    </a:ext>
                  </a:extLst>
                </a:gridCol>
              </a:tblGrid>
              <a:tr h="360000">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038710511"/>
                  </a:ext>
                </a:extLst>
              </a:tr>
              <a:tr h="360000">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24662050"/>
                  </a:ext>
                </a:extLst>
              </a:tr>
              <a:tr h="360000">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37197148"/>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749062039"/>
              </p:ext>
            </p:extLst>
          </p:nvPr>
        </p:nvGraphicFramePr>
        <p:xfrm>
          <a:off x="4195860" y="4258592"/>
          <a:ext cx="1080000" cy="10800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2237587153"/>
                    </a:ext>
                  </a:extLst>
                </a:gridCol>
                <a:gridCol w="360000">
                  <a:extLst>
                    <a:ext uri="{9D8B030D-6E8A-4147-A177-3AD203B41FA5}">
                      <a16:colId xmlns:a16="http://schemas.microsoft.com/office/drawing/2014/main" val="1570543475"/>
                    </a:ext>
                  </a:extLst>
                </a:gridCol>
                <a:gridCol w="360000">
                  <a:extLst>
                    <a:ext uri="{9D8B030D-6E8A-4147-A177-3AD203B41FA5}">
                      <a16:colId xmlns:a16="http://schemas.microsoft.com/office/drawing/2014/main" val="225009444"/>
                    </a:ext>
                  </a:extLst>
                </a:gridCol>
              </a:tblGrid>
              <a:tr h="360000">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038710511"/>
                  </a:ext>
                </a:extLst>
              </a:tr>
              <a:tr h="360000">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24662050"/>
                  </a:ext>
                </a:extLst>
              </a:tr>
              <a:tr h="360000">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37197148"/>
                  </a:ext>
                </a:extLst>
              </a:tr>
            </a:tbl>
          </a:graphicData>
        </a:graphic>
      </p:graphicFrame>
      <p:graphicFrame>
        <p:nvGraphicFramePr>
          <p:cNvPr id="37" name="表格 36"/>
          <p:cNvGraphicFramePr>
            <a:graphicFrameLocks noGrp="1"/>
          </p:cNvGraphicFramePr>
          <p:nvPr>
            <p:extLst>
              <p:ext uri="{D42A27DB-BD31-4B8C-83A1-F6EECF244321}">
                <p14:modId xmlns:p14="http://schemas.microsoft.com/office/powerpoint/2010/main" val="2920414054"/>
              </p:ext>
            </p:extLst>
          </p:nvPr>
        </p:nvGraphicFramePr>
        <p:xfrm>
          <a:off x="4029161" y="1672165"/>
          <a:ext cx="1080000" cy="10800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2237587153"/>
                    </a:ext>
                  </a:extLst>
                </a:gridCol>
                <a:gridCol w="360000">
                  <a:extLst>
                    <a:ext uri="{9D8B030D-6E8A-4147-A177-3AD203B41FA5}">
                      <a16:colId xmlns:a16="http://schemas.microsoft.com/office/drawing/2014/main" val="1570543475"/>
                    </a:ext>
                  </a:extLst>
                </a:gridCol>
                <a:gridCol w="360000">
                  <a:extLst>
                    <a:ext uri="{9D8B030D-6E8A-4147-A177-3AD203B41FA5}">
                      <a16:colId xmlns:a16="http://schemas.microsoft.com/office/drawing/2014/main" val="225009444"/>
                    </a:ext>
                  </a:extLst>
                </a:gridCol>
              </a:tblGrid>
              <a:tr h="360000">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038710511"/>
                  </a:ext>
                </a:extLst>
              </a:tr>
              <a:tr h="360000">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24662050"/>
                  </a:ext>
                </a:extLst>
              </a:tr>
              <a:tr h="360000">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37197148"/>
                  </a:ext>
                </a:extLst>
              </a:tr>
            </a:tbl>
          </a:graphicData>
        </a:graphic>
      </p:graphicFrame>
      <p:graphicFrame>
        <p:nvGraphicFramePr>
          <p:cNvPr id="38" name="表格 37"/>
          <p:cNvGraphicFramePr>
            <a:graphicFrameLocks noGrp="1"/>
          </p:cNvGraphicFramePr>
          <p:nvPr>
            <p:extLst>
              <p:ext uri="{D42A27DB-BD31-4B8C-83A1-F6EECF244321}">
                <p14:modId xmlns:p14="http://schemas.microsoft.com/office/powerpoint/2010/main" val="3841850835"/>
              </p:ext>
            </p:extLst>
          </p:nvPr>
        </p:nvGraphicFramePr>
        <p:xfrm>
          <a:off x="4181561" y="1824565"/>
          <a:ext cx="1080000" cy="10800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2237587153"/>
                    </a:ext>
                  </a:extLst>
                </a:gridCol>
                <a:gridCol w="360000">
                  <a:extLst>
                    <a:ext uri="{9D8B030D-6E8A-4147-A177-3AD203B41FA5}">
                      <a16:colId xmlns:a16="http://schemas.microsoft.com/office/drawing/2014/main" val="1570543475"/>
                    </a:ext>
                  </a:extLst>
                </a:gridCol>
                <a:gridCol w="360000">
                  <a:extLst>
                    <a:ext uri="{9D8B030D-6E8A-4147-A177-3AD203B41FA5}">
                      <a16:colId xmlns:a16="http://schemas.microsoft.com/office/drawing/2014/main" val="225009444"/>
                    </a:ext>
                  </a:extLst>
                </a:gridCol>
              </a:tblGrid>
              <a:tr h="360000">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038710511"/>
                  </a:ext>
                </a:extLst>
              </a:tr>
              <a:tr h="360000">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24662050"/>
                  </a:ext>
                </a:extLst>
              </a:tr>
              <a:tr h="360000">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1200" b="0" dirty="0"/>
                    </a:p>
                  </a:txBody>
                  <a:tcPr marL="63718" marR="63718" marT="31859" marB="31859"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37197148"/>
                  </a:ext>
                </a:extLst>
              </a:tr>
            </a:tbl>
          </a:graphicData>
        </a:graphic>
      </p:graphicFrame>
      <p:graphicFrame>
        <p:nvGraphicFramePr>
          <p:cNvPr id="39" name="表格 38"/>
          <p:cNvGraphicFramePr>
            <a:graphicFrameLocks noGrp="1"/>
          </p:cNvGraphicFramePr>
          <p:nvPr>
            <p:extLst>
              <p:ext uri="{D42A27DB-BD31-4B8C-83A1-F6EECF244321}">
                <p14:modId xmlns:p14="http://schemas.microsoft.com/office/powerpoint/2010/main" val="2702607806"/>
              </p:ext>
            </p:extLst>
          </p:nvPr>
        </p:nvGraphicFramePr>
        <p:xfrm>
          <a:off x="8388363" y="566784"/>
          <a:ext cx="809199" cy="809199"/>
        </p:xfrm>
        <a:graphic>
          <a:graphicData uri="http://schemas.openxmlformats.org/drawingml/2006/table">
            <a:tbl>
              <a:tblPr firstRow="1" bandRow="1">
                <a:tableStyleId>{2D5ABB26-0587-4C30-8999-92F81FD0307C}</a:tableStyleId>
              </a:tblPr>
              <a:tblGrid>
                <a:gridCol w="269733">
                  <a:extLst>
                    <a:ext uri="{9D8B030D-6E8A-4147-A177-3AD203B41FA5}">
                      <a16:colId xmlns:a16="http://schemas.microsoft.com/office/drawing/2014/main" val="2237587153"/>
                    </a:ext>
                  </a:extLst>
                </a:gridCol>
                <a:gridCol w="269733">
                  <a:extLst>
                    <a:ext uri="{9D8B030D-6E8A-4147-A177-3AD203B41FA5}">
                      <a16:colId xmlns:a16="http://schemas.microsoft.com/office/drawing/2014/main" val="1570543475"/>
                    </a:ext>
                  </a:extLst>
                </a:gridCol>
                <a:gridCol w="269733">
                  <a:extLst>
                    <a:ext uri="{9D8B030D-6E8A-4147-A177-3AD203B41FA5}">
                      <a16:colId xmlns:a16="http://schemas.microsoft.com/office/drawing/2014/main" val="225009444"/>
                    </a:ext>
                  </a:extLst>
                </a:gridCol>
              </a:tblGrid>
              <a:tr h="269733">
                <a:tc>
                  <a:txBody>
                    <a:bodyPr/>
                    <a:lstStyle/>
                    <a:p>
                      <a:pPr algn="ctr"/>
                      <a:endParaRPr lang="zh-TW" altLang="en-US" sz="900" b="0" dirty="0"/>
                    </a:p>
                  </a:txBody>
                  <a:tcPr marL="47741" marR="47741" marT="23871" marB="23871"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7741" marR="47741" marT="23871" marB="23871"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7741" marR="47741" marT="23871" marB="23871"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038710511"/>
                  </a:ext>
                </a:extLst>
              </a:tr>
              <a:tr h="269733">
                <a:tc>
                  <a:txBody>
                    <a:bodyPr/>
                    <a:lstStyle/>
                    <a:p>
                      <a:pPr algn="ctr"/>
                      <a:endParaRPr lang="zh-TW" altLang="en-US" sz="900" b="0" dirty="0"/>
                    </a:p>
                  </a:txBody>
                  <a:tcPr marL="47741" marR="47741" marT="23871" marB="23871"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7741" marR="47741" marT="23871" marB="23871"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7741" marR="47741" marT="23871" marB="23871"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24662050"/>
                  </a:ext>
                </a:extLst>
              </a:tr>
              <a:tr h="269733">
                <a:tc>
                  <a:txBody>
                    <a:bodyPr/>
                    <a:lstStyle/>
                    <a:p>
                      <a:pPr algn="ctr"/>
                      <a:endParaRPr lang="zh-TW" altLang="en-US" sz="900" b="0" dirty="0"/>
                    </a:p>
                  </a:txBody>
                  <a:tcPr marL="47741" marR="47741" marT="23871" marB="23871"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7741" marR="47741" marT="23871" marB="23871"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7741" marR="47741" marT="23871" marB="23871"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37197148"/>
                  </a:ext>
                </a:extLst>
              </a:tr>
            </a:tbl>
          </a:graphicData>
        </a:graphic>
      </p:graphicFrame>
      <p:sp>
        <p:nvSpPr>
          <p:cNvPr id="40" name="文字方塊 39"/>
          <p:cNvSpPr txBox="1"/>
          <p:nvPr/>
        </p:nvSpPr>
        <p:spPr>
          <a:xfrm>
            <a:off x="8322103" y="1870681"/>
            <a:ext cx="1760314" cy="461665"/>
          </a:xfrm>
          <a:prstGeom prst="rect">
            <a:avLst/>
          </a:prstGeom>
          <a:noFill/>
        </p:spPr>
        <p:txBody>
          <a:bodyPr wrap="square" rtlCol="0">
            <a:spAutoFit/>
          </a:bodyPr>
          <a:lstStyle/>
          <a:p>
            <a:r>
              <a:rPr lang="zh-TW" altLang="en-US" sz="2400" dirty="0" smtClean="0">
                <a:latin typeface="微軟正黑體" panose="020B0604030504040204" pitchFamily="34" charset="-120"/>
                <a:ea typeface="微軟正黑體" panose="020B0604030504040204" pitchFamily="34" charset="-120"/>
              </a:rPr>
              <a:t>過濾器</a:t>
            </a:r>
            <a:r>
              <a:rPr lang="en-US" altLang="zh-TW" sz="2400" dirty="0" smtClean="0">
                <a:latin typeface="微軟正黑體" panose="020B0604030504040204" pitchFamily="34" charset="-120"/>
                <a:ea typeface="微軟正黑體" panose="020B0604030504040204" pitchFamily="34" charset="-120"/>
              </a:rPr>
              <a:t>2-1</a:t>
            </a:r>
            <a:endParaRPr lang="zh-TW" altLang="en-US" sz="2400" dirty="0">
              <a:latin typeface="微軟正黑體" panose="020B0604030504040204" pitchFamily="34" charset="-120"/>
              <a:ea typeface="微軟正黑體" panose="020B0604030504040204" pitchFamily="34" charset="-120"/>
            </a:endParaRPr>
          </a:p>
        </p:txBody>
      </p:sp>
      <p:graphicFrame>
        <p:nvGraphicFramePr>
          <p:cNvPr id="41" name="表格 40"/>
          <p:cNvGraphicFramePr>
            <a:graphicFrameLocks noGrp="1"/>
          </p:cNvGraphicFramePr>
          <p:nvPr>
            <p:extLst>
              <p:ext uri="{D42A27DB-BD31-4B8C-83A1-F6EECF244321}">
                <p14:modId xmlns:p14="http://schemas.microsoft.com/office/powerpoint/2010/main" val="3499073425"/>
              </p:ext>
            </p:extLst>
          </p:nvPr>
        </p:nvGraphicFramePr>
        <p:xfrm>
          <a:off x="8474503" y="2448239"/>
          <a:ext cx="784497" cy="784497"/>
        </p:xfrm>
        <a:graphic>
          <a:graphicData uri="http://schemas.openxmlformats.org/drawingml/2006/table">
            <a:tbl>
              <a:tblPr firstRow="1" bandRow="1">
                <a:tableStyleId>{2D5ABB26-0587-4C30-8999-92F81FD0307C}</a:tableStyleId>
              </a:tblPr>
              <a:tblGrid>
                <a:gridCol w="261499">
                  <a:extLst>
                    <a:ext uri="{9D8B030D-6E8A-4147-A177-3AD203B41FA5}">
                      <a16:colId xmlns:a16="http://schemas.microsoft.com/office/drawing/2014/main" val="2237587153"/>
                    </a:ext>
                  </a:extLst>
                </a:gridCol>
                <a:gridCol w="261499">
                  <a:extLst>
                    <a:ext uri="{9D8B030D-6E8A-4147-A177-3AD203B41FA5}">
                      <a16:colId xmlns:a16="http://schemas.microsoft.com/office/drawing/2014/main" val="1570543475"/>
                    </a:ext>
                  </a:extLst>
                </a:gridCol>
                <a:gridCol w="261499">
                  <a:extLst>
                    <a:ext uri="{9D8B030D-6E8A-4147-A177-3AD203B41FA5}">
                      <a16:colId xmlns:a16="http://schemas.microsoft.com/office/drawing/2014/main" val="225009444"/>
                    </a:ext>
                  </a:extLst>
                </a:gridCol>
              </a:tblGrid>
              <a:tr h="261499">
                <a:tc>
                  <a:txBody>
                    <a:bodyPr/>
                    <a:lstStyle/>
                    <a:p>
                      <a:pPr algn="ctr"/>
                      <a:endParaRPr lang="zh-TW" altLang="en-US" sz="800" b="0" dirty="0"/>
                    </a:p>
                  </a:txBody>
                  <a:tcPr marL="46284" marR="46284" marT="23142" marB="23142"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800" b="0" dirty="0"/>
                    </a:p>
                  </a:txBody>
                  <a:tcPr marL="46284" marR="46284" marT="23142" marB="23142"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800" b="0" dirty="0"/>
                    </a:p>
                  </a:txBody>
                  <a:tcPr marL="46284" marR="46284" marT="23142" marB="23142"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038710511"/>
                  </a:ext>
                </a:extLst>
              </a:tr>
              <a:tr h="261499">
                <a:tc>
                  <a:txBody>
                    <a:bodyPr/>
                    <a:lstStyle/>
                    <a:p>
                      <a:pPr algn="ctr"/>
                      <a:endParaRPr lang="zh-TW" altLang="en-US" sz="800" b="0" dirty="0"/>
                    </a:p>
                  </a:txBody>
                  <a:tcPr marL="46284" marR="46284" marT="23142" marB="23142"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800" b="0" dirty="0"/>
                    </a:p>
                  </a:txBody>
                  <a:tcPr marL="46284" marR="46284" marT="23142" marB="23142"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800" b="0" dirty="0"/>
                    </a:p>
                  </a:txBody>
                  <a:tcPr marL="46284" marR="46284" marT="23142" marB="23142"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24662050"/>
                  </a:ext>
                </a:extLst>
              </a:tr>
              <a:tr h="261499">
                <a:tc>
                  <a:txBody>
                    <a:bodyPr/>
                    <a:lstStyle/>
                    <a:p>
                      <a:pPr algn="ctr"/>
                      <a:endParaRPr lang="zh-TW" altLang="en-US" sz="800" b="0" dirty="0"/>
                    </a:p>
                  </a:txBody>
                  <a:tcPr marL="46284" marR="46284" marT="23142" marB="23142"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800" b="0" dirty="0"/>
                    </a:p>
                  </a:txBody>
                  <a:tcPr marL="46284" marR="46284" marT="23142" marB="23142"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800" b="0" dirty="0"/>
                    </a:p>
                  </a:txBody>
                  <a:tcPr marL="46284" marR="46284" marT="23142" marB="23142"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37197148"/>
                  </a:ext>
                </a:extLst>
              </a:tr>
            </a:tbl>
          </a:graphicData>
        </a:graphic>
      </p:graphicFrame>
      <p:sp>
        <p:nvSpPr>
          <p:cNvPr id="42" name="文字方塊 41"/>
          <p:cNvSpPr txBox="1"/>
          <p:nvPr/>
        </p:nvSpPr>
        <p:spPr>
          <a:xfrm>
            <a:off x="8217605" y="3648999"/>
            <a:ext cx="1760314" cy="461665"/>
          </a:xfrm>
          <a:prstGeom prst="rect">
            <a:avLst/>
          </a:prstGeom>
          <a:noFill/>
        </p:spPr>
        <p:txBody>
          <a:bodyPr wrap="square" rtlCol="0">
            <a:spAutoFit/>
          </a:bodyPr>
          <a:lstStyle/>
          <a:p>
            <a:r>
              <a:rPr lang="zh-TW" altLang="en-US" sz="2400" dirty="0" smtClean="0">
                <a:latin typeface="微軟正黑體" panose="020B0604030504040204" pitchFamily="34" charset="-120"/>
                <a:ea typeface="微軟正黑體" panose="020B0604030504040204" pitchFamily="34" charset="-120"/>
              </a:rPr>
              <a:t>過濾器</a:t>
            </a:r>
            <a:r>
              <a:rPr lang="en-US" altLang="zh-TW" sz="2400" dirty="0" smtClean="0">
                <a:latin typeface="微軟正黑體" panose="020B0604030504040204" pitchFamily="34" charset="-120"/>
                <a:ea typeface="微軟正黑體" panose="020B0604030504040204" pitchFamily="34" charset="-120"/>
              </a:rPr>
              <a:t>2-2</a:t>
            </a:r>
            <a:endParaRPr lang="zh-TW" altLang="en-US" sz="2400" dirty="0">
              <a:latin typeface="微軟正黑體" panose="020B0604030504040204" pitchFamily="34" charset="-120"/>
              <a:ea typeface="微軟正黑體" panose="020B0604030504040204" pitchFamily="34" charset="-120"/>
            </a:endParaRPr>
          </a:p>
        </p:txBody>
      </p:sp>
      <p:graphicFrame>
        <p:nvGraphicFramePr>
          <p:cNvPr id="43" name="表格 42"/>
          <p:cNvGraphicFramePr>
            <a:graphicFrameLocks noGrp="1"/>
          </p:cNvGraphicFramePr>
          <p:nvPr>
            <p:extLst>
              <p:ext uri="{D42A27DB-BD31-4B8C-83A1-F6EECF244321}">
                <p14:modId xmlns:p14="http://schemas.microsoft.com/office/powerpoint/2010/main" val="1330022626"/>
              </p:ext>
            </p:extLst>
          </p:nvPr>
        </p:nvGraphicFramePr>
        <p:xfrm>
          <a:off x="8626903" y="2600639"/>
          <a:ext cx="784497" cy="784497"/>
        </p:xfrm>
        <a:graphic>
          <a:graphicData uri="http://schemas.openxmlformats.org/drawingml/2006/table">
            <a:tbl>
              <a:tblPr firstRow="1" bandRow="1">
                <a:tableStyleId>{2D5ABB26-0587-4C30-8999-92F81FD0307C}</a:tableStyleId>
              </a:tblPr>
              <a:tblGrid>
                <a:gridCol w="261499">
                  <a:extLst>
                    <a:ext uri="{9D8B030D-6E8A-4147-A177-3AD203B41FA5}">
                      <a16:colId xmlns:a16="http://schemas.microsoft.com/office/drawing/2014/main" val="2237587153"/>
                    </a:ext>
                  </a:extLst>
                </a:gridCol>
                <a:gridCol w="261499">
                  <a:extLst>
                    <a:ext uri="{9D8B030D-6E8A-4147-A177-3AD203B41FA5}">
                      <a16:colId xmlns:a16="http://schemas.microsoft.com/office/drawing/2014/main" val="1570543475"/>
                    </a:ext>
                  </a:extLst>
                </a:gridCol>
                <a:gridCol w="261499">
                  <a:extLst>
                    <a:ext uri="{9D8B030D-6E8A-4147-A177-3AD203B41FA5}">
                      <a16:colId xmlns:a16="http://schemas.microsoft.com/office/drawing/2014/main" val="225009444"/>
                    </a:ext>
                  </a:extLst>
                </a:gridCol>
              </a:tblGrid>
              <a:tr h="261499">
                <a:tc>
                  <a:txBody>
                    <a:bodyPr/>
                    <a:lstStyle/>
                    <a:p>
                      <a:pPr algn="ctr"/>
                      <a:endParaRPr lang="zh-TW" altLang="en-US" sz="800" b="0" dirty="0"/>
                    </a:p>
                  </a:txBody>
                  <a:tcPr marL="46284" marR="46284" marT="23142" marB="23142"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800" b="0" dirty="0"/>
                    </a:p>
                  </a:txBody>
                  <a:tcPr marL="46284" marR="46284" marT="23142" marB="23142"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800" b="0" dirty="0"/>
                    </a:p>
                  </a:txBody>
                  <a:tcPr marL="46284" marR="46284" marT="23142" marB="23142"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038710511"/>
                  </a:ext>
                </a:extLst>
              </a:tr>
              <a:tr h="261499">
                <a:tc>
                  <a:txBody>
                    <a:bodyPr/>
                    <a:lstStyle/>
                    <a:p>
                      <a:pPr algn="ctr"/>
                      <a:endParaRPr lang="zh-TW" altLang="en-US" sz="800" b="0" dirty="0"/>
                    </a:p>
                  </a:txBody>
                  <a:tcPr marL="46284" marR="46284" marT="23142" marB="23142"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800" b="0" dirty="0"/>
                    </a:p>
                  </a:txBody>
                  <a:tcPr marL="46284" marR="46284" marT="23142" marB="23142"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800" b="0" dirty="0"/>
                    </a:p>
                  </a:txBody>
                  <a:tcPr marL="46284" marR="46284" marT="23142" marB="23142"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24662050"/>
                  </a:ext>
                </a:extLst>
              </a:tr>
              <a:tr h="261499">
                <a:tc>
                  <a:txBody>
                    <a:bodyPr/>
                    <a:lstStyle/>
                    <a:p>
                      <a:pPr algn="ctr"/>
                      <a:endParaRPr lang="zh-TW" altLang="en-US" sz="800" b="0" dirty="0"/>
                    </a:p>
                  </a:txBody>
                  <a:tcPr marL="46284" marR="46284" marT="23142" marB="23142"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800" b="0" dirty="0"/>
                    </a:p>
                  </a:txBody>
                  <a:tcPr marL="46284" marR="46284" marT="23142" marB="23142"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800" b="0" dirty="0"/>
                    </a:p>
                  </a:txBody>
                  <a:tcPr marL="46284" marR="46284" marT="23142" marB="23142"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37197148"/>
                  </a:ext>
                </a:extLst>
              </a:tr>
            </a:tbl>
          </a:graphicData>
        </a:graphic>
      </p:graphicFrame>
      <p:graphicFrame>
        <p:nvGraphicFramePr>
          <p:cNvPr id="44" name="表格 43"/>
          <p:cNvGraphicFramePr>
            <a:graphicFrameLocks noGrp="1"/>
          </p:cNvGraphicFramePr>
          <p:nvPr>
            <p:extLst>
              <p:ext uri="{D42A27DB-BD31-4B8C-83A1-F6EECF244321}">
                <p14:modId xmlns:p14="http://schemas.microsoft.com/office/powerpoint/2010/main" val="1639515380"/>
              </p:ext>
            </p:extLst>
          </p:nvPr>
        </p:nvGraphicFramePr>
        <p:xfrm>
          <a:off x="8779303" y="2753039"/>
          <a:ext cx="784497" cy="784497"/>
        </p:xfrm>
        <a:graphic>
          <a:graphicData uri="http://schemas.openxmlformats.org/drawingml/2006/table">
            <a:tbl>
              <a:tblPr firstRow="1" bandRow="1">
                <a:tableStyleId>{2D5ABB26-0587-4C30-8999-92F81FD0307C}</a:tableStyleId>
              </a:tblPr>
              <a:tblGrid>
                <a:gridCol w="261499">
                  <a:extLst>
                    <a:ext uri="{9D8B030D-6E8A-4147-A177-3AD203B41FA5}">
                      <a16:colId xmlns:a16="http://schemas.microsoft.com/office/drawing/2014/main" val="2237587153"/>
                    </a:ext>
                  </a:extLst>
                </a:gridCol>
                <a:gridCol w="261499">
                  <a:extLst>
                    <a:ext uri="{9D8B030D-6E8A-4147-A177-3AD203B41FA5}">
                      <a16:colId xmlns:a16="http://schemas.microsoft.com/office/drawing/2014/main" val="1570543475"/>
                    </a:ext>
                  </a:extLst>
                </a:gridCol>
                <a:gridCol w="261499">
                  <a:extLst>
                    <a:ext uri="{9D8B030D-6E8A-4147-A177-3AD203B41FA5}">
                      <a16:colId xmlns:a16="http://schemas.microsoft.com/office/drawing/2014/main" val="225009444"/>
                    </a:ext>
                  </a:extLst>
                </a:gridCol>
              </a:tblGrid>
              <a:tr h="261499">
                <a:tc>
                  <a:txBody>
                    <a:bodyPr/>
                    <a:lstStyle/>
                    <a:p>
                      <a:pPr algn="ctr"/>
                      <a:endParaRPr lang="zh-TW" altLang="en-US" sz="800" b="0" dirty="0"/>
                    </a:p>
                  </a:txBody>
                  <a:tcPr marL="46284" marR="46284" marT="23142" marB="23142"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800" b="0" dirty="0"/>
                    </a:p>
                  </a:txBody>
                  <a:tcPr marL="46284" marR="46284" marT="23142" marB="23142"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800" b="0" dirty="0"/>
                    </a:p>
                  </a:txBody>
                  <a:tcPr marL="46284" marR="46284" marT="23142" marB="23142"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038710511"/>
                  </a:ext>
                </a:extLst>
              </a:tr>
              <a:tr h="261499">
                <a:tc>
                  <a:txBody>
                    <a:bodyPr/>
                    <a:lstStyle/>
                    <a:p>
                      <a:pPr algn="ctr"/>
                      <a:endParaRPr lang="zh-TW" altLang="en-US" sz="800" b="0" dirty="0"/>
                    </a:p>
                  </a:txBody>
                  <a:tcPr marL="46284" marR="46284" marT="23142" marB="23142"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800" b="0" dirty="0"/>
                    </a:p>
                  </a:txBody>
                  <a:tcPr marL="46284" marR="46284" marT="23142" marB="23142"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800" b="0" dirty="0"/>
                    </a:p>
                  </a:txBody>
                  <a:tcPr marL="46284" marR="46284" marT="23142" marB="23142"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24662050"/>
                  </a:ext>
                </a:extLst>
              </a:tr>
              <a:tr h="261499">
                <a:tc>
                  <a:txBody>
                    <a:bodyPr/>
                    <a:lstStyle/>
                    <a:p>
                      <a:pPr algn="ctr"/>
                      <a:endParaRPr lang="zh-TW" altLang="en-US" sz="800" b="0" dirty="0"/>
                    </a:p>
                  </a:txBody>
                  <a:tcPr marL="46284" marR="46284" marT="23142" marB="23142"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800" b="0" dirty="0"/>
                    </a:p>
                  </a:txBody>
                  <a:tcPr marL="46284" marR="46284" marT="23142" marB="23142"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tc>
                  <a:txBody>
                    <a:bodyPr/>
                    <a:lstStyle/>
                    <a:p>
                      <a:pPr algn="ctr"/>
                      <a:endParaRPr lang="zh-TW" altLang="en-US" sz="800" b="0" dirty="0"/>
                    </a:p>
                  </a:txBody>
                  <a:tcPr marL="46284" marR="46284" marT="23142" marB="23142"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37197148"/>
                  </a:ext>
                </a:extLst>
              </a:tr>
            </a:tbl>
          </a:graphicData>
        </a:graphic>
      </p:graphicFrame>
      <p:graphicFrame>
        <p:nvGraphicFramePr>
          <p:cNvPr id="45" name="表格 44"/>
          <p:cNvGraphicFramePr>
            <a:graphicFrameLocks noGrp="1"/>
          </p:cNvGraphicFramePr>
          <p:nvPr>
            <p:extLst>
              <p:ext uri="{D42A27DB-BD31-4B8C-83A1-F6EECF244321}">
                <p14:modId xmlns:p14="http://schemas.microsoft.com/office/powerpoint/2010/main" val="3720894702"/>
              </p:ext>
            </p:extLst>
          </p:nvPr>
        </p:nvGraphicFramePr>
        <p:xfrm>
          <a:off x="8540763" y="719184"/>
          <a:ext cx="809199" cy="809199"/>
        </p:xfrm>
        <a:graphic>
          <a:graphicData uri="http://schemas.openxmlformats.org/drawingml/2006/table">
            <a:tbl>
              <a:tblPr firstRow="1" bandRow="1">
                <a:tableStyleId>{2D5ABB26-0587-4C30-8999-92F81FD0307C}</a:tableStyleId>
              </a:tblPr>
              <a:tblGrid>
                <a:gridCol w="269733">
                  <a:extLst>
                    <a:ext uri="{9D8B030D-6E8A-4147-A177-3AD203B41FA5}">
                      <a16:colId xmlns:a16="http://schemas.microsoft.com/office/drawing/2014/main" val="2237587153"/>
                    </a:ext>
                  </a:extLst>
                </a:gridCol>
                <a:gridCol w="269733">
                  <a:extLst>
                    <a:ext uri="{9D8B030D-6E8A-4147-A177-3AD203B41FA5}">
                      <a16:colId xmlns:a16="http://schemas.microsoft.com/office/drawing/2014/main" val="1570543475"/>
                    </a:ext>
                  </a:extLst>
                </a:gridCol>
                <a:gridCol w="269733">
                  <a:extLst>
                    <a:ext uri="{9D8B030D-6E8A-4147-A177-3AD203B41FA5}">
                      <a16:colId xmlns:a16="http://schemas.microsoft.com/office/drawing/2014/main" val="225009444"/>
                    </a:ext>
                  </a:extLst>
                </a:gridCol>
              </a:tblGrid>
              <a:tr h="269733">
                <a:tc>
                  <a:txBody>
                    <a:bodyPr/>
                    <a:lstStyle/>
                    <a:p>
                      <a:pPr algn="ctr"/>
                      <a:endParaRPr lang="zh-TW" altLang="en-US" sz="900" b="0" dirty="0"/>
                    </a:p>
                  </a:txBody>
                  <a:tcPr marL="47741" marR="47741" marT="23871" marB="23871"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7741" marR="47741" marT="23871" marB="23871"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7741" marR="47741" marT="23871" marB="23871"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038710511"/>
                  </a:ext>
                </a:extLst>
              </a:tr>
              <a:tr h="269733">
                <a:tc>
                  <a:txBody>
                    <a:bodyPr/>
                    <a:lstStyle/>
                    <a:p>
                      <a:pPr algn="ctr"/>
                      <a:endParaRPr lang="zh-TW" altLang="en-US" sz="900" b="0" dirty="0"/>
                    </a:p>
                  </a:txBody>
                  <a:tcPr marL="47741" marR="47741" marT="23871" marB="23871"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7741" marR="47741" marT="23871" marB="23871"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7741" marR="47741" marT="23871" marB="23871"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24662050"/>
                  </a:ext>
                </a:extLst>
              </a:tr>
              <a:tr h="269733">
                <a:tc>
                  <a:txBody>
                    <a:bodyPr/>
                    <a:lstStyle/>
                    <a:p>
                      <a:pPr algn="ctr"/>
                      <a:endParaRPr lang="zh-TW" altLang="en-US" sz="900" b="0" dirty="0"/>
                    </a:p>
                  </a:txBody>
                  <a:tcPr marL="47741" marR="47741" marT="23871" marB="23871"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7741" marR="47741" marT="23871" marB="23871"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7741" marR="47741" marT="23871" marB="23871"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37197148"/>
                  </a:ext>
                </a:extLst>
              </a:tr>
            </a:tbl>
          </a:graphicData>
        </a:graphic>
      </p:graphicFrame>
      <p:graphicFrame>
        <p:nvGraphicFramePr>
          <p:cNvPr id="46" name="表格 45"/>
          <p:cNvGraphicFramePr>
            <a:graphicFrameLocks noGrp="1"/>
          </p:cNvGraphicFramePr>
          <p:nvPr>
            <p:extLst>
              <p:ext uri="{D42A27DB-BD31-4B8C-83A1-F6EECF244321}">
                <p14:modId xmlns:p14="http://schemas.microsoft.com/office/powerpoint/2010/main" val="1916454475"/>
              </p:ext>
            </p:extLst>
          </p:nvPr>
        </p:nvGraphicFramePr>
        <p:xfrm>
          <a:off x="8693163" y="871584"/>
          <a:ext cx="809199" cy="809199"/>
        </p:xfrm>
        <a:graphic>
          <a:graphicData uri="http://schemas.openxmlformats.org/drawingml/2006/table">
            <a:tbl>
              <a:tblPr firstRow="1" bandRow="1">
                <a:tableStyleId>{2D5ABB26-0587-4C30-8999-92F81FD0307C}</a:tableStyleId>
              </a:tblPr>
              <a:tblGrid>
                <a:gridCol w="269733">
                  <a:extLst>
                    <a:ext uri="{9D8B030D-6E8A-4147-A177-3AD203B41FA5}">
                      <a16:colId xmlns:a16="http://schemas.microsoft.com/office/drawing/2014/main" val="2237587153"/>
                    </a:ext>
                  </a:extLst>
                </a:gridCol>
                <a:gridCol w="269733">
                  <a:extLst>
                    <a:ext uri="{9D8B030D-6E8A-4147-A177-3AD203B41FA5}">
                      <a16:colId xmlns:a16="http://schemas.microsoft.com/office/drawing/2014/main" val="1570543475"/>
                    </a:ext>
                  </a:extLst>
                </a:gridCol>
                <a:gridCol w="269733">
                  <a:extLst>
                    <a:ext uri="{9D8B030D-6E8A-4147-A177-3AD203B41FA5}">
                      <a16:colId xmlns:a16="http://schemas.microsoft.com/office/drawing/2014/main" val="225009444"/>
                    </a:ext>
                  </a:extLst>
                </a:gridCol>
              </a:tblGrid>
              <a:tr h="269733">
                <a:tc>
                  <a:txBody>
                    <a:bodyPr/>
                    <a:lstStyle/>
                    <a:p>
                      <a:pPr algn="ctr"/>
                      <a:endParaRPr lang="zh-TW" altLang="en-US" sz="900" b="0" dirty="0"/>
                    </a:p>
                  </a:txBody>
                  <a:tcPr marL="47741" marR="47741" marT="23871" marB="23871"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7741" marR="47741" marT="23871" marB="23871"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7741" marR="47741" marT="23871" marB="23871"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038710511"/>
                  </a:ext>
                </a:extLst>
              </a:tr>
              <a:tr h="269733">
                <a:tc>
                  <a:txBody>
                    <a:bodyPr/>
                    <a:lstStyle/>
                    <a:p>
                      <a:pPr algn="ctr"/>
                      <a:endParaRPr lang="zh-TW" altLang="en-US" sz="900" b="0" dirty="0"/>
                    </a:p>
                  </a:txBody>
                  <a:tcPr marL="47741" marR="47741" marT="23871" marB="23871"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7741" marR="47741" marT="23871" marB="23871"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7741" marR="47741" marT="23871" marB="23871"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24662050"/>
                  </a:ext>
                </a:extLst>
              </a:tr>
              <a:tr h="269733">
                <a:tc>
                  <a:txBody>
                    <a:bodyPr/>
                    <a:lstStyle/>
                    <a:p>
                      <a:pPr algn="ctr"/>
                      <a:endParaRPr lang="zh-TW" altLang="en-US" sz="900" b="0" dirty="0"/>
                    </a:p>
                  </a:txBody>
                  <a:tcPr marL="47741" marR="47741" marT="23871" marB="23871"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7741" marR="47741" marT="23871" marB="23871"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7741" marR="47741" marT="23871" marB="23871"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37197148"/>
                  </a:ext>
                </a:extLst>
              </a:tr>
            </a:tbl>
          </a:graphicData>
        </a:graphic>
      </p:graphicFrame>
      <p:graphicFrame>
        <p:nvGraphicFramePr>
          <p:cNvPr id="47" name="表格 46"/>
          <p:cNvGraphicFramePr>
            <a:graphicFrameLocks noGrp="1"/>
          </p:cNvGraphicFramePr>
          <p:nvPr>
            <p:extLst>
              <p:ext uri="{D42A27DB-BD31-4B8C-83A1-F6EECF244321}">
                <p14:modId xmlns:p14="http://schemas.microsoft.com/office/powerpoint/2010/main" val="53321795"/>
              </p:ext>
            </p:extLst>
          </p:nvPr>
        </p:nvGraphicFramePr>
        <p:xfrm>
          <a:off x="8553831" y="4306455"/>
          <a:ext cx="837153" cy="837153"/>
        </p:xfrm>
        <a:graphic>
          <a:graphicData uri="http://schemas.openxmlformats.org/drawingml/2006/table">
            <a:tbl>
              <a:tblPr firstRow="1" bandRow="1">
                <a:tableStyleId>{2D5ABB26-0587-4C30-8999-92F81FD0307C}</a:tableStyleId>
              </a:tblPr>
              <a:tblGrid>
                <a:gridCol w="279051">
                  <a:extLst>
                    <a:ext uri="{9D8B030D-6E8A-4147-A177-3AD203B41FA5}">
                      <a16:colId xmlns:a16="http://schemas.microsoft.com/office/drawing/2014/main" val="2237587153"/>
                    </a:ext>
                  </a:extLst>
                </a:gridCol>
                <a:gridCol w="279051">
                  <a:extLst>
                    <a:ext uri="{9D8B030D-6E8A-4147-A177-3AD203B41FA5}">
                      <a16:colId xmlns:a16="http://schemas.microsoft.com/office/drawing/2014/main" val="1570543475"/>
                    </a:ext>
                  </a:extLst>
                </a:gridCol>
                <a:gridCol w="279051">
                  <a:extLst>
                    <a:ext uri="{9D8B030D-6E8A-4147-A177-3AD203B41FA5}">
                      <a16:colId xmlns:a16="http://schemas.microsoft.com/office/drawing/2014/main" val="225009444"/>
                    </a:ext>
                  </a:extLst>
                </a:gridCol>
              </a:tblGrid>
              <a:tr h="279051">
                <a:tc>
                  <a:txBody>
                    <a:bodyPr/>
                    <a:lstStyle/>
                    <a:p>
                      <a:pPr algn="ctr"/>
                      <a:endParaRPr lang="zh-TW" altLang="en-US" sz="900" b="0" dirty="0"/>
                    </a:p>
                  </a:txBody>
                  <a:tcPr marL="49390" marR="49390" marT="24696" marB="24696"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9390" marR="49390" marT="24696" marB="24696"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9390" marR="49390" marT="24696" marB="24696"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038710511"/>
                  </a:ext>
                </a:extLst>
              </a:tr>
              <a:tr h="279051">
                <a:tc>
                  <a:txBody>
                    <a:bodyPr/>
                    <a:lstStyle/>
                    <a:p>
                      <a:pPr algn="ctr"/>
                      <a:endParaRPr lang="zh-TW" altLang="en-US" sz="900" b="0" dirty="0"/>
                    </a:p>
                  </a:txBody>
                  <a:tcPr marL="49390" marR="49390" marT="24696" marB="24696"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9390" marR="49390" marT="24696" marB="24696"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9390" marR="49390" marT="24696" marB="24696"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24662050"/>
                  </a:ext>
                </a:extLst>
              </a:tr>
              <a:tr h="279051">
                <a:tc>
                  <a:txBody>
                    <a:bodyPr/>
                    <a:lstStyle/>
                    <a:p>
                      <a:pPr algn="ctr"/>
                      <a:endParaRPr lang="zh-TW" altLang="en-US" sz="900" b="0" dirty="0"/>
                    </a:p>
                  </a:txBody>
                  <a:tcPr marL="49390" marR="49390" marT="24696" marB="24696"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9390" marR="49390" marT="24696" marB="24696"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9390" marR="49390" marT="24696" marB="24696"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37197148"/>
                  </a:ext>
                </a:extLst>
              </a:tr>
            </a:tbl>
          </a:graphicData>
        </a:graphic>
      </p:graphicFrame>
      <p:graphicFrame>
        <p:nvGraphicFramePr>
          <p:cNvPr id="48" name="表格 47"/>
          <p:cNvGraphicFramePr>
            <a:graphicFrameLocks noGrp="1"/>
          </p:cNvGraphicFramePr>
          <p:nvPr>
            <p:extLst>
              <p:ext uri="{D42A27DB-BD31-4B8C-83A1-F6EECF244321}">
                <p14:modId xmlns:p14="http://schemas.microsoft.com/office/powerpoint/2010/main" val="3996057599"/>
              </p:ext>
            </p:extLst>
          </p:nvPr>
        </p:nvGraphicFramePr>
        <p:xfrm>
          <a:off x="8706231" y="4458855"/>
          <a:ext cx="837153" cy="837153"/>
        </p:xfrm>
        <a:graphic>
          <a:graphicData uri="http://schemas.openxmlformats.org/drawingml/2006/table">
            <a:tbl>
              <a:tblPr firstRow="1" bandRow="1">
                <a:tableStyleId>{2D5ABB26-0587-4C30-8999-92F81FD0307C}</a:tableStyleId>
              </a:tblPr>
              <a:tblGrid>
                <a:gridCol w="279051">
                  <a:extLst>
                    <a:ext uri="{9D8B030D-6E8A-4147-A177-3AD203B41FA5}">
                      <a16:colId xmlns:a16="http://schemas.microsoft.com/office/drawing/2014/main" val="2237587153"/>
                    </a:ext>
                  </a:extLst>
                </a:gridCol>
                <a:gridCol w="279051">
                  <a:extLst>
                    <a:ext uri="{9D8B030D-6E8A-4147-A177-3AD203B41FA5}">
                      <a16:colId xmlns:a16="http://schemas.microsoft.com/office/drawing/2014/main" val="1570543475"/>
                    </a:ext>
                  </a:extLst>
                </a:gridCol>
                <a:gridCol w="279051">
                  <a:extLst>
                    <a:ext uri="{9D8B030D-6E8A-4147-A177-3AD203B41FA5}">
                      <a16:colId xmlns:a16="http://schemas.microsoft.com/office/drawing/2014/main" val="225009444"/>
                    </a:ext>
                  </a:extLst>
                </a:gridCol>
              </a:tblGrid>
              <a:tr h="279051">
                <a:tc>
                  <a:txBody>
                    <a:bodyPr/>
                    <a:lstStyle/>
                    <a:p>
                      <a:pPr algn="ctr"/>
                      <a:endParaRPr lang="zh-TW" altLang="en-US" sz="900" b="0" dirty="0"/>
                    </a:p>
                  </a:txBody>
                  <a:tcPr marL="49390" marR="49390" marT="24696" marB="24696"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9390" marR="49390" marT="24696" marB="24696"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9390" marR="49390" marT="24696" marB="24696"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038710511"/>
                  </a:ext>
                </a:extLst>
              </a:tr>
              <a:tr h="279051">
                <a:tc>
                  <a:txBody>
                    <a:bodyPr/>
                    <a:lstStyle/>
                    <a:p>
                      <a:pPr algn="ctr"/>
                      <a:endParaRPr lang="zh-TW" altLang="en-US" sz="900" b="0" dirty="0"/>
                    </a:p>
                  </a:txBody>
                  <a:tcPr marL="49390" marR="49390" marT="24696" marB="24696"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9390" marR="49390" marT="24696" marB="24696"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9390" marR="49390" marT="24696" marB="24696"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24662050"/>
                  </a:ext>
                </a:extLst>
              </a:tr>
              <a:tr h="279051">
                <a:tc>
                  <a:txBody>
                    <a:bodyPr/>
                    <a:lstStyle/>
                    <a:p>
                      <a:pPr algn="ctr"/>
                      <a:endParaRPr lang="zh-TW" altLang="en-US" sz="900" b="0" dirty="0"/>
                    </a:p>
                  </a:txBody>
                  <a:tcPr marL="49390" marR="49390" marT="24696" marB="24696"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9390" marR="49390" marT="24696" marB="24696"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9390" marR="49390" marT="24696" marB="24696"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37197148"/>
                  </a:ext>
                </a:extLst>
              </a:tr>
            </a:tbl>
          </a:graphicData>
        </a:graphic>
      </p:graphicFrame>
      <p:graphicFrame>
        <p:nvGraphicFramePr>
          <p:cNvPr id="49" name="表格 48"/>
          <p:cNvGraphicFramePr>
            <a:graphicFrameLocks noGrp="1"/>
          </p:cNvGraphicFramePr>
          <p:nvPr>
            <p:extLst>
              <p:ext uri="{D42A27DB-BD31-4B8C-83A1-F6EECF244321}">
                <p14:modId xmlns:p14="http://schemas.microsoft.com/office/powerpoint/2010/main" val="2754532609"/>
              </p:ext>
            </p:extLst>
          </p:nvPr>
        </p:nvGraphicFramePr>
        <p:xfrm>
          <a:off x="8858631" y="4611255"/>
          <a:ext cx="837153" cy="837153"/>
        </p:xfrm>
        <a:graphic>
          <a:graphicData uri="http://schemas.openxmlformats.org/drawingml/2006/table">
            <a:tbl>
              <a:tblPr firstRow="1" bandRow="1">
                <a:tableStyleId>{2D5ABB26-0587-4C30-8999-92F81FD0307C}</a:tableStyleId>
              </a:tblPr>
              <a:tblGrid>
                <a:gridCol w="279051">
                  <a:extLst>
                    <a:ext uri="{9D8B030D-6E8A-4147-A177-3AD203B41FA5}">
                      <a16:colId xmlns:a16="http://schemas.microsoft.com/office/drawing/2014/main" val="2237587153"/>
                    </a:ext>
                  </a:extLst>
                </a:gridCol>
                <a:gridCol w="279051">
                  <a:extLst>
                    <a:ext uri="{9D8B030D-6E8A-4147-A177-3AD203B41FA5}">
                      <a16:colId xmlns:a16="http://schemas.microsoft.com/office/drawing/2014/main" val="1570543475"/>
                    </a:ext>
                  </a:extLst>
                </a:gridCol>
                <a:gridCol w="279051">
                  <a:extLst>
                    <a:ext uri="{9D8B030D-6E8A-4147-A177-3AD203B41FA5}">
                      <a16:colId xmlns:a16="http://schemas.microsoft.com/office/drawing/2014/main" val="225009444"/>
                    </a:ext>
                  </a:extLst>
                </a:gridCol>
              </a:tblGrid>
              <a:tr h="279051">
                <a:tc>
                  <a:txBody>
                    <a:bodyPr/>
                    <a:lstStyle/>
                    <a:p>
                      <a:pPr algn="ctr"/>
                      <a:endParaRPr lang="zh-TW" altLang="en-US" sz="900" b="0" dirty="0"/>
                    </a:p>
                  </a:txBody>
                  <a:tcPr marL="49390" marR="49390" marT="24696" marB="24696"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9390" marR="49390" marT="24696" marB="24696"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9390" marR="49390" marT="24696" marB="24696"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038710511"/>
                  </a:ext>
                </a:extLst>
              </a:tr>
              <a:tr h="279051">
                <a:tc>
                  <a:txBody>
                    <a:bodyPr/>
                    <a:lstStyle/>
                    <a:p>
                      <a:pPr algn="ctr"/>
                      <a:endParaRPr lang="zh-TW" altLang="en-US" sz="900" b="0" dirty="0"/>
                    </a:p>
                  </a:txBody>
                  <a:tcPr marL="49390" marR="49390" marT="24696" marB="24696"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9390" marR="49390" marT="24696" marB="24696"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9390" marR="49390" marT="24696" marB="24696"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24662050"/>
                  </a:ext>
                </a:extLst>
              </a:tr>
              <a:tr h="279051">
                <a:tc>
                  <a:txBody>
                    <a:bodyPr/>
                    <a:lstStyle/>
                    <a:p>
                      <a:pPr algn="ctr"/>
                      <a:endParaRPr lang="zh-TW" altLang="en-US" sz="900" b="0" dirty="0"/>
                    </a:p>
                  </a:txBody>
                  <a:tcPr marL="49390" marR="49390" marT="24696" marB="24696"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9390" marR="49390" marT="24696" marB="24696"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lang="zh-TW" altLang="en-US" sz="900" b="0" dirty="0"/>
                    </a:p>
                  </a:txBody>
                  <a:tcPr marL="49390" marR="49390" marT="24696" marB="24696" anchor="ctr">
                    <a:lnL w="38100" cap="flat" cmpd="sng" algn="ctr">
                      <a:solidFill>
                        <a:schemeClr val="tx1">
                          <a:lumMod val="95000"/>
                          <a:lumOff val="5000"/>
                        </a:schemeClr>
                      </a:solidFill>
                      <a:prstDash val="solid"/>
                      <a:round/>
                      <a:headEnd type="none" w="med" len="med"/>
                      <a:tailEnd type="none" w="med" len="med"/>
                    </a:lnL>
                    <a:lnR w="38100" cap="flat" cmpd="sng" algn="ctr">
                      <a:solidFill>
                        <a:schemeClr val="tx1">
                          <a:lumMod val="95000"/>
                          <a:lumOff val="5000"/>
                        </a:schemeClr>
                      </a:solidFill>
                      <a:prstDash val="solid"/>
                      <a:round/>
                      <a:headEnd type="none" w="med" len="med"/>
                      <a:tailEnd type="none" w="med" len="med"/>
                    </a:lnR>
                    <a:lnT w="38100" cap="flat" cmpd="sng" algn="ctr">
                      <a:solidFill>
                        <a:schemeClr val="tx1">
                          <a:lumMod val="95000"/>
                          <a:lumOff val="5000"/>
                        </a:schemeClr>
                      </a:solidFill>
                      <a:prstDash val="solid"/>
                      <a:round/>
                      <a:headEnd type="none" w="med" len="med"/>
                      <a:tailEnd type="none" w="med" len="med"/>
                    </a:lnT>
                    <a:lnB w="3810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37197148"/>
                  </a:ext>
                </a:extLst>
              </a:tr>
            </a:tbl>
          </a:graphicData>
        </a:graphic>
      </p:graphicFrame>
      <p:sp>
        <p:nvSpPr>
          <p:cNvPr id="50" name="文字方塊 49"/>
          <p:cNvSpPr txBox="1"/>
          <p:nvPr/>
        </p:nvSpPr>
        <p:spPr>
          <a:xfrm>
            <a:off x="8393128" y="5543903"/>
            <a:ext cx="1760314" cy="461665"/>
          </a:xfrm>
          <a:prstGeom prst="rect">
            <a:avLst/>
          </a:prstGeom>
          <a:noFill/>
        </p:spPr>
        <p:txBody>
          <a:bodyPr wrap="square" rtlCol="0">
            <a:spAutoFit/>
          </a:bodyPr>
          <a:lstStyle/>
          <a:p>
            <a:r>
              <a:rPr lang="zh-TW" altLang="en-US" sz="2400" dirty="0" smtClean="0">
                <a:latin typeface="微軟正黑體" panose="020B0604030504040204" pitchFamily="34" charset="-120"/>
                <a:ea typeface="微軟正黑體" panose="020B0604030504040204" pitchFamily="34" charset="-120"/>
              </a:rPr>
              <a:t>過濾器</a:t>
            </a:r>
            <a:r>
              <a:rPr lang="en-US" altLang="zh-TW" sz="2400" dirty="0" smtClean="0">
                <a:latin typeface="微軟正黑體" panose="020B0604030504040204" pitchFamily="34" charset="-120"/>
                <a:ea typeface="微軟正黑體" panose="020B0604030504040204" pitchFamily="34" charset="-120"/>
              </a:rPr>
              <a:t>2-3</a:t>
            </a:r>
            <a:endParaRPr lang="zh-TW" altLang="en-US" sz="2400" dirty="0">
              <a:latin typeface="微軟正黑體" panose="020B0604030504040204" pitchFamily="34" charset="-120"/>
              <a:ea typeface="微軟正黑體" panose="020B0604030504040204" pitchFamily="34" charset="-120"/>
            </a:endParaRPr>
          </a:p>
        </p:txBody>
      </p:sp>
      <p:sp>
        <p:nvSpPr>
          <p:cNvPr id="51" name="流程圖: 匯合連接點 50"/>
          <p:cNvSpPr/>
          <p:nvPr/>
        </p:nvSpPr>
        <p:spPr>
          <a:xfrm>
            <a:off x="2839582" y="2062092"/>
            <a:ext cx="556194" cy="556194"/>
          </a:xfrm>
          <a:prstGeom prst="flowChartSummingJunction">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52" name="流程圖: 匯合連接點 51"/>
          <p:cNvSpPr/>
          <p:nvPr/>
        </p:nvSpPr>
        <p:spPr>
          <a:xfrm>
            <a:off x="2839582" y="4334149"/>
            <a:ext cx="556194" cy="556194"/>
          </a:xfrm>
          <a:prstGeom prst="flowChartSummingJunction">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60" name="向右箭號 59"/>
          <p:cNvSpPr/>
          <p:nvPr/>
        </p:nvSpPr>
        <p:spPr>
          <a:xfrm>
            <a:off x="5458295" y="2131264"/>
            <a:ext cx="568502" cy="3759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61" name="向右箭號 60"/>
          <p:cNvSpPr/>
          <p:nvPr/>
        </p:nvSpPr>
        <p:spPr>
          <a:xfrm>
            <a:off x="5473603" y="4540481"/>
            <a:ext cx="568502" cy="3759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graphicFrame>
        <p:nvGraphicFramePr>
          <p:cNvPr id="62" name="表格 61"/>
          <p:cNvGraphicFramePr>
            <a:graphicFrameLocks noGrp="1"/>
          </p:cNvGraphicFramePr>
          <p:nvPr>
            <p:extLst>
              <p:ext uri="{D42A27DB-BD31-4B8C-83A1-F6EECF244321}">
                <p14:modId xmlns:p14="http://schemas.microsoft.com/office/powerpoint/2010/main" val="1268925233"/>
              </p:ext>
            </p:extLst>
          </p:nvPr>
        </p:nvGraphicFramePr>
        <p:xfrm>
          <a:off x="6208070" y="4334149"/>
          <a:ext cx="772524" cy="758406"/>
        </p:xfrm>
        <a:graphic>
          <a:graphicData uri="http://schemas.openxmlformats.org/drawingml/2006/table">
            <a:tbl>
              <a:tblPr firstRow="1" bandRow="1">
                <a:tableStyleId>{2D5ABB26-0587-4C30-8999-92F81FD0307C}</a:tableStyleId>
              </a:tblPr>
              <a:tblGrid>
                <a:gridCol w="257508">
                  <a:extLst>
                    <a:ext uri="{9D8B030D-6E8A-4147-A177-3AD203B41FA5}">
                      <a16:colId xmlns:a16="http://schemas.microsoft.com/office/drawing/2014/main" val="2237587153"/>
                    </a:ext>
                  </a:extLst>
                </a:gridCol>
                <a:gridCol w="257508">
                  <a:extLst>
                    <a:ext uri="{9D8B030D-6E8A-4147-A177-3AD203B41FA5}">
                      <a16:colId xmlns:a16="http://schemas.microsoft.com/office/drawing/2014/main" val="1570543475"/>
                    </a:ext>
                  </a:extLst>
                </a:gridCol>
                <a:gridCol w="257508">
                  <a:extLst>
                    <a:ext uri="{9D8B030D-6E8A-4147-A177-3AD203B41FA5}">
                      <a16:colId xmlns:a16="http://schemas.microsoft.com/office/drawing/2014/main" val="225009444"/>
                    </a:ext>
                  </a:extLst>
                </a:gridCol>
              </a:tblGrid>
              <a:tr h="252802">
                <a:tc>
                  <a:txBody>
                    <a:bodyPr/>
                    <a:lstStyle/>
                    <a:p>
                      <a:pPr algn="ctr"/>
                      <a:endParaRPr lang="zh-TW" altLang="en-US" sz="700" b="0" dirty="0"/>
                    </a:p>
                  </a:txBody>
                  <a:tcPr marL="36293" marR="36293" marT="18146" marB="1814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TW" altLang="en-US" sz="700" b="0" dirty="0"/>
                    </a:p>
                  </a:txBody>
                  <a:tcPr marL="36293" marR="36293" marT="18146" marB="1814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TW" altLang="en-US" sz="700" b="0" dirty="0"/>
                    </a:p>
                  </a:txBody>
                  <a:tcPr marL="36293" marR="36293" marT="18146" marB="1814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8710511"/>
                  </a:ext>
                </a:extLst>
              </a:tr>
              <a:tr h="252802">
                <a:tc>
                  <a:txBody>
                    <a:bodyPr/>
                    <a:lstStyle/>
                    <a:p>
                      <a:pPr algn="ctr"/>
                      <a:endParaRPr lang="zh-TW" altLang="en-US" sz="700" b="0" dirty="0"/>
                    </a:p>
                  </a:txBody>
                  <a:tcPr marL="36293" marR="36293" marT="18146" marB="1814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TW" altLang="en-US" sz="700" b="0" dirty="0"/>
                    </a:p>
                  </a:txBody>
                  <a:tcPr marL="36293" marR="36293" marT="18146" marB="1814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TW" altLang="en-US" sz="700" b="0" dirty="0"/>
                    </a:p>
                  </a:txBody>
                  <a:tcPr marL="36293" marR="36293" marT="18146" marB="1814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4662050"/>
                  </a:ext>
                </a:extLst>
              </a:tr>
              <a:tr h="252802">
                <a:tc>
                  <a:txBody>
                    <a:bodyPr/>
                    <a:lstStyle/>
                    <a:p>
                      <a:pPr algn="ctr"/>
                      <a:endParaRPr lang="zh-TW" altLang="en-US" sz="700" b="0" dirty="0"/>
                    </a:p>
                  </a:txBody>
                  <a:tcPr marL="36293" marR="36293" marT="18146" marB="1814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TW" altLang="en-US" sz="700" b="0" dirty="0"/>
                    </a:p>
                  </a:txBody>
                  <a:tcPr marL="36293" marR="36293" marT="18146" marB="1814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TW" altLang="en-US" sz="700" b="0" dirty="0"/>
                    </a:p>
                  </a:txBody>
                  <a:tcPr marL="36293" marR="36293" marT="18146" marB="1814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37197148"/>
                  </a:ext>
                </a:extLst>
              </a:tr>
            </a:tbl>
          </a:graphicData>
        </a:graphic>
      </p:graphicFrame>
      <p:graphicFrame>
        <p:nvGraphicFramePr>
          <p:cNvPr id="63" name="表格 62"/>
          <p:cNvGraphicFramePr>
            <a:graphicFrameLocks noGrp="1"/>
          </p:cNvGraphicFramePr>
          <p:nvPr>
            <p:extLst>
              <p:ext uri="{D42A27DB-BD31-4B8C-83A1-F6EECF244321}">
                <p14:modId xmlns:p14="http://schemas.microsoft.com/office/powerpoint/2010/main" val="1381546079"/>
              </p:ext>
            </p:extLst>
          </p:nvPr>
        </p:nvGraphicFramePr>
        <p:xfrm>
          <a:off x="6181317" y="1900432"/>
          <a:ext cx="772524" cy="758406"/>
        </p:xfrm>
        <a:graphic>
          <a:graphicData uri="http://schemas.openxmlformats.org/drawingml/2006/table">
            <a:tbl>
              <a:tblPr firstRow="1" bandRow="1">
                <a:tableStyleId>{2D5ABB26-0587-4C30-8999-92F81FD0307C}</a:tableStyleId>
              </a:tblPr>
              <a:tblGrid>
                <a:gridCol w="257508">
                  <a:extLst>
                    <a:ext uri="{9D8B030D-6E8A-4147-A177-3AD203B41FA5}">
                      <a16:colId xmlns:a16="http://schemas.microsoft.com/office/drawing/2014/main" val="2237587153"/>
                    </a:ext>
                  </a:extLst>
                </a:gridCol>
                <a:gridCol w="257508">
                  <a:extLst>
                    <a:ext uri="{9D8B030D-6E8A-4147-A177-3AD203B41FA5}">
                      <a16:colId xmlns:a16="http://schemas.microsoft.com/office/drawing/2014/main" val="1570543475"/>
                    </a:ext>
                  </a:extLst>
                </a:gridCol>
                <a:gridCol w="257508">
                  <a:extLst>
                    <a:ext uri="{9D8B030D-6E8A-4147-A177-3AD203B41FA5}">
                      <a16:colId xmlns:a16="http://schemas.microsoft.com/office/drawing/2014/main" val="225009444"/>
                    </a:ext>
                  </a:extLst>
                </a:gridCol>
              </a:tblGrid>
              <a:tr h="252802">
                <a:tc>
                  <a:txBody>
                    <a:bodyPr/>
                    <a:lstStyle/>
                    <a:p>
                      <a:pPr algn="ctr"/>
                      <a:endParaRPr lang="zh-TW" altLang="en-US" sz="700" b="0" dirty="0"/>
                    </a:p>
                  </a:txBody>
                  <a:tcPr marL="36293" marR="36293" marT="18146" marB="1814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TW" altLang="en-US" sz="700" b="0" dirty="0"/>
                    </a:p>
                  </a:txBody>
                  <a:tcPr marL="36293" marR="36293" marT="18146" marB="1814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TW" altLang="en-US" sz="700" b="0" dirty="0"/>
                    </a:p>
                  </a:txBody>
                  <a:tcPr marL="36293" marR="36293" marT="18146" marB="1814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8710511"/>
                  </a:ext>
                </a:extLst>
              </a:tr>
              <a:tr h="252802">
                <a:tc>
                  <a:txBody>
                    <a:bodyPr/>
                    <a:lstStyle/>
                    <a:p>
                      <a:pPr algn="ctr"/>
                      <a:endParaRPr lang="zh-TW" altLang="en-US" sz="700" b="0" dirty="0"/>
                    </a:p>
                  </a:txBody>
                  <a:tcPr marL="36293" marR="36293" marT="18146" marB="1814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TW" altLang="en-US" sz="700" b="0" dirty="0"/>
                    </a:p>
                  </a:txBody>
                  <a:tcPr marL="36293" marR="36293" marT="18146" marB="1814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TW" altLang="en-US" sz="700" b="0" dirty="0"/>
                    </a:p>
                  </a:txBody>
                  <a:tcPr marL="36293" marR="36293" marT="18146" marB="1814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4662050"/>
                  </a:ext>
                </a:extLst>
              </a:tr>
              <a:tr h="252802">
                <a:tc>
                  <a:txBody>
                    <a:bodyPr/>
                    <a:lstStyle/>
                    <a:p>
                      <a:pPr algn="ctr"/>
                      <a:endParaRPr lang="zh-TW" altLang="en-US" sz="700" b="0" dirty="0"/>
                    </a:p>
                  </a:txBody>
                  <a:tcPr marL="36293" marR="36293" marT="18146" marB="1814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TW" altLang="en-US" sz="700" b="0" dirty="0"/>
                    </a:p>
                  </a:txBody>
                  <a:tcPr marL="36293" marR="36293" marT="18146" marB="1814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TW" altLang="en-US" sz="700" b="0" dirty="0"/>
                    </a:p>
                  </a:txBody>
                  <a:tcPr marL="36293" marR="36293" marT="18146" marB="1814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37197148"/>
                  </a:ext>
                </a:extLst>
              </a:tr>
            </a:tbl>
          </a:graphicData>
        </a:graphic>
      </p:graphicFrame>
      <p:sp>
        <p:nvSpPr>
          <p:cNvPr id="66" name="流程圖: 匯合連接點 65"/>
          <p:cNvSpPr/>
          <p:nvPr/>
        </p:nvSpPr>
        <p:spPr>
          <a:xfrm>
            <a:off x="7395821" y="719990"/>
            <a:ext cx="556194" cy="556194"/>
          </a:xfrm>
          <a:prstGeom prst="flowChartSummingJunction">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67" name="流程圖: 匯合連接點 66"/>
          <p:cNvSpPr/>
          <p:nvPr/>
        </p:nvSpPr>
        <p:spPr>
          <a:xfrm>
            <a:off x="7412949" y="2679304"/>
            <a:ext cx="556194" cy="556194"/>
          </a:xfrm>
          <a:prstGeom prst="flowChartSummingJunction">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68" name="流程圖: 匯合連接點 67"/>
          <p:cNvSpPr/>
          <p:nvPr/>
        </p:nvSpPr>
        <p:spPr>
          <a:xfrm>
            <a:off x="7412949" y="4798592"/>
            <a:ext cx="556194" cy="556194"/>
          </a:xfrm>
          <a:prstGeom prst="flowChartSummingJunction">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graphicFrame>
        <p:nvGraphicFramePr>
          <p:cNvPr id="71" name="表格 70"/>
          <p:cNvGraphicFramePr>
            <a:graphicFrameLocks noGrp="1"/>
          </p:cNvGraphicFramePr>
          <p:nvPr>
            <p:extLst>
              <p:ext uri="{D42A27DB-BD31-4B8C-83A1-F6EECF244321}">
                <p14:modId xmlns:p14="http://schemas.microsoft.com/office/powerpoint/2010/main" val="3167122618"/>
              </p:ext>
            </p:extLst>
          </p:nvPr>
        </p:nvGraphicFramePr>
        <p:xfrm>
          <a:off x="10435726" y="769977"/>
          <a:ext cx="772524" cy="758406"/>
        </p:xfrm>
        <a:graphic>
          <a:graphicData uri="http://schemas.openxmlformats.org/drawingml/2006/table">
            <a:tbl>
              <a:tblPr firstRow="1" bandRow="1">
                <a:tableStyleId>{2D5ABB26-0587-4C30-8999-92F81FD0307C}</a:tableStyleId>
              </a:tblPr>
              <a:tblGrid>
                <a:gridCol w="386262">
                  <a:extLst>
                    <a:ext uri="{9D8B030D-6E8A-4147-A177-3AD203B41FA5}">
                      <a16:colId xmlns:a16="http://schemas.microsoft.com/office/drawing/2014/main" val="2237587153"/>
                    </a:ext>
                  </a:extLst>
                </a:gridCol>
                <a:gridCol w="386262">
                  <a:extLst>
                    <a:ext uri="{9D8B030D-6E8A-4147-A177-3AD203B41FA5}">
                      <a16:colId xmlns:a16="http://schemas.microsoft.com/office/drawing/2014/main" val="1570543475"/>
                    </a:ext>
                  </a:extLst>
                </a:gridCol>
              </a:tblGrid>
              <a:tr h="379203">
                <a:tc>
                  <a:txBody>
                    <a:bodyPr/>
                    <a:lstStyle/>
                    <a:p>
                      <a:pPr algn="ctr"/>
                      <a:endParaRPr lang="zh-TW" altLang="en-US" sz="1100" b="0" dirty="0"/>
                    </a:p>
                  </a:txBody>
                  <a:tcPr marL="54440" marR="54440" marT="27219" marB="27219"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TW" altLang="en-US" sz="1100" b="0" dirty="0"/>
                    </a:p>
                  </a:txBody>
                  <a:tcPr marL="54440" marR="54440" marT="27219" marB="27219"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8710511"/>
                  </a:ext>
                </a:extLst>
              </a:tr>
              <a:tr h="379203">
                <a:tc>
                  <a:txBody>
                    <a:bodyPr/>
                    <a:lstStyle/>
                    <a:p>
                      <a:pPr algn="ctr"/>
                      <a:endParaRPr lang="zh-TW" altLang="en-US" sz="1100" b="0" dirty="0"/>
                    </a:p>
                  </a:txBody>
                  <a:tcPr marL="54440" marR="54440" marT="27219" marB="27219"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TW" altLang="en-US" sz="1100" b="0" dirty="0"/>
                    </a:p>
                  </a:txBody>
                  <a:tcPr marL="54440" marR="54440" marT="27219" marB="27219"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4662050"/>
                  </a:ext>
                </a:extLst>
              </a:tr>
            </a:tbl>
          </a:graphicData>
        </a:graphic>
      </p:graphicFrame>
      <p:graphicFrame>
        <p:nvGraphicFramePr>
          <p:cNvPr id="74" name="表格 73"/>
          <p:cNvGraphicFramePr>
            <a:graphicFrameLocks noGrp="1"/>
          </p:cNvGraphicFramePr>
          <p:nvPr>
            <p:extLst>
              <p:ext uri="{D42A27DB-BD31-4B8C-83A1-F6EECF244321}">
                <p14:modId xmlns:p14="http://schemas.microsoft.com/office/powerpoint/2010/main" val="3225201737"/>
              </p:ext>
            </p:extLst>
          </p:nvPr>
        </p:nvGraphicFramePr>
        <p:xfrm>
          <a:off x="10438712" y="2720638"/>
          <a:ext cx="772524" cy="758406"/>
        </p:xfrm>
        <a:graphic>
          <a:graphicData uri="http://schemas.openxmlformats.org/drawingml/2006/table">
            <a:tbl>
              <a:tblPr firstRow="1" bandRow="1">
                <a:tableStyleId>{2D5ABB26-0587-4C30-8999-92F81FD0307C}</a:tableStyleId>
              </a:tblPr>
              <a:tblGrid>
                <a:gridCol w="386262">
                  <a:extLst>
                    <a:ext uri="{9D8B030D-6E8A-4147-A177-3AD203B41FA5}">
                      <a16:colId xmlns:a16="http://schemas.microsoft.com/office/drawing/2014/main" val="2237587153"/>
                    </a:ext>
                  </a:extLst>
                </a:gridCol>
                <a:gridCol w="386262">
                  <a:extLst>
                    <a:ext uri="{9D8B030D-6E8A-4147-A177-3AD203B41FA5}">
                      <a16:colId xmlns:a16="http://schemas.microsoft.com/office/drawing/2014/main" val="1570543475"/>
                    </a:ext>
                  </a:extLst>
                </a:gridCol>
              </a:tblGrid>
              <a:tr h="379203">
                <a:tc>
                  <a:txBody>
                    <a:bodyPr/>
                    <a:lstStyle/>
                    <a:p>
                      <a:pPr algn="ctr"/>
                      <a:endParaRPr lang="zh-TW" altLang="en-US" sz="1100" b="0" dirty="0"/>
                    </a:p>
                  </a:txBody>
                  <a:tcPr marL="54440" marR="54440" marT="27219" marB="27219"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TW" altLang="en-US" sz="1100" b="0" dirty="0"/>
                    </a:p>
                  </a:txBody>
                  <a:tcPr marL="54440" marR="54440" marT="27219" marB="27219"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8710511"/>
                  </a:ext>
                </a:extLst>
              </a:tr>
              <a:tr h="379203">
                <a:tc>
                  <a:txBody>
                    <a:bodyPr/>
                    <a:lstStyle/>
                    <a:p>
                      <a:pPr algn="ctr"/>
                      <a:endParaRPr lang="zh-TW" altLang="en-US" sz="1100" b="0" dirty="0"/>
                    </a:p>
                  </a:txBody>
                  <a:tcPr marL="54440" marR="54440" marT="27219" marB="27219"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TW" altLang="en-US" sz="1100" b="0" dirty="0"/>
                    </a:p>
                  </a:txBody>
                  <a:tcPr marL="54440" marR="54440" marT="27219" marB="27219"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4662050"/>
                  </a:ext>
                </a:extLst>
              </a:tr>
            </a:tbl>
          </a:graphicData>
        </a:graphic>
      </p:graphicFrame>
      <p:graphicFrame>
        <p:nvGraphicFramePr>
          <p:cNvPr id="75" name="表格 74"/>
          <p:cNvGraphicFramePr>
            <a:graphicFrameLocks noGrp="1"/>
          </p:cNvGraphicFramePr>
          <p:nvPr>
            <p:extLst>
              <p:ext uri="{D42A27DB-BD31-4B8C-83A1-F6EECF244321}">
                <p14:modId xmlns:p14="http://schemas.microsoft.com/office/powerpoint/2010/main" val="3400708252"/>
              </p:ext>
            </p:extLst>
          </p:nvPr>
        </p:nvGraphicFramePr>
        <p:xfrm>
          <a:off x="10442667" y="4579930"/>
          <a:ext cx="772524" cy="758406"/>
        </p:xfrm>
        <a:graphic>
          <a:graphicData uri="http://schemas.openxmlformats.org/drawingml/2006/table">
            <a:tbl>
              <a:tblPr firstRow="1" bandRow="1">
                <a:tableStyleId>{2D5ABB26-0587-4C30-8999-92F81FD0307C}</a:tableStyleId>
              </a:tblPr>
              <a:tblGrid>
                <a:gridCol w="386262">
                  <a:extLst>
                    <a:ext uri="{9D8B030D-6E8A-4147-A177-3AD203B41FA5}">
                      <a16:colId xmlns:a16="http://schemas.microsoft.com/office/drawing/2014/main" val="2237587153"/>
                    </a:ext>
                  </a:extLst>
                </a:gridCol>
                <a:gridCol w="386262">
                  <a:extLst>
                    <a:ext uri="{9D8B030D-6E8A-4147-A177-3AD203B41FA5}">
                      <a16:colId xmlns:a16="http://schemas.microsoft.com/office/drawing/2014/main" val="1570543475"/>
                    </a:ext>
                  </a:extLst>
                </a:gridCol>
              </a:tblGrid>
              <a:tr h="379203">
                <a:tc>
                  <a:txBody>
                    <a:bodyPr/>
                    <a:lstStyle/>
                    <a:p>
                      <a:pPr algn="ctr"/>
                      <a:endParaRPr lang="zh-TW" altLang="en-US" sz="1100" b="0" dirty="0"/>
                    </a:p>
                  </a:txBody>
                  <a:tcPr marL="54440" marR="54440" marT="27219" marB="27219"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TW" altLang="en-US" sz="1100" b="0" dirty="0"/>
                    </a:p>
                  </a:txBody>
                  <a:tcPr marL="54440" marR="54440" marT="27219" marB="27219"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8710511"/>
                  </a:ext>
                </a:extLst>
              </a:tr>
              <a:tr h="379203">
                <a:tc>
                  <a:txBody>
                    <a:bodyPr/>
                    <a:lstStyle/>
                    <a:p>
                      <a:pPr algn="ctr"/>
                      <a:endParaRPr lang="zh-TW" altLang="en-US" sz="1100" b="0" dirty="0"/>
                    </a:p>
                  </a:txBody>
                  <a:tcPr marL="54440" marR="54440" marT="27219" marB="27219"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TW" altLang="en-US" sz="1100" b="0" dirty="0"/>
                    </a:p>
                  </a:txBody>
                  <a:tcPr marL="54440" marR="54440" marT="27219" marB="27219"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4662050"/>
                  </a:ext>
                </a:extLst>
              </a:tr>
            </a:tbl>
          </a:graphicData>
        </a:graphic>
      </p:graphicFrame>
      <p:sp>
        <p:nvSpPr>
          <p:cNvPr id="11" name="矩形 10"/>
          <p:cNvSpPr/>
          <p:nvPr/>
        </p:nvSpPr>
        <p:spPr>
          <a:xfrm>
            <a:off x="3488267" y="998087"/>
            <a:ext cx="3714044" cy="5051241"/>
          </a:xfrm>
          <a:prstGeom prst="rect">
            <a:avLst/>
          </a:prstGeom>
          <a:noFill/>
          <a:ln w="381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矩形 75"/>
          <p:cNvSpPr/>
          <p:nvPr/>
        </p:nvSpPr>
        <p:spPr>
          <a:xfrm>
            <a:off x="8116217" y="244007"/>
            <a:ext cx="3714044" cy="5805321"/>
          </a:xfrm>
          <a:prstGeom prst="rect">
            <a:avLst/>
          </a:prstGeom>
          <a:noFill/>
          <a:ln w="381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文字方塊 76"/>
          <p:cNvSpPr txBox="1"/>
          <p:nvPr/>
        </p:nvSpPr>
        <p:spPr>
          <a:xfrm>
            <a:off x="4043460" y="6272795"/>
            <a:ext cx="1760314" cy="461665"/>
          </a:xfrm>
          <a:prstGeom prst="rect">
            <a:avLst/>
          </a:prstGeom>
          <a:noFill/>
        </p:spPr>
        <p:txBody>
          <a:bodyPr wrap="square" rtlCol="0">
            <a:spAutoFit/>
          </a:bodyPr>
          <a:lstStyle/>
          <a:p>
            <a:r>
              <a:rPr lang="zh-TW" altLang="en-US" sz="2400" dirty="0" smtClean="0">
                <a:latin typeface="微軟正黑體" panose="020B0604030504040204" pitchFamily="34" charset="-120"/>
                <a:ea typeface="微軟正黑體" panose="020B0604030504040204" pitchFamily="34" charset="-120"/>
              </a:rPr>
              <a:t>卷積層</a:t>
            </a: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p:txBody>
      </p:sp>
      <p:sp>
        <p:nvSpPr>
          <p:cNvPr id="78" name="文字方塊 77"/>
          <p:cNvSpPr txBox="1"/>
          <p:nvPr/>
        </p:nvSpPr>
        <p:spPr>
          <a:xfrm>
            <a:off x="9093082" y="6245989"/>
            <a:ext cx="1760314" cy="461665"/>
          </a:xfrm>
          <a:prstGeom prst="rect">
            <a:avLst/>
          </a:prstGeom>
          <a:noFill/>
        </p:spPr>
        <p:txBody>
          <a:bodyPr wrap="square" rtlCol="0">
            <a:spAutoFit/>
          </a:bodyPr>
          <a:lstStyle/>
          <a:p>
            <a:r>
              <a:rPr lang="zh-TW" altLang="en-US" sz="2400" dirty="0" smtClean="0">
                <a:latin typeface="微軟正黑體" panose="020B0604030504040204" pitchFamily="34" charset="-120"/>
                <a:ea typeface="微軟正黑體" panose="020B0604030504040204" pitchFamily="34" charset="-120"/>
              </a:rPr>
              <a:t>卷積層</a:t>
            </a:r>
            <a:r>
              <a:rPr lang="en-US" altLang="zh-TW" sz="2400" dirty="0">
                <a:latin typeface="微軟正黑體" panose="020B0604030504040204" pitchFamily="34" charset="-120"/>
                <a:ea typeface="微軟正黑體" panose="020B0604030504040204" pitchFamily="34" charset="-120"/>
              </a:rPr>
              <a:t>2</a:t>
            </a:r>
            <a:endParaRPr lang="zh-TW" altLang="en-US" sz="2400" dirty="0">
              <a:latin typeface="微軟正黑體" panose="020B0604030504040204" pitchFamily="34" charset="-120"/>
              <a:ea typeface="微軟正黑體" panose="020B0604030504040204" pitchFamily="34" charset="-120"/>
            </a:endParaRPr>
          </a:p>
        </p:txBody>
      </p:sp>
      <p:sp>
        <p:nvSpPr>
          <p:cNvPr id="79" name="向右箭號 78"/>
          <p:cNvSpPr/>
          <p:nvPr/>
        </p:nvSpPr>
        <p:spPr>
          <a:xfrm>
            <a:off x="9721004" y="1035266"/>
            <a:ext cx="568502" cy="3759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80" name="向右箭號 79"/>
          <p:cNvSpPr/>
          <p:nvPr/>
        </p:nvSpPr>
        <p:spPr>
          <a:xfrm>
            <a:off x="9726892" y="3052962"/>
            <a:ext cx="568502" cy="3759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81" name="向右箭號 80"/>
          <p:cNvSpPr/>
          <p:nvPr/>
        </p:nvSpPr>
        <p:spPr>
          <a:xfrm>
            <a:off x="9773969" y="4798592"/>
            <a:ext cx="568502" cy="3759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2"/>
          </p:nvPr>
        </p:nvSpPr>
        <p:spPr/>
        <p:txBody>
          <a:bodyPr/>
          <a:lstStyle/>
          <a:p>
            <a:fld id="{FA37EAB8-EDB4-4B22-8925-965AA9769E5D}" type="slidenum">
              <a:rPr lang="zh-TW" altLang="en-US" smtClean="0"/>
              <a:t>25</a:t>
            </a:fld>
            <a:endParaRPr lang="zh-TW" altLang="en-US"/>
          </a:p>
        </p:txBody>
      </p:sp>
    </p:spTree>
    <p:extLst>
      <p:ext uri="{BB962C8B-B14F-4D97-AF65-F5344CB8AC3E}">
        <p14:creationId xmlns:p14="http://schemas.microsoft.com/office/powerpoint/2010/main" val="13758066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積卷層輸出</a:t>
            </a:r>
            <a:r>
              <a:rPr lang="zh-TW" altLang="en-US" dirty="0" smtClean="0">
                <a:latin typeface="微軟正黑體" panose="020B0604030504040204" pitchFamily="34" charset="-120"/>
                <a:ea typeface="微軟正黑體" panose="020B0604030504040204" pitchFamily="34" charset="-120"/>
              </a:rPr>
              <a:t>的特徵圖數量和尺寸</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838200" y="1403858"/>
            <a:ext cx="10515600" cy="1414286"/>
          </a:xfrm>
        </p:spPr>
        <p:txBody>
          <a:bodyPr/>
          <a:lstStyle/>
          <a:p>
            <a:r>
              <a:rPr lang="zh-TW" altLang="en-US" dirty="0" smtClean="0">
                <a:latin typeface="微軟正黑體" panose="020B0604030504040204" pitchFamily="34" charset="-120"/>
                <a:ea typeface="微軟正黑體" panose="020B0604030504040204" pitchFamily="34" charset="-120"/>
              </a:rPr>
              <a:t>每次計算的時候移動一個像素代表步幅，步幅的單位不一定是一個像素，如果圖片子比較大的時候，可以增加數字一次移動好幾格加快速度，不過輸出的圖尺寸就越小</a:t>
            </a:r>
            <a:endParaRPr lang="zh-TW" altLang="en-US" dirty="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4" name="矩形 3"/>
              <p:cNvSpPr/>
              <p:nvPr/>
            </p:nvSpPr>
            <p:spPr>
              <a:xfrm>
                <a:off x="8349818" y="5160420"/>
                <a:ext cx="5117827" cy="1000402"/>
              </a:xfrm>
              <a:prstGeom prst="rect">
                <a:avLst/>
              </a:prstGeom>
            </p:spPr>
            <p:txBody>
              <a:bodyPr wrap="square">
                <a:spAutoFit/>
              </a:bodyPr>
              <a:lstStyle/>
              <a:p>
                <a14:m>
                  <m:oMath xmlns:m="http://schemas.openxmlformats.org/officeDocument/2006/math">
                    <m:f>
                      <m:fPr>
                        <m:ctrlPr>
                          <a:rPr lang="zh-TW" altLang="zh-TW" sz="2400" b="1" i="1">
                            <a:latin typeface="Cambria Math" panose="02040503050406030204" pitchFamily="18" charset="0"/>
                          </a:rPr>
                        </m:ctrlPr>
                      </m:fPr>
                      <m:num>
                        <m:r>
                          <a:rPr lang="en-US" altLang="zh-TW" sz="2400" b="1">
                            <a:latin typeface="Cambria Math" panose="02040503050406030204" pitchFamily="18" charset="0"/>
                          </a:rPr>
                          <m:t>(</m:t>
                        </m:r>
                        <m:r>
                          <a:rPr lang="en-US" altLang="zh-TW" sz="2400" b="1" i="1" smtClean="0">
                            <a:solidFill>
                              <a:schemeClr val="accent5">
                                <a:lumMod val="75000"/>
                              </a:schemeClr>
                            </a:solidFill>
                            <a:latin typeface="Cambria Math" panose="02040503050406030204" pitchFamily="18" charset="0"/>
                          </a:rPr>
                          <m:t>5</m:t>
                        </m:r>
                        <m:r>
                          <a:rPr lang="en-US" altLang="zh-TW" sz="2400" b="1" i="1">
                            <a:latin typeface="Cambria Math" panose="02040503050406030204" pitchFamily="18" charset="0"/>
                          </a:rPr>
                          <m:t>−</m:t>
                        </m:r>
                        <m:r>
                          <a:rPr lang="en-US" altLang="zh-TW" sz="2400" b="1" i="1" smtClean="0">
                            <a:solidFill>
                              <a:schemeClr val="accent4">
                                <a:lumMod val="75000"/>
                              </a:schemeClr>
                            </a:solidFill>
                            <a:latin typeface="Cambria Math" panose="02040503050406030204" pitchFamily="18" charset="0"/>
                          </a:rPr>
                          <m:t>3</m:t>
                        </m:r>
                        <m:r>
                          <a:rPr lang="en-US" altLang="zh-TW" sz="2400" b="1">
                            <a:latin typeface="Cambria Math" panose="02040503050406030204" pitchFamily="18" charset="0"/>
                          </a:rPr>
                          <m:t>)</m:t>
                        </m:r>
                      </m:num>
                      <m:den>
                        <m:r>
                          <a:rPr lang="en-US" altLang="zh-TW" sz="2400" b="1" i="1" smtClean="0">
                            <a:solidFill>
                              <a:schemeClr val="accent6">
                                <a:lumMod val="75000"/>
                              </a:schemeClr>
                            </a:solidFill>
                            <a:latin typeface="Cambria Math" panose="02040503050406030204" pitchFamily="18" charset="0"/>
                          </a:rPr>
                          <m:t>2</m:t>
                        </m:r>
                      </m:den>
                    </m:f>
                    <m:r>
                      <a:rPr lang="en-US" altLang="zh-TW" sz="2400" b="1" i="1">
                        <a:latin typeface="Cambria Math" panose="02040503050406030204" pitchFamily="18" charset="0"/>
                      </a:rPr>
                      <m:t>+</m:t>
                    </m:r>
                    <m:r>
                      <a:rPr lang="en-US" altLang="zh-TW" sz="2400" b="0" i="1">
                        <a:latin typeface="Cambria Math" panose="02040503050406030204" pitchFamily="18" charset="0"/>
                      </a:rPr>
                      <m:t>1</m:t>
                    </m:r>
                  </m:oMath>
                </a14:m>
                <a:r>
                  <a:rPr lang="en-US" altLang="zh-TW" sz="2400" dirty="0" smtClean="0">
                    <a:latin typeface="微軟正黑體" panose="020B0604030504040204" pitchFamily="34" charset="-120"/>
                    <a:ea typeface="微軟正黑體" panose="020B0604030504040204" pitchFamily="34" charset="-120"/>
                  </a:rPr>
                  <a:t>=</a:t>
                </a:r>
                <a:r>
                  <a:rPr lang="en-US" altLang="zh-TW" sz="2400" dirty="0">
                    <a:solidFill>
                      <a:srgbClr val="FF0000"/>
                    </a:solidFill>
                    <a:latin typeface="微軟正黑體" panose="020B0604030504040204" pitchFamily="34" charset="-120"/>
                    <a:ea typeface="微軟正黑體" panose="020B0604030504040204" pitchFamily="34" charset="-120"/>
                  </a:rPr>
                  <a:t>2</a:t>
                </a:r>
                <a:r>
                  <a:rPr lang="zh-TW" altLang="en-US" sz="2400" dirty="0" smtClean="0">
                    <a:solidFill>
                      <a:srgbClr val="FF0000"/>
                    </a:solidFill>
                    <a:latin typeface="微軟正黑體" panose="020B0604030504040204" pitchFamily="34" charset="-120"/>
                    <a:ea typeface="微軟正黑體" panose="020B0604030504040204" pitchFamily="34" charset="-120"/>
                  </a:rPr>
                  <a:t> </a:t>
                </a:r>
                <a:endParaRPr lang="en-US" altLang="zh-TW" sz="2400" dirty="0" smtClean="0">
                  <a:solidFill>
                    <a:srgbClr val="FF0000"/>
                  </a:solidFill>
                  <a:latin typeface="微軟正黑體" panose="020B0604030504040204" pitchFamily="34" charset="-120"/>
                  <a:ea typeface="微軟正黑體" panose="020B0604030504040204" pitchFamily="34" charset="-120"/>
                </a:endParaRPr>
              </a:p>
              <a:p>
                <a:r>
                  <a:rPr lang="en-US" altLang="zh-TW" sz="2400" dirty="0" smtClean="0">
                    <a:latin typeface="微軟正黑體" panose="020B0604030504040204" pitchFamily="34" charset="-120"/>
                    <a:ea typeface="微軟正黑體" panose="020B0604030504040204" pitchFamily="34" charset="-120"/>
                  </a:rPr>
                  <a:t>=&gt;2</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2</a:t>
                </a:r>
                <a:r>
                  <a:rPr lang="zh-TW" altLang="en-US" sz="2400" dirty="0" smtClean="0">
                    <a:latin typeface="微軟正黑體" panose="020B0604030504040204" pitchFamily="34" charset="-120"/>
                    <a:ea typeface="微軟正黑體" panose="020B0604030504040204" pitchFamily="34" charset="-120"/>
                  </a:rPr>
                  <a:t>大小的特徵圖</a:t>
                </a:r>
                <a:endParaRPr lang="zh-TW" altLang="zh-TW" sz="2400" dirty="0">
                  <a:latin typeface="微軟正黑體" panose="020B0604030504040204" pitchFamily="34" charset="-120"/>
                  <a:ea typeface="微軟正黑體" panose="020B0604030504040204" pitchFamily="34" charset="-120"/>
                </a:endParaRPr>
              </a:p>
            </p:txBody>
          </p:sp>
        </mc:Choice>
        <mc:Fallback xmlns="">
          <p:sp>
            <p:nvSpPr>
              <p:cNvPr id="4" name="矩形 3"/>
              <p:cNvSpPr>
                <a:spLocks noRot="1" noChangeAspect="1" noMove="1" noResize="1" noEditPoints="1" noAdjustHandles="1" noChangeArrowheads="1" noChangeShapeType="1" noTextEdit="1"/>
              </p:cNvSpPr>
              <p:nvPr/>
            </p:nvSpPr>
            <p:spPr>
              <a:xfrm>
                <a:off x="8349818" y="5160420"/>
                <a:ext cx="5117827" cy="1000402"/>
              </a:xfrm>
              <a:prstGeom prst="rect">
                <a:avLst/>
              </a:prstGeom>
              <a:blipFill>
                <a:blip r:embed="rId2"/>
                <a:stretch>
                  <a:fillRect l="-1907" b="-13415"/>
                </a:stretch>
              </a:blipFill>
            </p:spPr>
            <p:txBody>
              <a:bodyPr/>
              <a:lstStyle/>
              <a:p>
                <a:r>
                  <a:rPr lang="zh-TW" altLang="en-US">
                    <a:noFill/>
                  </a:rPr>
                  <a:t> </a:t>
                </a:r>
              </a:p>
            </p:txBody>
          </p:sp>
        </mc:Fallback>
      </mc:AlternateContent>
      <p:graphicFrame>
        <p:nvGraphicFramePr>
          <p:cNvPr id="5" name="表格 4"/>
          <p:cNvGraphicFramePr>
            <a:graphicFrameLocks noGrp="1"/>
          </p:cNvGraphicFramePr>
          <p:nvPr>
            <p:extLst>
              <p:ext uri="{D42A27DB-BD31-4B8C-83A1-F6EECF244321}">
                <p14:modId xmlns:p14="http://schemas.microsoft.com/office/powerpoint/2010/main" val="277165989"/>
              </p:ext>
            </p:extLst>
          </p:nvPr>
        </p:nvGraphicFramePr>
        <p:xfrm>
          <a:off x="838200" y="3374848"/>
          <a:ext cx="2939030" cy="2596445"/>
        </p:xfrm>
        <a:graphic>
          <a:graphicData uri="http://schemas.openxmlformats.org/drawingml/2006/table">
            <a:tbl>
              <a:tblPr firstRow="1" bandRow="1">
                <a:tableStyleId>{2D5ABB26-0587-4C30-8999-92F81FD0307C}</a:tableStyleId>
              </a:tblPr>
              <a:tblGrid>
                <a:gridCol w="587806">
                  <a:extLst>
                    <a:ext uri="{9D8B030D-6E8A-4147-A177-3AD203B41FA5}">
                      <a16:colId xmlns:a16="http://schemas.microsoft.com/office/drawing/2014/main" val="644405937"/>
                    </a:ext>
                  </a:extLst>
                </a:gridCol>
                <a:gridCol w="587806">
                  <a:extLst>
                    <a:ext uri="{9D8B030D-6E8A-4147-A177-3AD203B41FA5}">
                      <a16:colId xmlns:a16="http://schemas.microsoft.com/office/drawing/2014/main" val="3290242097"/>
                    </a:ext>
                  </a:extLst>
                </a:gridCol>
                <a:gridCol w="587806">
                  <a:extLst>
                    <a:ext uri="{9D8B030D-6E8A-4147-A177-3AD203B41FA5}">
                      <a16:colId xmlns:a16="http://schemas.microsoft.com/office/drawing/2014/main" val="3178286799"/>
                    </a:ext>
                  </a:extLst>
                </a:gridCol>
                <a:gridCol w="587806">
                  <a:extLst>
                    <a:ext uri="{9D8B030D-6E8A-4147-A177-3AD203B41FA5}">
                      <a16:colId xmlns:a16="http://schemas.microsoft.com/office/drawing/2014/main" val="3829251401"/>
                    </a:ext>
                  </a:extLst>
                </a:gridCol>
                <a:gridCol w="587806">
                  <a:extLst>
                    <a:ext uri="{9D8B030D-6E8A-4147-A177-3AD203B41FA5}">
                      <a16:colId xmlns:a16="http://schemas.microsoft.com/office/drawing/2014/main" val="2134578193"/>
                    </a:ext>
                  </a:extLst>
                </a:gridCol>
              </a:tblGrid>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35179"/>
                  </a:ext>
                </a:extLst>
              </a:tr>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400" b="1" dirty="0" smtClean="0">
                          <a:solidFill>
                            <a:srgbClr val="00B0F0"/>
                          </a:solidFill>
                        </a:rPr>
                        <a:t>1</a:t>
                      </a:r>
                      <a:endParaRPr lang="zh-TW" altLang="en-US" sz="1400" b="1"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400" dirty="0" smtClean="0">
                          <a:solidFill>
                            <a:srgbClr val="00B0F0"/>
                          </a:solidFill>
                        </a:rPr>
                        <a:t>1</a:t>
                      </a:r>
                      <a:endParaRPr lang="zh-TW" altLang="en-US" sz="1400"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5779148"/>
                  </a:ext>
                </a:extLst>
              </a:tr>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400" dirty="0" smtClean="0">
                          <a:solidFill>
                            <a:srgbClr val="00B0F0"/>
                          </a:solidFill>
                        </a:rPr>
                        <a:t>1</a:t>
                      </a:r>
                      <a:endParaRPr lang="zh-TW" altLang="en-US" sz="1400"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4665336"/>
                  </a:ext>
                </a:extLst>
              </a:tr>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solidFill>
                            <a:srgbClr val="00B0F0"/>
                          </a:solidFill>
                        </a:rPr>
                        <a:t>1</a:t>
                      </a:r>
                      <a:endParaRPr lang="zh-TW" altLang="en-US" sz="1400"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solidFill>
                            <a:srgbClr val="00B0F0"/>
                          </a:solidFill>
                        </a:rPr>
                        <a:t>1</a:t>
                      </a:r>
                      <a:endParaRPr lang="zh-TW" altLang="en-US" sz="1400"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7334105"/>
                  </a:ext>
                </a:extLst>
              </a:tr>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5504792"/>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88369683"/>
              </p:ext>
            </p:extLst>
          </p:nvPr>
        </p:nvGraphicFramePr>
        <p:xfrm>
          <a:off x="5202452" y="3780679"/>
          <a:ext cx="1952976" cy="1887330"/>
        </p:xfrm>
        <a:graphic>
          <a:graphicData uri="http://schemas.openxmlformats.org/drawingml/2006/table">
            <a:tbl>
              <a:tblPr firstRow="1" bandRow="1">
                <a:tableStyleId>{2D5ABB26-0587-4C30-8999-92F81FD0307C}</a:tableStyleId>
              </a:tblPr>
              <a:tblGrid>
                <a:gridCol w="650992">
                  <a:extLst>
                    <a:ext uri="{9D8B030D-6E8A-4147-A177-3AD203B41FA5}">
                      <a16:colId xmlns:a16="http://schemas.microsoft.com/office/drawing/2014/main" val="2237587153"/>
                    </a:ext>
                  </a:extLst>
                </a:gridCol>
                <a:gridCol w="650992">
                  <a:extLst>
                    <a:ext uri="{9D8B030D-6E8A-4147-A177-3AD203B41FA5}">
                      <a16:colId xmlns:a16="http://schemas.microsoft.com/office/drawing/2014/main" val="1570543475"/>
                    </a:ext>
                  </a:extLst>
                </a:gridCol>
                <a:gridCol w="650992">
                  <a:extLst>
                    <a:ext uri="{9D8B030D-6E8A-4147-A177-3AD203B41FA5}">
                      <a16:colId xmlns:a16="http://schemas.microsoft.com/office/drawing/2014/main" val="225009444"/>
                    </a:ext>
                  </a:extLst>
                </a:gridCol>
              </a:tblGrid>
              <a:tr h="629110">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r>
                        <a:rPr lang="en-US" altLang="zh-TW" sz="1800" b="0" dirty="0" smtClean="0"/>
                        <a:t>1</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2038710511"/>
                  </a:ext>
                </a:extLst>
              </a:tr>
              <a:tr h="629110">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r>
                        <a:rPr lang="en-US" altLang="zh-TW" sz="1800" b="0" dirty="0" smtClean="0"/>
                        <a:t>1</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324662050"/>
                  </a:ext>
                </a:extLst>
              </a:tr>
              <a:tr h="629110">
                <a:tc>
                  <a:txBody>
                    <a:bodyPr/>
                    <a:lstStyle/>
                    <a:p>
                      <a:pPr algn="ctr"/>
                      <a:r>
                        <a:rPr lang="en-US" altLang="zh-TW" sz="1800" b="0" dirty="0" smtClean="0"/>
                        <a:t>1</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637197148"/>
                  </a:ext>
                </a:extLst>
              </a:tr>
            </a:tbl>
          </a:graphicData>
        </a:graphic>
      </p:graphicFrame>
      <p:sp>
        <p:nvSpPr>
          <p:cNvPr id="7" name="流程圖: 匯合連接點 6"/>
          <p:cNvSpPr/>
          <p:nvPr/>
        </p:nvSpPr>
        <p:spPr>
          <a:xfrm>
            <a:off x="4017119" y="4404391"/>
            <a:ext cx="884924" cy="884924"/>
          </a:xfrm>
          <a:prstGeom prst="flowChartSummingJunction">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8" name="文字方塊 7"/>
          <p:cNvSpPr txBox="1"/>
          <p:nvPr/>
        </p:nvSpPr>
        <p:spPr>
          <a:xfrm>
            <a:off x="4077639" y="5437176"/>
            <a:ext cx="884924" cy="461665"/>
          </a:xfrm>
          <a:prstGeom prst="rect">
            <a:avLst/>
          </a:prstGeom>
          <a:noFill/>
        </p:spPr>
        <p:txBody>
          <a:bodyPr wrap="square" rtlCol="0">
            <a:spAutoFit/>
          </a:bodyPr>
          <a:lstStyle/>
          <a:p>
            <a:r>
              <a:rPr lang="zh-TW" altLang="en-US" sz="2400" b="1" dirty="0" smtClean="0">
                <a:latin typeface="微軟正黑體" panose="020B0604030504040204" pitchFamily="34" charset="-120"/>
                <a:ea typeface="微軟正黑體" panose="020B0604030504040204" pitchFamily="34" charset="-120"/>
              </a:rPr>
              <a:t>卷積</a:t>
            </a:r>
            <a:endParaRPr lang="zh-TW" altLang="en-US" sz="2400" b="1" dirty="0">
              <a:latin typeface="微軟正黑體" panose="020B0604030504040204" pitchFamily="34" charset="-120"/>
              <a:ea typeface="微軟正黑體" panose="020B0604030504040204" pitchFamily="34" charset="-120"/>
            </a:endParaRPr>
          </a:p>
        </p:txBody>
      </p:sp>
      <p:graphicFrame>
        <p:nvGraphicFramePr>
          <p:cNvPr id="9" name="表格 8"/>
          <p:cNvGraphicFramePr>
            <a:graphicFrameLocks noGrp="1"/>
          </p:cNvGraphicFramePr>
          <p:nvPr>
            <p:extLst>
              <p:ext uri="{D42A27DB-BD31-4B8C-83A1-F6EECF244321}">
                <p14:modId xmlns:p14="http://schemas.microsoft.com/office/powerpoint/2010/main" val="3028446656"/>
              </p:ext>
            </p:extLst>
          </p:nvPr>
        </p:nvGraphicFramePr>
        <p:xfrm>
          <a:off x="2043290" y="3385607"/>
          <a:ext cx="1733940" cy="1597773"/>
        </p:xfrm>
        <a:graphic>
          <a:graphicData uri="http://schemas.openxmlformats.org/drawingml/2006/table">
            <a:tbl>
              <a:tblPr firstRow="1" bandRow="1">
                <a:tableStyleId>{2D5ABB26-0587-4C30-8999-92F81FD0307C}</a:tableStyleId>
              </a:tblPr>
              <a:tblGrid>
                <a:gridCol w="577980">
                  <a:extLst>
                    <a:ext uri="{9D8B030D-6E8A-4147-A177-3AD203B41FA5}">
                      <a16:colId xmlns:a16="http://schemas.microsoft.com/office/drawing/2014/main" val="2237587153"/>
                    </a:ext>
                  </a:extLst>
                </a:gridCol>
                <a:gridCol w="577980">
                  <a:extLst>
                    <a:ext uri="{9D8B030D-6E8A-4147-A177-3AD203B41FA5}">
                      <a16:colId xmlns:a16="http://schemas.microsoft.com/office/drawing/2014/main" val="1570543475"/>
                    </a:ext>
                  </a:extLst>
                </a:gridCol>
                <a:gridCol w="577980">
                  <a:extLst>
                    <a:ext uri="{9D8B030D-6E8A-4147-A177-3AD203B41FA5}">
                      <a16:colId xmlns:a16="http://schemas.microsoft.com/office/drawing/2014/main" val="225009444"/>
                    </a:ext>
                  </a:extLst>
                </a:gridCol>
              </a:tblGrid>
              <a:tr h="532591">
                <a:tc>
                  <a:txBody>
                    <a:bodyPr/>
                    <a:lstStyle/>
                    <a:p>
                      <a:pPr algn="r"/>
                      <a:r>
                        <a:rPr lang="en-US" altLang="zh-TW" sz="1200" b="0" dirty="0" smtClean="0"/>
                        <a:t>X0</a:t>
                      </a:r>
                      <a:endParaRPr lang="zh-TW" altLang="en-US" sz="1200" b="0" dirty="0"/>
                    </a:p>
                  </a:txBody>
                  <a:tcPr marL="81168" marR="81168" marT="40584" marB="40584" anchor="b">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r"/>
                      <a:r>
                        <a:rPr lang="en-US" altLang="zh-TW" sz="1200" b="0" dirty="0" smtClean="0"/>
                        <a:t>X0</a:t>
                      </a:r>
                      <a:endParaRPr lang="zh-TW" altLang="en-US" sz="1200" b="0" dirty="0"/>
                    </a:p>
                  </a:txBody>
                  <a:tcPr marL="81168" marR="81168" marT="40584" marB="40584" anchor="b">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r"/>
                      <a:r>
                        <a:rPr lang="en-US" altLang="zh-TW" sz="1200" b="0" dirty="0" smtClean="0"/>
                        <a:t>X1</a:t>
                      </a:r>
                      <a:endParaRPr lang="zh-TW" altLang="en-US" sz="1200" b="0" dirty="0"/>
                    </a:p>
                  </a:txBody>
                  <a:tcPr marL="81168" marR="81168" marT="40584" marB="40584" anchor="b">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2038710511"/>
                  </a:ext>
                </a:extLst>
              </a:tr>
              <a:tr h="532591">
                <a:tc>
                  <a:txBody>
                    <a:bodyPr/>
                    <a:lstStyle/>
                    <a:p>
                      <a:pPr algn="r"/>
                      <a:r>
                        <a:rPr lang="en-US" altLang="zh-TW" sz="1200" b="0" dirty="0" smtClean="0"/>
                        <a:t>X0</a:t>
                      </a:r>
                      <a:endParaRPr lang="zh-TW" altLang="en-US" sz="1200" b="0" dirty="0"/>
                    </a:p>
                  </a:txBody>
                  <a:tcPr marL="81168" marR="81168" marT="40584" marB="40584" anchor="b">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r"/>
                      <a:r>
                        <a:rPr lang="en-US" altLang="zh-TW" sz="1200" b="0" dirty="0" smtClean="0"/>
                        <a:t>X1</a:t>
                      </a:r>
                      <a:endParaRPr lang="zh-TW" altLang="en-US" sz="1200" b="0" dirty="0"/>
                    </a:p>
                  </a:txBody>
                  <a:tcPr marL="81168" marR="81168" marT="40584" marB="40584" anchor="b">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r"/>
                      <a:r>
                        <a:rPr lang="en-US" altLang="zh-TW" sz="1200" b="0" dirty="0" smtClean="0"/>
                        <a:t>X0</a:t>
                      </a:r>
                      <a:endParaRPr lang="zh-TW" altLang="en-US" sz="1200" b="0" dirty="0"/>
                    </a:p>
                  </a:txBody>
                  <a:tcPr marL="81168" marR="81168" marT="40584" marB="40584" anchor="b">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324662050"/>
                  </a:ext>
                </a:extLst>
              </a:tr>
              <a:tr h="532591">
                <a:tc>
                  <a:txBody>
                    <a:bodyPr/>
                    <a:lstStyle/>
                    <a:p>
                      <a:pPr algn="r"/>
                      <a:r>
                        <a:rPr lang="en-US" altLang="zh-TW" sz="1200" b="0" dirty="0" smtClean="0"/>
                        <a:t>X1</a:t>
                      </a:r>
                      <a:endParaRPr lang="zh-TW" altLang="en-US" sz="1200" b="0" dirty="0"/>
                    </a:p>
                  </a:txBody>
                  <a:tcPr marL="81168" marR="81168" marT="40584" marB="40584" anchor="b">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r"/>
                      <a:r>
                        <a:rPr lang="en-US" altLang="zh-TW" sz="1200" b="0" dirty="0" smtClean="0"/>
                        <a:t>X0</a:t>
                      </a:r>
                      <a:endParaRPr lang="zh-TW" altLang="en-US" sz="1200" b="0" dirty="0"/>
                    </a:p>
                  </a:txBody>
                  <a:tcPr marL="81168" marR="81168" marT="40584" marB="40584" anchor="b">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r"/>
                      <a:r>
                        <a:rPr lang="en-US" altLang="zh-TW" sz="1200" b="0" dirty="0" smtClean="0"/>
                        <a:t>X0</a:t>
                      </a:r>
                      <a:endParaRPr lang="zh-TW" altLang="en-US" sz="1200" b="0" dirty="0"/>
                    </a:p>
                  </a:txBody>
                  <a:tcPr marL="81168" marR="81168" marT="40584" marB="40584" anchor="b">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637197148"/>
                  </a:ext>
                </a:extLst>
              </a:tr>
            </a:tbl>
          </a:graphicData>
        </a:graphic>
      </p:graphicFrame>
      <p:sp>
        <p:nvSpPr>
          <p:cNvPr id="10" name="文字方塊 9"/>
          <p:cNvSpPr txBox="1"/>
          <p:nvPr/>
        </p:nvSpPr>
        <p:spPr>
          <a:xfrm>
            <a:off x="872067" y="6106230"/>
            <a:ext cx="2664178" cy="461665"/>
          </a:xfrm>
          <a:prstGeom prst="rect">
            <a:avLst/>
          </a:prstGeom>
          <a:noFill/>
        </p:spPr>
        <p:txBody>
          <a:bodyPr wrap="square" rtlCol="0">
            <a:spAutoFit/>
          </a:bodyPr>
          <a:lstStyle/>
          <a:p>
            <a:r>
              <a:rPr lang="zh-TW" altLang="en-US" sz="2400" b="1" dirty="0">
                <a:solidFill>
                  <a:schemeClr val="accent1">
                    <a:lumMod val="75000"/>
                  </a:schemeClr>
                </a:solidFill>
                <a:latin typeface="微軟正黑體" panose="020B0604030504040204" pitchFamily="34" charset="-120"/>
                <a:ea typeface="微軟正黑體" panose="020B0604030504040204" pitchFamily="34" charset="-120"/>
              </a:rPr>
              <a:t>輸入</a:t>
            </a:r>
            <a:r>
              <a:rPr lang="zh-TW" altLang="en-US" sz="2400" b="1" dirty="0" smtClean="0">
                <a:solidFill>
                  <a:schemeClr val="accent1">
                    <a:lumMod val="75000"/>
                  </a:schemeClr>
                </a:solidFill>
                <a:latin typeface="微軟正黑體" panose="020B0604030504040204" pitchFamily="34" charset="-120"/>
                <a:ea typeface="微軟正黑體" panose="020B0604030504040204" pitchFamily="34" charset="-120"/>
              </a:rPr>
              <a:t>的資料</a:t>
            </a:r>
            <a:r>
              <a:rPr lang="en-US" altLang="zh-TW" sz="2400" b="1" dirty="0" smtClean="0">
                <a:solidFill>
                  <a:schemeClr val="accent1">
                    <a:lumMod val="75000"/>
                  </a:schemeClr>
                </a:solidFill>
                <a:latin typeface="微軟正黑體" panose="020B0604030504040204" pitchFamily="34" charset="-120"/>
                <a:ea typeface="微軟正黑體" panose="020B0604030504040204" pitchFamily="34" charset="-120"/>
              </a:rPr>
              <a:t>(5</a:t>
            </a:r>
            <a:r>
              <a:rPr lang="zh-TW" altLang="en-US" sz="2400" b="1" dirty="0" smtClean="0">
                <a:solidFill>
                  <a:schemeClr val="accent1">
                    <a:lumMod val="75000"/>
                  </a:schemeClr>
                </a:solidFill>
                <a:latin typeface="微軟正黑體" panose="020B0604030504040204" pitchFamily="34" charset="-120"/>
                <a:ea typeface="微軟正黑體" panose="020B0604030504040204" pitchFamily="34" charset="-120"/>
              </a:rPr>
              <a:t>*</a:t>
            </a:r>
            <a:r>
              <a:rPr lang="en-US" altLang="zh-TW" sz="2400" b="1" dirty="0" smtClean="0">
                <a:solidFill>
                  <a:schemeClr val="accent1">
                    <a:lumMod val="75000"/>
                  </a:schemeClr>
                </a:solidFill>
                <a:latin typeface="微軟正黑體" panose="020B0604030504040204" pitchFamily="34" charset="-120"/>
                <a:ea typeface="微軟正黑體" panose="020B0604030504040204" pitchFamily="34" charset="-120"/>
              </a:rPr>
              <a:t>5)</a:t>
            </a:r>
            <a:endParaRPr lang="zh-TW" altLang="en-US" sz="2400" b="1" dirty="0">
              <a:solidFill>
                <a:schemeClr val="accent1">
                  <a:lumMod val="75000"/>
                </a:schemeClr>
              </a:solidFill>
              <a:latin typeface="微軟正黑體" panose="020B0604030504040204" pitchFamily="34" charset="-120"/>
              <a:ea typeface="微軟正黑體" panose="020B0604030504040204" pitchFamily="34" charset="-120"/>
            </a:endParaRPr>
          </a:p>
        </p:txBody>
      </p:sp>
      <p:sp>
        <p:nvSpPr>
          <p:cNvPr id="11" name="文字方塊 10"/>
          <p:cNvSpPr txBox="1"/>
          <p:nvPr/>
        </p:nvSpPr>
        <p:spPr>
          <a:xfrm>
            <a:off x="4962563" y="6058115"/>
            <a:ext cx="2664178" cy="461665"/>
          </a:xfrm>
          <a:prstGeom prst="rect">
            <a:avLst/>
          </a:prstGeom>
          <a:noFill/>
        </p:spPr>
        <p:txBody>
          <a:bodyPr wrap="square" rtlCol="0">
            <a:spAutoFit/>
          </a:bodyPr>
          <a:lstStyle/>
          <a:p>
            <a:r>
              <a:rPr lang="zh-TW" altLang="en-US" sz="2400" b="1" dirty="0" smtClean="0">
                <a:solidFill>
                  <a:schemeClr val="accent4">
                    <a:lumMod val="75000"/>
                  </a:schemeClr>
                </a:solidFill>
                <a:latin typeface="微軟正黑體" panose="020B0604030504040204" pitchFamily="34" charset="-120"/>
                <a:ea typeface="微軟正黑體" panose="020B0604030504040204" pitchFamily="34" charset="-120"/>
              </a:rPr>
              <a:t>過濾器大小</a:t>
            </a:r>
            <a:r>
              <a:rPr lang="en-US" altLang="zh-TW" sz="2400" b="1" dirty="0" smtClean="0">
                <a:solidFill>
                  <a:schemeClr val="accent4">
                    <a:lumMod val="75000"/>
                  </a:schemeClr>
                </a:solidFill>
                <a:latin typeface="微軟正黑體" panose="020B0604030504040204" pitchFamily="34" charset="-120"/>
                <a:ea typeface="微軟正黑體" panose="020B0604030504040204" pitchFamily="34" charset="-120"/>
              </a:rPr>
              <a:t>(3</a:t>
            </a:r>
            <a:r>
              <a:rPr lang="zh-TW" altLang="en-US" sz="2400" b="1" dirty="0" smtClean="0">
                <a:solidFill>
                  <a:schemeClr val="accent4">
                    <a:lumMod val="75000"/>
                  </a:schemeClr>
                </a:solidFill>
                <a:latin typeface="微軟正黑體" panose="020B0604030504040204" pitchFamily="34" charset="-120"/>
                <a:ea typeface="微軟正黑體" panose="020B0604030504040204" pitchFamily="34" charset="-120"/>
              </a:rPr>
              <a:t>*</a:t>
            </a:r>
            <a:r>
              <a:rPr lang="en-US" altLang="zh-TW" sz="2400" b="1" dirty="0">
                <a:solidFill>
                  <a:schemeClr val="accent4">
                    <a:lumMod val="75000"/>
                  </a:schemeClr>
                </a:solidFill>
                <a:latin typeface="微軟正黑體" panose="020B0604030504040204" pitchFamily="34" charset="-120"/>
                <a:ea typeface="微軟正黑體" panose="020B0604030504040204" pitchFamily="34" charset="-120"/>
              </a:rPr>
              <a:t>3</a:t>
            </a:r>
            <a:r>
              <a:rPr lang="en-US" altLang="zh-TW" sz="2400" b="1" dirty="0" smtClean="0">
                <a:solidFill>
                  <a:schemeClr val="accent4">
                    <a:lumMod val="75000"/>
                  </a:schemeClr>
                </a:solidFill>
                <a:latin typeface="微軟正黑體" panose="020B0604030504040204" pitchFamily="34" charset="-120"/>
                <a:ea typeface="微軟正黑體" panose="020B0604030504040204" pitchFamily="34" charset="-120"/>
              </a:rPr>
              <a:t>)</a:t>
            </a:r>
            <a:endParaRPr lang="zh-TW" altLang="en-US" sz="2400" b="1" dirty="0">
              <a:solidFill>
                <a:schemeClr val="accent4">
                  <a:lumMod val="75000"/>
                </a:schemeClr>
              </a:solidFill>
              <a:latin typeface="微軟正黑體" panose="020B0604030504040204" pitchFamily="34" charset="-120"/>
              <a:ea typeface="微軟正黑體" panose="020B0604030504040204" pitchFamily="34" charset="-120"/>
            </a:endParaRPr>
          </a:p>
        </p:txBody>
      </p:sp>
      <p:sp>
        <p:nvSpPr>
          <p:cNvPr id="12" name="弧形箭號 (下彎) 11"/>
          <p:cNvSpPr/>
          <p:nvPr/>
        </p:nvSpPr>
        <p:spPr>
          <a:xfrm>
            <a:off x="1702232" y="2953081"/>
            <a:ext cx="682115" cy="25911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3" name="文字方塊 12"/>
          <p:cNvSpPr txBox="1"/>
          <p:nvPr/>
        </p:nvSpPr>
        <p:spPr>
          <a:xfrm>
            <a:off x="2538274" y="2822148"/>
            <a:ext cx="2664178" cy="461665"/>
          </a:xfrm>
          <a:prstGeom prst="rect">
            <a:avLst/>
          </a:prstGeom>
          <a:noFill/>
        </p:spPr>
        <p:txBody>
          <a:bodyPr wrap="square" rtlCol="0">
            <a:spAutoFit/>
          </a:bodyPr>
          <a:lstStyle/>
          <a:p>
            <a:r>
              <a:rPr lang="zh-TW" altLang="en-US" sz="2400" b="1" dirty="0" smtClean="0">
                <a:solidFill>
                  <a:schemeClr val="accent6">
                    <a:lumMod val="75000"/>
                  </a:schemeClr>
                </a:solidFill>
                <a:latin typeface="微軟正黑體" panose="020B0604030504040204" pitchFamily="34" charset="-120"/>
                <a:ea typeface="微軟正黑體" panose="020B0604030504040204" pitchFamily="34" charset="-120"/>
              </a:rPr>
              <a:t>步幅</a:t>
            </a:r>
            <a:r>
              <a:rPr lang="en-US" altLang="zh-TW" sz="2400" b="1" dirty="0" smtClean="0">
                <a:solidFill>
                  <a:schemeClr val="accent6">
                    <a:lumMod val="75000"/>
                  </a:schemeClr>
                </a:solidFill>
                <a:latin typeface="微軟正黑體" panose="020B0604030504040204" pitchFamily="34" charset="-120"/>
                <a:ea typeface="微軟正黑體" panose="020B0604030504040204" pitchFamily="34" charset="-120"/>
              </a:rPr>
              <a:t>(2)</a:t>
            </a:r>
            <a:endParaRPr lang="zh-TW" altLang="en-US" sz="2400" b="1" dirty="0">
              <a:solidFill>
                <a:schemeClr val="accent6">
                  <a:lumMod val="75000"/>
                </a:schemeClr>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14" name="矩形 13"/>
              <p:cNvSpPr/>
              <p:nvPr/>
            </p:nvSpPr>
            <p:spPr>
              <a:xfrm>
                <a:off x="7133439" y="4098001"/>
                <a:ext cx="5117827" cy="7957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TW" altLang="zh-TW" sz="2400" b="1" i="1" smtClean="0">
                          <a:latin typeface="Cambria Math" panose="02040503050406030204" pitchFamily="18" charset="0"/>
                        </a:rPr>
                        <m:t>特徵圖尺寸</m:t>
                      </m:r>
                      <m:r>
                        <a:rPr lang="en-US" altLang="zh-TW" sz="2400" b="1">
                          <a:latin typeface="Cambria Math" panose="02040503050406030204" pitchFamily="18" charset="0"/>
                        </a:rPr>
                        <m:t>=</m:t>
                      </m:r>
                      <m:f>
                        <m:fPr>
                          <m:ctrlPr>
                            <a:rPr lang="zh-TW" altLang="zh-TW" sz="2400" b="1" i="1">
                              <a:latin typeface="Cambria Math" panose="02040503050406030204" pitchFamily="18" charset="0"/>
                            </a:rPr>
                          </m:ctrlPr>
                        </m:fPr>
                        <m:num>
                          <m:r>
                            <a:rPr lang="en-US" altLang="zh-TW" sz="2400" b="1">
                              <a:latin typeface="Cambria Math" panose="02040503050406030204" pitchFamily="18" charset="0"/>
                            </a:rPr>
                            <m:t>(</m:t>
                          </m:r>
                          <m:r>
                            <a:rPr lang="en-US" altLang="zh-TW" sz="2400" b="1" i="1" smtClean="0">
                              <a:solidFill>
                                <a:schemeClr val="accent1">
                                  <a:lumMod val="75000"/>
                                </a:schemeClr>
                              </a:solidFill>
                              <a:latin typeface="Cambria Math" panose="02040503050406030204" pitchFamily="18" charset="0"/>
                            </a:rPr>
                            <m:t>𝑾</m:t>
                          </m:r>
                          <m:r>
                            <a:rPr lang="en-US" altLang="zh-TW" sz="2400" b="1" i="1">
                              <a:latin typeface="Cambria Math" panose="02040503050406030204" pitchFamily="18" charset="0"/>
                            </a:rPr>
                            <m:t>−</m:t>
                          </m:r>
                          <m:r>
                            <a:rPr lang="en-US" altLang="zh-TW" sz="2400" b="1" i="1" smtClean="0">
                              <a:solidFill>
                                <a:schemeClr val="accent4">
                                  <a:lumMod val="75000"/>
                                </a:schemeClr>
                              </a:solidFill>
                              <a:latin typeface="Cambria Math" panose="02040503050406030204" pitchFamily="18" charset="0"/>
                            </a:rPr>
                            <m:t>𝐅</m:t>
                          </m:r>
                          <m:r>
                            <a:rPr lang="en-US" altLang="zh-TW" sz="2400" b="1">
                              <a:latin typeface="Cambria Math" panose="02040503050406030204" pitchFamily="18" charset="0"/>
                            </a:rPr>
                            <m:t>)</m:t>
                          </m:r>
                        </m:num>
                        <m:den>
                          <m:r>
                            <a:rPr lang="en-US" altLang="zh-TW" sz="2400" b="1" i="1" smtClean="0">
                              <a:solidFill>
                                <a:schemeClr val="accent6">
                                  <a:lumMod val="75000"/>
                                </a:schemeClr>
                              </a:solidFill>
                              <a:latin typeface="Cambria Math" panose="02040503050406030204" pitchFamily="18" charset="0"/>
                            </a:rPr>
                            <m:t>𝑺</m:t>
                          </m:r>
                        </m:den>
                      </m:f>
                      <m:r>
                        <a:rPr lang="en-US" altLang="zh-TW" sz="2400" b="1" i="1">
                          <a:latin typeface="Cambria Math" panose="02040503050406030204" pitchFamily="18" charset="0"/>
                        </a:rPr>
                        <m:t>+</m:t>
                      </m:r>
                      <m:r>
                        <a:rPr lang="en-US" altLang="zh-TW" sz="2400" b="0" i="0">
                          <a:latin typeface="Cambria Math" panose="02040503050406030204" pitchFamily="18" charset="0"/>
                        </a:rPr>
                        <m:t>1</m:t>
                      </m:r>
                    </m:oMath>
                  </m:oMathPara>
                </a14:m>
                <a:endParaRPr lang="zh-TW" altLang="zh-TW" sz="2400" dirty="0">
                  <a:latin typeface="微軟正黑體" panose="020B0604030504040204" pitchFamily="34" charset="-120"/>
                  <a:ea typeface="微軟正黑體" panose="020B0604030504040204" pitchFamily="34" charset="-120"/>
                </a:endParaRPr>
              </a:p>
            </p:txBody>
          </p:sp>
        </mc:Choice>
        <mc:Fallback xmlns="">
          <p:sp>
            <p:nvSpPr>
              <p:cNvPr id="14" name="矩形 13"/>
              <p:cNvSpPr>
                <a:spLocks noRot="1" noChangeAspect="1" noMove="1" noResize="1" noEditPoints="1" noAdjustHandles="1" noChangeArrowheads="1" noChangeShapeType="1" noTextEdit="1"/>
              </p:cNvSpPr>
              <p:nvPr/>
            </p:nvSpPr>
            <p:spPr>
              <a:xfrm>
                <a:off x="7133439" y="4098001"/>
                <a:ext cx="5117827" cy="795795"/>
              </a:xfrm>
              <a:prstGeom prst="rect">
                <a:avLst/>
              </a:prstGeom>
              <a:blipFill>
                <a:blip r:embed="rId3"/>
                <a:stretch>
                  <a:fillRect/>
                </a:stretch>
              </a:blipFill>
            </p:spPr>
            <p:txBody>
              <a:bodyPr/>
              <a:lstStyle/>
              <a:p>
                <a:r>
                  <a:rPr lang="zh-TW" altLang="en-US">
                    <a:noFill/>
                  </a:rPr>
                  <a:t> </a:t>
                </a:r>
              </a:p>
            </p:txBody>
          </p:sp>
        </mc:Fallback>
      </mc:AlternateContent>
      <p:sp>
        <p:nvSpPr>
          <p:cNvPr id="15" name="投影片編號版面配置區 14"/>
          <p:cNvSpPr>
            <a:spLocks noGrp="1"/>
          </p:cNvSpPr>
          <p:nvPr>
            <p:ph type="sldNum" sz="quarter" idx="12"/>
          </p:nvPr>
        </p:nvSpPr>
        <p:spPr/>
        <p:txBody>
          <a:bodyPr/>
          <a:lstStyle/>
          <a:p>
            <a:fld id="{FA37EAB8-EDB4-4B22-8925-965AA9769E5D}" type="slidenum">
              <a:rPr lang="zh-TW" altLang="en-US" smtClean="0"/>
              <a:t>26</a:t>
            </a:fld>
            <a:endParaRPr lang="zh-TW" altLang="en-US"/>
          </a:p>
        </p:txBody>
      </p:sp>
    </p:spTree>
    <p:extLst>
      <p:ext uri="{BB962C8B-B14F-4D97-AF65-F5344CB8AC3E}">
        <p14:creationId xmlns:p14="http://schemas.microsoft.com/office/powerpoint/2010/main" val="33566013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補零 </a:t>
            </a:r>
            <a:r>
              <a:rPr lang="en-US" altLang="zh-TW" dirty="0" smtClean="0">
                <a:latin typeface="微軟正黑體" panose="020B0604030504040204" pitchFamily="34" charset="-120"/>
                <a:ea typeface="微軟正黑體" panose="020B0604030504040204" pitchFamily="34" charset="-120"/>
              </a:rPr>
              <a:t>Zero-Padding</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759178" y="1690688"/>
            <a:ext cx="11128022" cy="725664"/>
          </a:xfrm>
        </p:spPr>
        <p:txBody>
          <a:bodyPr>
            <a:normAutofit fontScale="92500" lnSpcReduction="10000"/>
          </a:bodyPr>
          <a:lstStyle/>
          <a:p>
            <a:r>
              <a:rPr lang="zh-TW" altLang="en-US" dirty="0">
                <a:latin typeface="微軟正黑體" panose="020B0604030504040204" pitchFamily="34" charset="-120"/>
                <a:ea typeface="微軟正黑體" panose="020B0604030504040204" pitchFamily="34" charset="-120"/>
              </a:rPr>
              <a:t>為</a:t>
            </a:r>
            <a:r>
              <a:rPr lang="zh-TW" altLang="en-US" dirty="0" smtClean="0">
                <a:latin typeface="微軟正黑體" panose="020B0604030504040204" pitchFamily="34" charset="-120"/>
                <a:ea typeface="微軟正黑體" panose="020B0604030504040204" pitchFamily="34" charset="-120"/>
              </a:rPr>
              <a:t>避免圖片壓縮越來越小所使用的方法，保持輸入和輸出圖片大小較為相同</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2"/>
          <p:cNvSpPr txBox="1">
            <a:spLocks/>
          </p:cNvSpPr>
          <p:nvPr/>
        </p:nvSpPr>
        <p:spPr>
          <a:xfrm>
            <a:off x="838200" y="2416352"/>
            <a:ext cx="10515600" cy="7256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smtClean="0">
                <a:latin typeface="微軟正黑體" panose="020B0604030504040204" pitchFamily="34" charset="-120"/>
                <a:ea typeface="微軟正黑體" panose="020B0604030504040204" pitchFamily="34" charset="-120"/>
              </a:rPr>
              <a:t>作法</a:t>
            </a:r>
            <a:r>
              <a:rPr lang="zh-TW" altLang="en-US" dirty="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輸入的圖片外圍補一圈</a:t>
            </a:r>
            <a:r>
              <a:rPr lang="en-US" altLang="zh-TW" dirty="0" smtClean="0">
                <a:latin typeface="微軟正黑體" panose="020B0604030504040204" pitchFamily="34" charset="-120"/>
                <a:ea typeface="微軟正黑體" panose="020B0604030504040204" pitchFamily="34" charset="-120"/>
              </a:rPr>
              <a:t>0</a:t>
            </a:r>
            <a:endParaRPr lang="zh-TW" altLang="en-US" dirty="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6" name="矩形 5"/>
              <p:cNvSpPr/>
              <p:nvPr/>
            </p:nvSpPr>
            <p:spPr>
              <a:xfrm>
                <a:off x="5846506" y="3986550"/>
                <a:ext cx="5117827" cy="7957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TW" altLang="zh-TW" sz="2400" b="1" i="1" smtClean="0">
                          <a:latin typeface="Cambria Math" panose="02040503050406030204" pitchFamily="18" charset="0"/>
                        </a:rPr>
                        <m:t>特徵圖尺寸</m:t>
                      </m:r>
                      <m:r>
                        <a:rPr lang="en-US" altLang="zh-TW" sz="2400" b="1">
                          <a:latin typeface="Cambria Math" panose="02040503050406030204" pitchFamily="18" charset="0"/>
                        </a:rPr>
                        <m:t>=</m:t>
                      </m:r>
                      <m:f>
                        <m:fPr>
                          <m:ctrlPr>
                            <a:rPr lang="zh-TW" altLang="zh-TW" sz="2400" b="1" i="1">
                              <a:latin typeface="Cambria Math" panose="02040503050406030204" pitchFamily="18" charset="0"/>
                            </a:rPr>
                          </m:ctrlPr>
                        </m:fPr>
                        <m:num>
                          <m:r>
                            <a:rPr lang="en-US" altLang="zh-TW" sz="2400" b="1">
                              <a:latin typeface="Cambria Math" panose="02040503050406030204" pitchFamily="18" charset="0"/>
                            </a:rPr>
                            <m:t>(</m:t>
                          </m:r>
                          <m:r>
                            <a:rPr lang="en-US" altLang="zh-TW" sz="2400" b="1" i="1" smtClean="0">
                              <a:solidFill>
                                <a:schemeClr val="accent1">
                                  <a:lumMod val="75000"/>
                                </a:schemeClr>
                              </a:solidFill>
                              <a:latin typeface="Cambria Math" panose="02040503050406030204" pitchFamily="18" charset="0"/>
                            </a:rPr>
                            <m:t>𝑾</m:t>
                          </m:r>
                          <m:r>
                            <a:rPr lang="en-US" altLang="zh-TW" sz="2400" b="1" i="1">
                              <a:latin typeface="Cambria Math" panose="02040503050406030204" pitchFamily="18" charset="0"/>
                            </a:rPr>
                            <m:t>−</m:t>
                          </m:r>
                          <m:r>
                            <a:rPr lang="en-US" altLang="zh-TW" sz="2400" b="1" i="1" smtClean="0">
                              <a:solidFill>
                                <a:schemeClr val="accent4">
                                  <a:lumMod val="75000"/>
                                </a:schemeClr>
                              </a:solidFill>
                              <a:latin typeface="Cambria Math" panose="02040503050406030204" pitchFamily="18" charset="0"/>
                            </a:rPr>
                            <m:t>𝐅</m:t>
                          </m:r>
                          <m:r>
                            <a:rPr lang="en-US" altLang="zh-TW" sz="2400" b="1" i="1" smtClean="0">
                              <a:solidFill>
                                <a:schemeClr val="tx1"/>
                              </a:solidFill>
                              <a:latin typeface="Cambria Math" panose="02040503050406030204" pitchFamily="18" charset="0"/>
                            </a:rPr>
                            <m:t>+2</m:t>
                          </m:r>
                          <m:r>
                            <m:rPr>
                              <m:sty m:val="p"/>
                            </m:rPr>
                            <a:rPr lang="en-US" altLang="zh-TW" sz="2400" b="1" i="1" smtClean="0">
                              <a:solidFill>
                                <a:srgbClr val="FE3434"/>
                              </a:solidFill>
                              <a:latin typeface="Cambria Math" panose="02040503050406030204" pitchFamily="18" charset="0"/>
                            </a:rPr>
                            <m:t>P</m:t>
                          </m:r>
                          <m:r>
                            <a:rPr lang="en-US" altLang="zh-TW" sz="2400" b="1">
                              <a:latin typeface="Cambria Math" panose="02040503050406030204" pitchFamily="18" charset="0"/>
                            </a:rPr>
                            <m:t>)</m:t>
                          </m:r>
                        </m:num>
                        <m:den>
                          <m:r>
                            <a:rPr lang="en-US" altLang="zh-TW" sz="2400" b="1" i="1" smtClean="0">
                              <a:solidFill>
                                <a:schemeClr val="accent6">
                                  <a:lumMod val="75000"/>
                                </a:schemeClr>
                              </a:solidFill>
                              <a:latin typeface="Cambria Math" panose="02040503050406030204" pitchFamily="18" charset="0"/>
                            </a:rPr>
                            <m:t>𝑺</m:t>
                          </m:r>
                        </m:den>
                      </m:f>
                      <m:r>
                        <a:rPr lang="en-US" altLang="zh-TW" sz="2400" b="1" i="1">
                          <a:latin typeface="Cambria Math" panose="02040503050406030204" pitchFamily="18" charset="0"/>
                        </a:rPr>
                        <m:t>+</m:t>
                      </m:r>
                      <m:r>
                        <a:rPr lang="en-US" altLang="zh-TW" sz="2400" b="0" i="0">
                          <a:latin typeface="Cambria Math" panose="02040503050406030204" pitchFamily="18" charset="0"/>
                        </a:rPr>
                        <m:t>1</m:t>
                      </m:r>
                    </m:oMath>
                  </m:oMathPara>
                </a14:m>
                <a:endParaRPr lang="zh-TW" altLang="zh-TW" sz="2400" dirty="0">
                  <a:latin typeface="微軟正黑體" panose="020B0604030504040204" pitchFamily="34" charset="-120"/>
                  <a:ea typeface="微軟正黑體" panose="020B0604030504040204" pitchFamily="34" charset="-120"/>
                </a:endParaRPr>
              </a:p>
            </p:txBody>
          </p:sp>
        </mc:Choice>
        <mc:Fallback xmlns="">
          <p:sp>
            <p:nvSpPr>
              <p:cNvPr id="6" name="矩形 5"/>
              <p:cNvSpPr>
                <a:spLocks noRot="1" noChangeAspect="1" noMove="1" noResize="1" noEditPoints="1" noAdjustHandles="1" noChangeArrowheads="1" noChangeShapeType="1" noTextEdit="1"/>
              </p:cNvSpPr>
              <p:nvPr/>
            </p:nvSpPr>
            <p:spPr>
              <a:xfrm>
                <a:off x="5846506" y="3986550"/>
                <a:ext cx="5117827" cy="795795"/>
              </a:xfrm>
              <a:prstGeom prst="rect">
                <a:avLst/>
              </a:prstGeom>
              <a:blipFill>
                <a:blip r:embed="rId2"/>
                <a:stretch>
                  <a:fillRect/>
                </a:stretch>
              </a:blipFill>
            </p:spPr>
            <p:txBody>
              <a:bodyPr/>
              <a:lstStyle/>
              <a:p>
                <a:r>
                  <a:rPr lang="zh-TW" altLang="en-US">
                    <a:noFill/>
                  </a:rPr>
                  <a:t> </a:t>
                </a:r>
              </a:p>
            </p:txBody>
          </p:sp>
        </mc:Fallback>
      </mc:AlternateContent>
      <p:sp>
        <p:nvSpPr>
          <p:cNvPr id="7" name="矩形 6"/>
          <p:cNvSpPr/>
          <p:nvPr/>
        </p:nvSpPr>
        <p:spPr>
          <a:xfrm>
            <a:off x="7236178" y="5165214"/>
            <a:ext cx="3728155" cy="461665"/>
          </a:xfrm>
          <a:prstGeom prst="rect">
            <a:avLst/>
          </a:prstGeom>
        </p:spPr>
        <p:txBody>
          <a:bodyPr wrap="square">
            <a:spAutoFit/>
          </a:bodyPr>
          <a:lstStyle/>
          <a:p>
            <a:r>
              <a:rPr lang="en-US" altLang="zh-TW" sz="2400" dirty="0" smtClean="0">
                <a:latin typeface="微軟正黑體" panose="020B0604030504040204" pitchFamily="34" charset="-120"/>
                <a:ea typeface="微軟正黑體" panose="020B0604030504040204" pitchFamily="34" charset="-120"/>
              </a:rPr>
              <a:t>P</a:t>
            </a:r>
            <a:r>
              <a:rPr lang="zh-TW" altLang="en-US" sz="2400" dirty="0" smtClean="0">
                <a:latin typeface="微軟正黑體" panose="020B0604030504040204" pitchFamily="34" charset="-120"/>
                <a:ea typeface="微軟正黑體" panose="020B0604030504040204" pitchFamily="34" charset="-120"/>
              </a:rPr>
              <a:t>為補</a:t>
            </a:r>
            <a:r>
              <a:rPr lang="en-US" altLang="zh-TW" sz="2400" dirty="0" smtClean="0">
                <a:latin typeface="微軟正黑體" panose="020B0604030504040204" pitchFamily="34" charset="-120"/>
                <a:ea typeface="微軟正黑體" panose="020B0604030504040204" pitchFamily="34" charset="-120"/>
              </a:rPr>
              <a:t>0</a:t>
            </a:r>
            <a:r>
              <a:rPr lang="zh-TW" altLang="en-US" sz="2400" dirty="0" smtClean="0">
                <a:latin typeface="微軟正黑體" panose="020B0604030504040204" pitchFamily="34" charset="-120"/>
                <a:ea typeface="微軟正黑體" panose="020B0604030504040204" pitchFamily="34" charset="-120"/>
              </a:rPr>
              <a:t>的</a:t>
            </a:r>
            <a:r>
              <a:rPr lang="zh-TW" altLang="en-US" sz="2400" u="sng" dirty="0" smtClean="0">
                <a:solidFill>
                  <a:srgbClr val="FF0000"/>
                </a:solidFill>
                <a:latin typeface="微軟正黑體" panose="020B0604030504040204" pitchFamily="34" charset="-120"/>
                <a:ea typeface="微軟正黑體" panose="020B0604030504040204" pitchFamily="34" charset="-120"/>
              </a:rPr>
              <a:t>個數</a:t>
            </a:r>
            <a:endParaRPr lang="zh-TW" altLang="zh-TW" sz="2400" u="sng" dirty="0">
              <a:solidFill>
                <a:srgbClr val="FF0000"/>
              </a:solidFill>
              <a:latin typeface="微軟正黑體" panose="020B0604030504040204" pitchFamily="34" charset="-120"/>
              <a:ea typeface="微軟正黑體" panose="020B0604030504040204" pitchFamily="34" charset="-120"/>
            </a:endParaRPr>
          </a:p>
        </p:txBody>
      </p:sp>
      <p:graphicFrame>
        <p:nvGraphicFramePr>
          <p:cNvPr id="8" name="表格 7"/>
          <p:cNvGraphicFramePr>
            <a:graphicFrameLocks noGrp="1"/>
          </p:cNvGraphicFramePr>
          <p:nvPr>
            <p:extLst>
              <p:ext uri="{D42A27DB-BD31-4B8C-83A1-F6EECF244321}">
                <p14:modId xmlns:p14="http://schemas.microsoft.com/office/powerpoint/2010/main" val="2791705856"/>
              </p:ext>
            </p:extLst>
          </p:nvPr>
        </p:nvGraphicFramePr>
        <p:xfrm>
          <a:off x="1686517" y="3465513"/>
          <a:ext cx="2880000" cy="28800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644405937"/>
                    </a:ext>
                  </a:extLst>
                </a:gridCol>
                <a:gridCol w="360000">
                  <a:extLst>
                    <a:ext uri="{9D8B030D-6E8A-4147-A177-3AD203B41FA5}">
                      <a16:colId xmlns:a16="http://schemas.microsoft.com/office/drawing/2014/main" val="3290242097"/>
                    </a:ext>
                  </a:extLst>
                </a:gridCol>
                <a:gridCol w="360000">
                  <a:extLst>
                    <a:ext uri="{9D8B030D-6E8A-4147-A177-3AD203B41FA5}">
                      <a16:colId xmlns:a16="http://schemas.microsoft.com/office/drawing/2014/main" val="3178286799"/>
                    </a:ext>
                  </a:extLst>
                </a:gridCol>
                <a:gridCol w="360000">
                  <a:extLst>
                    <a:ext uri="{9D8B030D-6E8A-4147-A177-3AD203B41FA5}">
                      <a16:colId xmlns:a16="http://schemas.microsoft.com/office/drawing/2014/main" val="3829251401"/>
                    </a:ext>
                  </a:extLst>
                </a:gridCol>
                <a:gridCol w="360000">
                  <a:extLst>
                    <a:ext uri="{9D8B030D-6E8A-4147-A177-3AD203B41FA5}">
                      <a16:colId xmlns:a16="http://schemas.microsoft.com/office/drawing/2014/main" val="2134578193"/>
                    </a:ext>
                  </a:extLst>
                </a:gridCol>
                <a:gridCol w="360000">
                  <a:extLst>
                    <a:ext uri="{9D8B030D-6E8A-4147-A177-3AD203B41FA5}">
                      <a16:colId xmlns:a16="http://schemas.microsoft.com/office/drawing/2014/main" val="2418913521"/>
                    </a:ext>
                  </a:extLst>
                </a:gridCol>
                <a:gridCol w="360000">
                  <a:extLst>
                    <a:ext uri="{9D8B030D-6E8A-4147-A177-3AD203B41FA5}">
                      <a16:colId xmlns:a16="http://schemas.microsoft.com/office/drawing/2014/main" val="849781989"/>
                    </a:ext>
                  </a:extLst>
                </a:gridCol>
                <a:gridCol w="360000">
                  <a:extLst>
                    <a:ext uri="{9D8B030D-6E8A-4147-A177-3AD203B41FA5}">
                      <a16:colId xmlns:a16="http://schemas.microsoft.com/office/drawing/2014/main" val="2531422368"/>
                    </a:ext>
                  </a:extLst>
                </a:gridCol>
              </a:tblGrid>
              <a:tr h="360000">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76719882"/>
                  </a:ext>
                </a:extLst>
              </a:tr>
              <a:tr h="360000">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97256863"/>
                  </a:ext>
                </a:extLst>
              </a:tr>
              <a:tr h="360000">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42913364"/>
                  </a:ext>
                </a:extLst>
              </a:tr>
              <a:tr h="360000">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135179"/>
                  </a:ext>
                </a:extLst>
              </a:tr>
              <a:tr h="360000">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TW" altLang="en-US" sz="1400" b="1" dirty="0">
                        <a:solidFill>
                          <a:srgbClr val="00B0F0"/>
                        </a:solidFill>
                      </a:endParaRPr>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solidFill>
                          <a:srgbClr val="00B0F0"/>
                        </a:solidFill>
                      </a:endParaRPr>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85779148"/>
                  </a:ext>
                </a:extLst>
              </a:tr>
              <a:tr h="360000">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solidFill>
                          <a:srgbClr val="00B0F0"/>
                        </a:solidFill>
                      </a:endParaRPr>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54665336"/>
                  </a:ext>
                </a:extLst>
              </a:tr>
              <a:tr h="360000">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TW" altLang="en-US" sz="1400" dirty="0">
                        <a:solidFill>
                          <a:srgbClr val="00B0F0"/>
                        </a:solidFill>
                      </a:endParaRPr>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solidFill>
                          <a:srgbClr val="00B0F0"/>
                        </a:solidFill>
                      </a:endParaRPr>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67334105"/>
                  </a:ext>
                </a:extLst>
              </a:tr>
              <a:tr h="360000">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65504792"/>
                  </a:ext>
                </a:extLst>
              </a:tr>
            </a:tbl>
          </a:graphicData>
        </a:graphic>
      </p:graphicFrame>
      <p:sp>
        <p:nvSpPr>
          <p:cNvPr id="5" name="投影片編號版面配置區 4"/>
          <p:cNvSpPr>
            <a:spLocks noGrp="1"/>
          </p:cNvSpPr>
          <p:nvPr>
            <p:ph type="sldNum" sz="quarter" idx="12"/>
          </p:nvPr>
        </p:nvSpPr>
        <p:spPr/>
        <p:txBody>
          <a:bodyPr/>
          <a:lstStyle/>
          <a:p>
            <a:fld id="{FA37EAB8-EDB4-4B22-8925-965AA9769E5D}" type="slidenum">
              <a:rPr lang="zh-TW" altLang="en-US" smtClean="0"/>
              <a:t>27</a:t>
            </a:fld>
            <a:endParaRPr lang="zh-TW" altLang="en-US"/>
          </a:p>
        </p:txBody>
      </p:sp>
    </p:spTree>
    <p:extLst>
      <p:ext uri="{BB962C8B-B14F-4D97-AF65-F5344CB8AC3E}">
        <p14:creationId xmlns:p14="http://schemas.microsoft.com/office/powerpoint/2010/main" val="10359090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066373373"/>
              </p:ext>
            </p:extLst>
          </p:nvPr>
        </p:nvGraphicFramePr>
        <p:xfrm>
          <a:off x="693094" y="438423"/>
          <a:ext cx="2880000" cy="28800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644405937"/>
                    </a:ext>
                  </a:extLst>
                </a:gridCol>
                <a:gridCol w="360000">
                  <a:extLst>
                    <a:ext uri="{9D8B030D-6E8A-4147-A177-3AD203B41FA5}">
                      <a16:colId xmlns:a16="http://schemas.microsoft.com/office/drawing/2014/main" val="3290242097"/>
                    </a:ext>
                  </a:extLst>
                </a:gridCol>
                <a:gridCol w="360000">
                  <a:extLst>
                    <a:ext uri="{9D8B030D-6E8A-4147-A177-3AD203B41FA5}">
                      <a16:colId xmlns:a16="http://schemas.microsoft.com/office/drawing/2014/main" val="3178286799"/>
                    </a:ext>
                  </a:extLst>
                </a:gridCol>
                <a:gridCol w="360000">
                  <a:extLst>
                    <a:ext uri="{9D8B030D-6E8A-4147-A177-3AD203B41FA5}">
                      <a16:colId xmlns:a16="http://schemas.microsoft.com/office/drawing/2014/main" val="3829251401"/>
                    </a:ext>
                  </a:extLst>
                </a:gridCol>
                <a:gridCol w="360000">
                  <a:extLst>
                    <a:ext uri="{9D8B030D-6E8A-4147-A177-3AD203B41FA5}">
                      <a16:colId xmlns:a16="http://schemas.microsoft.com/office/drawing/2014/main" val="2134578193"/>
                    </a:ext>
                  </a:extLst>
                </a:gridCol>
                <a:gridCol w="360000">
                  <a:extLst>
                    <a:ext uri="{9D8B030D-6E8A-4147-A177-3AD203B41FA5}">
                      <a16:colId xmlns:a16="http://schemas.microsoft.com/office/drawing/2014/main" val="2418913521"/>
                    </a:ext>
                  </a:extLst>
                </a:gridCol>
                <a:gridCol w="360000">
                  <a:extLst>
                    <a:ext uri="{9D8B030D-6E8A-4147-A177-3AD203B41FA5}">
                      <a16:colId xmlns:a16="http://schemas.microsoft.com/office/drawing/2014/main" val="849781989"/>
                    </a:ext>
                  </a:extLst>
                </a:gridCol>
                <a:gridCol w="360000">
                  <a:extLst>
                    <a:ext uri="{9D8B030D-6E8A-4147-A177-3AD203B41FA5}">
                      <a16:colId xmlns:a16="http://schemas.microsoft.com/office/drawing/2014/main" val="2531422368"/>
                    </a:ext>
                  </a:extLst>
                </a:gridCol>
              </a:tblGrid>
              <a:tr h="360000">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76719882"/>
                  </a:ext>
                </a:extLst>
              </a:tr>
              <a:tr h="360000">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97256863"/>
                  </a:ext>
                </a:extLst>
              </a:tr>
              <a:tr h="360000">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42913364"/>
                  </a:ext>
                </a:extLst>
              </a:tr>
              <a:tr h="360000">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135179"/>
                  </a:ext>
                </a:extLst>
              </a:tr>
              <a:tr h="360000">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TW" altLang="en-US" sz="1400" b="1" dirty="0">
                        <a:solidFill>
                          <a:srgbClr val="00B0F0"/>
                        </a:solidFill>
                      </a:endParaRPr>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solidFill>
                          <a:srgbClr val="00B0F0"/>
                        </a:solidFill>
                      </a:endParaRPr>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85779148"/>
                  </a:ext>
                </a:extLst>
              </a:tr>
              <a:tr h="360000">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solidFill>
                          <a:srgbClr val="00B0F0"/>
                        </a:solidFill>
                      </a:endParaRPr>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54665336"/>
                  </a:ext>
                </a:extLst>
              </a:tr>
              <a:tr h="360000">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TW" altLang="en-US" sz="1400" dirty="0">
                        <a:solidFill>
                          <a:srgbClr val="00B0F0"/>
                        </a:solidFill>
                      </a:endParaRPr>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solidFill>
                          <a:srgbClr val="00B0F0"/>
                        </a:solidFill>
                      </a:endParaRPr>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67334105"/>
                  </a:ext>
                </a:extLst>
              </a:tr>
              <a:tr h="360000">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TW" sz="1400" dirty="0" smtClean="0"/>
                        <a:t>0</a:t>
                      </a:r>
                      <a:endParaRPr lang="zh-TW" altLang="en-US" sz="1400" dirty="0"/>
                    </a:p>
                  </a:txBody>
                  <a:tcPr marL="71229" marR="71229" marT="35614" marB="35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65504792"/>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970298099"/>
              </p:ext>
            </p:extLst>
          </p:nvPr>
        </p:nvGraphicFramePr>
        <p:xfrm>
          <a:off x="5163283" y="1136890"/>
          <a:ext cx="1080000" cy="1102686"/>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2237587153"/>
                    </a:ext>
                  </a:extLst>
                </a:gridCol>
                <a:gridCol w="360000">
                  <a:extLst>
                    <a:ext uri="{9D8B030D-6E8A-4147-A177-3AD203B41FA5}">
                      <a16:colId xmlns:a16="http://schemas.microsoft.com/office/drawing/2014/main" val="3242815880"/>
                    </a:ext>
                  </a:extLst>
                </a:gridCol>
                <a:gridCol w="360000">
                  <a:extLst>
                    <a:ext uri="{9D8B030D-6E8A-4147-A177-3AD203B41FA5}">
                      <a16:colId xmlns:a16="http://schemas.microsoft.com/office/drawing/2014/main" val="1570543475"/>
                    </a:ext>
                  </a:extLst>
                </a:gridCol>
              </a:tblGrid>
              <a:tr h="360000">
                <a:tc>
                  <a:txBody>
                    <a:bodyPr/>
                    <a:lstStyle/>
                    <a:p>
                      <a:pPr algn="ct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2513054270"/>
                  </a:ext>
                </a:extLst>
              </a:tr>
              <a:tr h="360000">
                <a:tc>
                  <a:txBody>
                    <a:bodyPr/>
                    <a:lstStyle/>
                    <a:p>
                      <a:pPr algn="ct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2038710511"/>
                  </a:ext>
                </a:extLst>
              </a:tr>
              <a:tr h="360000">
                <a:tc>
                  <a:txBody>
                    <a:bodyPr/>
                    <a:lstStyle/>
                    <a:p>
                      <a:pPr algn="ct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324662050"/>
                  </a:ext>
                </a:extLst>
              </a:tr>
            </a:tbl>
          </a:graphicData>
        </a:graphic>
      </p:graphicFrame>
      <p:sp>
        <p:nvSpPr>
          <p:cNvPr id="7" name="流程圖: 匯合連接點 6"/>
          <p:cNvSpPr/>
          <p:nvPr/>
        </p:nvSpPr>
        <p:spPr>
          <a:xfrm>
            <a:off x="3916411" y="1332637"/>
            <a:ext cx="884924" cy="884924"/>
          </a:xfrm>
          <a:prstGeom prst="flowChartSummingJunction">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9" name="流程圖: 匯合連接點 8"/>
          <p:cNvSpPr/>
          <p:nvPr/>
        </p:nvSpPr>
        <p:spPr>
          <a:xfrm>
            <a:off x="3916411" y="4129116"/>
            <a:ext cx="884924" cy="884924"/>
          </a:xfrm>
          <a:prstGeom prst="flowChartSummingJunction">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10" name="矩形 9"/>
              <p:cNvSpPr/>
              <p:nvPr/>
            </p:nvSpPr>
            <p:spPr>
              <a:xfrm>
                <a:off x="9828237" y="1459564"/>
                <a:ext cx="2269147" cy="631070"/>
              </a:xfrm>
              <a:prstGeom prst="rect">
                <a:avLst/>
              </a:prstGeom>
            </p:spPr>
            <p:txBody>
              <a:bodyPr wrap="none">
                <a:spAutoFit/>
              </a:bodyPr>
              <a:lstStyle/>
              <a:p>
                <a14:m>
                  <m:oMath xmlns:m="http://schemas.openxmlformats.org/officeDocument/2006/math">
                    <m:f>
                      <m:fPr>
                        <m:ctrlPr>
                          <a:rPr lang="zh-TW" altLang="zh-TW" sz="2400" b="1" i="1" smtClean="0">
                            <a:latin typeface="Cambria Math" panose="02040503050406030204" pitchFamily="18" charset="0"/>
                          </a:rPr>
                        </m:ctrlPr>
                      </m:fPr>
                      <m:num>
                        <m:r>
                          <a:rPr lang="en-US" altLang="zh-TW" sz="2400" b="1">
                            <a:latin typeface="Cambria Math" panose="02040503050406030204" pitchFamily="18" charset="0"/>
                          </a:rPr>
                          <m:t>(</m:t>
                        </m:r>
                        <m:r>
                          <a:rPr lang="en-US" altLang="zh-TW" sz="2400" b="1" i="1" smtClean="0">
                            <a:latin typeface="Cambria Math" panose="02040503050406030204" pitchFamily="18" charset="0"/>
                          </a:rPr>
                          <m:t>𝟔</m:t>
                        </m:r>
                        <m:r>
                          <a:rPr lang="en-US" altLang="zh-TW" sz="2400" b="1" i="1">
                            <a:latin typeface="Cambria Math" panose="02040503050406030204" pitchFamily="18" charset="0"/>
                          </a:rPr>
                          <m:t>−</m:t>
                        </m:r>
                        <m:r>
                          <a:rPr lang="en-US" altLang="zh-TW" sz="2400" b="1" i="1" smtClean="0">
                            <a:latin typeface="Cambria Math" panose="02040503050406030204" pitchFamily="18" charset="0"/>
                          </a:rPr>
                          <m:t>𝟑</m:t>
                        </m:r>
                        <m:r>
                          <a:rPr lang="en-US" altLang="zh-TW" sz="2400" b="1" i="1">
                            <a:latin typeface="Cambria Math" panose="02040503050406030204" pitchFamily="18" charset="0"/>
                          </a:rPr>
                          <m:t>+</m:t>
                        </m:r>
                        <m:r>
                          <a:rPr lang="en-US" altLang="zh-TW" sz="2400" b="1" i="1" smtClean="0">
                            <a:solidFill>
                              <a:schemeClr val="tx1"/>
                            </a:solidFill>
                            <a:latin typeface="Cambria Math" panose="02040503050406030204" pitchFamily="18" charset="0"/>
                          </a:rPr>
                          <m:t>2</m:t>
                        </m:r>
                        <m:r>
                          <a:rPr lang="zh-TW" altLang="en-US" sz="2400" b="1" i="1">
                            <a:solidFill>
                              <a:schemeClr val="tx1"/>
                            </a:solidFill>
                            <a:latin typeface="Cambria Math" panose="02040503050406030204" pitchFamily="18" charset="0"/>
                          </a:rPr>
                          <m:t>∗</m:t>
                        </m:r>
                        <m:r>
                          <a:rPr lang="en-US" altLang="zh-TW" sz="2400" b="1" i="0" smtClean="0">
                            <a:solidFill>
                              <a:schemeClr val="tx1"/>
                            </a:solidFill>
                            <a:latin typeface="Cambria Math" panose="02040503050406030204" pitchFamily="18" charset="0"/>
                          </a:rPr>
                          <m:t>𝟏</m:t>
                        </m:r>
                        <m:r>
                          <a:rPr lang="en-US" altLang="zh-TW" sz="2400" b="1">
                            <a:latin typeface="Cambria Math" panose="02040503050406030204" pitchFamily="18" charset="0"/>
                          </a:rPr>
                          <m:t>)</m:t>
                        </m:r>
                      </m:num>
                      <m:den>
                        <m:r>
                          <a:rPr lang="en-US" altLang="zh-TW" sz="2400" b="1" i="1">
                            <a:latin typeface="Cambria Math" panose="02040503050406030204" pitchFamily="18" charset="0"/>
                          </a:rPr>
                          <m:t>1</m:t>
                        </m:r>
                      </m:den>
                    </m:f>
                    <m:r>
                      <a:rPr lang="en-US" altLang="zh-TW" sz="2400" b="1" i="1">
                        <a:latin typeface="Cambria Math" panose="02040503050406030204" pitchFamily="18" charset="0"/>
                      </a:rPr>
                      <m:t>+</m:t>
                    </m:r>
                    <m:r>
                      <a:rPr lang="en-US" altLang="zh-TW" sz="2400" i="1">
                        <a:latin typeface="Cambria Math" panose="02040503050406030204" pitchFamily="18" charset="0"/>
                      </a:rPr>
                      <m:t>1</m:t>
                    </m:r>
                  </m:oMath>
                </a14:m>
                <a:r>
                  <a:rPr lang="en-US" altLang="zh-TW" sz="2400" dirty="0" smtClean="0">
                    <a:latin typeface="微軟正黑體" panose="020B0604030504040204" pitchFamily="34" charset="-120"/>
                    <a:ea typeface="微軟正黑體" panose="020B0604030504040204" pitchFamily="34" charset="-120"/>
                  </a:rPr>
                  <a:t>=6</a:t>
                </a:r>
                <a:endParaRPr lang="en-US" altLang="zh-TW" sz="2400" dirty="0">
                  <a:solidFill>
                    <a:srgbClr val="FF0000"/>
                  </a:solidFill>
                  <a:latin typeface="微軟正黑體" panose="020B0604030504040204" pitchFamily="34" charset="-120"/>
                  <a:ea typeface="微軟正黑體" panose="020B0604030504040204" pitchFamily="34" charset="-120"/>
                </a:endParaRPr>
              </a:p>
            </p:txBody>
          </p:sp>
        </mc:Choice>
        <mc:Fallback xmlns="">
          <p:sp>
            <p:nvSpPr>
              <p:cNvPr id="10" name="矩形 9"/>
              <p:cNvSpPr>
                <a:spLocks noRot="1" noChangeAspect="1" noMove="1" noResize="1" noEditPoints="1" noAdjustHandles="1" noChangeArrowheads="1" noChangeShapeType="1" noTextEdit="1"/>
              </p:cNvSpPr>
              <p:nvPr/>
            </p:nvSpPr>
            <p:spPr>
              <a:xfrm>
                <a:off x="9828237" y="1459564"/>
                <a:ext cx="2269147" cy="631070"/>
              </a:xfrm>
              <a:prstGeom prst="rect">
                <a:avLst/>
              </a:prstGeom>
              <a:blipFill>
                <a:blip r:embed="rId3"/>
                <a:stretch>
                  <a:fillRect r="-3495" b="-7692"/>
                </a:stretch>
              </a:blipFill>
            </p:spPr>
            <p:txBody>
              <a:bodyPr/>
              <a:lstStyle/>
              <a:p>
                <a:r>
                  <a:rPr lang="zh-TW" altLang="en-US">
                    <a:noFill/>
                  </a:rPr>
                  <a:t> </a:t>
                </a:r>
              </a:p>
            </p:txBody>
          </p:sp>
        </mc:Fallback>
      </mc:AlternateContent>
      <p:sp>
        <p:nvSpPr>
          <p:cNvPr id="11" name="文字方塊 10"/>
          <p:cNvSpPr txBox="1"/>
          <p:nvPr/>
        </p:nvSpPr>
        <p:spPr>
          <a:xfrm>
            <a:off x="190088" y="6183477"/>
            <a:ext cx="2413699" cy="461665"/>
          </a:xfrm>
          <a:prstGeom prst="rect">
            <a:avLst/>
          </a:prstGeom>
          <a:noFill/>
        </p:spPr>
        <p:txBody>
          <a:bodyPr wrap="square" rtlCol="0">
            <a:spAutoFit/>
          </a:bodyPr>
          <a:lstStyle/>
          <a:p>
            <a:r>
              <a:rPr lang="zh-TW" altLang="en-US" sz="2400" b="1" dirty="0" smtClean="0">
                <a:latin typeface="微軟正黑體" panose="020B0604030504040204" pitchFamily="34" charset="-120"/>
                <a:ea typeface="微軟正黑體" panose="020B0604030504040204" pitchFamily="34" charset="-120"/>
              </a:rPr>
              <a:t>*預設步幅均為</a:t>
            </a:r>
            <a:r>
              <a:rPr lang="en-US" altLang="zh-TW" sz="2400" b="1" dirty="0" smtClean="0">
                <a:latin typeface="微軟正黑體" panose="020B0604030504040204" pitchFamily="34" charset="-120"/>
                <a:ea typeface="微軟正黑體" panose="020B0604030504040204" pitchFamily="34" charset="-120"/>
              </a:rPr>
              <a:t>1</a:t>
            </a:r>
            <a:endParaRPr lang="zh-TW" altLang="en-US" sz="2400" b="1" dirty="0">
              <a:latin typeface="微軟正黑體" panose="020B0604030504040204" pitchFamily="34" charset="-120"/>
              <a:ea typeface="微軟正黑體" panose="020B0604030504040204" pitchFamily="34" charset="-120"/>
            </a:endParaRPr>
          </a:p>
        </p:txBody>
      </p:sp>
      <p:sp>
        <p:nvSpPr>
          <p:cNvPr id="12" name="向右箭號 11"/>
          <p:cNvSpPr/>
          <p:nvPr/>
        </p:nvSpPr>
        <p:spPr>
          <a:xfrm>
            <a:off x="6708343" y="1587138"/>
            <a:ext cx="568502" cy="3759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13" name="向右箭號 12"/>
          <p:cNvSpPr/>
          <p:nvPr/>
        </p:nvSpPr>
        <p:spPr>
          <a:xfrm>
            <a:off x="6751004" y="4638118"/>
            <a:ext cx="568502" cy="3759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graphicFrame>
        <p:nvGraphicFramePr>
          <p:cNvPr id="16" name="表格 15"/>
          <p:cNvGraphicFramePr>
            <a:graphicFrameLocks noGrp="1"/>
          </p:cNvGraphicFramePr>
          <p:nvPr>
            <p:extLst>
              <p:ext uri="{D42A27DB-BD31-4B8C-83A1-F6EECF244321}">
                <p14:modId xmlns:p14="http://schemas.microsoft.com/office/powerpoint/2010/main" val="1864764171"/>
              </p:ext>
            </p:extLst>
          </p:nvPr>
        </p:nvGraphicFramePr>
        <p:xfrm>
          <a:off x="7882437" y="3851578"/>
          <a:ext cx="1440000" cy="14400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560361053"/>
                    </a:ext>
                  </a:extLst>
                </a:gridCol>
                <a:gridCol w="360000">
                  <a:extLst>
                    <a:ext uri="{9D8B030D-6E8A-4147-A177-3AD203B41FA5}">
                      <a16:colId xmlns:a16="http://schemas.microsoft.com/office/drawing/2014/main" val="814419908"/>
                    </a:ext>
                  </a:extLst>
                </a:gridCol>
                <a:gridCol w="360000">
                  <a:extLst>
                    <a:ext uri="{9D8B030D-6E8A-4147-A177-3AD203B41FA5}">
                      <a16:colId xmlns:a16="http://schemas.microsoft.com/office/drawing/2014/main" val="2229678331"/>
                    </a:ext>
                  </a:extLst>
                </a:gridCol>
                <a:gridCol w="360000">
                  <a:extLst>
                    <a:ext uri="{9D8B030D-6E8A-4147-A177-3AD203B41FA5}">
                      <a16:colId xmlns:a16="http://schemas.microsoft.com/office/drawing/2014/main" val="2181739257"/>
                    </a:ext>
                  </a:extLst>
                </a:gridCol>
              </a:tblGrid>
              <a:tr h="360000">
                <a:tc>
                  <a:txBody>
                    <a:bodyPr/>
                    <a:lstStyle/>
                    <a:p>
                      <a:pPr algn="ctr"/>
                      <a:endParaRPr lang="zh-TW" altLang="en-US" sz="1200" b="1" dirty="0">
                        <a:solidFill>
                          <a:srgbClr val="00B0F0"/>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200" dirty="0"/>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200" dirty="0"/>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200" dirty="0"/>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4602546"/>
                  </a:ext>
                </a:extLst>
              </a:tr>
              <a:tr h="360000">
                <a:tc>
                  <a:txBody>
                    <a:bodyPr/>
                    <a:lstStyle/>
                    <a:p>
                      <a:pPr algn="ctr"/>
                      <a:endParaRPr lang="zh-TW" altLang="en-US" sz="1200" b="1" dirty="0">
                        <a:solidFill>
                          <a:srgbClr val="00B0F0"/>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200" dirty="0"/>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200" dirty="0"/>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200" dirty="0"/>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3261843"/>
                  </a:ext>
                </a:extLst>
              </a:tr>
              <a:tr h="360000">
                <a:tc>
                  <a:txBody>
                    <a:bodyPr/>
                    <a:lstStyle/>
                    <a:p>
                      <a:pPr algn="ctr"/>
                      <a:endParaRPr lang="zh-TW" altLang="en-US" sz="1200" b="1" dirty="0">
                        <a:solidFill>
                          <a:srgbClr val="00B0F0"/>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200" dirty="0"/>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200" dirty="0"/>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200" dirty="0"/>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9099023"/>
                  </a:ext>
                </a:extLst>
              </a:tr>
              <a:tr h="360000">
                <a:tc>
                  <a:txBody>
                    <a:bodyPr/>
                    <a:lstStyle/>
                    <a:p>
                      <a:pPr algn="ctr"/>
                      <a:endParaRPr lang="zh-TW" altLang="en-US" sz="1200" b="1" dirty="0">
                        <a:solidFill>
                          <a:srgbClr val="00B0F0"/>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200" dirty="0"/>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200" dirty="0"/>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200" dirty="0"/>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4280638"/>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283142363"/>
              </p:ext>
            </p:extLst>
          </p:nvPr>
        </p:nvGraphicFramePr>
        <p:xfrm>
          <a:off x="1105137" y="3625939"/>
          <a:ext cx="2160000" cy="21600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644405937"/>
                    </a:ext>
                  </a:extLst>
                </a:gridCol>
                <a:gridCol w="360000">
                  <a:extLst>
                    <a:ext uri="{9D8B030D-6E8A-4147-A177-3AD203B41FA5}">
                      <a16:colId xmlns:a16="http://schemas.microsoft.com/office/drawing/2014/main" val="3290242097"/>
                    </a:ext>
                  </a:extLst>
                </a:gridCol>
                <a:gridCol w="360000">
                  <a:extLst>
                    <a:ext uri="{9D8B030D-6E8A-4147-A177-3AD203B41FA5}">
                      <a16:colId xmlns:a16="http://schemas.microsoft.com/office/drawing/2014/main" val="3178286799"/>
                    </a:ext>
                  </a:extLst>
                </a:gridCol>
                <a:gridCol w="360000">
                  <a:extLst>
                    <a:ext uri="{9D8B030D-6E8A-4147-A177-3AD203B41FA5}">
                      <a16:colId xmlns:a16="http://schemas.microsoft.com/office/drawing/2014/main" val="3829251401"/>
                    </a:ext>
                  </a:extLst>
                </a:gridCol>
                <a:gridCol w="360000">
                  <a:extLst>
                    <a:ext uri="{9D8B030D-6E8A-4147-A177-3AD203B41FA5}">
                      <a16:colId xmlns:a16="http://schemas.microsoft.com/office/drawing/2014/main" val="2134578193"/>
                    </a:ext>
                  </a:extLst>
                </a:gridCol>
                <a:gridCol w="360000">
                  <a:extLst>
                    <a:ext uri="{9D8B030D-6E8A-4147-A177-3AD203B41FA5}">
                      <a16:colId xmlns:a16="http://schemas.microsoft.com/office/drawing/2014/main" val="2418913521"/>
                    </a:ext>
                  </a:extLst>
                </a:gridCol>
              </a:tblGrid>
              <a:tr h="360000">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942913364"/>
                  </a:ext>
                </a:extLst>
              </a:tr>
              <a:tr h="360000">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9135179"/>
                  </a:ext>
                </a:extLst>
              </a:tr>
              <a:tr h="360000">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300" b="1" dirty="0">
                        <a:solidFill>
                          <a:srgbClr val="00B0F0"/>
                        </a:solidFill>
                      </a:endParaRPr>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300" dirty="0">
                        <a:solidFill>
                          <a:srgbClr val="00B0F0"/>
                        </a:solidFill>
                      </a:endParaRPr>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785779148"/>
                  </a:ext>
                </a:extLst>
              </a:tr>
              <a:tr h="360000">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300" dirty="0">
                        <a:solidFill>
                          <a:srgbClr val="00B0F0"/>
                        </a:solidFill>
                      </a:endParaRPr>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54665336"/>
                  </a:ext>
                </a:extLst>
              </a:tr>
              <a:tr h="360000">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300" dirty="0">
                        <a:solidFill>
                          <a:srgbClr val="00B0F0"/>
                        </a:solidFill>
                      </a:endParaRPr>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300" dirty="0">
                        <a:solidFill>
                          <a:srgbClr val="00B0F0"/>
                        </a:solidFill>
                      </a:endParaRPr>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667334105"/>
                  </a:ext>
                </a:extLst>
              </a:tr>
              <a:tr h="360000">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165504792"/>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3852140843"/>
              </p:ext>
            </p:extLst>
          </p:nvPr>
        </p:nvGraphicFramePr>
        <p:xfrm>
          <a:off x="7472541" y="695099"/>
          <a:ext cx="2160000" cy="21600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644405937"/>
                    </a:ext>
                  </a:extLst>
                </a:gridCol>
                <a:gridCol w="360000">
                  <a:extLst>
                    <a:ext uri="{9D8B030D-6E8A-4147-A177-3AD203B41FA5}">
                      <a16:colId xmlns:a16="http://schemas.microsoft.com/office/drawing/2014/main" val="3290242097"/>
                    </a:ext>
                  </a:extLst>
                </a:gridCol>
                <a:gridCol w="360000">
                  <a:extLst>
                    <a:ext uri="{9D8B030D-6E8A-4147-A177-3AD203B41FA5}">
                      <a16:colId xmlns:a16="http://schemas.microsoft.com/office/drawing/2014/main" val="3178286799"/>
                    </a:ext>
                  </a:extLst>
                </a:gridCol>
                <a:gridCol w="360000">
                  <a:extLst>
                    <a:ext uri="{9D8B030D-6E8A-4147-A177-3AD203B41FA5}">
                      <a16:colId xmlns:a16="http://schemas.microsoft.com/office/drawing/2014/main" val="3829251401"/>
                    </a:ext>
                  </a:extLst>
                </a:gridCol>
                <a:gridCol w="360000">
                  <a:extLst>
                    <a:ext uri="{9D8B030D-6E8A-4147-A177-3AD203B41FA5}">
                      <a16:colId xmlns:a16="http://schemas.microsoft.com/office/drawing/2014/main" val="2134578193"/>
                    </a:ext>
                  </a:extLst>
                </a:gridCol>
                <a:gridCol w="360000">
                  <a:extLst>
                    <a:ext uri="{9D8B030D-6E8A-4147-A177-3AD203B41FA5}">
                      <a16:colId xmlns:a16="http://schemas.microsoft.com/office/drawing/2014/main" val="2418913521"/>
                    </a:ext>
                  </a:extLst>
                </a:gridCol>
              </a:tblGrid>
              <a:tr h="360000">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2913364"/>
                  </a:ext>
                </a:extLst>
              </a:tr>
              <a:tr h="360000">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35179"/>
                  </a:ext>
                </a:extLst>
              </a:tr>
              <a:tr h="360000">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300" b="1" dirty="0">
                        <a:solidFill>
                          <a:srgbClr val="00B0F0"/>
                        </a:solidFill>
                      </a:endParaRPr>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300" dirty="0">
                        <a:solidFill>
                          <a:srgbClr val="00B0F0"/>
                        </a:solidFill>
                      </a:endParaRPr>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5779148"/>
                  </a:ext>
                </a:extLst>
              </a:tr>
              <a:tr h="360000">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300" dirty="0">
                        <a:solidFill>
                          <a:srgbClr val="00B0F0"/>
                        </a:solidFill>
                      </a:endParaRPr>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4665336"/>
                  </a:ext>
                </a:extLst>
              </a:tr>
              <a:tr h="360000">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300" dirty="0">
                        <a:solidFill>
                          <a:srgbClr val="00B0F0"/>
                        </a:solidFill>
                      </a:endParaRPr>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300" dirty="0">
                        <a:solidFill>
                          <a:srgbClr val="00B0F0"/>
                        </a:solidFill>
                      </a:endParaRPr>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7334105"/>
                  </a:ext>
                </a:extLst>
              </a:tr>
              <a:tr h="360000">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TW" altLang="en-US" sz="1300" dirty="0"/>
                    </a:p>
                  </a:txBody>
                  <a:tcPr marL="66756" marR="66756" marT="33378" marB="333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5504792"/>
                  </a:ext>
                </a:extLst>
              </a:tr>
            </a:tbl>
          </a:graphicData>
        </a:graphic>
      </p:graphicFrame>
      <mc:AlternateContent xmlns:mc="http://schemas.openxmlformats.org/markup-compatibility/2006" xmlns:a14="http://schemas.microsoft.com/office/drawing/2010/main">
        <mc:Choice Requires="a14">
          <p:sp>
            <p:nvSpPr>
              <p:cNvPr id="19" name="矩形 18"/>
              <p:cNvSpPr/>
              <p:nvPr/>
            </p:nvSpPr>
            <p:spPr>
              <a:xfrm>
                <a:off x="9828237" y="4382970"/>
                <a:ext cx="1744965" cy="631070"/>
              </a:xfrm>
              <a:prstGeom prst="rect">
                <a:avLst/>
              </a:prstGeom>
            </p:spPr>
            <p:txBody>
              <a:bodyPr wrap="none">
                <a:spAutoFit/>
              </a:bodyPr>
              <a:lstStyle/>
              <a:p>
                <a14:m>
                  <m:oMath xmlns:m="http://schemas.openxmlformats.org/officeDocument/2006/math">
                    <m:f>
                      <m:fPr>
                        <m:ctrlPr>
                          <a:rPr lang="zh-TW" altLang="zh-TW" sz="2400" b="1" i="1" smtClean="0">
                            <a:latin typeface="Cambria Math" panose="02040503050406030204" pitchFamily="18" charset="0"/>
                          </a:rPr>
                        </m:ctrlPr>
                      </m:fPr>
                      <m:num>
                        <m:r>
                          <a:rPr lang="en-US" altLang="zh-TW" sz="2400" b="1">
                            <a:latin typeface="Cambria Math" panose="02040503050406030204" pitchFamily="18" charset="0"/>
                          </a:rPr>
                          <m:t>(</m:t>
                        </m:r>
                        <m:r>
                          <a:rPr lang="en-US" altLang="zh-TW" sz="2400" b="1" i="1" smtClean="0">
                            <a:latin typeface="Cambria Math" panose="02040503050406030204" pitchFamily="18" charset="0"/>
                          </a:rPr>
                          <m:t>𝟔</m:t>
                        </m:r>
                        <m:r>
                          <a:rPr lang="en-US" altLang="zh-TW" sz="2400" b="1" i="1">
                            <a:latin typeface="Cambria Math" panose="02040503050406030204" pitchFamily="18" charset="0"/>
                          </a:rPr>
                          <m:t>−</m:t>
                        </m:r>
                        <m:r>
                          <a:rPr lang="en-US" altLang="zh-TW" sz="2400" b="1" i="0" smtClean="0">
                            <a:latin typeface="Cambria Math" panose="02040503050406030204" pitchFamily="18" charset="0"/>
                          </a:rPr>
                          <m:t>𝟑</m:t>
                        </m:r>
                        <m:r>
                          <a:rPr lang="en-US" altLang="zh-TW" sz="2400" b="1">
                            <a:latin typeface="Cambria Math" panose="02040503050406030204" pitchFamily="18" charset="0"/>
                          </a:rPr>
                          <m:t>)</m:t>
                        </m:r>
                      </m:num>
                      <m:den>
                        <m:r>
                          <a:rPr lang="en-US" altLang="zh-TW" sz="2400" b="1" i="1">
                            <a:latin typeface="Cambria Math" panose="02040503050406030204" pitchFamily="18" charset="0"/>
                          </a:rPr>
                          <m:t>1</m:t>
                        </m:r>
                      </m:den>
                    </m:f>
                    <m:r>
                      <a:rPr lang="en-US" altLang="zh-TW" sz="2400" b="1" i="1">
                        <a:latin typeface="Cambria Math" panose="02040503050406030204" pitchFamily="18" charset="0"/>
                      </a:rPr>
                      <m:t>+</m:t>
                    </m:r>
                    <m:r>
                      <a:rPr lang="en-US" altLang="zh-TW" sz="2400" i="1">
                        <a:latin typeface="Cambria Math" panose="02040503050406030204" pitchFamily="18" charset="0"/>
                      </a:rPr>
                      <m:t>1</m:t>
                    </m:r>
                  </m:oMath>
                </a14:m>
                <a:r>
                  <a:rPr lang="en-US" altLang="zh-TW" sz="2400" dirty="0" smtClean="0">
                    <a:latin typeface="微軟正黑體" panose="020B0604030504040204" pitchFamily="34" charset="-120"/>
                    <a:ea typeface="微軟正黑體" panose="020B0604030504040204" pitchFamily="34" charset="-120"/>
                  </a:rPr>
                  <a:t>=4</a:t>
                </a:r>
                <a:endParaRPr lang="en-US" altLang="zh-TW" sz="2400" dirty="0">
                  <a:solidFill>
                    <a:srgbClr val="FF0000"/>
                  </a:solidFill>
                  <a:latin typeface="微軟正黑體" panose="020B0604030504040204" pitchFamily="34" charset="-120"/>
                  <a:ea typeface="微軟正黑體" panose="020B0604030504040204" pitchFamily="34" charset="-120"/>
                </a:endParaRPr>
              </a:p>
            </p:txBody>
          </p:sp>
        </mc:Choice>
        <mc:Fallback xmlns="">
          <p:sp>
            <p:nvSpPr>
              <p:cNvPr id="19" name="矩形 18"/>
              <p:cNvSpPr>
                <a:spLocks noRot="1" noChangeAspect="1" noMove="1" noResize="1" noEditPoints="1" noAdjustHandles="1" noChangeArrowheads="1" noChangeShapeType="1" noTextEdit="1"/>
              </p:cNvSpPr>
              <p:nvPr/>
            </p:nvSpPr>
            <p:spPr>
              <a:xfrm>
                <a:off x="9828237" y="4382970"/>
                <a:ext cx="1744965" cy="631070"/>
              </a:xfrm>
              <a:prstGeom prst="rect">
                <a:avLst/>
              </a:prstGeom>
              <a:blipFill>
                <a:blip r:embed="rId4"/>
                <a:stretch>
                  <a:fillRect r="-4895" b="-7692"/>
                </a:stretch>
              </a:blipFill>
            </p:spPr>
            <p:txBody>
              <a:bodyPr/>
              <a:lstStyle/>
              <a:p>
                <a:r>
                  <a:rPr lang="zh-TW" altLang="en-US">
                    <a:noFill/>
                  </a:rPr>
                  <a:t> </a:t>
                </a:r>
              </a:p>
            </p:txBody>
          </p:sp>
        </mc:Fallback>
      </mc:AlternateContent>
      <p:graphicFrame>
        <p:nvGraphicFramePr>
          <p:cNvPr id="20" name="表格 19"/>
          <p:cNvGraphicFramePr>
            <a:graphicFrameLocks noGrp="1"/>
          </p:cNvGraphicFramePr>
          <p:nvPr>
            <p:extLst>
              <p:ext uri="{D42A27DB-BD31-4B8C-83A1-F6EECF244321}">
                <p14:modId xmlns:p14="http://schemas.microsoft.com/office/powerpoint/2010/main" val="2664220846"/>
              </p:ext>
            </p:extLst>
          </p:nvPr>
        </p:nvGraphicFramePr>
        <p:xfrm>
          <a:off x="5163283" y="4129116"/>
          <a:ext cx="1080000" cy="1102686"/>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2237587153"/>
                    </a:ext>
                  </a:extLst>
                </a:gridCol>
                <a:gridCol w="360000">
                  <a:extLst>
                    <a:ext uri="{9D8B030D-6E8A-4147-A177-3AD203B41FA5}">
                      <a16:colId xmlns:a16="http://schemas.microsoft.com/office/drawing/2014/main" val="3242815880"/>
                    </a:ext>
                  </a:extLst>
                </a:gridCol>
                <a:gridCol w="360000">
                  <a:extLst>
                    <a:ext uri="{9D8B030D-6E8A-4147-A177-3AD203B41FA5}">
                      <a16:colId xmlns:a16="http://schemas.microsoft.com/office/drawing/2014/main" val="1570543475"/>
                    </a:ext>
                  </a:extLst>
                </a:gridCol>
              </a:tblGrid>
              <a:tr h="353448">
                <a:tc>
                  <a:txBody>
                    <a:bodyPr/>
                    <a:lstStyle/>
                    <a:p>
                      <a:pPr algn="ct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2513054270"/>
                  </a:ext>
                </a:extLst>
              </a:tr>
              <a:tr h="353448">
                <a:tc>
                  <a:txBody>
                    <a:bodyPr/>
                    <a:lstStyle/>
                    <a:p>
                      <a:pPr algn="ct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2038710511"/>
                  </a:ext>
                </a:extLst>
              </a:tr>
              <a:tr h="353448">
                <a:tc>
                  <a:txBody>
                    <a:bodyPr/>
                    <a:lstStyle/>
                    <a:p>
                      <a:pPr algn="ct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324662050"/>
                  </a:ext>
                </a:extLst>
              </a:tr>
            </a:tbl>
          </a:graphicData>
        </a:graphic>
      </p:graphicFrame>
      <p:sp>
        <p:nvSpPr>
          <p:cNvPr id="2" name="投影片編號版面配置區 1"/>
          <p:cNvSpPr>
            <a:spLocks noGrp="1"/>
          </p:cNvSpPr>
          <p:nvPr>
            <p:ph type="sldNum" sz="quarter" idx="12"/>
          </p:nvPr>
        </p:nvSpPr>
        <p:spPr/>
        <p:txBody>
          <a:bodyPr/>
          <a:lstStyle/>
          <a:p>
            <a:fld id="{FA37EAB8-EDB4-4B22-8925-965AA9769E5D}" type="slidenum">
              <a:rPr lang="zh-TW" altLang="en-US" smtClean="0"/>
              <a:t>28</a:t>
            </a:fld>
            <a:endParaRPr lang="zh-TW" altLang="en-US"/>
          </a:p>
        </p:txBody>
      </p:sp>
    </p:spTree>
    <p:extLst>
      <p:ext uri="{BB962C8B-B14F-4D97-AF65-F5344CB8AC3E}">
        <p14:creationId xmlns:p14="http://schemas.microsoft.com/office/powerpoint/2010/main" val="41281449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池化層和</a:t>
            </a:r>
            <a:r>
              <a:rPr lang="en-US" altLang="zh-TW" dirty="0" smtClean="0">
                <a:latin typeface="微軟正黑體" panose="020B0604030504040204" pitchFamily="34" charset="-120"/>
                <a:ea typeface="微軟正黑體" panose="020B0604030504040204" pitchFamily="34" charset="-120"/>
              </a:rPr>
              <a:t>Dropout</a:t>
            </a:r>
            <a:r>
              <a:rPr lang="zh-TW" altLang="en-US" dirty="0" smtClean="0">
                <a:latin typeface="微軟正黑體" panose="020B0604030504040204" pitchFamily="34" charset="-120"/>
                <a:ea typeface="微軟正黑體" panose="020B0604030504040204" pitchFamily="34" charset="-120"/>
              </a:rPr>
              <a:t>層</a:t>
            </a:r>
            <a:endParaRPr lang="zh-TW" altLang="en-US" dirty="0">
              <a:latin typeface="微軟正黑體" panose="020B0604030504040204" pitchFamily="34" charset="-120"/>
              <a:ea typeface="微軟正黑體" panose="020B0604030504040204" pitchFamily="34" charset="-120"/>
            </a:endParaRPr>
          </a:p>
        </p:txBody>
      </p:sp>
      <p:sp>
        <p:nvSpPr>
          <p:cNvPr id="5" name="內容版面配置區 4"/>
          <p:cNvSpPr>
            <a:spLocks noGrp="1"/>
          </p:cNvSpPr>
          <p:nvPr>
            <p:ph idx="1"/>
          </p:nvPr>
        </p:nvSpPr>
        <p:spPr/>
        <p:txBody>
          <a:bodyPr/>
          <a:lstStyle/>
          <a:p>
            <a:r>
              <a:rPr lang="zh-TW" altLang="en-US" dirty="0" smtClean="0">
                <a:latin typeface="微軟正黑體" panose="020B0604030504040204" pitchFamily="34" charset="-120"/>
                <a:ea typeface="微軟正黑體" panose="020B0604030504040204" pitchFamily="34" charset="-120"/>
              </a:rPr>
              <a:t>池化層用於保留特徵圖上的重要資訊，其輸出的特徵圖比例比輸入的小稱為降低取樣頻率，可減少神經網路模型的參數數量</a:t>
            </a:r>
            <a:endParaRPr lang="en-US" altLang="zh-TW" dirty="0" smtClean="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壓縮的大小根據池化運算</a:t>
            </a:r>
            <a:r>
              <a:rPr lang="zh-TW" altLang="en-US" dirty="0" smtClean="0">
                <a:latin typeface="微軟正黑體" panose="020B0604030504040204" pitchFamily="34" charset="-120"/>
                <a:ea typeface="微軟正黑體" panose="020B0604030504040204" pitchFamily="34" charset="-120"/>
              </a:rPr>
              <a:t>的大小而定，如池化法使</a:t>
            </a:r>
            <a:r>
              <a:rPr lang="en-US" altLang="zh-TW" dirty="0" smtClean="0">
                <a:latin typeface="微軟正黑體" panose="020B0604030504040204" pitchFamily="34" charset="-120"/>
                <a:ea typeface="微軟正黑體" panose="020B0604030504040204" pitchFamily="34" charset="-120"/>
              </a:rPr>
              <a:t>2*2</a:t>
            </a:r>
            <a:r>
              <a:rPr lang="zh-TW" altLang="en-US" dirty="0" smtClean="0">
                <a:latin typeface="微軟正黑體" panose="020B0604030504040204" pitchFamily="34" charset="-120"/>
                <a:ea typeface="微軟正黑體" panose="020B0604030504040204" pitchFamily="34" charset="-120"/>
              </a:rPr>
              <a:t>則輸出的圖將縮小</a:t>
            </a:r>
            <a:r>
              <a:rPr lang="en-US" altLang="zh-TW" dirty="0" smtClean="0">
                <a:latin typeface="微軟正黑體" panose="020B0604030504040204" pitchFamily="34" charset="-120"/>
                <a:ea typeface="微軟正黑體" panose="020B0604030504040204" pitchFamily="34" charset="-120"/>
              </a:rPr>
              <a:t>1/2</a:t>
            </a:r>
            <a:r>
              <a:rPr lang="zh-TW" altLang="en-US" dirty="0" smtClean="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3</a:t>
            </a:r>
            <a:r>
              <a:rPr lang="zh-TW" altLang="en-US" dirty="0" smtClean="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3</a:t>
            </a:r>
            <a:r>
              <a:rPr lang="zh-TW" altLang="en-US" dirty="0" smtClean="0">
                <a:latin typeface="微軟正黑體" panose="020B0604030504040204" pitchFamily="34" charset="-120"/>
                <a:ea typeface="微軟正黑體" panose="020B0604030504040204" pitchFamily="34" charset="-120"/>
              </a:rPr>
              <a:t>則是</a:t>
            </a:r>
            <a:r>
              <a:rPr lang="en-US" altLang="zh-TW" dirty="0" smtClean="0">
                <a:latin typeface="微軟正黑體" panose="020B0604030504040204" pitchFamily="34" charset="-120"/>
                <a:ea typeface="微軟正黑體" panose="020B0604030504040204" pitchFamily="34" charset="-120"/>
              </a:rPr>
              <a:t>1/3</a:t>
            </a:r>
            <a:r>
              <a:rPr lang="zh-TW" altLang="en-US" dirty="0" smtClean="0">
                <a:latin typeface="微軟正黑體" panose="020B0604030504040204" pitchFamily="34" charset="-120"/>
                <a:ea typeface="微軟正黑體" panose="020B0604030504040204" pitchFamily="34" charset="-120"/>
              </a:rPr>
              <a:t>，為避免圖縮得太小可以使用前面提到補零和步幅的調整</a:t>
            </a:r>
            <a:endParaRPr lang="en-US" altLang="zh-TW" dirty="0" smtClean="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2"/>
          </p:nvPr>
        </p:nvSpPr>
        <p:spPr/>
        <p:txBody>
          <a:bodyPr/>
          <a:lstStyle/>
          <a:p>
            <a:fld id="{FA37EAB8-EDB4-4B22-8925-965AA9769E5D}" type="slidenum">
              <a:rPr lang="zh-TW" altLang="en-US" smtClean="0"/>
              <a:t>29</a:t>
            </a:fld>
            <a:endParaRPr lang="zh-TW" altLang="en-US"/>
          </a:p>
        </p:txBody>
      </p:sp>
    </p:spTree>
    <p:extLst>
      <p:ext uri="{BB962C8B-B14F-4D97-AF65-F5344CB8AC3E}">
        <p14:creationId xmlns:p14="http://schemas.microsoft.com/office/powerpoint/2010/main" val="2531221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p:cNvPicPr>
          <p:nvPr/>
        </p:nvPicPr>
        <p:blipFill>
          <a:blip r:embed="rId3"/>
          <a:stretch>
            <a:fillRect/>
          </a:stretch>
        </p:blipFill>
        <p:spPr>
          <a:xfrm>
            <a:off x="928512" y="2236628"/>
            <a:ext cx="1800000" cy="1800000"/>
          </a:xfrm>
          <a:prstGeom prst="rect">
            <a:avLst/>
          </a:prstGeom>
        </p:spPr>
      </p:pic>
      <p:pic>
        <p:nvPicPr>
          <p:cNvPr id="5" name="圖片 4"/>
          <p:cNvPicPr>
            <a:picLocks/>
          </p:cNvPicPr>
          <p:nvPr/>
        </p:nvPicPr>
        <p:blipFill>
          <a:blip r:embed="rId4"/>
          <a:stretch>
            <a:fillRect/>
          </a:stretch>
        </p:blipFill>
        <p:spPr>
          <a:xfrm>
            <a:off x="5246025" y="3831993"/>
            <a:ext cx="1800000" cy="1800000"/>
          </a:xfrm>
          <a:prstGeom prst="rect">
            <a:avLst/>
          </a:prstGeom>
        </p:spPr>
      </p:pic>
      <p:pic>
        <p:nvPicPr>
          <p:cNvPr id="6" name="圖片 5"/>
          <p:cNvPicPr>
            <a:picLocks/>
          </p:cNvPicPr>
          <p:nvPr/>
        </p:nvPicPr>
        <p:blipFill>
          <a:blip r:embed="rId5"/>
          <a:stretch>
            <a:fillRect/>
          </a:stretch>
        </p:blipFill>
        <p:spPr>
          <a:xfrm>
            <a:off x="8730011" y="791650"/>
            <a:ext cx="1800000" cy="1800000"/>
          </a:xfrm>
          <a:prstGeom prst="rect">
            <a:avLst/>
          </a:prstGeom>
        </p:spPr>
      </p:pic>
      <p:pic>
        <p:nvPicPr>
          <p:cNvPr id="7" name="圖片 6"/>
          <p:cNvPicPr>
            <a:picLocks/>
          </p:cNvPicPr>
          <p:nvPr/>
        </p:nvPicPr>
        <p:blipFill>
          <a:blip r:embed="rId6"/>
          <a:stretch>
            <a:fillRect/>
          </a:stretch>
        </p:blipFill>
        <p:spPr>
          <a:xfrm>
            <a:off x="5246025" y="791650"/>
            <a:ext cx="1800000" cy="1800000"/>
          </a:xfrm>
          <a:prstGeom prst="rect">
            <a:avLst/>
          </a:prstGeom>
        </p:spPr>
      </p:pic>
      <p:pic>
        <p:nvPicPr>
          <p:cNvPr id="9" name="圖片 8"/>
          <p:cNvPicPr>
            <a:picLocks noChangeAspect="1"/>
          </p:cNvPicPr>
          <p:nvPr/>
        </p:nvPicPr>
        <p:blipFill>
          <a:blip r:embed="rId7"/>
          <a:stretch>
            <a:fillRect/>
          </a:stretch>
        </p:blipFill>
        <p:spPr>
          <a:xfrm>
            <a:off x="8730011" y="3907279"/>
            <a:ext cx="1800000" cy="1724714"/>
          </a:xfrm>
          <a:prstGeom prst="rect">
            <a:avLst/>
          </a:prstGeom>
        </p:spPr>
      </p:pic>
      <p:sp>
        <p:nvSpPr>
          <p:cNvPr id="10" name="圓角矩形 9"/>
          <p:cNvSpPr/>
          <p:nvPr/>
        </p:nvSpPr>
        <p:spPr>
          <a:xfrm>
            <a:off x="1017412" y="4293025"/>
            <a:ext cx="1622200" cy="7275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latin typeface="微軟正黑體" panose="020B0604030504040204" pitchFamily="34" charset="-120"/>
                <a:ea typeface="微軟正黑體" panose="020B0604030504040204" pitchFamily="34" charset="-120"/>
              </a:rPr>
              <a:t>原圖</a:t>
            </a:r>
          </a:p>
        </p:txBody>
      </p:sp>
      <p:sp>
        <p:nvSpPr>
          <p:cNvPr id="11" name="圓角矩形 10"/>
          <p:cNvSpPr/>
          <p:nvPr/>
        </p:nvSpPr>
        <p:spPr>
          <a:xfrm>
            <a:off x="5334925" y="2848047"/>
            <a:ext cx="1622200" cy="7275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latin typeface="微軟正黑體" panose="020B0604030504040204" pitchFamily="34" charset="-120"/>
                <a:ea typeface="微軟正黑體" panose="020B0604030504040204" pitchFamily="34" charset="-120"/>
              </a:rPr>
              <a:t>縮小</a:t>
            </a:r>
          </a:p>
        </p:txBody>
      </p:sp>
      <p:sp>
        <p:nvSpPr>
          <p:cNvPr id="12" name="圓角矩形 11"/>
          <p:cNvSpPr/>
          <p:nvPr/>
        </p:nvSpPr>
        <p:spPr>
          <a:xfrm>
            <a:off x="8818911" y="2848047"/>
            <a:ext cx="1622200" cy="7275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latin typeface="微軟正黑體" panose="020B0604030504040204" pitchFamily="34" charset="-120"/>
                <a:ea typeface="微軟正黑體" panose="020B0604030504040204" pitchFamily="34" charset="-120"/>
              </a:rPr>
              <a:t>旋轉</a:t>
            </a:r>
          </a:p>
        </p:txBody>
      </p:sp>
      <p:sp>
        <p:nvSpPr>
          <p:cNvPr id="13" name="圓角矩形 12"/>
          <p:cNvSpPr/>
          <p:nvPr/>
        </p:nvSpPr>
        <p:spPr>
          <a:xfrm>
            <a:off x="5334925" y="5905455"/>
            <a:ext cx="1622200" cy="7275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latin typeface="微軟正黑體" panose="020B0604030504040204" pitchFamily="34" charset="-120"/>
                <a:ea typeface="微軟正黑體" panose="020B0604030504040204" pitchFamily="34" charset="-120"/>
              </a:rPr>
              <a:t>平移</a:t>
            </a:r>
            <a:endParaRPr lang="zh-TW" altLang="en-US" b="1" dirty="0">
              <a:latin typeface="微軟正黑體" panose="020B0604030504040204" pitchFamily="34" charset="-120"/>
              <a:ea typeface="微軟正黑體" panose="020B0604030504040204" pitchFamily="34" charset="-120"/>
            </a:endParaRPr>
          </a:p>
        </p:txBody>
      </p:sp>
      <p:sp>
        <p:nvSpPr>
          <p:cNvPr id="14" name="圓角矩形 13"/>
          <p:cNvSpPr/>
          <p:nvPr/>
        </p:nvSpPr>
        <p:spPr>
          <a:xfrm>
            <a:off x="8818911" y="5905454"/>
            <a:ext cx="1622200" cy="7275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latin typeface="微軟正黑體" panose="020B0604030504040204" pitchFamily="34" charset="-120"/>
                <a:ea typeface="微軟正黑體" panose="020B0604030504040204" pitchFamily="34" charset="-120"/>
              </a:rPr>
              <a:t>變形</a:t>
            </a:r>
          </a:p>
        </p:txBody>
      </p:sp>
      <p:sp>
        <p:nvSpPr>
          <p:cNvPr id="15" name="向右箭號 14"/>
          <p:cNvSpPr/>
          <p:nvPr/>
        </p:nvSpPr>
        <p:spPr>
          <a:xfrm>
            <a:off x="3138311" y="3138311"/>
            <a:ext cx="1648178" cy="437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投影片編號版面配置區 1"/>
          <p:cNvSpPr>
            <a:spLocks noGrp="1"/>
          </p:cNvSpPr>
          <p:nvPr>
            <p:ph type="sldNum" sz="quarter" idx="12"/>
          </p:nvPr>
        </p:nvSpPr>
        <p:spPr/>
        <p:txBody>
          <a:bodyPr/>
          <a:lstStyle/>
          <a:p>
            <a:fld id="{FA37EAB8-EDB4-4B22-8925-965AA9769E5D}" type="slidenum">
              <a:rPr lang="zh-TW" altLang="en-US" smtClean="0"/>
              <a:t>3</a:t>
            </a:fld>
            <a:endParaRPr lang="zh-TW" altLang="en-US"/>
          </a:p>
        </p:txBody>
      </p:sp>
    </p:spTree>
    <p:extLst>
      <p:ext uri="{BB962C8B-B14F-4D97-AF65-F5344CB8AC3E}">
        <p14:creationId xmlns:p14="http://schemas.microsoft.com/office/powerpoint/2010/main" val="33474794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池化法種類</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838200" y="1825625"/>
            <a:ext cx="4365978" cy="4351338"/>
          </a:xfrm>
        </p:spPr>
        <p:txBody>
          <a:bodyPr/>
          <a:lstStyle/>
          <a:p>
            <a:r>
              <a:rPr lang="zh-TW" altLang="en-US" dirty="0" smtClean="0">
                <a:latin typeface="微軟正黑體" panose="020B0604030504040204" pitchFamily="34" charset="-120"/>
                <a:ea typeface="微軟正黑體" panose="020B0604030504040204" pitchFamily="34" charset="-120"/>
              </a:rPr>
              <a:t>最小池化法</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sz="2000" dirty="0" smtClean="0">
                <a:latin typeface="微軟正黑體" panose="020B0604030504040204" pitchFamily="34" charset="-120"/>
                <a:ea typeface="微軟正黑體" panose="020B0604030504040204" pitchFamily="34" charset="-120"/>
              </a:rPr>
              <a:t>提取出最小值</a:t>
            </a:r>
            <a:r>
              <a:rPr lang="en-US" altLang="zh-TW" sz="2000" dirty="0" smtClean="0">
                <a:latin typeface="微軟正黑體" panose="020B0604030504040204" pitchFamily="34" charset="-120"/>
                <a:ea typeface="微軟正黑體" panose="020B0604030504040204" pitchFamily="34" charset="-120"/>
              </a:rPr>
              <a:t>(</a:t>
            </a:r>
            <a:r>
              <a:rPr lang="en-US" altLang="zh-TW" sz="2000" dirty="0" err="1" smtClean="0">
                <a:latin typeface="微軟正黑體" panose="020B0604030504040204" pitchFamily="34" charset="-120"/>
                <a:ea typeface="微軟正黑體" panose="020B0604030504040204" pitchFamily="34" charset="-120"/>
              </a:rPr>
              <a:t>keras</a:t>
            </a:r>
            <a:r>
              <a:rPr lang="zh-TW" altLang="en-US" sz="2000" dirty="0" smtClean="0">
                <a:latin typeface="微軟正黑體" panose="020B0604030504040204" pitchFamily="34" charset="-120"/>
                <a:ea typeface="微軟正黑體" panose="020B0604030504040204" pitchFamily="34" charset="-120"/>
              </a:rPr>
              <a:t>不支援</a:t>
            </a:r>
            <a:r>
              <a:rPr lang="en-US" altLang="zh-TW" sz="2000" dirty="0" smtClean="0">
                <a:latin typeface="微軟正黑體" panose="020B0604030504040204" pitchFamily="34" charset="-120"/>
                <a:ea typeface="微軟正黑體" panose="020B0604030504040204" pitchFamily="34" charset="-120"/>
              </a:rPr>
              <a:t>)</a:t>
            </a:r>
          </a:p>
          <a:p>
            <a:pPr>
              <a:lnSpc>
                <a:spcPct val="200000"/>
              </a:lnSpc>
            </a:pPr>
            <a:r>
              <a:rPr lang="zh-TW" altLang="en-US" dirty="0">
                <a:latin typeface="微軟正黑體" panose="020B0604030504040204" pitchFamily="34" charset="-120"/>
                <a:ea typeface="微軟正黑體" panose="020B0604030504040204" pitchFamily="34" charset="-120"/>
              </a:rPr>
              <a:t>最大池化</a:t>
            </a:r>
            <a:r>
              <a:rPr lang="zh-TW" altLang="en-US" dirty="0" smtClean="0">
                <a:latin typeface="微軟正黑體" panose="020B0604030504040204" pitchFamily="34" charset="-120"/>
                <a:ea typeface="微軟正黑體" panose="020B0604030504040204" pitchFamily="34" charset="-120"/>
              </a:rPr>
              <a:t>法</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sz="2000" dirty="0">
                <a:latin typeface="微軟正黑體" panose="020B0604030504040204" pitchFamily="34" charset="-120"/>
                <a:ea typeface="微軟正黑體" panose="020B0604030504040204" pitchFamily="34" charset="-120"/>
              </a:rPr>
              <a:t>提取出</a:t>
            </a:r>
            <a:r>
              <a:rPr lang="zh-TW" altLang="en-US" sz="2000" dirty="0" smtClean="0">
                <a:latin typeface="微軟正黑體" panose="020B0604030504040204" pitchFamily="34" charset="-120"/>
                <a:ea typeface="微軟正黑體" panose="020B0604030504040204" pitchFamily="34" charset="-120"/>
              </a:rPr>
              <a:t>最大值</a:t>
            </a:r>
            <a:endParaRPr lang="en-US" altLang="zh-TW" sz="2000" dirty="0" smtClean="0">
              <a:latin typeface="微軟正黑體" panose="020B0604030504040204" pitchFamily="34" charset="-120"/>
              <a:ea typeface="微軟正黑體" panose="020B0604030504040204" pitchFamily="34" charset="-120"/>
            </a:endParaRPr>
          </a:p>
          <a:p>
            <a:pPr>
              <a:lnSpc>
                <a:spcPct val="200000"/>
              </a:lnSpc>
            </a:pPr>
            <a:r>
              <a:rPr lang="zh-TW" altLang="en-US" dirty="0" smtClean="0">
                <a:latin typeface="微軟正黑體" panose="020B0604030504040204" pitchFamily="34" charset="-120"/>
                <a:ea typeface="微軟正黑體" panose="020B0604030504040204" pitchFamily="34" charset="-120"/>
              </a:rPr>
              <a:t>平均法</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sz="2000" dirty="0">
                <a:latin typeface="微軟正黑體" panose="020B0604030504040204" pitchFamily="34" charset="-120"/>
                <a:ea typeface="微軟正黑體" panose="020B0604030504040204" pitchFamily="34" charset="-120"/>
              </a:rPr>
              <a:t>將數值加總</a:t>
            </a:r>
            <a:r>
              <a:rPr lang="zh-TW" altLang="en-US" sz="2000" dirty="0" smtClean="0">
                <a:latin typeface="微軟正黑體" panose="020B0604030504040204" pitchFamily="34" charset="-120"/>
                <a:ea typeface="微軟正黑體" panose="020B0604030504040204" pitchFamily="34" charset="-120"/>
              </a:rPr>
              <a:t>後取平均</a:t>
            </a:r>
            <a:endParaRPr lang="en-US" altLang="zh-TW" sz="2000" dirty="0" smtClean="0">
              <a:latin typeface="微軟正黑體" panose="020B0604030504040204" pitchFamily="34" charset="-120"/>
              <a:ea typeface="微軟正黑體" panose="020B0604030504040204" pitchFamily="34" charset="-120"/>
            </a:endParaRPr>
          </a:p>
          <a:p>
            <a:pPr marL="0" indent="0">
              <a:buNone/>
            </a:pPr>
            <a:endParaRPr lang="en-US" altLang="zh-TW" dirty="0" smtClean="0"/>
          </a:p>
        </p:txBody>
      </p:sp>
      <p:graphicFrame>
        <p:nvGraphicFramePr>
          <p:cNvPr id="4" name="表格 3"/>
          <p:cNvGraphicFramePr>
            <a:graphicFrameLocks noGrp="1"/>
          </p:cNvGraphicFramePr>
          <p:nvPr>
            <p:extLst>
              <p:ext uri="{D42A27DB-BD31-4B8C-83A1-F6EECF244321}">
                <p14:modId xmlns:p14="http://schemas.microsoft.com/office/powerpoint/2010/main" val="1402723621"/>
              </p:ext>
            </p:extLst>
          </p:nvPr>
        </p:nvGraphicFramePr>
        <p:xfrm>
          <a:off x="5523059" y="1268690"/>
          <a:ext cx="1440000" cy="14400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560361053"/>
                    </a:ext>
                  </a:extLst>
                </a:gridCol>
                <a:gridCol w="360000">
                  <a:extLst>
                    <a:ext uri="{9D8B030D-6E8A-4147-A177-3AD203B41FA5}">
                      <a16:colId xmlns:a16="http://schemas.microsoft.com/office/drawing/2014/main" val="814419908"/>
                    </a:ext>
                  </a:extLst>
                </a:gridCol>
                <a:gridCol w="360000">
                  <a:extLst>
                    <a:ext uri="{9D8B030D-6E8A-4147-A177-3AD203B41FA5}">
                      <a16:colId xmlns:a16="http://schemas.microsoft.com/office/drawing/2014/main" val="2229678331"/>
                    </a:ext>
                  </a:extLst>
                </a:gridCol>
                <a:gridCol w="360000">
                  <a:extLst>
                    <a:ext uri="{9D8B030D-6E8A-4147-A177-3AD203B41FA5}">
                      <a16:colId xmlns:a16="http://schemas.microsoft.com/office/drawing/2014/main" val="2181739257"/>
                    </a:ext>
                  </a:extLst>
                </a:gridCol>
              </a:tblGrid>
              <a:tr h="360000">
                <a:tc>
                  <a:txBody>
                    <a:bodyPr/>
                    <a:lstStyle/>
                    <a:p>
                      <a:pPr algn="ctr"/>
                      <a:r>
                        <a:rPr lang="en-US" altLang="zh-TW" sz="1200" b="1" dirty="0" smtClean="0">
                          <a:solidFill>
                            <a:schemeClr val="tx1"/>
                          </a:solidFill>
                        </a:rPr>
                        <a:t>1</a:t>
                      </a:r>
                      <a:endParaRPr lang="zh-TW" altLang="en-US" sz="1200" b="1"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15</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10</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2</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4602546"/>
                  </a:ext>
                </a:extLst>
              </a:tr>
              <a:tr h="360000">
                <a:tc>
                  <a:txBody>
                    <a:bodyPr/>
                    <a:lstStyle/>
                    <a:p>
                      <a:pPr algn="ctr"/>
                      <a:r>
                        <a:rPr lang="en-US" altLang="zh-TW" sz="1200" b="1" dirty="0" smtClean="0">
                          <a:solidFill>
                            <a:schemeClr val="tx1"/>
                          </a:solidFill>
                        </a:rPr>
                        <a:t>5</a:t>
                      </a:r>
                      <a:endParaRPr lang="zh-TW" altLang="en-US" sz="1200" b="1"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6</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8</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3</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3261843"/>
                  </a:ext>
                </a:extLst>
              </a:tr>
              <a:tr h="360000">
                <a:tc>
                  <a:txBody>
                    <a:bodyPr/>
                    <a:lstStyle/>
                    <a:p>
                      <a:pPr algn="ctr"/>
                      <a:r>
                        <a:rPr lang="en-US" altLang="zh-TW" sz="1200" b="1" dirty="0" smtClean="0">
                          <a:solidFill>
                            <a:schemeClr val="tx1"/>
                          </a:solidFill>
                        </a:rPr>
                        <a:t>7</a:t>
                      </a:r>
                      <a:endParaRPr lang="zh-TW" altLang="en-US" sz="1200" b="1"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4</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20</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7</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9099023"/>
                  </a:ext>
                </a:extLst>
              </a:tr>
              <a:tr h="360000">
                <a:tc>
                  <a:txBody>
                    <a:bodyPr/>
                    <a:lstStyle/>
                    <a:p>
                      <a:pPr algn="ctr"/>
                      <a:r>
                        <a:rPr lang="en-US" altLang="zh-TW" sz="1200" b="1" dirty="0" smtClean="0">
                          <a:solidFill>
                            <a:schemeClr val="tx1"/>
                          </a:solidFill>
                        </a:rPr>
                        <a:t>8</a:t>
                      </a:r>
                      <a:endParaRPr lang="zh-TW" altLang="en-US" sz="1200" b="1"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20</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8</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6</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4280638"/>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16769995"/>
              </p:ext>
            </p:extLst>
          </p:nvPr>
        </p:nvGraphicFramePr>
        <p:xfrm>
          <a:off x="5511311" y="1253566"/>
          <a:ext cx="720000" cy="735124"/>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2237587153"/>
                    </a:ext>
                  </a:extLst>
                </a:gridCol>
                <a:gridCol w="360000">
                  <a:extLst>
                    <a:ext uri="{9D8B030D-6E8A-4147-A177-3AD203B41FA5}">
                      <a16:colId xmlns:a16="http://schemas.microsoft.com/office/drawing/2014/main" val="3242815880"/>
                    </a:ext>
                  </a:extLst>
                </a:gridCol>
              </a:tblGrid>
              <a:tr h="353448">
                <a:tc>
                  <a:txBody>
                    <a:bodyPr/>
                    <a:lstStyle/>
                    <a:p>
                      <a:pPr algn="ct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2513054270"/>
                  </a:ext>
                </a:extLst>
              </a:tr>
              <a:tr h="353448">
                <a:tc>
                  <a:txBody>
                    <a:bodyPr/>
                    <a:lstStyle/>
                    <a:p>
                      <a:pPr algn="ct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2038710511"/>
                  </a:ext>
                </a:extLst>
              </a:tr>
            </a:tbl>
          </a:graphicData>
        </a:graphic>
      </p:graphicFrame>
      <p:sp>
        <p:nvSpPr>
          <p:cNvPr id="6" name="向右箭號 5"/>
          <p:cNvSpPr/>
          <p:nvPr/>
        </p:nvSpPr>
        <p:spPr>
          <a:xfrm>
            <a:off x="7554150" y="1898826"/>
            <a:ext cx="568502" cy="3759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graphicFrame>
        <p:nvGraphicFramePr>
          <p:cNvPr id="7" name="表格 6"/>
          <p:cNvGraphicFramePr>
            <a:graphicFrameLocks noGrp="1"/>
          </p:cNvGraphicFramePr>
          <p:nvPr>
            <p:extLst>
              <p:ext uri="{D42A27DB-BD31-4B8C-83A1-F6EECF244321}">
                <p14:modId xmlns:p14="http://schemas.microsoft.com/office/powerpoint/2010/main" val="3000259177"/>
              </p:ext>
            </p:extLst>
          </p:nvPr>
        </p:nvGraphicFramePr>
        <p:xfrm>
          <a:off x="8888738" y="1300850"/>
          <a:ext cx="1519618" cy="1375680"/>
        </p:xfrm>
        <a:graphic>
          <a:graphicData uri="http://schemas.openxmlformats.org/drawingml/2006/table">
            <a:tbl>
              <a:tblPr firstRow="1" bandRow="1">
                <a:tableStyleId>{2D5ABB26-0587-4C30-8999-92F81FD0307C}</a:tableStyleId>
              </a:tblPr>
              <a:tblGrid>
                <a:gridCol w="759809">
                  <a:extLst>
                    <a:ext uri="{9D8B030D-6E8A-4147-A177-3AD203B41FA5}">
                      <a16:colId xmlns:a16="http://schemas.microsoft.com/office/drawing/2014/main" val="2237587153"/>
                    </a:ext>
                  </a:extLst>
                </a:gridCol>
                <a:gridCol w="759809">
                  <a:extLst>
                    <a:ext uri="{9D8B030D-6E8A-4147-A177-3AD203B41FA5}">
                      <a16:colId xmlns:a16="http://schemas.microsoft.com/office/drawing/2014/main" val="3242815880"/>
                    </a:ext>
                  </a:extLst>
                </a:gridCol>
              </a:tblGrid>
              <a:tr h="687840">
                <a:tc>
                  <a:txBody>
                    <a:bodyPr/>
                    <a:lstStyle/>
                    <a:p>
                      <a:pPr algn="ctr"/>
                      <a:r>
                        <a:rPr lang="en-US" altLang="zh-TW" sz="1700" b="0" dirty="0" smtClean="0"/>
                        <a:t>1</a:t>
                      </a:r>
                      <a:endParaRPr lang="zh-TW" altLang="en-US" sz="1700" b="0" dirty="0"/>
                    </a:p>
                  </a:txBody>
                  <a:tcPr marL="86199" marR="86199" marT="43099" marB="43099"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TW" sz="1700" b="0" dirty="0" smtClean="0"/>
                        <a:t>2</a:t>
                      </a:r>
                      <a:endParaRPr lang="zh-TW" altLang="en-US" sz="1700" b="0" dirty="0"/>
                    </a:p>
                  </a:txBody>
                  <a:tcPr marL="86199" marR="86199" marT="43099" marB="43099"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3054270"/>
                  </a:ext>
                </a:extLst>
              </a:tr>
              <a:tr h="687840">
                <a:tc>
                  <a:txBody>
                    <a:bodyPr/>
                    <a:lstStyle/>
                    <a:p>
                      <a:pPr algn="ctr"/>
                      <a:r>
                        <a:rPr lang="en-US" altLang="zh-TW" sz="1700" b="0" dirty="0" smtClean="0"/>
                        <a:t>4</a:t>
                      </a:r>
                      <a:endParaRPr lang="zh-TW" altLang="en-US" sz="1700" b="0" dirty="0"/>
                    </a:p>
                  </a:txBody>
                  <a:tcPr marL="86199" marR="86199" marT="43099" marB="43099"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TW" sz="1700" b="0" dirty="0" smtClean="0"/>
                        <a:t>6</a:t>
                      </a:r>
                      <a:endParaRPr lang="zh-TW" altLang="en-US" sz="1700" b="0" dirty="0"/>
                    </a:p>
                  </a:txBody>
                  <a:tcPr marL="86199" marR="86199" marT="43099" marB="43099"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710511"/>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011448854"/>
              </p:ext>
            </p:extLst>
          </p:nvPr>
        </p:nvGraphicFramePr>
        <p:xfrm>
          <a:off x="5523059" y="3069268"/>
          <a:ext cx="1440000" cy="14400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560361053"/>
                    </a:ext>
                  </a:extLst>
                </a:gridCol>
                <a:gridCol w="360000">
                  <a:extLst>
                    <a:ext uri="{9D8B030D-6E8A-4147-A177-3AD203B41FA5}">
                      <a16:colId xmlns:a16="http://schemas.microsoft.com/office/drawing/2014/main" val="814419908"/>
                    </a:ext>
                  </a:extLst>
                </a:gridCol>
                <a:gridCol w="360000">
                  <a:extLst>
                    <a:ext uri="{9D8B030D-6E8A-4147-A177-3AD203B41FA5}">
                      <a16:colId xmlns:a16="http://schemas.microsoft.com/office/drawing/2014/main" val="2229678331"/>
                    </a:ext>
                  </a:extLst>
                </a:gridCol>
                <a:gridCol w="360000">
                  <a:extLst>
                    <a:ext uri="{9D8B030D-6E8A-4147-A177-3AD203B41FA5}">
                      <a16:colId xmlns:a16="http://schemas.microsoft.com/office/drawing/2014/main" val="2181739257"/>
                    </a:ext>
                  </a:extLst>
                </a:gridCol>
              </a:tblGrid>
              <a:tr h="360000">
                <a:tc>
                  <a:txBody>
                    <a:bodyPr/>
                    <a:lstStyle/>
                    <a:p>
                      <a:pPr algn="ctr"/>
                      <a:r>
                        <a:rPr lang="en-US" altLang="zh-TW" sz="1200" b="1" dirty="0" smtClean="0">
                          <a:solidFill>
                            <a:schemeClr val="tx1"/>
                          </a:solidFill>
                        </a:rPr>
                        <a:t>1</a:t>
                      </a:r>
                      <a:endParaRPr lang="zh-TW" altLang="en-US" sz="1200" b="1"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15</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10</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2</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4602546"/>
                  </a:ext>
                </a:extLst>
              </a:tr>
              <a:tr h="360000">
                <a:tc>
                  <a:txBody>
                    <a:bodyPr/>
                    <a:lstStyle/>
                    <a:p>
                      <a:pPr algn="ctr"/>
                      <a:r>
                        <a:rPr lang="en-US" altLang="zh-TW" sz="1200" b="1" dirty="0" smtClean="0">
                          <a:solidFill>
                            <a:schemeClr val="tx1"/>
                          </a:solidFill>
                        </a:rPr>
                        <a:t>5</a:t>
                      </a:r>
                      <a:endParaRPr lang="zh-TW" altLang="en-US" sz="1200" b="1"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6</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8</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3</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3261843"/>
                  </a:ext>
                </a:extLst>
              </a:tr>
              <a:tr h="360000">
                <a:tc>
                  <a:txBody>
                    <a:bodyPr/>
                    <a:lstStyle/>
                    <a:p>
                      <a:pPr algn="ctr"/>
                      <a:r>
                        <a:rPr lang="en-US" altLang="zh-TW" sz="1200" b="1" dirty="0" smtClean="0">
                          <a:solidFill>
                            <a:schemeClr val="tx1"/>
                          </a:solidFill>
                        </a:rPr>
                        <a:t>7</a:t>
                      </a:r>
                      <a:endParaRPr lang="zh-TW" altLang="en-US" sz="1200" b="1"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4</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20</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7</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9099023"/>
                  </a:ext>
                </a:extLst>
              </a:tr>
              <a:tr h="360000">
                <a:tc>
                  <a:txBody>
                    <a:bodyPr/>
                    <a:lstStyle/>
                    <a:p>
                      <a:pPr algn="ctr"/>
                      <a:r>
                        <a:rPr lang="en-US" altLang="zh-TW" sz="1200" b="1" dirty="0" smtClean="0">
                          <a:solidFill>
                            <a:schemeClr val="tx1"/>
                          </a:solidFill>
                        </a:rPr>
                        <a:t>8</a:t>
                      </a:r>
                      <a:endParaRPr lang="zh-TW" altLang="en-US" sz="1200" b="1"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20</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8</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6</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4280638"/>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954916636"/>
              </p:ext>
            </p:extLst>
          </p:nvPr>
        </p:nvGraphicFramePr>
        <p:xfrm>
          <a:off x="5511311" y="3054144"/>
          <a:ext cx="720000" cy="735124"/>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2237587153"/>
                    </a:ext>
                  </a:extLst>
                </a:gridCol>
                <a:gridCol w="360000">
                  <a:extLst>
                    <a:ext uri="{9D8B030D-6E8A-4147-A177-3AD203B41FA5}">
                      <a16:colId xmlns:a16="http://schemas.microsoft.com/office/drawing/2014/main" val="3242815880"/>
                    </a:ext>
                  </a:extLst>
                </a:gridCol>
              </a:tblGrid>
              <a:tr h="353448">
                <a:tc>
                  <a:txBody>
                    <a:bodyPr/>
                    <a:lstStyle/>
                    <a:p>
                      <a:pPr algn="ct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2513054270"/>
                  </a:ext>
                </a:extLst>
              </a:tr>
              <a:tr h="353448">
                <a:tc>
                  <a:txBody>
                    <a:bodyPr/>
                    <a:lstStyle/>
                    <a:p>
                      <a:pPr algn="ct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2038710511"/>
                  </a:ext>
                </a:extLst>
              </a:tr>
            </a:tbl>
          </a:graphicData>
        </a:graphic>
      </p:graphicFrame>
      <p:sp>
        <p:nvSpPr>
          <p:cNvPr id="10" name="向右箭號 9"/>
          <p:cNvSpPr/>
          <p:nvPr/>
        </p:nvSpPr>
        <p:spPr>
          <a:xfrm>
            <a:off x="7554150" y="3699404"/>
            <a:ext cx="568502" cy="3759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graphicFrame>
        <p:nvGraphicFramePr>
          <p:cNvPr id="11" name="表格 10"/>
          <p:cNvGraphicFramePr>
            <a:graphicFrameLocks noGrp="1"/>
          </p:cNvGraphicFramePr>
          <p:nvPr>
            <p:extLst>
              <p:ext uri="{D42A27DB-BD31-4B8C-83A1-F6EECF244321}">
                <p14:modId xmlns:p14="http://schemas.microsoft.com/office/powerpoint/2010/main" val="3402884977"/>
              </p:ext>
            </p:extLst>
          </p:nvPr>
        </p:nvGraphicFramePr>
        <p:xfrm>
          <a:off x="8888738" y="3101428"/>
          <a:ext cx="1519618" cy="1375680"/>
        </p:xfrm>
        <a:graphic>
          <a:graphicData uri="http://schemas.openxmlformats.org/drawingml/2006/table">
            <a:tbl>
              <a:tblPr firstRow="1" bandRow="1">
                <a:tableStyleId>{2D5ABB26-0587-4C30-8999-92F81FD0307C}</a:tableStyleId>
              </a:tblPr>
              <a:tblGrid>
                <a:gridCol w="759809">
                  <a:extLst>
                    <a:ext uri="{9D8B030D-6E8A-4147-A177-3AD203B41FA5}">
                      <a16:colId xmlns:a16="http://schemas.microsoft.com/office/drawing/2014/main" val="2237587153"/>
                    </a:ext>
                  </a:extLst>
                </a:gridCol>
                <a:gridCol w="759809">
                  <a:extLst>
                    <a:ext uri="{9D8B030D-6E8A-4147-A177-3AD203B41FA5}">
                      <a16:colId xmlns:a16="http://schemas.microsoft.com/office/drawing/2014/main" val="3242815880"/>
                    </a:ext>
                  </a:extLst>
                </a:gridCol>
              </a:tblGrid>
              <a:tr h="687840">
                <a:tc>
                  <a:txBody>
                    <a:bodyPr/>
                    <a:lstStyle/>
                    <a:p>
                      <a:pPr algn="ctr"/>
                      <a:r>
                        <a:rPr lang="en-US" altLang="zh-TW" sz="1700" b="0" dirty="0" smtClean="0"/>
                        <a:t>15</a:t>
                      </a:r>
                      <a:endParaRPr lang="zh-TW" altLang="en-US" sz="1700" b="0" dirty="0"/>
                    </a:p>
                  </a:txBody>
                  <a:tcPr marL="86199" marR="86199" marT="43099" marB="43099"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TW" sz="1700" b="0" dirty="0" smtClean="0"/>
                        <a:t>10</a:t>
                      </a:r>
                      <a:endParaRPr lang="zh-TW" altLang="en-US" sz="1700" b="0" dirty="0"/>
                    </a:p>
                  </a:txBody>
                  <a:tcPr marL="86199" marR="86199" marT="43099" marB="43099"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3054270"/>
                  </a:ext>
                </a:extLst>
              </a:tr>
              <a:tr h="687840">
                <a:tc>
                  <a:txBody>
                    <a:bodyPr/>
                    <a:lstStyle/>
                    <a:p>
                      <a:pPr algn="ctr"/>
                      <a:r>
                        <a:rPr lang="en-US" altLang="zh-TW" sz="1700" b="0" dirty="0" smtClean="0"/>
                        <a:t>20</a:t>
                      </a:r>
                      <a:endParaRPr lang="zh-TW" altLang="en-US" sz="1700" b="0" dirty="0"/>
                    </a:p>
                  </a:txBody>
                  <a:tcPr marL="86199" marR="86199" marT="43099" marB="43099"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TW" sz="1700" b="0" dirty="0" smtClean="0"/>
                        <a:t>20</a:t>
                      </a:r>
                      <a:endParaRPr lang="zh-TW" altLang="en-US" sz="1700" b="0" dirty="0"/>
                    </a:p>
                  </a:txBody>
                  <a:tcPr marL="86199" marR="86199" marT="43099" marB="43099"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710511"/>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023459916"/>
              </p:ext>
            </p:extLst>
          </p:nvPr>
        </p:nvGraphicFramePr>
        <p:xfrm>
          <a:off x="5523059" y="4736963"/>
          <a:ext cx="1440000" cy="14400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560361053"/>
                    </a:ext>
                  </a:extLst>
                </a:gridCol>
                <a:gridCol w="360000">
                  <a:extLst>
                    <a:ext uri="{9D8B030D-6E8A-4147-A177-3AD203B41FA5}">
                      <a16:colId xmlns:a16="http://schemas.microsoft.com/office/drawing/2014/main" val="814419908"/>
                    </a:ext>
                  </a:extLst>
                </a:gridCol>
                <a:gridCol w="360000">
                  <a:extLst>
                    <a:ext uri="{9D8B030D-6E8A-4147-A177-3AD203B41FA5}">
                      <a16:colId xmlns:a16="http://schemas.microsoft.com/office/drawing/2014/main" val="2229678331"/>
                    </a:ext>
                  </a:extLst>
                </a:gridCol>
                <a:gridCol w="360000">
                  <a:extLst>
                    <a:ext uri="{9D8B030D-6E8A-4147-A177-3AD203B41FA5}">
                      <a16:colId xmlns:a16="http://schemas.microsoft.com/office/drawing/2014/main" val="2181739257"/>
                    </a:ext>
                  </a:extLst>
                </a:gridCol>
              </a:tblGrid>
              <a:tr h="360000">
                <a:tc>
                  <a:txBody>
                    <a:bodyPr/>
                    <a:lstStyle/>
                    <a:p>
                      <a:pPr algn="ctr"/>
                      <a:r>
                        <a:rPr lang="en-US" altLang="zh-TW" sz="1200" b="1" dirty="0" smtClean="0">
                          <a:solidFill>
                            <a:schemeClr val="tx1"/>
                          </a:solidFill>
                        </a:rPr>
                        <a:t>1</a:t>
                      </a:r>
                      <a:endParaRPr lang="zh-TW" altLang="en-US" sz="1200" b="1"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15</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10</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2</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4602546"/>
                  </a:ext>
                </a:extLst>
              </a:tr>
              <a:tr h="360000">
                <a:tc>
                  <a:txBody>
                    <a:bodyPr/>
                    <a:lstStyle/>
                    <a:p>
                      <a:pPr algn="ctr"/>
                      <a:r>
                        <a:rPr lang="en-US" altLang="zh-TW" sz="1200" b="1" dirty="0" smtClean="0">
                          <a:solidFill>
                            <a:schemeClr val="tx1"/>
                          </a:solidFill>
                        </a:rPr>
                        <a:t>5</a:t>
                      </a:r>
                      <a:endParaRPr lang="zh-TW" altLang="en-US" sz="1200" b="1"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6</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8</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3</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3261843"/>
                  </a:ext>
                </a:extLst>
              </a:tr>
              <a:tr h="360000">
                <a:tc>
                  <a:txBody>
                    <a:bodyPr/>
                    <a:lstStyle/>
                    <a:p>
                      <a:pPr algn="ctr"/>
                      <a:r>
                        <a:rPr lang="en-US" altLang="zh-TW" sz="1200" b="1" dirty="0" smtClean="0">
                          <a:solidFill>
                            <a:schemeClr val="tx1"/>
                          </a:solidFill>
                        </a:rPr>
                        <a:t>7</a:t>
                      </a:r>
                      <a:endParaRPr lang="zh-TW" altLang="en-US" sz="1200" b="1"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4</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20</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7</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9099023"/>
                  </a:ext>
                </a:extLst>
              </a:tr>
              <a:tr h="360000">
                <a:tc>
                  <a:txBody>
                    <a:bodyPr/>
                    <a:lstStyle/>
                    <a:p>
                      <a:pPr algn="ctr"/>
                      <a:r>
                        <a:rPr lang="en-US" altLang="zh-TW" sz="1200" b="1" dirty="0" smtClean="0">
                          <a:solidFill>
                            <a:schemeClr val="tx1"/>
                          </a:solidFill>
                        </a:rPr>
                        <a:t>8</a:t>
                      </a:r>
                      <a:endParaRPr lang="zh-TW" altLang="en-US" sz="1200" b="1"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20</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8</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200" dirty="0" smtClean="0">
                          <a:solidFill>
                            <a:schemeClr val="tx1"/>
                          </a:solidFill>
                        </a:rPr>
                        <a:t>6</a:t>
                      </a:r>
                      <a:endParaRPr lang="zh-TW" altLang="en-US" sz="1200" dirty="0">
                        <a:solidFill>
                          <a:schemeClr val="tx1"/>
                        </a:solidFill>
                      </a:endParaRPr>
                    </a:p>
                  </a:txBody>
                  <a:tcPr marL="57859" marR="57859" marT="28929" marB="289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4280638"/>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4123627661"/>
              </p:ext>
            </p:extLst>
          </p:nvPr>
        </p:nvGraphicFramePr>
        <p:xfrm>
          <a:off x="5511311" y="4721839"/>
          <a:ext cx="720000" cy="735124"/>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2237587153"/>
                    </a:ext>
                  </a:extLst>
                </a:gridCol>
                <a:gridCol w="360000">
                  <a:extLst>
                    <a:ext uri="{9D8B030D-6E8A-4147-A177-3AD203B41FA5}">
                      <a16:colId xmlns:a16="http://schemas.microsoft.com/office/drawing/2014/main" val="3242815880"/>
                    </a:ext>
                  </a:extLst>
                </a:gridCol>
              </a:tblGrid>
              <a:tr h="353448">
                <a:tc>
                  <a:txBody>
                    <a:bodyPr/>
                    <a:lstStyle/>
                    <a:p>
                      <a:pPr algn="ct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2513054270"/>
                  </a:ext>
                </a:extLst>
              </a:tr>
              <a:tr h="353448">
                <a:tc>
                  <a:txBody>
                    <a:bodyPr/>
                    <a:lstStyle/>
                    <a:p>
                      <a:pPr algn="ct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2038710511"/>
                  </a:ext>
                </a:extLst>
              </a:tr>
            </a:tbl>
          </a:graphicData>
        </a:graphic>
      </p:graphicFrame>
      <p:sp>
        <p:nvSpPr>
          <p:cNvPr id="14" name="向右箭號 13"/>
          <p:cNvSpPr/>
          <p:nvPr/>
        </p:nvSpPr>
        <p:spPr>
          <a:xfrm>
            <a:off x="7554150" y="5367099"/>
            <a:ext cx="568502" cy="3759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graphicFrame>
        <p:nvGraphicFramePr>
          <p:cNvPr id="15" name="表格 14"/>
          <p:cNvGraphicFramePr>
            <a:graphicFrameLocks noGrp="1"/>
          </p:cNvGraphicFramePr>
          <p:nvPr>
            <p:extLst>
              <p:ext uri="{D42A27DB-BD31-4B8C-83A1-F6EECF244321}">
                <p14:modId xmlns:p14="http://schemas.microsoft.com/office/powerpoint/2010/main" val="2810620014"/>
              </p:ext>
            </p:extLst>
          </p:nvPr>
        </p:nvGraphicFramePr>
        <p:xfrm>
          <a:off x="8888738" y="4769123"/>
          <a:ext cx="1519618" cy="1375680"/>
        </p:xfrm>
        <a:graphic>
          <a:graphicData uri="http://schemas.openxmlformats.org/drawingml/2006/table">
            <a:tbl>
              <a:tblPr firstRow="1" bandRow="1">
                <a:tableStyleId>{2D5ABB26-0587-4C30-8999-92F81FD0307C}</a:tableStyleId>
              </a:tblPr>
              <a:tblGrid>
                <a:gridCol w="759809">
                  <a:extLst>
                    <a:ext uri="{9D8B030D-6E8A-4147-A177-3AD203B41FA5}">
                      <a16:colId xmlns:a16="http://schemas.microsoft.com/office/drawing/2014/main" val="2237587153"/>
                    </a:ext>
                  </a:extLst>
                </a:gridCol>
                <a:gridCol w="759809">
                  <a:extLst>
                    <a:ext uri="{9D8B030D-6E8A-4147-A177-3AD203B41FA5}">
                      <a16:colId xmlns:a16="http://schemas.microsoft.com/office/drawing/2014/main" val="3242815880"/>
                    </a:ext>
                  </a:extLst>
                </a:gridCol>
              </a:tblGrid>
              <a:tr h="687840">
                <a:tc>
                  <a:txBody>
                    <a:bodyPr/>
                    <a:lstStyle/>
                    <a:p>
                      <a:pPr algn="ctr"/>
                      <a:r>
                        <a:rPr lang="en-US" altLang="zh-TW" sz="1700" b="0" dirty="0" smtClean="0"/>
                        <a:t>7</a:t>
                      </a:r>
                      <a:endParaRPr lang="zh-TW" altLang="en-US" sz="1700" b="0" dirty="0"/>
                    </a:p>
                  </a:txBody>
                  <a:tcPr marL="86199" marR="86199" marT="43099" marB="43099"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TW" sz="1700" b="0" dirty="0" smtClean="0"/>
                        <a:t>6</a:t>
                      </a:r>
                      <a:endParaRPr lang="zh-TW" altLang="en-US" sz="1700" b="0" dirty="0"/>
                    </a:p>
                  </a:txBody>
                  <a:tcPr marL="86199" marR="86199" marT="43099" marB="43099"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3054270"/>
                  </a:ext>
                </a:extLst>
              </a:tr>
              <a:tr h="687840">
                <a:tc>
                  <a:txBody>
                    <a:bodyPr/>
                    <a:lstStyle/>
                    <a:p>
                      <a:pPr algn="ctr"/>
                      <a:r>
                        <a:rPr lang="en-US" altLang="zh-TW" sz="1700" b="0" dirty="0" smtClean="0"/>
                        <a:t>10</a:t>
                      </a:r>
                      <a:endParaRPr lang="zh-TW" altLang="en-US" sz="1700" b="0" dirty="0"/>
                    </a:p>
                  </a:txBody>
                  <a:tcPr marL="86199" marR="86199" marT="43099" marB="43099"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TW" sz="1700" b="0" dirty="0" smtClean="0"/>
                        <a:t>10</a:t>
                      </a:r>
                      <a:endParaRPr lang="zh-TW" altLang="en-US" sz="1700" b="0" dirty="0"/>
                    </a:p>
                  </a:txBody>
                  <a:tcPr marL="86199" marR="86199" marT="43099" marB="43099"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710511"/>
                  </a:ext>
                </a:extLst>
              </a:tr>
            </a:tbl>
          </a:graphicData>
        </a:graphic>
      </p:graphicFrame>
      <p:sp>
        <p:nvSpPr>
          <p:cNvPr id="16" name="文字方塊 15"/>
          <p:cNvSpPr txBox="1"/>
          <p:nvPr/>
        </p:nvSpPr>
        <p:spPr>
          <a:xfrm>
            <a:off x="5104614" y="6287071"/>
            <a:ext cx="2919599" cy="461665"/>
          </a:xfrm>
          <a:prstGeom prst="rect">
            <a:avLst/>
          </a:prstGeom>
          <a:noFill/>
        </p:spPr>
        <p:txBody>
          <a:bodyPr wrap="square" rtlCol="0">
            <a:spAutoFit/>
          </a:bodyPr>
          <a:lstStyle/>
          <a:p>
            <a:r>
              <a:rPr lang="en-US" altLang="zh-TW" sz="2400" dirty="0" smtClean="0">
                <a:latin typeface="微軟正黑體" panose="020B0604030504040204" pitchFamily="34" charset="-120"/>
                <a:ea typeface="微軟正黑體" panose="020B0604030504040204" pitchFamily="34" charset="-120"/>
              </a:rPr>
              <a:t>(1+15+5+6)/4=7</a:t>
            </a:r>
            <a:endParaRPr lang="zh-TW" altLang="en-US" sz="2400" dirty="0">
              <a:latin typeface="微軟正黑體" panose="020B0604030504040204" pitchFamily="34" charset="-120"/>
              <a:ea typeface="微軟正黑體" panose="020B0604030504040204" pitchFamily="34" charset="-120"/>
            </a:endParaRPr>
          </a:p>
        </p:txBody>
      </p:sp>
      <p:sp>
        <p:nvSpPr>
          <p:cNvPr id="17" name="投影片編號版面配置區 16"/>
          <p:cNvSpPr>
            <a:spLocks noGrp="1"/>
          </p:cNvSpPr>
          <p:nvPr>
            <p:ph type="sldNum" sz="quarter" idx="12"/>
          </p:nvPr>
        </p:nvSpPr>
        <p:spPr/>
        <p:txBody>
          <a:bodyPr/>
          <a:lstStyle/>
          <a:p>
            <a:fld id="{FA37EAB8-EDB4-4B22-8925-965AA9769E5D}" type="slidenum">
              <a:rPr lang="zh-TW" altLang="en-US" smtClean="0"/>
              <a:t>30</a:t>
            </a:fld>
            <a:endParaRPr lang="zh-TW" altLang="en-US"/>
          </a:p>
        </p:txBody>
      </p:sp>
    </p:spTree>
    <p:extLst>
      <p:ext uri="{BB962C8B-B14F-4D97-AF65-F5344CB8AC3E}">
        <p14:creationId xmlns:p14="http://schemas.microsoft.com/office/powerpoint/2010/main" val="15211821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微軟正黑體" panose="020B0604030504040204" pitchFamily="34" charset="-120"/>
                <a:ea typeface="微軟正黑體" panose="020B0604030504040204" pitchFamily="34" charset="-120"/>
              </a:rPr>
              <a:t>Dropout</a:t>
            </a:r>
            <a:r>
              <a:rPr lang="zh-TW" altLang="en-US" dirty="0" smtClean="0">
                <a:latin typeface="微軟正黑體" panose="020B0604030504040204" pitchFamily="34" charset="-120"/>
                <a:ea typeface="微軟正黑體" panose="020B0604030504040204" pitchFamily="34" charset="-120"/>
              </a:rPr>
              <a:t>層</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lstStyle/>
          <a:p>
            <a:r>
              <a:rPr lang="zh-TW" altLang="en-US" dirty="0" smtClean="0"/>
              <a:t>神經網路的優化方式，可以避免過度擬合。</a:t>
            </a:r>
            <a:endParaRPr lang="en-US" altLang="zh-TW" dirty="0" smtClean="0"/>
          </a:p>
          <a:p>
            <a:pPr marL="0" indent="0">
              <a:buNone/>
            </a:pPr>
            <a:endParaRPr lang="en-US" altLang="zh-TW" dirty="0" smtClean="0"/>
          </a:p>
        </p:txBody>
      </p:sp>
      <p:graphicFrame>
        <p:nvGraphicFramePr>
          <p:cNvPr id="4" name="資料庫圖表 3"/>
          <p:cNvGraphicFramePr/>
          <p:nvPr>
            <p:extLst>
              <p:ext uri="{D42A27DB-BD31-4B8C-83A1-F6EECF244321}">
                <p14:modId xmlns:p14="http://schemas.microsoft.com/office/powerpoint/2010/main" val="2012364387"/>
              </p:ext>
            </p:extLst>
          </p:nvPr>
        </p:nvGraphicFramePr>
        <p:xfrm>
          <a:off x="208844" y="2088444"/>
          <a:ext cx="11774312" cy="32463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字方塊 4"/>
          <p:cNvSpPr txBox="1"/>
          <p:nvPr/>
        </p:nvSpPr>
        <p:spPr>
          <a:xfrm>
            <a:off x="7191022" y="4823399"/>
            <a:ext cx="2540000" cy="646331"/>
          </a:xfrm>
          <a:prstGeom prst="rect">
            <a:avLst/>
          </a:prstGeom>
          <a:noFill/>
        </p:spPr>
        <p:txBody>
          <a:bodyPr wrap="square" rtlCol="0">
            <a:spAutoFit/>
          </a:bodyPr>
          <a:lstStyle/>
          <a:p>
            <a:r>
              <a:rPr lang="en-US" altLang="zh-TW" sz="3600" dirty="0" smtClean="0"/>
              <a:t>Dropout</a:t>
            </a:r>
            <a:r>
              <a:rPr lang="zh-TW" altLang="en-US" sz="3600" dirty="0" smtClean="0"/>
              <a:t>層</a:t>
            </a:r>
            <a:endParaRPr lang="zh-TW" altLang="en-US" sz="3600" dirty="0"/>
          </a:p>
        </p:txBody>
      </p:sp>
      <p:sp>
        <p:nvSpPr>
          <p:cNvPr id="6" name="向上箭號 5"/>
          <p:cNvSpPr/>
          <p:nvPr/>
        </p:nvSpPr>
        <p:spPr>
          <a:xfrm>
            <a:off x="8105423" y="4172700"/>
            <a:ext cx="248355" cy="5192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投影片編號版面配置區 6"/>
          <p:cNvSpPr>
            <a:spLocks noGrp="1"/>
          </p:cNvSpPr>
          <p:nvPr>
            <p:ph type="sldNum" sz="quarter" idx="12"/>
          </p:nvPr>
        </p:nvSpPr>
        <p:spPr/>
        <p:txBody>
          <a:bodyPr/>
          <a:lstStyle/>
          <a:p>
            <a:fld id="{FA37EAB8-EDB4-4B22-8925-965AA9769E5D}" type="slidenum">
              <a:rPr lang="zh-TW" altLang="en-US" smtClean="0"/>
              <a:t>31</a:t>
            </a:fld>
            <a:endParaRPr lang="zh-TW" altLang="en-US"/>
          </a:p>
        </p:txBody>
      </p:sp>
    </p:spTree>
    <p:extLst>
      <p:ext uri="{BB962C8B-B14F-4D97-AF65-F5344CB8AC3E}">
        <p14:creationId xmlns:p14="http://schemas.microsoft.com/office/powerpoint/2010/main" val="10529671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082655407"/>
              </p:ext>
            </p:extLst>
          </p:nvPr>
        </p:nvGraphicFramePr>
        <p:xfrm>
          <a:off x="1244571" y="2546919"/>
          <a:ext cx="3056496" cy="3056496"/>
        </p:xfrm>
        <a:graphic>
          <a:graphicData uri="http://schemas.openxmlformats.org/drawingml/2006/table">
            <a:tbl>
              <a:tblPr firstRow="1" bandRow="1">
                <a:tableStyleId>{2D5ABB26-0587-4C30-8999-92F81FD0307C}</a:tableStyleId>
              </a:tblPr>
              <a:tblGrid>
                <a:gridCol w="764124">
                  <a:extLst>
                    <a:ext uri="{9D8B030D-6E8A-4147-A177-3AD203B41FA5}">
                      <a16:colId xmlns:a16="http://schemas.microsoft.com/office/drawing/2014/main" val="560361053"/>
                    </a:ext>
                  </a:extLst>
                </a:gridCol>
                <a:gridCol w="764124">
                  <a:extLst>
                    <a:ext uri="{9D8B030D-6E8A-4147-A177-3AD203B41FA5}">
                      <a16:colId xmlns:a16="http://schemas.microsoft.com/office/drawing/2014/main" val="814419908"/>
                    </a:ext>
                  </a:extLst>
                </a:gridCol>
                <a:gridCol w="764124">
                  <a:extLst>
                    <a:ext uri="{9D8B030D-6E8A-4147-A177-3AD203B41FA5}">
                      <a16:colId xmlns:a16="http://schemas.microsoft.com/office/drawing/2014/main" val="2229678331"/>
                    </a:ext>
                  </a:extLst>
                </a:gridCol>
                <a:gridCol w="764124">
                  <a:extLst>
                    <a:ext uri="{9D8B030D-6E8A-4147-A177-3AD203B41FA5}">
                      <a16:colId xmlns:a16="http://schemas.microsoft.com/office/drawing/2014/main" val="2181739257"/>
                    </a:ext>
                  </a:extLst>
                </a:gridCol>
              </a:tblGrid>
              <a:tr h="764124">
                <a:tc>
                  <a:txBody>
                    <a:bodyPr/>
                    <a:lstStyle/>
                    <a:p>
                      <a:pPr algn="ctr"/>
                      <a:r>
                        <a:rPr lang="en-US" altLang="zh-TW" sz="2500" b="1" dirty="0" smtClean="0">
                          <a:solidFill>
                            <a:schemeClr val="tx1"/>
                          </a:solidFill>
                        </a:rPr>
                        <a:t>1</a:t>
                      </a:r>
                      <a:endParaRPr lang="zh-TW" altLang="en-US" sz="2500" b="1"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500" dirty="0" smtClean="0">
                          <a:solidFill>
                            <a:schemeClr val="tx1"/>
                          </a:solidFill>
                        </a:rPr>
                        <a:t>15</a:t>
                      </a:r>
                      <a:endParaRPr lang="zh-TW" altLang="en-US" sz="2500"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2500" dirty="0" smtClean="0">
                          <a:solidFill>
                            <a:schemeClr val="tx1"/>
                          </a:solidFill>
                        </a:rPr>
                        <a:t>10</a:t>
                      </a:r>
                      <a:endParaRPr lang="zh-TW" altLang="en-US" sz="2500"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2500" dirty="0" smtClean="0">
                          <a:solidFill>
                            <a:schemeClr val="tx1"/>
                          </a:solidFill>
                        </a:rPr>
                        <a:t>2</a:t>
                      </a:r>
                      <a:endParaRPr lang="zh-TW" altLang="en-US" sz="2500"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984602546"/>
                  </a:ext>
                </a:extLst>
              </a:tr>
              <a:tr h="764124">
                <a:tc>
                  <a:txBody>
                    <a:bodyPr/>
                    <a:lstStyle/>
                    <a:p>
                      <a:pPr algn="ctr"/>
                      <a:r>
                        <a:rPr lang="en-US" altLang="zh-TW" sz="2500" b="1" dirty="0" smtClean="0">
                          <a:solidFill>
                            <a:schemeClr val="tx1"/>
                          </a:solidFill>
                        </a:rPr>
                        <a:t>5</a:t>
                      </a:r>
                      <a:endParaRPr lang="zh-TW" altLang="en-US" sz="2500" b="1"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2500" dirty="0" smtClean="0">
                          <a:solidFill>
                            <a:schemeClr val="tx1"/>
                          </a:solidFill>
                        </a:rPr>
                        <a:t>6</a:t>
                      </a:r>
                      <a:endParaRPr lang="zh-TW" altLang="en-US" sz="2500"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500" dirty="0" smtClean="0">
                          <a:solidFill>
                            <a:schemeClr val="tx1"/>
                          </a:solidFill>
                        </a:rPr>
                        <a:t>8</a:t>
                      </a:r>
                      <a:endParaRPr lang="zh-TW" altLang="en-US" sz="2500"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500" dirty="0" smtClean="0">
                          <a:solidFill>
                            <a:schemeClr val="tx1"/>
                          </a:solidFill>
                        </a:rPr>
                        <a:t>3</a:t>
                      </a:r>
                      <a:endParaRPr lang="zh-TW" altLang="en-US" sz="2500"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543261843"/>
                  </a:ext>
                </a:extLst>
              </a:tr>
              <a:tr h="764124">
                <a:tc>
                  <a:txBody>
                    <a:bodyPr/>
                    <a:lstStyle/>
                    <a:p>
                      <a:pPr algn="ctr"/>
                      <a:r>
                        <a:rPr lang="en-US" altLang="zh-TW" sz="2500" b="1" dirty="0" smtClean="0">
                          <a:solidFill>
                            <a:schemeClr val="tx1"/>
                          </a:solidFill>
                        </a:rPr>
                        <a:t>7</a:t>
                      </a:r>
                      <a:endParaRPr lang="zh-TW" altLang="en-US" sz="2500" b="1"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500" dirty="0" smtClean="0">
                          <a:solidFill>
                            <a:schemeClr val="tx1"/>
                          </a:solidFill>
                        </a:rPr>
                        <a:t>4</a:t>
                      </a:r>
                      <a:endParaRPr lang="zh-TW" altLang="en-US" sz="2500"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2500" dirty="0" smtClean="0">
                          <a:solidFill>
                            <a:schemeClr val="tx1"/>
                          </a:solidFill>
                        </a:rPr>
                        <a:t>20</a:t>
                      </a:r>
                      <a:endParaRPr lang="zh-TW" altLang="en-US" sz="2500"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500" dirty="0" smtClean="0">
                          <a:solidFill>
                            <a:schemeClr val="tx1"/>
                          </a:solidFill>
                        </a:rPr>
                        <a:t>7</a:t>
                      </a:r>
                      <a:endParaRPr lang="zh-TW" altLang="en-US" sz="2500"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9099023"/>
                  </a:ext>
                </a:extLst>
              </a:tr>
              <a:tr h="764124">
                <a:tc>
                  <a:txBody>
                    <a:bodyPr/>
                    <a:lstStyle/>
                    <a:p>
                      <a:pPr algn="ctr"/>
                      <a:r>
                        <a:rPr lang="en-US" altLang="zh-TW" sz="2500" b="1" dirty="0" smtClean="0">
                          <a:solidFill>
                            <a:schemeClr val="tx1"/>
                          </a:solidFill>
                        </a:rPr>
                        <a:t>8</a:t>
                      </a:r>
                      <a:endParaRPr lang="zh-TW" altLang="en-US" sz="2500" b="1"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2500" dirty="0" smtClean="0">
                          <a:solidFill>
                            <a:schemeClr val="tx1"/>
                          </a:solidFill>
                        </a:rPr>
                        <a:t>20</a:t>
                      </a:r>
                      <a:endParaRPr lang="zh-TW" altLang="en-US" sz="2500"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500" dirty="0" smtClean="0">
                          <a:solidFill>
                            <a:schemeClr val="tx1"/>
                          </a:solidFill>
                        </a:rPr>
                        <a:t>8</a:t>
                      </a:r>
                      <a:endParaRPr lang="zh-TW" altLang="en-US" sz="2500"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500" dirty="0" smtClean="0">
                          <a:solidFill>
                            <a:schemeClr val="tx1"/>
                          </a:solidFill>
                        </a:rPr>
                        <a:t>6</a:t>
                      </a:r>
                      <a:endParaRPr lang="zh-TW" altLang="en-US" sz="2500"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64280638"/>
                  </a:ext>
                </a:extLst>
              </a:tr>
            </a:tbl>
          </a:graphicData>
        </a:graphic>
      </p:graphicFrame>
      <p:sp>
        <p:nvSpPr>
          <p:cNvPr id="5" name="內容版面配置區 2"/>
          <p:cNvSpPr>
            <a:spLocks noGrp="1"/>
          </p:cNvSpPr>
          <p:nvPr>
            <p:ph idx="1"/>
          </p:nvPr>
        </p:nvSpPr>
        <p:spPr>
          <a:xfrm>
            <a:off x="1034520" y="899936"/>
            <a:ext cx="9633479" cy="827264"/>
          </a:xfrm>
        </p:spPr>
        <p:txBody>
          <a:bodyPr>
            <a:normAutofit/>
          </a:bodyPr>
          <a:lstStyle/>
          <a:p>
            <a:pPr marL="0" indent="0">
              <a:buNone/>
            </a:pPr>
            <a:r>
              <a:rPr lang="zh-TW" altLang="en-US" dirty="0" smtClean="0"/>
              <a:t>會隨機將其中</a:t>
            </a:r>
            <a:r>
              <a:rPr lang="en-US" altLang="zh-TW" dirty="0" smtClean="0"/>
              <a:t>50%</a:t>
            </a:r>
            <a:r>
              <a:rPr lang="zh-TW" altLang="en-US" dirty="0" smtClean="0"/>
              <a:t>的數值設為</a:t>
            </a:r>
            <a:r>
              <a:rPr lang="en-US" altLang="zh-TW" dirty="0" smtClean="0"/>
              <a:t>0</a:t>
            </a:r>
            <a:r>
              <a:rPr lang="zh-TW" altLang="en-US" dirty="0" smtClean="0"/>
              <a:t>再放入全連接層，打破共適性</a:t>
            </a:r>
            <a:endParaRPr lang="en-US" altLang="zh-TW" dirty="0" smtClean="0"/>
          </a:p>
        </p:txBody>
      </p:sp>
      <p:graphicFrame>
        <p:nvGraphicFramePr>
          <p:cNvPr id="7" name="表格 6"/>
          <p:cNvGraphicFramePr>
            <a:graphicFrameLocks noGrp="1"/>
          </p:cNvGraphicFramePr>
          <p:nvPr>
            <p:extLst>
              <p:ext uri="{D42A27DB-BD31-4B8C-83A1-F6EECF244321}">
                <p14:modId xmlns:p14="http://schemas.microsoft.com/office/powerpoint/2010/main" val="116190004"/>
              </p:ext>
            </p:extLst>
          </p:nvPr>
        </p:nvGraphicFramePr>
        <p:xfrm>
          <a:off x="6905949" y="2546919"/>
          <a:ext cx="3056496" cy="3056496"/>
        </p:xfrm>
        <a:graphic>
          <a:graphicData uri="http://schemas.openxmlformats.org/drawingml/2006/table">
            <a:tbl>
              <a:tblPr firstRow="1" bandRow="1">
                <a:tableStyleId>{2D5ABB26-0587-4C30-8999-92F81FD0307C}</a:tableStyleId>
              </a:tblPr>
              <a:tblGrid>
                <a:gridCol w="764124">
                  <a:extLst>
                    <a:ext uri="{9D8B030D-6E8A-4147-A177-3AD203B41FA5}">
                      <a16:colId xmlns:a16="http://schemas.microsoft.com/office/drawing/2014/main" val="560361053"/>
                    </a:ext>
                  </a:extLst>
                </a:gridCol>
                <a:gridCol w="764124">
                  <a:extLst>
                    <a:ext uri="{9D8B030D-6E8A-4147-A177-3AD203B41FA5}">
                      <a16:colId xmlns:a16="http://schemas.microsoft.com/office/drawing/2014/main" val="814419908"/>
                    </a:ext>
                  </a:extLst>
                </a:gridCol>
                <a:gridCol w="764124">
                  <a:extLst>
                    <a:ext uri="{9D8B030D-6E8A-4147-A177-3AD203B41FA5}">
                      <a16:colId xmlns:a16="http://schemas.microsoft.com/office/drawing/2014/main" val="2229678331"/>
                    </a:ext>
                  </a:extLst>
                </a:gridCol>
                <a:gridCol w="764124">
                  <a:extLst>
                    <a:ext uri="{9D8B030D-6E8A-4147-A177-3AD203B41FA5}">
                      <a16:colId xmlns:a16="http://schemas.microsoft.com/office/drawing/2014/main" val="2181739257"/>
                    </a:ext>
                  </a:extLst>
                </a:gridCol>
              </a:tblGrid>
              <a:tr h="764124">
                <a:tc>
                  <a:txBody>
                    <a:bodyPr/>
                    <a:lstStyle/>
                    <a:p>
                      <a:pPr algn="ctr"/>
                      <a:r>
                        <a:rPr lang="en-US" altLang="zh-TW" sz="2500" b="1" dirty="0" smtClean="0">
                          <a:solidFill>
                            <a:schemeClr val="tx1"/>
                          </a:solidFill>
                        </a:rPr>
                        <a:t>1</a:t>
                      </a:r>
                      <a:endParaRPr lang="zh-TW" altLang="en-US" sz="2500" b="1"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500" dirty="0" smtClean="0">
                          <a:solidFill>
                            <a:schemeClr val="tx1"/>
                          </a:solidFill>
                        </a:rPr>
                        <a:t>0</a:t>
                      </a:r>
                      <a:endParaRPr lang="zh-TW" altLang="en-US" sz="2500"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2500" dirty="0" smtClean="0">
                          <a:solidFill>
                            <a:schemeClr val="tx1"/>
                          </a:solidFill>
                        </a:rPr>
                        <a:t>0</a:t>
                      </a:r>
                      <a:endParaRPr lang="zh-TW" altLang="en-US" sz="2500"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2500" dirty="0" smtClean="0">
                          <a:solidFill>
                            <a:schemeClr val="tx1"/>
                          </a:solidFill>
                        </a:rPr>
                        <a:t>0</a:t>
                      </a:r>
                      <a:endParaRPr lang="zh-TW" altLang="en-US" sz="2500"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984602546"/>
                  </a:ext>
                </a:extLst>
              </a:tr>
              <a:tr h="764124">
                <a:tc>
                  <a:txBody>
                    <a:bodyPr/>
                    <a:lstStyle/>
                    <a:p>
                      <a:pPr algn="ctr"/>
                      <a:r>
                        <a:rPr lang="en-US" altLang="zh-TW" sz="2500" b="1" dirty="0" smtClean="0">
                          <a:solidFill>
                            <a:schemeClr val="tx1"/>
                          </a:solidFill>
                        </a:rPr>
                        <a:t>0</a:t>
                      </a:r>
                      <a:endParaRPr lang="zh-TW" altLang="en-US" sz="2500" b="1"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2500" dirty="0" smtClean="0">
                          <a:solidFill>
                            <a:schemeClr val="tx1"/>
                          </a:solidFill>
                        </a:rPr>
                        <a:t>6</a:t>
                      </a:r>
                      <a:endParaRPr lang="zh-TW" altLang="en-US" sz="2500"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500" dirty="0" smtClean="0">
                          <a:solidFill>
                            <a:schemeClr val="tx1"/>
                          </a:solidFill>
                        </a:rPr>
                        <a:t>8</a:t>
                      </a:r>
                      <a:endParaRPr lang="zh-TW" altLang="en-US" sz="2500"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500" dirty="0" smtClean="0">
                          <a:solidFill>
                            <a:schemeClr val="tx1"/>
                          </a:solidFill>
                        </a:rPr>
                        <a:t>0</a:t>
                      </a:r>
                      <a:endParaRPr lang="zh-TW" altLang="en-US" sz="2500"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543261843"/>
                  </a:ext>
                </a:extLst>
              </a:tr>
              <a:tr h="764124">
                <a:tc>
                  <a:txBody>
                    <a:bodyPr/>
                    <a:lstStyle/>
                    <a:p>
                      <a:pPr algn="ctr"/>
                      <a:r>
                        <a:rPr lang="en-US" altLang="zh-TW" sz="2500" b="1" dirty="0" smtClean="0">
                          <a:solidFill>
                            <a:schemeClr val="tx1"/>
                          </a:solidFill>
                        </a:rPr>
                        <a:t>7</a:t>
                      </a:r>
                      <a:endParaRPr lang="zh-TW" altLang="en-US" sz="2500" b="1"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500" dirty="0" smtClean="0">
                          <a:solidFill>
                            <a:schemeClr val="tx1"/>
                          </a:solidFill>
                        </a:rPr>
                        <a:t>0</a:t>
                      </a:r>
                      <a:endParaRPr lang="zh-TW" altLang="en-US" sz="2500"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2500" dirty="0" smtClean="0">
                          <a:solidFill>
                            <a:schemeClr val="tx1"/>
                          </a:solidFill>
                        </a:rPr>
                        <a:t>20</a:t>
                      </a:r>
                      <a:endParaRPr lang="zh-TW" altLang="en-US" sz="2500"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500" dirty="0" smtClean="0">
                          <a:solidFill>
                            <a:schemeClr val="tx1"/>
                          </a:solidFill>
                        </a:rPr>
                        <a:t>7</a:t>
                      </a:r>
                      <a:endParaRPr lang="zh-TW" altLang="en-US" sz="2500"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9099023"/>
                  </a:ext>
                </a:extLst>
              </a:tr>
              <a:tr h="764124">
                <a:tc>
                  <a:txBody>
                    <a:bodyPr/>
                    <a:lstStyle/>
                    <a:p>
                      <a:pPr algn="ctr"/>
                      <a:r>
                        <a:rPr lang="en-US" altLang="zh-TW" sz="2500" b="1" dirty="0" smtClean="0">
                          <a:solidFill>
                            <a:schemeClr val="tx1"/>
                          </a:solidFill>
                        </a:rPr>
                        <a:t>0</a:t>
                      </a:r>
                      <a:endParaRPr lang="zh-TW" altLang="en-US" sz="2500" b="1"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TW" sz="2500" dirty="0" smtClean="0">
                          <a:solidFill>
                            <a:schemeClr val="tx1"/>
                          </a:solidFill>
                        </a:rPr>
                        <a:t>20</a:t>
                      </a:r>
                      <a:endParaRPr lang="zh-TW" altLang="en-US" sz="2500"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500" dirty="0" smtClean="0">
                          <a:solidFill>
                            <a:schemeClr val="tx1"/>
                          </a:solidFill>
                        </a:rPr>
                        <a:t>8</a:t>
                      </a:r>
                      <a:endParaRPr lang="zh-TW" altLang="en-US" sz="2500"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2500" dirty="0" smtClean="0">
                          <a:solidFill>
                            <a:schemeClr val="tx1"/>
                          </a:solidFill>
                        </a:rPr>
                        <a:t>0</a:t>
                      </a:r>
                      <a:endParaRPr lang="zh-TW" altLang="en-US" sz="2500" dirty="0">
                        <a:solidFill>
                          <a:schemeClr val="tx1"/>
                        </a:solidFill>
                      </a:endParaRPr>
                    </a:p>
                  </a:txBody>
                  <a:tcPr marL="122810" marR="122810" marT="61404" marB="6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64280638"/>
                  </a:ext>
                </a:extLst>
              </a:tr>
            </a:tbl>
          </a:graphicData>
        </a:graphic>
      </p:graphicFrame>
      <p:sp>
        <p:nvSpPr>
          <p:cNvPr id="8" name="向右箭號 7"/>
          <p:cNvSpPr/>
          <p:nvPr/>
        </p:nvSpPr>
        <p:spPr>
          <a:xfrm>
            <a:off x="4773951" y="3851303"/>
            <a:ext cx="1659114" cy="447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FA37EAB8-EDB4-4B22-8925-965AA9769E5D}" type="slidenum">
              <a:rPr lang="zh-TW" altLang="en-US" smtClean="0"/>
              <a:t>32</a:t>
            </a:fld>
            <a:endParaRPr lang="zh-TW" altLang="en-US"/>
          </a:p>
        </p:txBody>
      </p:sp>
    </p:spTree>
    <p:extLst>
      <p:ext uri="{BB962C8B-B14F-4D97-AF65-F5344CB8AC3E}">
        <p14:creationId xmlns:p14="http://schemas.microsoft.com/office/powerpoint/2010/main" val="1726858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卷積和池化運算</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lstStyle/>
          <a:p>
            <a:r>
              <a:rPr lang="zh-TW" altLang="en-US" dirty="0" smtClean="0">
                <a:latin typeface="微軟正黑體" panose="020B0604030504040204" pitchFamily="34" charset="-120"/>
                <a:ea typeface="微軟正黑體" panose="020B0604030504040204" pitchFamily="34" charset="-120"/>
              </a:rPr>
              <a:t>可以找到圖片特徵的運算方式</a:t>
            </a:r>
            <a:endParaRPr lang="zh-TW" altLang="en-US" dirty="0">
              <a:latin typeface="微軟正黑體" panose="020B0604030504040204" pitchFamily="34" charset="-120"/>
              <a:ea typeface="微軟正黑體" panose="020B0604030504040204" pitchFamily="34" charset="-120"/>
            </a:endParaRPr>
          </a:p>
        </p:txBody>
      </p:sp>
      <p:graphicFrame>
        <p:nvGraphicFramePr>
          <p:cNvPr id="4" name="資料庫圖表 3"/>
          <p:cNvGraphicFramePr/>
          <p:nvPr>
            <p:extLst>
              <p:ext uri="{D42A27DB-BD31-4B8C-83A1-F6EECF244321}">
                <p14:modId xmlns:p14="http://schemas.microsoft.com/office/powerpoint/2010/main" val="2129913282"/>
              </p:ext>
            </p:extLst>
          </p:nvPr>
        </p:nvGraphicFramePr>
        <p:xfrm>
          <a:off x="838200" y="1444978"/>
          <a:ext cx="10769600" cy="5556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投影片編號版面配置區 4"/>
          <p:cNvSpPr>
            <a:spLocks noGrp="1"/>
          </p:cNvSpPr>
          <p:nvPr>
            <p:ph type="sldNum" sz="quarter" idx="12"/>
          </p:nvPr>
        </p:nvSpPr>
        <p:spPr/>
        <p:txBody>
          <a:bodyPr/>
          <a:lstStyle/>
          <a:p>
            <a:fld id="{FA37EAB8-EDB4-4B22-8925-965AA9769E5D}" type="slidenum">
              <a:rPr lang="zh-TW" altLang="en-US" smtClean="0"/>
              <a:t>4</a:t>
            </a:fld>
            <a:endParaRPr lang="zh-TW" altLang="en-US"/>
          </a:p>
        </p:txBody>
      </p:sp>
    </p:spTree>
    <p:extLst>
      <p:ext uri="{BB962C8B-B14F-4D97-AF65-F5344CB8AC3E}">
        <p14:creationId xmlns:p14="http://schemas.microsoft.com/office/powerpoint/2010/main" val="498429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卷積運算</a:t>
            </a:r>
          </a:p>
        </p:txBody>
      </p:sp>
      <p:sp>
        <p:nvSpPr>
          <p:cNvPr id="3" name="內容版面配置區 2"/>
          <p:cNvSpPr>
            <a:spLocks noGrp="1"/>
          </p:cNvSpPr>
          <p:nvPr>
            <p:ph idx="1"/>
          </p:nvPr>
        </p:nvSpPr>
        <p:spPr>
          <a:xfrm>
            <a:off x="838200" y="1825625"/>
            <a:ext cx="10515600" cy="511175"/>
          </a:xfrm>
        </p:spPr>
        <p:txBody>
          <a:bodyPr/>
          <a:lstStyle/>
          <a:p>
            <a:r>
              <a:rPr lang="zh-TW" altLang="en-US" dirty="0" smtClean="0">
                <a:latin typeface="微軟正黑體" panose="020B0604030504040204" pitchFamily="34" charset="-120"/>
                <a:ea typeface="微軟正黑體" panose="020B0604030504040204" pitchFamily="34" charset="-120"/>
              </a:rPr>
              <a:t>先定義的過濾器，圖像計算的乘數，大小可以自己定義</a:t>
            </a:r>
            <a:endParaRPr lang="zh-TW" altLang="en-US" dirty="0">
              <a:latin typeface="微軟正黑體" panose="020B0604030504040204" pitchFamily="34" charset="-120"/>
              <a:ea typeface="微軟正黑體" panose="020B0604030504040204" pitchFamily="34" charset="-120"/>
            </a:endParaRPr>
          </a:p>
        </p:txBody>
      </p:sp>
      <p:graphicFrame>
        <p:nvGraphicFramePr>
          <p:cNvPr id="4" name="表格 3"/>
          <p:cNvGraphicFramePr>
            <a:graphicFrameLocks noGrp="1"/>
          </p:cNvGraphicFramePr>
          <p:nvPr>
            <p:extLst>
              <p:ext uri="{D42A27DB-BD31-4B8C-83A1-F6EECF244321}">
                <p14:modId xmlns:p14="http://schemas.microsoft.com/office/powerpoint/2010/main" val="1789168712"/>
              </p:ext>
            </p:extLst>
          </p:nvPr>
        </p:nvGraphicFramePr>
        <p:xfrm>
          <a:off x="4384637" y="3023169"/>
          <a:ext cx="2939030" cy="2596445"/>
        </p:xfrm>
        <a:graphic>
          <a:graphicData uri="http://schemas.openxmlformats.org/drawingml/2006/table">
            <a:tbl>
              <a:tblPr firstRow="1" bandRow="1">
                <a:tableStyleId>{2D5ABB26-0587-4C30-8999-92F81FD0307C}</a:tableStyleId>
              </a:tblPr>
              <a:tblGrid>
                <a:gridCol w="587806">
                  <a:extLst>
                    <a:ext uri="{9D8B030D-6E8A-4147-A177-3AD203B41FA5}">
                      <a16:colId xmlns:a16="http://schemas.microsoft.com/office/drawing/2014/main" val="644405937"/>
                    </a:ext>
                  </a:extLst>
                </a:gridCol>
                <a:gridCol w="587806">
                  <a:extLst>
                    <a:ext uri="{9D8B030D-6E8A-4147-A177-3AD203B41FA5}">
                      <a16:colId xmlns:a16="http://schemas.microsoft.com/office/drawing/2014/main" val="3290242097"/>
                    </a:ext>
                  </a:extLst>
                </a:gridCol>
                <a:gridCol w="587806">
                  <a:extLst>
                    <a:ext uri="{9D8B030D-6E8A-4147-A177-3AD203B41FA5}">
                      <a16:colId xmlns:a16="http://schemas.microsoft.com/office/drawing/2014/main" val="3178286799"/>
                    </a:ext>
                  </a:extLst>
                </a:gridCol>
                <a:gridCol w="587806">
                  <a:extLst>
                    <a:ext uri="{9D8B030D-6E8A-4147-A177-3AD203B41FA5}">
                      <a16:colId xmlns:a16="http://schemas.microsoft.com/office/drawing/2014/main" val="3829251401"/>
                    </a:ext>
                  </a:extLst>
                </a:gridCol>
                <a:gridCol w="587806">
                  <a:extLst>
                    <a:ext uri="{9D8B030D-6E8A-4147-A177-3AD203B41FA5}">
                      <a16:colId xmlns:a16="http://schemas.microsoft.com/office/drawing/2014/main" val="2134578193"/>
                    </a:ext>
                  </a:extLst>
                </a:gridCol>
              </a:tblGrid>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35179"/>
                  </a:ext>
                </a:extLst>
              </a:tr>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b="1" dirty="0" smtClean="0">
                          <a:solidFill>
                            <a:srgbClr val="00B0F0"/>
                          </a:solidFill>
                        </a:rPr>
                        <a:t>1</a:t>
                      </a:r>
                      <a:endParaRPr lang="zh-TW" altLang="en-US" sz="1400" b="1"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b="1" dirty="0" smtClean="0">
                          <a:solidFill>
                            <a:srgbClr val="00B0F0"/>
                          </a:solidFill>
                        </a:rPr>
                        <a:t>1</a:t>
                      </a:r>
                      <a:endParaRPr lang="zh-TW" altLang="en-US" sz="1400" b="1"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5779148"/>
                  </a:ext>
                </a:extLst>
              </a:tr>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b="1" dirty="0" smtClean="0">
                          <a:solidFill>
                            <a:srgbClr val="00B0F0"/>
                          </a:solidFill>
                        </a:rPr>
                        <a:t>1</a:t>
                      </a:r>
                      <a:endParaRPr lang="zh-TW" altLang="en-US" sz="1400" b="1"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4665336"/>
                  </a:ext>
                </a:extLst>
              </a:tr>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b="1" dirty="0" smtClean="0">
                          <a:solidFill>
                            <a:srgbClr val="00B0F0"/>
                          </a:solidFill>
                        </a:rPr>
                        <a:t>1</a:t>
                      </a:r>
                      <a:endParaRPr lang="zh-TW" altLang="en-US" sz="1400" b="1"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b="1" dirty="0" smtClean="0">
                          <a:solidFill>
                            <a:srgbClr val="00B0F0"/>
                          </a:solidFill>
                        </a:rPr>
                        <a:t>1</a:t>
                      </a:r>
                      <a:endParaRPr lang="zh-TW" altLang="en-US" sz="1400" b="1"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7334105"/>
                  </a:ext>
                </a:extLst>
              </a:tr>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5504792"/>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47902734"/>
              </p:ext>
            </p:extLst>
          </p:nvPr>
        </p:nvGraphicFramePr>
        <p:xfrm>
          <a:off x="605367" y="3025424"/>
          <a:ext cx="2921000" cy="2594190"/>
        </p:xfrm>
        <a:graphic>
          <a:graphicData uri="http://schemas.openxmlformats.org/drawingml/2006/table">
            <a:tbl>
              <a:tblPr firstRow="1" bandRow="1">
                <a:tableStyleId>{2D5ABB26-0587-4C30-8999-92F81FD0307C}</a:tableStyleId>
              </a:tblPr>
              <a:tblGrid>
                <a:gridCol w="584200">
                  <a:extLst>
                    <a:ext uri="{9D8B030D-6E8A-4147-A177-3AD203B41FA5}">
                      <a16:colId xmlns:a16="http://schemas.microsoft.com/office/drawing/2014/main" val="644405937"/>
                    </a:ext>
                  </a:extLst>
                </a:gridCol>
                <a:gridCol w="584200">
                  <a:extLst>
                    <a:ext uri="{9D8B030D-6E8A-4147-A177-3AD203B41FA5}">
                      <a16:colId xmlns:a16="http://schemas.microsoft.com/office/drawing/2014/main" val="3290242097"/>
                    </a:ext>
                  </a:extLst>
                </a:gridCol>
                <a:gridCol w="584200">
                  <a:extLst>
                    <a:ext uri="{9D8B030D-6E8A-4147-A177-3AD203B41FA5}">
                      <a16:colId xmlns:a16="http://schemas.microsoft.com/office/drawing/2014/main" val="3178286799"/>
                    </a:ext>
                  </a:extLst>
                </a:gridCol>
                <a:gridCol w="584200">
                  <a:extLst>
                    <a:ext uri="{9D8B030D-6E8A-4147-A177-3AD203B41FA5}">
                      <a16:colId xmlns:a16="http://schemas.microsoft.com/office/drawing/2014/main" val="3829251401"/>
                    </a:ext>
                  </a:extLst>
                </a:gridCol>
                <a:gridCol w="584200">
                  <a:extLst>
                    <a:ext uri="{9D8B030D-6E8A-4147-A177-3AD203B41FA5}">
                      <a16:colId xmlns:a16="http://schemas.microsoft.com/office/drawing/2014/main" val="2134578193"/>
                    </a:ext>
                  </a:extLst>
                </a:gridCol>
              </a:tblGrid>
              <a:tr h="516103">
                <a:tc>
                  <a:txBody>
                    <a:bodyPr/>
                    <a:lstStyle/>
                    <a:p>
                      <a:pPr algn="ctr"/>
                      <a:endParaRPr lang="zh-TW" altLang="en-US" sz="1500" dirty="0"/>
                    </a:p>
                  </a:txBody>
                  <a:tcPr marL="72577" marR="72577" marT="36289" marB="36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zh-TW" altLang="en-US" sz="1500" dirty="0"/>
                    </a:p>
                  </a:txBody>
                  <a:tcPr marL="72577" marR="72577" marT="36289" marB="36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zh-TW" altLang="en-US" sz="1500" dirty="0"/>
                    </a:p>
                  </a:txBody>
                  <a:tcPr marL="72577" marR="72577" marT="36289" marB="36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zh-TW" altLang="en-US" sz="1500" dirty="0"/>
                    </a:p>
                  </a:txBody>
                  <a:tcPr marL="72577" marR="72577" marT="36289" marB="36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zh-TW" altLang="en-US" sz="1500" dirty="0"/>
                    </a:p>
                  </a:txBody>
                  <a:tcPr marL="72577" marR="72577" marT="36289" marB="36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9135179"/>
                  </a:ext>
                </a:extLst>
              </a:tr>
              <a:tr h="516103">
                <a:tc>
                  <a:txBody>
                    <a:bodyPr/>
                    <a:lstStyle/>
                    <a:p>
                      <a:pPr algn="ctr"/>
                      <a:endParaRPr lang="zh-TW" altLang="en-US" sz="1500" dirty="0"/>
                    </a:p>
                  </a:txBody>
                  <a:tcPr marL="72577" marR="72577" marT="36289" marB="36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zh-TW" altLang="en-US" sz="1500" dirty="0"/>
                    </a:p>
                  </a:txBody>
                  <a:tcPr marL="72577" marR="72577" marT="36289" marB="36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endParaRPr lang="zh-TW" altLang="en-US" sz="1500" dirty="0"/>
                    </a:p>
                  </a:txBody>
                  <a:tcPr marL="72577" marR="72577" marT="36289" marB="36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zh-TW" altLang="en-US" sz="1500" dirty="0"/>
                    </a:p>
                  </a:txBody>
                  <a:tcPr marL="72577" marR="72577" marT="36289" marB="36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endParaRPr lang="zh-TW" altLang="en-US" sz="1500" dirty="0"/>
                    </a:p>
                  </a:txBody>
                  <a:tcPr marL="72577" marR="72577" marT="36289" marB="36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785779148"/>
                  </a:ext>
                </a:extLst>
              </a:tr>
              <a:tr h="516103">
                <a:tc>
                  <a:txBody>
                    <a:bodyPr/>
                    <a:lstStyle/>
                    <a:p>
                      <a:pPr algn="ctr"/>
                      <a:endParaRPr lang="zh-TW" altLang="en-US" sz="1500" dirty="0"/>
                    </a:p>
                  </a:txBody>
                  <a:tcPr marL="72577" marR="72577" marT="36289" marB="36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zh-TW" altLang="en-US" sz="1500" dirty="0"/>
                    </a:p>
                  </a:txBody>
                  <a:tcPr marL="72577" marR="72577" marT="36289" marB="36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zh-TW" altLang="en-US" sz="1500" dirty="0"/>
                    </a:p>
                  </a:txBody>
                  <a:tcPr marL="72577" marR="72577" marT="36289" marB="36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endParaRPr lang="zh-TW" altLang="en-US" sz="1500" dirty="0"/>
                    </a:p>
                  </a:txBody>
                  <a:tcPr marL="72577" marR="72577" marT="36289" marB="36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zh-TW" altLang="en-US" sz="1500" dirty="0"/>
                    </a:p>
                  </a:txBody>
                  <a:tcPr marL="72577" marR="72577" marT="36289" marB="36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054665336"/>
                  </a:ext>
                </a:extLst>
              </a:tr>
              <a:tr h="516103">
                <a:tc>
                  <a:txBody>
                    <a:bodyPr/>
                    <a:lstStyle/>
                    <a:p>
                      <a:pPr algn="ctr"/>
                      <a:endParaRPr lang="zh-TW" altLang="en-US" sz="1500" dirty="0"/>
                    </a:p>
                  </a:txBody>
                  <a:tcPr marL="72577" marR="72577" marT="36289" marB="36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zh-TW" altLang="en-US" sz="1500" dirty="0"/>
                    </a:p>
                  </a:txBody>
                  <a:tcPr marL="72577" marR="72577" marT="36289" marB="36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endParaRPr lang="zh-TW" altLang="en-US" sz="1500" dirty="0"/>
                    </a:p>
                  </a:txBody>
                  <a:tcPr marL="72577" marR="72577" marT="36289" marB="36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zh-TW" altLang="en-US" sz="1500" dirty="0"/>
                    </a:p>
                  </a:txBody>
                  <a:tcPr marL="72577" marR="72577" marT="36289" marB="36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endParaRPr lang="zh-TW" altLang="en-US" sz="1500" dirty="0"/>
                    </a:p>
                  </a:txBody>
                  <a:tcPr marL="72577" marR="72577" marT="36289" marB="36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67334105"/>
                  </a:ext>
                </a:extLst>
              </a:tr>
              <a:tr h="516103">
                <a:tc>
                  <a:txBody>
                    <a:bodyPr/>
                    <a:lstStyle/>
                    <a:p>
                      <a:pPr algn="ctr"/>
                      <a:endParaRPr lang="zh-TW" altLang="en-US" sz="1500" dirty="0"/>
                    </a:p>
                  </a:txBody>
                  <a:tcPr marL="72577" marR="72577" marT="36289" marB="36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zh-TW" altLang="en-US" sz="1500" dirty="0"/>
                    </a:p>
                  </a:txBody>
                  <a:tcPr marL="72577" marR="72577" marT="36289" marB="36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zh-TW" altLang="en-US" sz="1500" dirty="0"/>
                    </a:p>
                  </a:txBody>
                  <a:tcPr marL="72577" marR="72577" marT="36289" marB="36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zh-TW" altLang="en-US" sz="1500" dirty="0"/>
                    </a:p>
                  </a:txBody>
                  <a:tcPr marL="72577" marR="72577" marT="36289" marB="36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500" dirty="0" smtClean="0"/>
                    </a:p>
                    <a:p>
                      <a:pPr algn="ctr"/>
                      <a:endParaRPr lang="zh-TW" altLang="en-US" sz="1500" dirty="0"/>
                    </a:p>
                  </a:txBody>
                  <a:tcPr marL="72577" marR="72577" marT="36289" marB="36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65504792"/>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81232315"/>
              </p:ext>
            </p:extLst>
          </p:nvPr>
        </p:nvGraphicFramePr>
        <p:xfrm>
          <a:off x="8748889" y="3429000"/>
          <a:ext cx="1952976" cy="1887330"/>
        </p:xfrm>
        <a:graphic>
          <a:graphicData uri="http://schemas.openxmlformats.org/drawingml/2006/table">
            <a:tbl>
              <a:tblPr firstRow="1" bandRow="1">
                <a:tableStyleId>{2D5ABB26-0587-4C30-8999-92F81FD0307C}</a:tableStyleId>
              </a:tblPr>
              <a:tblGrid>
                <a:gridCol w="650992">
                  <a:extLst>
                    <a:ext uri="{9D8B030D-6E8A-4147-A177-3AD203B41FA5}">
                      <a16:colId xmlns:a16="http://schemas.microsoft.com/office/drawing/2014/main" val="2237587153"/>
                    </a:ext>
                  </a:extLst>
                </a:gridCol>
                <a:gridCol w="650992">
                  <a:extLst>
                    <a:ext uri="{9D8B030D-6E8A-4147-A177-3AD203B41FA5}">
                      <a16:colId xmlns:a16="http://schemas.microsoft.com/office/drawing/2014/main" val="1570543475"/>
                    </a:ext>
                  </a:extLst>
                </a:gridCol>
                <a:gridCol w="650992">
                  <a:extLst>
                    <a:ext uri="{9D8B030D-6E8A-4147-A177-3AD203B41FA5}">
                      <a16:colId xmlns:a16="http://schemas.microsoft.com/office/drawing/2014/main" val="225009444"/>
                    </a:ext>
                  </a:extLst>
                </a:gridCol>
              </a:tblGrid>
              <a:tr h="629110">
                <a:tc>
                  <a:txBody>
                    <a:bodyPr/>
                    <a:lstStyle/>
                    <a:p>
                      <a:pPr algn="ctr"/>
                      <a:r>
                        <a:rPr lang="en-US" altLang="zh-TW" sz="1800" b="0" dirty="0" smtClean="0"/>
                        <a:t>0</a:t>
                      </a:r>
                      <a:endParaRPr lang="zh-TW" altLang="en-US" sz="1800" b="0" dirty="0"/>
                    </a:p>
                  </a:txBody>
                  <a:tcPr marL="93243" marR="93243" marT="46621" marB="466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0" dirty="0" smtClean="0"/>
                        <a:t>0</a:t>
                      </a:r>
                      <a:endParaRPr lang="zh-TW" altLang="en-US" sz="1800" b="0" dirty="0"/>
                    </a:p>
                  </a:txBody>
                  <a:tcPr marL="93243" marR="93243" marT="46621" marB="466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0" dirty="0" smtClean="0"/>
                        <a:t>1</a:t>
                      </a:r>
                      <a:endParaRPr lang="zh-TW" altLang="en-US" sz="1800" b="0" dirty="0"/>
                    </a:p>
                  </a:txBody>
                  <a:tcPr marL="93243" marR="93243" marT="46621" marB="466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710511"/>
                  </a:ext>
                </a:extLst>
              </a:tr>
              <a:tr h="629110">
                <a:tc>
                  <a:txBody>
                    <a:bodyPr/>
                    <a:lstStyle/>
                    <a:p>
                      <a:pPr algn="ctr"/>
                      <a:r>
                        <a:rPr lang="en-US" altLang="zh-TW" sz="1800" b="0" dirty="0" smtClean="0"/>
                        <a:t>0</a:t>
                      </a:r>
                      <a:endParaRPr lang="zh-TW" altLang="en-US" sz="1800" b="0" dirty="0"/>
                    </a:p>
                  </a:txBody>
                  <a:tcPr marL="93243" marR="93243" marT="46621" marB="466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0" dirty="0" smtClean="0"/>
                        <a:t>1</a:t>
                      </a:r>
                      <a:endParaRPr lang="zh-TW" altLang="en-US" sz="1800" b="0" dirty="0"/>
                    </a:p>
                  </a:txBody>
                  <a:tcPr marL="93243" marR="93243" marT="46621" marB="466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0" dirty="0" smtClean="0"/>
                        <a:t>0</a:t>
                      </a:r>
                      <a:endParaRPr lang="zh-TW" altLang="en-US" sz="1800" b="0" dirty="0"/>
                    </a:p>
                  </a:txBody>
                  <a:tcPr marL="93243" marR="93243" marT="46621" marB="466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4662050"/>
                  </a:ext>
                </a:extLst>
              </a:tr>
              <a:tr h="629110">
                <a:tc>
                  <a:txBody>
                    <a:bodyPr/>
                    <a:lstStyle/>
                    <a:p>
                      <a:pPr algn="ctr"/>
                      <a:r>
                        <a:rPr lang="en-US" altLang="zh-TW" sz="1800" b="0" dirty="0" smtClean="0"/>
                        <a:t>1</a:t>
                      </a:r>
                      <a:endParaRPr lang="zh-TW" altLang="en-US" sz="1800" b="0" dirty="0"/>
                    </a:p>
                  </a:txBody>
                  <a:tcPr marL="93243" marR="93243" marT="46621" marB="466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0" dirty="0" smtClean="0"/>
                        <a:t>0</a:t>
                      </a:r>
                      <a:endParaRPr lang="zh-TW" altLang="en-US" sz="1800" b="0" dirty="0"/>
                    </a:p>
                  </a:txBody>
                  <a:tcPr marL="93243" marR="93243" marT="46621" marB="466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800" b="0" dirty="0" smtClean="0"/>
                        <a:t>0</a:t>
                      </a:r>
                      <a:endParaRPr lang="zh-TW" altLang="en-US" sz="1800" b="0" dirty="0"/>
                    </a:p>
                  </a:txBody>
                  <a:tcPr marL="93243" marR="93243" marT="46621" marB="466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7197148"/>
                  </a:ext>
                </a:extLst>
              </a:tr>
            </a:tbl>
          </a:graphicData>
        </a:graphic>
      </p:graphicFrame>
      <p:sp>
        <p:nvSpPr>
          <p:cNvPr id="8" name="圓角矩形 7"/>
          <p:cNvSpPr/>
          <p:nvPr/>
        </p:nvSpPr>
        <p:spPr>
          <a:xfrm>
            <a:off x="4384637" y="5881511"/>
            <a:ext cx="2826455" cy="6321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微軟正黑體" panose="020B0604030504040204" pitchFamily="34" charset="-120"/>
                <a:ea typeface="微軟正黑體" panose="020B0604030504040204" pitchFamily="34" charset="-120"/>
              </a:rPr>
              <a:t>圖像</a:t>
            </a:r>
            <a:endParaRPr lang="zh-TW" altLang="en-US" dirty="0">
              <a:latin typeface="微軟正黑體" panose="020B0604030504040204" pitchFamily="34" charset="-120"/>
              <a:ea typeface="微軟正黑體" panose="020B0604030504040204" pitchFamily="34" charset="-120"/>
            </a:endParaRPr>
          </a:p>
        </p:txBody>
      </p:sp>
      <p:sp>
        <p:nvSpPr>
          <p:cNvPr id="10" name="圓角矩形 9"/>
          <p:cNvSpPr/>
          <p:nvPr/>
        </p:nvSpPr>
        <p:spPr>
          <a:xfrm>
            <a:off x="8448480" y="5881511"/>
            <a:ext cx="2826455" cy="6321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微軟正黑體" panose="020B0604030504040204" pitchFamily="34" charset="-120"/>
                <a:ea typeface="微軟正黑體" panose="020B0604030504040204" pitchFamily="34" charset="-120"/>
              </a:rPr>
              <a:t>過濾器</a:t>
            </a:r>
          </a:p>
        </p:txBody>
      </p:sp>
      <p:sp>
        <p:nvSpPr>
          <p:cNvPr id="5" name="投影片編號版面配置區 4"/>
          <p:cNvSpPr>
            <a:spLocks noGrp="1"/>
          </p:cNvSpPr>
          <p:nvPr>
            <p:ph type="sldNum" sz="quarter" idx="12"/>
          </p:nvPr>
        </p:nvSpPr>
        <p:spPr/>
        <p:txBody>
          <a:bodyPr/>
          <a:lstStyle/>
          <a:p>
            <a:fld id="{FA37EAB8-EDB4-4B22-8925-965AA9769E5D}" type="slidenum">
              <a:rPr lang="zh-TW" altLang="en-US" smtClean="0"/>
              <a:t>5</a:t>
            </a:fld>
            <a:endParaRPr lang="zh-TW" altLang="en-US"/>
          </a:p>
        </p:txBody>
      </p:sp>
    </p:spTree>
    <p:extLst>
      <p:ext uri="{BB962C8B-B14F-4D97-AF65-F5344CB8AC3E}">
        <p14:creationId xmlns:p14="http://schemas.microsoft.com/office/powerpoint/2010/main" val="3348662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84775332"/>
              </p:ext>
            </p:extLst>
          </p:nvPr>
        </p:nvGraphicFramePr>
        <p:xfrm>
          <a:off x="625437" y="438013"/>
          <a:ext cx="2939030" cy="2596445"/>
        </p:xfrm>
        <a:graphic>
          <a:graphicData uri="http://schemas.openxmlformats.org/drawingml/2006/table">
            <a:tbl>
              <a:tblPr firstRow="1" bandRow="1">
                <a:tableStyleId>{2D5ABB26-0587-4C30-8999-92F81FD0307C}</a:tableStyleId>
              </a:tblPr>
              <a:tblGrid>
                <a:gridCol w="587806">
                  <a:extLst>
                    <a:ext uri="{9D8B030D-6E8A-4147-A177-3AD203B41FA5}">
                      <a16:colId xmlns:a16="http://schemas.microsoft.com/office/drawing/2014/main" val="644405937"/>
                    </a:ext>
                  </a:extLst>
                </a:gridCol>
                <a:gridCol w="587806">
                  <a:extLst>
                    <a:ext uri="{9D8B030D-6E8A-4147-A177-3AD203B41FA5}">
                      <a16:colId xmlns:a16="http://schemas.microsoft.com/office/drawing/2014/main" val="3290242097"/>
                    </a:ext>
                  </a:extLst>
                </a:gridCol>
                <a:gridCol w="587806">
                  <a:extLst>
                    <a:ext uri="{9D8B030D-6E8A-4147-A177-3AD203B41FA5}">
                      <a16:colId xmlns:a16="http://schemas.microsoft.com/office/drawing/2014/main" val="3178286799"/>
                    </a:ext>
                  </a:extLst>
                </a:gridCol>
                <a:gridCol w="587806">
                  <a:extLst>
                    <a:ext uri="{9D8B030D-6E8A-4147-A177-3AD203B41FA5}">
                      <a16:colId xmlns:a16="http://schemas.microsoft.com/office/drawing/2014/main" val="3829251401"/>
                    </a:ext>
                  </a:extLst>
                </a:gridCol>
                <a:gridCol w="587806">
                  <a:extLst>
                    <a:ext uri="{9D8B030D-6E8A-4147-A177-3AD203B41FA5}">
                      <a16:colId xmlns:a16="http://schemas.microsoft.com/office/drawing/2014/main" val="2134578193"/>
                    </a:ext>
                  </a:extLst>
                </a:gridCol>
              </a:tblGrid>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35179"/>
                  </a:ext>
                </a:extLst>
              </a:tr>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b="1" dirty="0" smtClean="0">
                          <a:solidFill>
                            <a:srgbClr val="00B0F0"/>
                          </a:solidFill>
                        </a:rPr>
                        <a:t>1</a:t>
                      </a:r>
                      <a:endParaRPr lang="zh-TW" altLang="en-US" sz="1400" b="1"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solidFill>
                            <a:srgbClr val="00B0F0"/>
                          </a:solidFill>
                        </a:rPr>
                        <a:t>1</a:t>
                      </a:r>
                      <a:endParaRPr lang="zh-TW" altLang="en-US" sz="1400"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5779148"/>
                  </a:ext>
                </a:extLst>
              </a:tr>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solidFill>
                            <a:srgbClr val="00B0F0"/>
                          </a:solidFill>
                        </a:rPr>
                        <a:t>1</a:t>
                      </a:r>
                      <a:endParaRPr lang="zh-TW" altLang="en-US" sz="1400"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4665336"/>
                  </a:ext>
                </a:extLst>
              </a:tr>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solidFill>
                            <a:srgbClr val="00B0F0"/>
                          </a:solidFill>
                        </a:rPr>
                        <a:t>1</a:t>
                      </a:r>
                      <a:endParaRPr lang="zh-TW" altLang="en-US" sz="1400"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solidFill>
                            <a:srgbClr val="00B0F0"/>
                          </a:solidFill>
                        </a:rPr>
                        <a:t>1</a:t>
                      </a:r>
                      <a:endParaRPr lang="zh-TW" altLang="en-US" sz="1400"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7334105"/>
                  </a:ext>
                </a:extLst>
              </a:tr>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5504792"/>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353766181"/>
              </p:ext>
            </p:extLst>
          </p:nvPr>
        </p:nvGraphicFramePr>
        <p:xfrm>
          <a:off x="4989689" y="843844"/>
          <a:ext cx="1952976" cy="1887330"/>
        </p:xfrm>
        <a:graphic>
          <a:graphicData uri="http://schemas.openxmlformats.org/drawingml/2006/table">
            <a:tbl>
              <a:tblPr firstRow="1" bandRow="1">
                <a:tableStyleId>{2D5ABB26-0587-4C30-8999-92F81FD0307C}</a:tableStyleId>
              </a:tblPr>
              <a:tblGrid>
                <a:gridCol w="650992">
                  <a:extLst>
                    <a:ext uri="{9D8B030D-6E8A-4147-A177-3AD203B41FA5}">
                      <a16:colId xmlns:a16="http://schemas.microsoft.com/office/drawing/2014/main" val="2237587153"/>
                    </a:ext>
                  </a:extLst>
                </a:gridCol>
                <a:gridCol w="650992">
                  <a:extLst>
                    <a:ext uri="{9D8B030D-6E8A-4147-A177-3AD203B41FA5}">
                      <a16:colId xmlns:a16="http://schemas.microsoft.com/office/drawing/2014/main" val="1570543475"/>
                    </a:ext>
                  </a:extLst>
                </a:gridCol>
                <a:gridCol w="650992">
                  <a:extLst>
                    <a:ext uri="{9D8B030D-6E8A-4147-A177-3AD203B41FA5}">
                      <a16:colId xmlns:a16="http://schemas.microsoft.com/office/drawing/2014/main" val="225009444"/>
                    </a:ext>
                  </a:extLst>
                </a:gridCol>
              </a:tblGrid>
              <a:tr h="629110">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r>
                        <a:rPr lang="en-US" altLang="zh-TW" sz="1800" b="0" dirty="0" smtClean="0"/>
                        <a:t>1</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2038710511"/>
                  </a:ext>
                </a:extLst>
              </a:tr>
              <a:tr h="629110">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r>
                        <a:rPr lang="en-US" altLang="zh-TW" sz="1800" b="0" dirty="0" smtClean="0"/>
                        <a:t>1</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324662050"/>
                  </a:ext>
                </a:extLst>
              </a:tr>
              <a:tr h="629110">
                <a:tc>
                  <a:txBody>
                    <a:bodyPr/>
                    <a:lstStyle/>
                    <a:p>
                      <a:pPr algn="ctr"/>
                      <a:r>
                        <a:rPr lang="en-US" altLang="zh-TW" sz="1800" b="0" dirty="0" smtClean="0"/>
                        <a:t>1</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637197148"/>
                  </a:ext>
                </a:extLst>
              </a:tr>
            </a:tbl>
          </a:graphicData>
        </a:graphic>
      </p:graphicFrame>
      <p:sp>
        <p:nvSpPr>
          <p:cNvPr id="6" name="圓角矩形 5"/>
          <p:cNvSpPr/>
          <p:nvPr/>
        </p:nvSpPr>
        <p:spPr>
          <a:xfrm>
            <a:off x="625437" y="3296355"/>
            <a:ext cx="2826455" cy="6321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微軟正黑體" panose="020B0604030504040204" pitchFamily="34" charset="-120"/>
                <a:ea typeface="微軟正黑體" panose="020B0604030504040204" pitchFamily="34" charset="-120"/>
              </a:rPr>
              <a:t>圖像</a:t>
            </a:r>
            <a:endParaRPr lang="zh-TW" altLang="en-US" dirty="0">
              <a:latin typeface="微軟正黑體" panose="020B0604030504040204" pitchFamily="34" charset="-120"/>
              <a:ea typeface="微軟正黑體" panose="020B0604030504040204" pitchFamily="34" charset="-120"/>
            </a:endParaRPr>
          </a:p>
        </p:txBody>
      </p:sp>
      <p:sp>
        <p:nvSpPr>
          <p:cNvPr id="7" name="圓角矩形 6"/>
          <p:cNvSpPr/>
          <p:nvPr/>
        </p:nvSpPr>
        <p:spPr>
          <a:xfrm>
            <a:off x="4689280" y="3296355"/>
            <a:ext cx="2826455" cy="6321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微軟正黑體" panose="020B0604030504040204" pitchFamily="34" charset="-120"/>
                <a:ea typeface="微軟正黑體" panose="020B0604030504040204" pitchFamily="34" charset="-120"/>
              </a:rPr>
              <a:t>過濾器</a:t>
            </a:r>
          </a:p>
        </p:txBody>
      </p:sp>
      <p:sp>
        <p:nvSpPr>
          <p:cNvPr id="8" name="流程圖: 匯合連接點 7"/>
          <p:cNvSpPr/>
          <p:nvPr/>
        </p:nvSpPr>
        <p:spPr>
          <a:xfrm>
            <a:off x="3804356" y="1467556"/>
            <a:ext cx="884924" cy="884924"/>
          </a:xfrm>
          <a:prstGeom prst="flowChartSummingJunction">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9" name="文字方塊 8"/>
          <p:cNvSpPr txBox="1"/>
          <p:nvPr/>
        </p:nvSpPr>
        <p:spPr>
          <a:xfrm>
            <a:off x="3804356" y="2500341"/>
            <a:ext cx="884924" cy="461665"/>
          </a:xfrm>
          <a:prstGeom prst="rect">
            <a:avLst/>
          </a:prstGeom>
          <a:noFill/>
        </p:spPr>
        <p:txBody>
          <a:bodyPr wrap="square" rtlCol="0">
            <a:spAutoFit/>
          </a:bodyPr>
          <a:lstStyle/>
          <a:p>
            <a:r>
              <a:rPr lang="zh-TW" altLang="en-US" sz="2400" b="1" dirty="0" smtClean="0">
                <a:latin typeface="微軟正黑體" panose="020B0604030504040204" pitchFamily="34" charset="-120"/>
                <a:ea typeface="微軟正黑體" panose="020B0604030504040204" pitchFamily="34" charset="-120"/>
              </a:rPr>
              <a:t>卷積</a:t>
            </a:r>
            <a:endParaRPr lang="zh-TW" altLang="en-US" sz="2400" b="1" dirty="0">
              <a:latin typeface="微軟正黑體" panose="020B0604030504040204" pitchFamily="34" charset="-120"/>
              <a:ea typeface="微軟正黑體" panose="020B0604030504040204" pitchFamily="34" charset="-120"/>
            </a:endParaRPr>
          </a:p>
        </p:txBody>
      </p:sp>
      <p:graphicFrame>
        <p:nvGraphicFramePr>
          <p:cNvPr id="10" name="表格 9"/>
          <p:cNvGraphicFramePr>
            <a:graphicFrameLocks noGrp="1"/>
          </p:cNvGraphicFramePr>
          <p:nvPr>
            <p:extLst>
              <p:ext uri="{D42A27DB-BD31-4B8C-83A1-F6EECF244321}">
                <p14:modId xmlns:p14="http://schemas.microsoft.com/office/powerpoint/2010/main" val="2487315194"/>
              </p:ext>
            </p:extLst>
          </p:nvPr>
        </p:nvGraphicFramePr>
        <p:xfrm>
          <a:off x="8817222" y="501160"/>
          <a:ext cx="2700846" cy="2470149"/>
        </p:xfrm>
        <a:graphic>
          <a:graphicData uri="http://schemas.openxmlformats.org/drawingml/2006/table">
            <a:tbl>
              <a:tblPr firstRow="1" bandRow="1">
                <a:tableStyleId>{2D5ABB26-0587-4C30-8999-92F81FD0307C}</a:tableStyleId>
              </a:tblPr>
              <a:tblGrid>
                <a:gridCol w="900282">
                  <a:extLst>
                    <a:ext uri="{9D8B030D-6E8A-4147-A177-3AD203B41FA5}">
                      <a16:colId xmlns:a16="http://schemas.microsoft.com/office/drawing/2014/main" val="3505737250"/>
                    </a:ext>
                  </a:extLst>
                </a:gridCol>
                <a:gridCol w="900282">
                  <a:extLst>
                    <a:ext uri="{9D8B030D-6E8A-4147-A177-3AD203B41FA5}">
                      <a16:colId xmlns:a16="http://schemas.microsoft.com/office/drawing/2014/main" val="2351158534"/>
                    </a:ext>
                  </a:extLst>
                </a:gridCol>
                <a:gridCol w="900282">
                  <a:extLst>
                    <a:ext uri="{9D8B030D-6E8A-4147-A177-3AD203B41FA5}">
                      <a16:colId xmlns:a16="http://schemas.microsoft.com/office/drawing/2014/main" val="3741396369"/>
                    </a:ext>
                  </a:extLst>
                </a:gridCol>
              </a:tblGrid>
              <a:tr h="823383">
                <a:tc>
                  <a:txBody>
                    <a:bodyPr/>
                    <a:lstStyle/>
                    <a:p>
                      <a:pPr algn="ctr"/>
                      <a:r>
                        <a:rPr lang="en-US" altLang="zh-TW" sz="2400" dirty="0" smtClean="0">
                          <a:solidFill>
                            <a:srgbClr val="FF0000"/>
                          </a:solidFill>
                        </a:rPr>
                        <a:t>1</a:t>
                      </a:r>
                      <a:endParaRPr lang="zh-TW" altLang="en-US" sz="2400" dirty="0">
                        <a:solidFill>
                          <a:srgbClr val="FF0000"/>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TW" altLang="en-US" sz="2400" dirty="0">
                        <a:solidFill>
                          <a:srgbClr val="FF0000"/>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TW" altLang="en-US" sz="2400">
                        <a:solidFill>
                          <a:srgbClr val="FF0000"/>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7257323"/>
                  </a:ext>
                </a:extLst>
              </a:tr>
              <a:tr h="823383">
                <a:tc>
                  <a:txBody>
                    <a:bodyPr/>
                    <a:lstStyle/>
                    <a:p>
                      <a:pPr algn="ctr"/>
                      <a:endParaRPr lang="zh-TW" altLang="en-US" sz="2400" dirty="0">
                        <a:solidFill>
                          <a:srgbClr val="FF0000"/>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TW" altLang="en-US" sz="2400" dirty="0">
                        <a:solidFill>
                          <a:srgbClr val="FF0000"/>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TW" altLang="en-US" sz="2400" dirty="0">
                        <a:solidFill>
                          <a:srgbClr val="FF0000"/>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3716228"/>
                  </a:ext>
                </a:extLst>
              </a:tr>
              <a:tr h="823383">
                <a:tc>
                  <a:txBody>
                    <a:bodyPr/>
                    <a:lstStyle/>
                    <a:p>
                      <a:pPr algn="ctr"/>
                      <a:endParaRPr lang="zh-TW" altLang="en-US" sz="2400">
                        <a:solidFill>
                          <a:srgbClr val="FF0000"/>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TW" altLang="en-US" sz="2400" dirty="0">
                        <a:solidFill>
                          <a:srgbClr val="FF0000"/>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TW" altLang="en-US" sz="2400" dirty="0">
                        <a:solidFill>
                          <a:srgbClr val="FF0000"/>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1130056"/>
                  </a:ext>
                </a:extLst>
              </a:tr>
            </a:tbl>
          </a:graphicData>
        </a:graphic>
      </p:graphicFrame>
      <p:sp>
        <p:nvSpPr>
          <p:cNvPr id="11" name="向右箭號 10"/>
          <p:cNvSpPr/>
          <p:nvPr/>
        </p:nvSpPr>
        <p:spPr>
          <a:xfrm>
            <a:off x="7515735" y="1569156"/>
            <a:ext cx="962221"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12" name="圓角矩形 11"/>
          <p:cNvSpPr/>
          <p:nvPr/>
        </p:nvSpPr>
        <p:spPr>
          <a:xfrm>
            <a:off x="8817222" y="3296355"/>
            <a:ext cx="2826455" cy="6321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微軟正黑體" panose="020B0604030504040204" pitchFamily="34" charset="-120"/>
                <a:ea typeface="微軟正黑體" panose="020B0604030504040204" pitchFamily="34" charset="-120"/>
              </a:rPr>
              <a:t>特徵圖</a:t>
            </a:r>
          </a:p>
        </p:txBody>
      </p:sp>
      <p:sp>
        <p:nvSpPr>
          <p:cNvPr id="13" name="文字方塊 12"/>
          <p:cNvSpPr txBox="1"/>
          <p:nvPr/>
        </p:nvSpPr>
        <p:spPr>
          <a:xfrm>
            <a:off x="1526274" y="5403501"/>
            <a:ext cx="10205155" cy="461665"/>
          </a:xfrm>
          <a:prstGeom prst="rect">
            <a:avLst/>
          </a:prstGeom>
          <a:noFill/>
        </p:spPr>
        <p:txBody>
          <a:bodyPr wrap="square" rtlCol="0">
            <a:spAutoFit/>
          </a:bodyPr>
          <a:lstStyle/>
          <a:p>
            <a:r>
              <a:rPr lang="en-US" altLang="zh-TW" sz="2400" dirty="0" smtClean="0">
                <a:latin typeface="微軟正黑體" panose="020B0604030504040204" pitchFamily="34" charset="-120"/>
                <a:ea typeface="微軟正黑體" panose="020B0604030504040204" pitchFamily="34" charset="-120"/>
              </a:rPr>
              <a:t>0*0+0*0+0*1+0*0+</a:t>
            </a:r>
            <a:r>
              <a:rPr lang="en-US" altLang="zh-TW" sz="2400" dirty="0" smtClean="0">
                <a:solidFill>
                  <a:srgbClr val="00B0F0"/>
                </a:solidFill>
                <a:latin typeface="微軟正黑體" panose="020B0604030504040204" pitchFamily="34" charset="-120"/>
                <a:ea typeface="微軟正黑體" panose="020B0604030504040204" pitchFamily="34" charset="-120"/>
              </a:rPr>
              <a:t>1</a:t>
            </a:r>
            <a:r>
              <a:rPr lang="en-US" altLang="zh-TW" sz="2400" dirty="0" smtClean="0">
                <a:latin typeface="微軟正黑體" panose="020B0604030504040204" pitchFamily="34" charset="-120"/>
                <a:ea typeface="微軟正黑體" panose="020B0604030504040204" pitchFamily="34" charset="-120"/>
              </a:rPr>
              <a:t>*1+0*0+0*1+0*0+</a:t>
            </a:r>
            <a:r>
              <a:rPr lang="en-US" altLang="zh-TW" sz="2400" dirty="0" smtClean="0">
                <a:solidFill>
                  <a:srgbClr val="00B0F0"/>
                </a:solidFill>
                <a:latin typeface="微軟正黑體" panose="020B0604030504040204" pitchFamily="34" charset="-120"/>
                <a:ea typeface="微軟正黑體" panose="020B0604030504040204" pitchFamily="34" charset="-120"/>
              </a:rPr>
              <a:t>1</a:t>
            </a:r>
            <a:r>
              <a:rPr lang="en-US" altLang="zh-TW" sz="2400" dirty="0" smtClean="0">
                <a:latin typeface="微軟正黑體" panose="020B0604030504040204" pitchFamily="34" charset="-120"/>
                <a:ea typeface="微軟正黑體" panose="020B0604030504040204" pitchFamily="34" charset="-120"/>
              </a:rPr>
              <a:t>*0=</a:t>
            </a:r>
            <a:r>
              <a:rPr lang="en-US" altLang="zh-TW" sz="2400" dirty="0" smtClean="0">
                <a:solidFill>
                  <a:srgbClr val="FF0000"/>
                </a:solidFill>
                <a:latin typeface="微軟正黑體" panose="020B0604030504040204" pitchFamily="34" charset="-120"/>
                <a:ea typeface="微軟正黑體" panose="020B0604030504040204" pitchFamily="34" charset="-120"/>
              </a:rPr>
              <a:t>1</a:t>
            </a:r>
            <a:endParaRPr lang="zh-TW" altLang="en-US" sz="2400" dirty="0">
              <a:solidFill>
                <a:srgbClr val="FF0000"/>
              </a:solidFill>
              <a:latin typeface="微軟正黑體" panose="020B0604030504040204" pitchFamily="34" charset="-120"/>
              <a:ea typeface="微軟正黑體" panose="020B0604030504040204" pitchFamily="34" charset="-120"/>
            </a:endParaRPr>
          </a:p>
        </p:txBody>
      </p:sp>
      <p:graphicFrame>
        <p:nvGraphicFramePr>
          <p:cNvPr id="14" name="表格 13"/>
          <p:cNvGraphicFramePr>
            <a:graphicFrameLocks noGrp="1"/>
          </p:cNvGraphicFramePr>
          <p:nvPr>
            <p:extLst>
              <p:ext uri="{D42A27DB-BD31-4B8C-83A1-F6EECF244321}">
                <p14:modId xmlns:p14="http://schemas.microsoft.com/office/powerpoint/2010/main" val="3047872176"/>
              </p:ext>
            </p:extLst>
          </p:nvPr>
        </p:nvGraphicFramePr>
        <p:xfrm>
          <a:off x="659304" y="438013"/>
          <a:ext cx="1733940" cy="1597773"/>
        </p:xfrm>
        <a:graphic>
          <a:graphicData uri="http://schemas.openxmlformats.org/drawingml/2006/table">
            <a:tbl>
              <a:tblPr firstRow="1" bandRow="1">
                <a:tableStyleId>{2D5ABB26-0587-4C30-8999-92F81FD0307C}</a:tableStyleId>
              </a:tblPr>
              <a:tblGrid>
                <a:gridCol w="577980">
                  <a:extLst>
                    <a:ext uri="{9D8B030D-6E8A-4147-A177-3AD203B41FA5}">
                      <a16:colId xmlns:a16="http://schemas.microsoft.com/office/drawing/2014/main" val="2237587153"/>
                    </a:ext>
                  </a:extLst>
                </a:gridCol>
                <a:gridCol w="577980">
                  <a:extLst>
                    <a:ext uri="{9D8B030D-6E8A-4147-A177-3AD203B41FA5}">
                      <a16:colId xmlns:a16="http://schemas.microsoft.com/office/drawing/2014/main" val="1570543475"/>
                    </a:ext>
                  </a:extLst>
                </a:gridCol>
                <a:gridCol w="577980">
                  <a:extLst>
                    <a:ext uri="{9D8B030D-6E8A-4147-A177-3AD203B41FA5}">
                      <a16:colId xmlns:a16="http://schemas.microsoft.com/office/drawing/2014/main" val="225009444"/>
                    </a:ext>
                  </a:extLst>
                </a:gridCol>
              </a:tblGrid>
              <a:tr h="532591">
                <a:tc>
                  <a:txBody>
                    <a:bodyPr/>
                    <a:lstStyle/>
                    <a:p>
                      <a:pPr algn="r"/>
                      <a:r>
                        <a:rPr lang="en-US" altLang="zh-TW" sz="1200" b="0" dirty="0" smtClean="0"/>
                        <a:t>X0</a:t>
                      </a:r>
                      <a:endParaRPr lang="zh-TW" altLang="en-US" sz="1200" b="0" dirty="0"/>
                    </a:p>
                  </a:txBody>
                  <a:tcPr marL="81168" marR="81168" marT="40584" marB="40584" anchor="b">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r"/>
                      <a:r>
                        <a:rPr lang="en-US" altLang="zh-TW" sz="1200" b="0" dirty="0" smtClean="0"/>
                        <a:t>X0</a:t>
                      </a:r>
                      <a:endParaRPr lang="zh-TW" altLang="en-US" sz="1200" b="0" dirty="0"/>
                    </a:p>
                  </a:txBody>
                  <a:tcPr marL="81168" marR="81168" marT="40584" marB="40584" anchor="b">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r"/>
                      <a:r>
                        <a:rPr lang="en-US" altLang="zh-TW" sz="1200" b="0" dirty="0" smtClean="0"/>
                        <a:t>X1</a:t>
                      </a:r>
                      <a:endParaRPr lang="zh-TW" altLang="en-US" sz="1200" b="0" dirty="0"/>
                    </a:p>
                  </a:txBody>
                  <a:tcPr marL="81168" marR="81168" marT="40584" marB="40584" anchor="b">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2038710511"/>
                  </a:ext>
                </a:extLst>
              </a:tr>
              <a:tr h="532591">
                <a:tc>
                  <a:txBody>
                    <a:bodyPr/>
                    <a:lstStyle/>
                    <a:p>
                      <a:pPr algn="r"/>
                      <a:r>
                        <a:rPr lang="en-US" altLang="zh-TW" sz="1200" b="0" dirty="0" smtClean="0"/>
                        <a:t>X0</a:t>
                      </a:r>
                      <a:endParaRPr lang="zh-TW" altLang="en-US" sz="1200" b="0" dirty="0"/>
                    </a:p>
                  </a:txBody>
                  <a:tcPr marL="81168" marR="81168" marT="40584" marB="40584" anchor="b">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r"/>
                      <a:r>
                        <a:rPr lang="en-US" altLang="zh-TW" sz="1200" b="0" dirty="0" smtClean="0"/>
                        <a:t>X1</a:t>
                      </a:r>
                      <a:endParaRPr lang="zh-TW" altLang="en-US" sz="1200" b="0" dirty="0"/>
                    </a:p>
                  </a:txBody>
                  <a:tcPr marL="81168" marR="81168" marT="40584" marB="40584" anchor="b">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r"/>
                      <a:r>
                        <a:rPr lang="en-US" altLang="zh-TW" sz="1200" b="0" dirty="0" smtClean="0"/>
                        <a:t>X0</a:t>
                      </a:r>
                      <a:endParaRPr lang="zh-TW" altLang="en-US" sz="1200" b="0" dirty="0"/>
                    </a:p>
                  </a:txBody>
                  <a:tcPr marL="81168" marR="81168" marT="40584" marB="40584" anchor="b">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324662050"/>
                  </a:ext>
                </a:extLst>
              </a:tr>
              <a:tr h="532591">
                <a:tc>
                  <a:txBody>
                    <a:bodyPr/>
                    <a:lstStyle/>
                    <a:p>
                      <a:pPr algn="r"/>
                      <a:r>
                        <a:rPr lang="en-US" altLang="zh-TW" sz="1200" b="0" dirty="0" smtClean="0"/>
                        <a:t>X1</a:t>
                      </a:r>
                      <a:endParaRPr lang="zh-TW" altLang="en-US" sz="1200" b="0" dirty="0"/>
                    </a:p>
                  </a:txBody>
                  <a:tcPr marL="81168" marR="81168" marT="40584" marB="40584" anchor="b">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r"/>
                      <a:r>
                        <a:rPr lang="en-US" altLang="zh-TW" sz="1200" b="0" dirty="0" smtClean="0"/>
                        <a:t>X0</a:t>
                      </a:r>
                      <a:endParaRPr lang="zh-TW" altLang="en-US" sz="1200" b="0" dirty="0"/>
                    </a:p>
                  </a:txBody>
                  <a:tcPr marL="81168" marR="81168" marT="40584" marB="40584" anchor="b">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r"/>
                      <a:r>
                        <a:rPr lang="en-US" altLang="zh-TW" sz="1200" b="0" dirty="0" smtClean="0"/>
                        <a:t>X0</a:t>
                      </a:r>
                      <a:endParaRPr lang="zh-TW" altLang="en-US" sz="1200" b="0" dirty="0"/>
                    </a:p>
                  </a:txBody>
                  <a:tcPr marL="81168" marR="81168" marT="40584" marB="40584" anchor="b">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637197148"/>
                  </a:ext>
                </a:extLst>
              </a:tr>
            </a:tbl>
          </a:graphicData>
        </a:graphic>
      </p:graphicFrame>
      <p:sp>
        <p:nvSpPr>
          <p:cNvPr id="15" name="文字方塊 14"/>
          <p:cNvSpPr txBox="1"/>
          <p:nvPr/>
        </p:nvSpPr>
        <p:spPr>
          <a:xfrm>
            <a:off x="1526273" y="4793975"/>
            <a:ext cx="10205155" cy="461665"/>
          </a:xfrm>
          <a:prstGeom prst="rect">
            <a:avLst/>
          </a:prstGeom>
          <a:noFill/>
        </p:spPr>
        <p:txBody>
          <a:bodyPr wrap="square" rtlCol="0">
            <a:spAutoFit/>
          </a:bodyPr>
          <a:lstStyle/>
          <a:p>
            <a:r>
              <a:rPr lang="zh-TW" altLang="en-US" sz="2400" dirty="0" smtClean="0">
                <a:latin typeface="微軟正黑體" panose="020B0604030504040204" pitchFamily="34" charset="-120"/>
                <a:ea typeface="微軟正黑體" panose="020B0604030504040204" pitchFamily="34" charset="-120"/>
              </a:rPr>
              <a:t>先將過濾器放到左上角，數值相乘後進行加總並將結果填到特徵圖上面</a:t>
            </a:r>
            <a:endParaRPr lang="zh-TW" altLang="en-US" sz="2400" dirty="0">
              <a:latin typeface="微軟正黑體" panose="020B0604030504040204" pitchFamily="34" charset="-120"/>
              <a:ea typeface="微軟正黑體" panose="020B0604030504040204" pitchFamily="34" charset="-120"/>
            </a:endParaRPr>
          </a:p>
        </p:txBody>
      </p:sp>
      <p:sp>
        <p:nvSpPr>
          <p:cNvPr id="16" name="橢圓 15"/>
          <p:cNvSpPr/>
          <p:nvPr/>
        </p:nvSpPr>
        <p:spPr>
          <a:xfrm>
            <a:off x="496711" y="4793975"/>
            <a:ext cx="846666" cy="8956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400" dirty="0" smtClean="0">
                <a:latin typeface="微軟正黑體" panose="020B0604030504040204" pitchFamily="34" charset="-120"/>
                <a:ea typeface="微軟正黑體" panose="020B0604030504040204" pitchFamily="34" charset="-120"/>
              </a:rPr>
              <a:t>1</a:t>
            </a:r>
            <a:endParaRPr lang="zh-TW" altLang="en-US" sz="2400" dirty="0">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FA37EAB8-EDB4-4B22-8925-965AA9769E5D}" type="slidenum">
              <a:rPr lang="zh-TW" altLang="en-US" smtClean="0"/>
              <a:t>6</a:t>
            </a:fld>
            <a:endParaRPr lang="zh-TW" altLang="en-US"/>
          </a:p>
        </p:txBody>
      </p:sp>
    </p:spTree>
    <p:extLst>
      <p:ext uri="{BB962C8B-B14F-4D97-AF65-F5344CB8AC3E}">
        <p14:creationId xmlns:p14="http://schemas.microsoft.com/office/powerpoint/2010/main" val="35100715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192413598"/>
              </p:ext>
            </p:extLst>
          </p:nvPr>
        </p:nvGraphicFramePr>
        <p:xfrm>
          <a:off x="625437" y="438013"/>
          <a:ext cx="2939030" cy="2596445"/>
        </p:xfrm>
        <a:graphic>
          <a:graphicData uri="http://schemas.openxmlformats.org/drawingml/2006/table">
            <a:tbl>
              <a:tblPr firstRow="1" bandRow="1">
                <a:tableStyleId>{2D5ABB26-0587-4C30-8999-92F81FD0307C}</a:tableStyleId>
              </a:tblPr>
              <a:tblGrid>
                <a:gridCol w="587806">
                  <a:extLst>
                    <a:ext uri="{9D8B030D-6E8A-4147-A177-3AD203B41FA5}">
                      <a16:colId xmlns:a16="http://schemas.microsoft.com/office/drawing/2014/main" val="644405937"/>
                    </a:ext>
                  </a:extLst>
                </a:gridCol>
                <a:gridCol w="587806">
                  <a:extLst>
                    <a:ext uri="{9D8B030D-6E8A-4147-A177-3AD203B41FA5}">
                      <a16:colId xmlns:a16="http://schemas.microsoft.com/office/drawing/2014/main" val="3290242097"/>
                    </a:ext>
                  </a:extLst>
                </a:gridCol>
                <a:gridCol w="587806">
                  <a:extLst>
                    <a:ext uri="{9D8B030D-6E8A-4147-A177-3AD203B41FA5}">
                      <a16:colId xmlns:a16="http://schemas.microsoft.com/office/drawing/2014/main" val="3178286799"/>
                    </a:ext>
                  </a:extLst>
                </a:gridCol>
                <a:gridCol w="587806">
                  <a:extLst>
                    <a:ext uri="{9D8B030D-6E8A-4147-A177-3AD203B41FA5}">
                      <a16:colId xmlns:a16="http://schemas.microsoft.com/office/drawing/2014/main" val="3829251401"/>
                    </a:ext>
                  </a:extLst>
                </a:gridCol>
                <a:gridCol w="587806">
                  <a:extLst>
                    <a:ext uri="{9D8B030D-6E8A-4147-A177-3AD203B41FA5}">
                      <a16:colId xmlns:a16="http://schemas.microsoft.com/office/drawing/2014/main" val="2134578193"/>
                    </a:ext>
                  </a:extLst>
                </a:gridCol>
              </a:tblGrid>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35179"/>
                  </a:ext>
                </a:extLst>
              </a:tr>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b="1" dirty="0" smtClean="0">
                          <a:solidFill>
                            <a:srgbClr val="00B0F0"/>
                          </a:solidFill>
                        </a:rPr>
                        <a:t>1</a:t>
                      </a:r>
                      <a:endParaRPr lang="zh-TW" altLang="en-US" sz="1400" b="1"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solidFill>
                            <a:srgbClr val="00B0F0"/>
                          </a:solidFill>
                        </a:rPr>
                        <a:t>1</a:t>
                      </a:r>
                      <a:endParaRPr lang="zh-TW" altLang="en-US" sz="1400"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5779148"/>
                  </a:ext>
                </a:extLst>
              </a:tr>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solidFill>
                            <a:srgbClr val="00B0F0"/>
                          </a:solidFill>
                        </a:rPr>
                        <a:t>1</a:t>
                      </a:r>
                      <a:endParaRPr lang="zh-TW" altLang="en-US" sz="1400"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4665336"/>
                  </a:ext>
                </a:extLst>
              </a:tr>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solidFill>
                            <a:srgbClr val="00B0F0"/>
                          </a:solidFill>
                        </a:rPr>
                        <a:t>1</a:t>
                      </a:r>
                      <a:endParaRPr lang="zh-TW" altLang="en-US" sz="1400"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solidFill>
                            <a:srgbClr val="00B0F0"/>
                          </a:solidFill>
                        </a:rPr>
                        <a:t>1</a:t>
                      </a:r>
                      <a:endParaRPr lang="zh-TW" altLang="en-US" sz="1400"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7334105"/>
                  </a:ext>
                </a:extLst>
              </a:tr>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5504792"/>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891948429"/>
              </p:ext>
            </p:extLst>
          </p:nvPr>
        </p:nvGraphicFramePr>
        <p:xfrm>
          <a:off x="4989689" y="843844"/>
          <a:ext cx="1952976" cy="1887330"/>
        </p:xfrm>
        <a:graphic>
          <a:graphicData uri="http://schemas.openxmlformats.org/drawingml/2006/table">
            <a:tbl>
              <a:tblPr firstRow="1" bandRow="1">
                <a:tableStyleId>{2D5ABB26-0587-4C30-8999-92F81FD0307C}</a:tableStyleId>
              </a:tblPr>
              <a:tblGrid>
                <a:gridCol w="650992">
                  <a:extLst>
                    <a:ext uri="{9D8B030D-6E8A-4147-A177-3AD203B41FA5}">
                      <a16:colId xmlns:a16="http://schemas.microsoft.com/office/drawing/2014/main" val="2237587153"/>
                    </a:ext>
                  </a:extLst>
                </a:gridCol>
                <a:gridCol w="650992">
                  <a:extLst>
                    <a:ext uri="{9D8B030D-6E8A-4147-A177-3AD203B41FA5}">
                      <a16:colId xmlns:a16="http://schemas.microsoft.com/office/drawing/2014/main" val="1570543475"/>
                    </a:ext>
                  </a:extLst>
                </a:gridCol>
                <a:gridCol w="650992">
                  <a:extLst>
                    <a:ext uri="{9D8B030D-6E8A-4147-A177-3AD203B41FA5}">
                      <a16:colId xmlns:a16="http://schemas.microsoft.com/office/drawing/2014/main" val="225009444"/>
                    </a:ext>
                  </a:extLst>
                </a:gridCol>
              </a:tblGrid>
              <a:tr h="629110">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r>
                        <a:rPr lang="en-US" altLang="zh-TW" sz="1800" b="0" dirty="0" smtClean="0"/>
                        <a:t>1</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2038710511"/>
                  </a:ext>
                </a:extLst>
              </a:tr>
              <a:tr h="629110">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r>
                        <a:rPr lang="en-US" altLang="zh-TW" sz="1800" b="0" dirty="0" smtClean="0"/>
                        <a:t>1</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324662050"/>
                  </a:ext>
                </a:extLst>
              </a:tr>
              <a:tr h="629110">
                <a:tc>
                  <a:txBody>
                    <a:bodyPr/>
                    <a:lstStyle/>
                    <a:p>
                      <a:pPr algn="ctr"/>
                      <a:r>
                        <a:rPr lang="en-US" altLang="zh-TW" sz="1800" b="0" dirty="0" smtClean="0"/>
                        <a:t>1</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637197148"/>
                  </a:ext>
                </a:extLst>
              </a:tr>
            </a:tbl>
          </a:graphicData>
        </a:graphic>
      </p:graphicFrame>
      <p:sp>
        <p:nvSpPr>
          <p:cNvPr id="6" name="圓角矩形 5"/>
          <p:cNvSpPr/>
          <p:nvPr/>
        </p:nvSpPr>
        <p:spPr>
          <a:xfrm>
            <a:off x="625437" y="3296355"/>
            <a:ext cx="2826455" cy="6321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微軟正黑體" panose="020B0604030504040204" pitchFamily="34" charset="-120"/>
                <a:ea typeface="微軟正黑體" panose="020B0604030504040204" pitchFamily="34" charset="-120"/>
              </a:rPr>
              <a:t>圖像</a:t>
            </a:r>
            <a:endParaRPr lang="zh-TW" altLang="en-US" dirty="0">
              <a:latin typeface="微軟正黑體" panose="020B0604030504040204" pitchFamily="34" charset="-120"/>
              <a:ea typeface="微軟正黑體" panose="020B0604030504040204" pitchFamily="34" charset="-120"/>
            </a:endParaRPr>
          </a:p>
        </p:txBody>
      </p:sp>
      <p:sp>
        <p:nvSpPr>
          <p:cNvPr id="7" name="圓角矩形 6"/>
          <p:cNvSpPr/>
          <p:nvPr/>
        </p:nvSpPr>
        <p:spPr>
          <a:xfrm>
            <a:off x="4689280" y="3296355"/>
            <a:ext cx="2826455" cy="6321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微軟正黑體" panose="020B0604030504040204" pitchFamily="34" charset="-120"/>
                <a:ea typeface="微軟正黑體" panose="020B0604030504040204" pitchFamily="34" charset="-120"/>
              </a:rPr>
              <a:t>過濾器</a:t>
            </a:r>
          </a:p>
        </p:txBody>
      </p:sp>
      <p:sp>
        <p:nvSpPr>
          <p:cNvPr id="8" name="流程圖: 匯合連接點 7"/>
          <p:cNvSpPr/>
          <p:nvPr/>
        </p:nvSpPr>
        <p:spPr>
          <a:xfrm>
            <a:off x="3804356" y="1467556"/>
            <a:ext cx="884924" cy="884924"/>
          </a:xfrm>
          <a:prstGeom prst="flowChartSummingJunction">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9" name="文字方塊 8"/>
          <p:cNvSpPr txBox="1"/>
          <p:nvPr/>
        </p:nvSpPr>
        <p:spPr>
          <a:xfrm>
            <a:off x="3804356" y="2500341"/>
            <a:ext cx="884924" cy="461665"/>
          </a:xfrm>
          <a:prstGeom prst="rect">
            <a:avLst/>
          </a:prstGeom>
          <a:noFill/>
        </p:spPr>
        <p:txBody>
          <a:bodyPr wrap="square" rtlCol="0">
            <a:spAutoFit/>
          </a:bodyPr>
          <a:lstStyle/>
          <a:p>
            <a:r>
              <a:rPr lang="zh-TW" altLang="en-US" sz="2400" b="1" dirty="0" smtClean="0">
                <a:latin typeface="微軟正黑體" panose="020B0604030504040204" pitchFamily="34" charset="-120"/>
                <a:ea typeface="微軟正黑體" panose="020B0604030504040204" pitchFamily="34" charset="-120"/>
              </a:rPr>
              <a:t>卷積</a:t>
            </a:r>
            <a:endParaRPr lang="zh-TW" altLang="en-US" sz="2400" b="1" dirty="0">
              <a:latin typeface="微軟正黑體" panose="020B0604030504040204" pitchFamily="34" charset="-120"/>
              <a:ea typeface="微軟正黑體" panose="020B0604030504040204" pitchFamily="34" charset="-120"/>
            </a:endParaRPr>
          </a:p>
        </p:txBody>
      </p:sp>
      <p:graphicFrame>
        <p:nvGraphicFramePr>
          <p:cNvPr id="10" name="表格 9"/>
          <p:cNvGraphicFramePr>
            <a:graphicFrameLocks noGrp="1"/>
          </p:cNvGraphicFramePr>
          <p:nvPr>
            <p:extLst>
              <p:ext uri="{D42A27DB-BD31-4B8C-83A1-F6EECF244321}">
                <p14:modId xmlns:p14="http://schemas.microsoft.com/office/powerpoint/2010/main" val="614745047"/>
              </p:ext>
            </p:extLst>
          </p:nvPr>
        </p:nvGraphicFramePr>
        <p:xfrm>
          <a:off x="8817222" y="501160"/>
          <a:ext cx="2700846" cy="2470149"/>
        </p:xfrm>
        <a:graphic>
          <a:graphicData uri="http://schemas.openxmlformats.org/drawingml/2006/table">
            <a:tbl>
              <a:tblPr firstRow="1" bandRow="1">
                <a:tableStyleId>{2D5ABB26-0587-4C30-8999-92F81FD0307C}</a:tableStyleId>
              </a:tblPr>
              <a:tblGrid>
                <a:gridCol w="900282">
                  <a:extLst>
                    <a:ext uri="{9D8B030D-6E8A-4147-A177-3AD203B41FA5}">
                      <a16:colId xmlns:a16="http://schemas.microsoft.com/office/drawing/2014/main" val="3505737250"/>
                    </a:ext>
                  </a:extLst>
                </a:gridCol>
                <a:gridCol w="900282">
                  <a:extLst>
                    <a:ext uri="{9D8B030D-6E8A-4147-A177-3AD203B41FA5}">
                      <a16:colId xmlns:a16="http://schemas.microsoft.com/office/drawing/2014/main" val="2351158534"/>
                    </a:ext>
                  </a:extLst>
                </a:gridCol>
                <a:gridCol w="900282">
                  <a:extLst>
                    <a:ext uri="{9D8B030D-6E8A-4147-A177-3AD203B41FA5}">
                      <a16:colId xmlns:a16="http://schemas.microsoft.com/office/drawing/2014/main" val="3741396369"/>
                    </a:ext>
                  </a:extLst>
                </a:gridCol>
              </a:tblGrid>
              <a:tr h="823383">
                <a:tc>
                  <a:txBody>
                    <a:bodyPr/>
                    <a:lstStyle/>
                    <a:p>
                      <a:pPr algn="ctr"/>
                      <a:r>
                        <a:rPr lang="en-US" altLang="zh-TW" sz="2400" dirty="0" smtClean="0">
                          <a:solidFill>
                            <a:srgbClr val="FF0000"/>
                          </a:solidFill>
                        </a:rPr>
                        <a:t>1</a:t>
                      </a:r>
                      <a:endParaRPr lang="zh-TW" altLang="en-US" sz="2400" dirty="0">
                        <a:solidFill>
                          <a:srgbClr val="FF0000"/>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sz="2400" dirty="0" smtClean="0">
                          <a:solidFill>
                            <a:srgbClr val="FF0000"/>
                          </a:solidFill>
                        </a:rPr>
                        <a:t>0</a:t>
                      </a:r>
                      <a:endParaRPr lang="zh-TW" altLang="en-US" sz="2400" dirty="0">
                        <a:solidFill>
                          <a:srgbClr val="FF0000"/>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TW" altLang="en-US" sz="2400">
                        <a:solidFill>
                          <a:srgbClr val="FF0000"/>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7257323"/>
                  </a:ext>
                </a:extLst>
              </a:tr>
              <a:tr h="823383">
                <a:tc>
                  <a:txBody>
                    <a:bodyPr/>
                    <a:lstStyle/>
                    <a:p>
                      <a:pPr algn="ctr"/>
                      <a:endParaRPr lang="zh-TW" altLang="en-US" sz="2400" dirty="0">
                        <a:solidFill>
                          <a:srgbClr val="FF0000"/>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TW" altLang="en-US" sz="2400" dirty="0">
                        <a:solidFill>
                          <a:srgbClr val="FF0000"/>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TW" altLang="en-US" sz="2400" dirty="0">
                        <a:solidFill>
                          <a:srgbClr val="FF0000"/>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3716228"/>
                  </a:ext>
                </a:extLst>
              </a:tr>
              <a:tr h="823383">
                <a:tc>
                  <a:txBody>
                    <a:bodyPr/>
                    <a:lstStyle/>
                    <a:p>
                      <a:pPr algn="ctr"/>
                      <a:endParaRPr lang="zh-TW" altLang="en-US" sz="2400">
                        <a:solidFill>
                          <a:srgbClr val="FF0000"/>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TW" altLang="en-US" sz="2400" dirty="0">
                        <a:solidFill>
                          <a:srgbClr val="FF0000"/>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TW" altLang="en-US" sz="2400" dirty="0">
                        <a:solidFill>
                          <a:srgbClr val="FF0000"/>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1130056"/>
                  </a:ext>
                </a:extLst>
              </a:tr>
            </a:tbl>
          </a:graphicData>
        </a:graphic>
      </p:graphicFrame>
      <p:sp>
        <p:nvSpPr>
          <p:cNvPr id="11" name="向右箭號 10"/>
          <p:cNvSpPr/>
          <p:nvPr/>
        </p:nvSpPr>
        <p:spPr>
          <a:xfrm>
            <a:off x="7515735" y="1569156"/>
            <a:ext cx="962221"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12" name="圓角矩形 11"/>
          <p:cNvSpPr/>
          <p:nvPr/>
        </p:nvSpPr>
        <p:spPr>
          <a:xfrm>
            <a:off x="8817222" y="3296355"/>
            <a:ext cx="2826455" cy="6321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微軟正黑體" panose="020B0604030504040204" pitchFamily="34" charset="-120"/>
                <a:ea typeface="微軟正黑體" panose="020B0604030504040204" pitchFamily="34" charset="-120"/>
              </a:rPr>
              <a:t>特徵圖</a:t>
            </a:r>
          </a:p>
        </p:txBody>
      </p:sp>
      <p:sp>
        <p:nvSpPr>
          <p:cNvPr id="13" name="文字方塊 12"/>
          <p:cNvSpPr txBox="1"/>
          <p:nvPr/>
        </p:nvSpPr>
        <p:spPr>
          <a:xfrm>
            <a:off x="1526274" y="5403501"/>
            <a:ext cx="10205155" cy="461665"/>
          </a:xfrm>
          <a:prstGeom prst="rect">
            <a:avLst/>
          </a:prstGeom>
          <a:noFill/>
        </p:spPr>
        <p:txBody>
          <a:bodyPr wrap="square" rtlCol="0">
            <a:spAutoFit/>
          </a:bodyPr>
          <a:lstStyle/>
          <a:p>
            <a:r>
              <a:rPr lang="en-US" altLang="zh-TW" sz="2400" dirty="0" smtClean="0">
                <a:latin typeface="微軟正黑體" panose="020B0604030504040204" pitchFamily="34" charset="-120"/>
                <a:ea typeface="微軟正黑體" panose="020B0604030504040204" pitchFamily="34" charset="-120"/>
              </a:rPr>
              <a:t>0*0+0*0+0*1+</a:t>
            </a:r>
            <a:r>
              <a:rPr lang="en-US" altLang="zh-TW" sz="2400" dirty="0" smtClean="0">
                <a:solidFill>
                  <a:srgbClr val="00B0F0"/>
                </a:solidFill>
                <a:latin typeface="微軟正黑體" panose="020B0604030504040204" pitchFamily="34" charset="-120"/>
                <a:ea typeface="微軟正黑體" panose="020B0604030504040204" pitchFamily="34" charset="-120"/>
              </a:rPr>
              <a:t>1</a:t>
            </a:r>
            <a:r>
              <a:rPr lang="en-US" altLang="zh-TW" sz="2400" dirty="0" smtClean="0">
                <a:latin typeface="微軟正黑體" panose="020B0604030504040204" pitchFamily="34" charset="-120"/>
                <a:ea typeface="微軟正黑體" panose="020B0604030504040204" pitchFamily="34" charset="-120"/>
              </a:rPr>
              <a:t>*0+0*1+</a:t>
            </a:r>
            <a:r>
              <a:rPr lang="en-US" altLang="zh-TW" sz="2400" dirty="0" smtClean="0">
                <a:solidFill>
                  <a:srgbClr val="00B0F0"/>
                </a:solidFill>
                <a:latin typeface="微軟正黑體" panose="020B0604030504040204" pitchFamily="34" charset="-120"/>
                <a:ea typeface="微軟正黑體" panose="020B0604030504040204" pitchFamily="34" charset="-120"/>
              </a:rPr>
              <a:t>1</a:t>
            </a:r>
            <a:r>
              <a:rPr lang="en-US" altLang="zh-TW" sz="2400" dirty="0" smtClean="0">
                <a:latin typeface="微軟正黑體" panose="020B0604030504040204" pitchFamily="34" charset="-120"/>
                <a:ea typeface="微軟正黑體" panose="020B0604030504040204" pitchFamily="34" charset="-120"/>
              </a:rPr>
              <a:t>*0+0*1+</a:t>
            </a:r>
            <a:r>
              <a:rPr lang="en-US" altLang="zh-TW" sz="2400" dirty="0" smtClean="0">
                <a:solidFill>
                  <a:srgbClr val="00B0F0"/>
                </a:solidFill>
                <a:latin typeface="微軟正黑體" panose="020B0604030504040204" pitchFamily="34" charset="-120"/>
                <a:ea typeface="微軟正黑體" panose="020B0604030504040204" pitchFamily="34" charset="-120"/>
              </a:rPr>
              <a:t>1</a:t>
            </a:r>
            <a:r>
              <a:rPr lang="en-US" altLang="zh-TW" sz="2400" dirty="0" smtClean="0">
                <a:latin typeface="微軟正黑體" panose="020B0604030504040204" pitchFamily="34" charset="-120"/>
                <a:ea typeface="微軟正黑體" panose="020B0604030504040204" pitchFamily="34" charset="-120"/>
              </a:rPr>
              <a:t>*0+0*0=</a:t>
            </a:r>
            <a:r>
              <a:rPr lang="en-US" altLang="zh-TW" sz="2400" dirty="0">
                <a:solidFill>
                  <a:srgbClr val="FF0000"/>
                </a:solidFill>
                <a:latin typeface="微軟正黑體" panose="020B0604030504040204" pitchFamily="34" charset="-120"/>
                <a:ea typeface="微軟正黑體" panose="020B0604030504040204" pitchFamily="34" charset="-120"/>
              </a:rPr>
              <a:t>0</a:t>
            </a:r>
            <a:endParaRPr lang="zh-TW" altLang="en-US" sz="2400" dirty="0">
              <a:solidFill>
                <a:srgbClr val="FF0000"/>
              </a:solidFill>
              <a:latin typeface="微軟正黑體" panose="020B0604030504040204" pitchFamily="34" charset="-120"/>
              <a:ea typeface="微軟正黑體" panose="020B0604030504040204" pitchFamily="34" charset="-120"/>
            </a:endParaRPr>
          </a:p>
        </p:txBody>
      </p:sp>
      <p:graphicFrame>
        <p:nvGraphicFramePr>
          <p:cNvPr id="14" name="表格 13"/>
          <p:cNvGraphicFramePr>
            <a:graphicFrameLocks noGrp="1"/>
          </p:cNvGraphicFramePr>
          <p:nvPr>
            <p:extLst>
              <p:ext uri="{D42A27DB-BD31-4B8C-83A1-F6EECF244321}">
                <p14:modId xmlns:p14="http://schemas.microsoft.com/office/powerpoint/2010/main" val="3358605475"/>
              </p:ext>
            </p:extLst>
          </p:nvPr>
        </p:nvGraphicFramePr>
        <p:xfrm>
          <a:off x="1223752" y="438013"/>
          <a:ext cx="1733940" cy="1597773"/>
        </p:xfrm>
        <a:graphic>
          <a:graphicData uri="http://schemas.openxmlformats.org/drawingml/2006/table">
            <a:tbl>
              <a:tblPr firstRow="1" bandRow="1">
                <a:tableStyleId>{2D5ABB26-0587-4C30-8999-92F81FD0307C}</a:tableStyleId>
              </a:tblPr>
              <a:tblGrid>
                <a:gridCol w="577980">
                  <a:extLst>
                    <a:ext uri="{9D8B030D-6E8A-4147-A177-3AD203B41FA5}">
                      <a16:colId xmlns:a16="http://schemas.microsoft.com/office/drawing/2014/main" val="2237587153"/>
                    </a:ext>
                  </a:extLst>
                </a:gridCol>
                <a:gridCol w="577980">
                  <a:extLst>
                    <a:ext uri="{9D8B030D-6E8A-4147-A177-3AD203B41FA5}">
                      <a16:colId xmlns:a16="http://schemas.microsoft.com/office/drawing/2014/main" val="1570543475"/>
                    </a:ext>
                  </a:extLst>
                </a:gridCol>
                <a:gridCol w="577980">
                  <a:extLst>
                    <a:ext uri="{9D8B030D-6E8A-4147-A177-3AD203B41FA5}">
                      <a16:colId xmlns:a16="http://schemas.microsoft.com/office/drawing/2014/main" val="225009444"/>
                    </a:ext>
                  </a:extLst>
                </a:gridCol>
              </a:tblGrid>
              <a:tr h="532591">
                <a:tc>
                  <a:txBody>
                    <a:bodyPr/>
                    <a:lstStyle/>
                    <a:p>
                      <a:pPr algn="r"/>
                      <a:r>
                        <a:rPr lang="en-US" altLang="zh-TW" sz="1200" b="0" dirty="0" smtClean="0"/>
                        <a:t>X0</a:t>
                      </a:r>
                      <a:endParaRPr lang="zh-TW" altLang="en-US" sz="1200" b="0" dirty="0"/>
                    </a:p>
                  </a:txBody>
                  <a:tcPr marL="81168" marR="81168" marT="40584" marB="40584" anchor="b">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r"/>
                      <a:r>
                        <a:rPr lang="en-US" altLang="zh-TW" sz="1200" b="0" dirty="0" smtClean="0"/>
                        <a:t>X0</a:t>
                      </a:r>
                      <a:endParaRPr lang="zh-TW" altLang="en-US" sz="1200" b="0" dirty="0"/>
                    </a:p>
                  </a:txBody>
                  <a:tcPr marL="81168" marR="81168" marT="40584" marB="40584" anchor="b">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r"/>
                      <a:r>
                        <a:rPr lang="en-US" altLang="zh-TW" sz="1200" b="0" dirty="0" smtClean="0"/>
                        <a:t>X1</a:t>
                      </a:r>
                      <a:endParaRPr lang="zh-TW" altLang="en-US" sz="1200" b="0" dirty="0"/>
                    </a:p>
                  </a:txBody>
                  <a:tcPr marL="81168" marR="81168" marT="40584" marB="40584" anchor="b">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2038710511"/>
                  </a:ext>
                </a:extLst>
              </a:tr>
              <a:tr h="532591">
                <a:tc>
                  <a:txBody>
                    <a:bodyPr/>
                    <a:lstStyle/>
                    <a:p>
                      <a:pPr algn="r"/>
                      <a:r>
                        <a:rPr lang="en-US" altLang="zh-TW" sz="1200" b="0" dirty="0" smtClean="0"/>
                        <a:t>X0</a:t>
                      </a:r>
                      <a:endParaRPr lang="zh-TW" altLang="en-US" sz="1200" b="0" dirty="0"/>
                    </a:p>
                  </a:txBody>
                  <a:tcPr marL="81168" marR="81168" marT="40584" marB="40584" anchor="b">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r"/>
                      <a:r>
                        <a:rPr lang="en-US" altLang="zh-TW" sz="1200" b="0" dirty="0" smtClean="0"/>
                        <a:t>X1</a:t>
                      </a:r>
                      <a:endParaRPr lang="zh-TW" altLang="en-US" sz="1200" b="0" dirty="0"/>
                    </a:p>
                  </a:txBody>
                  <a:tcPr marL="81168" marR="81168" marT="40584" marB="40584" anchor="b">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r"/>
                      <a:r>
                        <a:rPr lang="en-US" altLang="zh-TW" sz="1200" b="0" dirty="0" smtClean="0"/>
                        <a:t>X0</a:t>
                      </a:r>
                      <a:endParaRPr lang="zh-TW" altLang="en-US" sz="1200" b="0" dirty="0"/>
                    </a:p>
                  </a:txBody>
                  <a:tcPr marL="81168" marR="81168" marT="40584" marB="40584" anchor="b">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324662050"/>
                  </a:ext>
                </a:extLst>
              </a:tr>
              <a:tr h="532591">
                <a:tc>
                  <a:txBody>
                    <a:bodyPr/>
                    <a:lstStyle/>
                    <a:p>
                      <a:pPr algn="r"/>
                      <a:r>
                        <a:rPr lang="en-US" altLang="zh-TW" sz="1200" b="0" dirty="0" smtClean="0"/>
                        <a:t>X1</a:t>
                      </a:r>
                      <a:endParaRPr lang="zh-TW" altLang="en-US" sz="1200" b="0" dirty="0"/>
                    </a:p>
                  </a:txBody>
                  <a:tcPr marL="81168" marR="81168" marT="40584" marB="40584" anchor="b">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r"/>
                      <a:r>
                        <a:rPr lang="en-US" altLang="zh-TW" sz="1200" b="0" dirty="0" smtClean="0"/>
                        <a:t>X0</a:t>
                      </a:r>
                      <a:endParaRPr lang="zh-TW" altLang="en-US" sz="1200" b="0" dirty="0"/>
                    </a:p>
                  </a:txBody>
                  <a:tcPr marL="81168" marR="81168" marT="40584" marB="40584" anchor="b">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r"/>
                      <a:r>
                        <a:rPr lang="en-US" altLang="zh-TW" sz="1200" b="0" dirty="0" smtClean="0"/>
                        <a:t>X0</a:t>
                      </a:r>
                      <a:endParaRPr lang="zh-TW" altLang="en-US" sz="1200" b="0" dirty="0"/>
                    </a:p>
                  </a:txBody>
                  <a:tcPr marL="81168" marR="81168" marT="40584" marB="40584" anchor="b">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637197148"/>
                  </a:ext>
                </a:extLst>
              </a:tr>
            </a:tbl>
          </a:graphicData>
        </a:graphic>
      </p:graphicFrame>
      <p:sp>
        <p:nvSpPr>
          <p:cNvPr id="15" name="文字方塊 14"/>
          <p:cNvSpPr txBox="1"/>
          <p:nvPr/>
        </p:nvSpPr>
        <p:spPr>
          <a:xfrm>
            <a:off x="1526273" y="4793975"/>
            <a:ext cx="10205155" cy="461665"/>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將</a:t>
            </a:r>
            <a:r>
              <a:rPr lang="zh-TW" altLang="en-US" sz="2400" dirty="0" smtClean="0">
                <a:latin typeface="微軟正黑體" panose="020B0604030504040204" pitchFamily="34" charset="-120"/>
                <a:ea typeface="微軟正黑體" panose="020B0604030504040204" pitchFamily="34" charset="-120"/>
              </a:rPr>
              <a:t>過濾器往左一格，重複步驟</a:t>
            </a:r>
            <a:r>
              <a:rPr lang="en-US" altLang="zh-TW" sz="2400" dirty="0" smtClean="0">
                <a:latin typeface="微軟正黑體" panose="020B0604030504040204" pitchFamily="34" charset="-120"/>
                <a:ea typeface="微軟正黑體" panose="020B0604030504040204" pitchFamily="34" charset="-120"/>
              </a:rPr>
              <a:t>1</a:t>
            </a:r>
            <a:r>
              <a:rPr lang="zh-TW" altLang="en-US" sz="2400" dirty="0" smtClean="0">
                <a:latin typeface="微軟正黑體" panose="020B0604030504040204" pitchFamily="34" charset="-120"/>
                <a:ea typeface="微軟正黑體" panose="020B0604030504040204" pitchFamily="34" charset="-120"/>
              </a:rPr>
              <a:t>的計算將結果填到特徵圖上面</a:t>
            </a:r>
            <a:endParaRPr lang="zh-TW" altLang="en-US" sz="2400" dirty="0">
              <a:latin typeface="微軟正黑體" panose="020B0604030504040204" pitchFamily="34" charset="-120"/>
              <a:ea typeface="微軟正黑體" panose="020B0604030504040204" pitchFamily="34" charset="-120"/>
            </a:endParaRPr>
          </a:p>
        </p:txBody>
      </p:sp>
      <p:sp>
        <p:nvSpPr>
          <p:cNvPr id="16" name="橢圓 15"/>
          <p:cNvSpPr/>
          <p:nvPr/>
        </p:nvSpPr>
        <p:spPr>
          <a:xfrm>
            <a:off x="496711" y="4793975"/>
            <a:ext cx="846666" cy="8956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400" dirty="0">
                <a:latin typeface="微軟正黑體" panose="020B0604030504040204" pitchFamily="34" charset="-120"/>
                <a:ea typeface="微軟正黑體" panose="020B0604030504040204" pitchFamily="34" charset="-120"/>
              </a:rPr>
              <a:t>2</a:t>
            </a:r>
            <a:endParaRPr lang="zh-TW" altLang="en-US" sz="2400" dirty="0">
              <a:latin typeface="微軟正黑體" panose="020B0604030504040204" pitchFamily="34" charset="-120"/>
              <a:ea typeface="微軟正黑體" panose="020B0604030504040204" pitchFamily="34" charset="-120"/>
            </a:endParaRPr>
          </a:p>
        </p:txBody>
      </p:sp>
      <p:sp>
        <p:nvSpPr>
          <p:cNvPr id="19" name="弧形箭號 (下彎) 18"/>
          <p:cNvSpPr/>
          <p:nvPr/>
        </p:nvSpPr>
        <p:spPr>
          <a:xfrm>
            <a:off x="856862" y="92575"/>
            <a:ext cx="733779" cy="21448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FA37EAB8-EDB4-4B22-8925-965AA9769E5D}" type="slidenum">
              <a:rPr lang="zh-TW" altLang="en-US" smtClean="0"/>
              <a:t>7</a:t>
            </a:fld>
            <a:endParaRPr lang="zh-TW" altLang="en-US"/>
          </a:p>
        </p:txBody>
      </p:sp>
    </p:spTree>
    <p:extLst>
      <p:ext uri="{BB962C8B-B14F-4D97-AF65-F5344CB8AC3E}">
        <p14:creationId xmlns:p14="http://schemas.microsoft.com/office/powerpoint/2010/main" val="2412395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625437" y="438013"/>
          <a:ext cx="2939030" cy="2596445"/>
        </p:xfrm>
        <a:graphic>
          <a:graphicData uri="http://schemas.openxmlformats.org/drawingml/2006/table">
            <a:tbl>
              <a:tblPr firstRow="1" bandRow="1">
                <a:tableStyleId>{2D5ABB26-0587-4C30-8999-92F81FD0307C}</a:tableStyleId>
              </a:tblPr>
              <a:tblGrid>
                <a:gridCol w="587806">
                  <a:extLst>
                    <a:ext uri="{9D8B030D-6E8A-4147-A177-3AD203B41FA5}">
                      <a16:colId xmlns:a16="http://schemas.microsoft.com/office/drawing/2014/main" val="644405937"/>
                    </a:ext>
                  </a:extLst>
                </a:gridCol>
                <a:gridCol w="587806">
                  <a:extLst>
                    <a:ext uri="{9D8B030D-6E8A-4147-A177-3AD203B41FA5}">
                      <a16:colId xmlns:a16="http://schemas.microsoft.com/office/drawing/2014/main" val="3290242097"/>
                    </a:ext>
                  </a:extLst>
                </a:gridCol>
                <a:gridCol w="587806">
                  <a:extLst>
                    <a:ext uri="{9D8B030D-6E8A-4147-A177-3AD203B41FA5}">
                      <a16:colId xmlns:a16="http://schemas.microsoft.com/office/drawing/2014/main" val="3178286799"/>
                    </a:ext>
                  </a:extLst>
                </a:gridCol>
                <a:gridCol w="587806">
                  <a:extLst>
                    <a:ext uri="{9D8B030D-6E8A-4147-A177-3AD203B41FA5}">
                      <a16:colId xmlns:a16="http://schemas.microsoft.com/office/drawing/2014/main" val="3829251401"/>
                    </a:ext>
                  </a:extLst>
                </a:gridCol>
                <a:gridCol w="587806">
                  <a:extLst>
                    <a:ext uri="{9D8B030D-6E8A-4147-A177-3AD203B41FA5}">
                      <a16:colId xmlns:a16="http://schemas.microsoft.com/office/drawing/2014/main" val="2134578193"/>
                    </a:ext>
                  </a:extLst>
                </a:gridCol>
              </a:tblGrid>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35179"/>
                  </a:ext>
                </a:extLst>
              </a:tr>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b="1" dirty="0" smtClean="0">
                          <a:solidFill>
                            <a:srgbClr val="00B0F0"/>
                          </a:solidFill>
                        </a:rPr>
                        <a:t>1</a:t>
                      </a:r>
                      <a:endParaRPr lang="zh-TW" altLang="en-US" sz="1400" b="1"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solidFill>
                            <a:srgbClr val="00B0F0"/>
                          </a:solidFill>
                        </a:rPr>
                        <a:t>1</a:t>
                      </a:r>
                      <a:endParaRPr lang="zh-TW" altLang="en-US" sz="1400"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5779148"/>
                  </a:ext>
                </a:extLst>
              </a:tr>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solidFill>
                            <a:srgbClr val="00B0F0"/>
                          </a:solidFill>
                        </a:rPr>
                        <a:t>1</a:t>
                      </a:r>
                      <a:endParaRPr lang="zh-TW" altLang="en-US" sz="1400"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4665336"/>
                  </a:ext>
                </a:extLst>
              </a:tr>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solidFill>
                            <a:srgbClr val="00B0F0"/>
                          </a:solidFill>
                        </a:rPr>
                        <a:t>1</a:t>
                      </a:r>
                      <a:endParaRPr lang="zh-TW" altLang="en-US" sz="1400"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solidFill>
                            <a:srgbClr val="00B0F0"/>
                          </a:solidFill>
                        </a:rPr>
                        <a:t>1</a:t>
                      </a:r>
                      <a:endParaRPr lang="zh-TW" altLang="en-US" sz="1400" dirty="0">
                        <a:solidFill>
                          <a:srgbClr val="00B0F0"/>
                        </a:solidFill>
                      </a:endParaRPr>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7334105"/>
                  </a:ext>
                </a:extLst>
              </a:tr>
              <a:tr h="519289">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smtClean="0"/>
                        <a:t>0</a:t>
                      </a:r>
                      <a:endParaRPr lang="zh-TW" altLang="en-US" sz="1400" dirty="0"/>
                    </a:p>
                  </a:txBody>
                  <a:tcPr marL="73025" marR="73025" marT="36512" marB="36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5504792"/>
                  </a:ext>
                </a:extLst>
              </a:tr>
            </a:tbl>
          </a:graphicData>
        </a:graphic>
      </p:graphicFrame>
      <p:graphicFrame>
        <p:nvGraphicFramePr>
          <p:cNvPr id="5" name="表格 4"/>
          <p:cNvGraphicFramePr>
            <a:graphicFrameLocks noGrp="1"/>
          </p:cNvGraphicFramePr>
          <p:nvPr/>
        </p:nvGraphicFramePr>
        <p:xfrm>
          <a:off x="4989689" y="843844"/>
          <a:ext cx="1952976" cy="1887330"/>
        </p:xfrm>
        <a:graphic>
          <a:graphicData uri="http://schemas.openxmlformats.org/drawingml/2006/table">
            <a:tbl>
              <a:tblPr firstRow="1" bandRow="1">
                <a:tableStyleId>{2D5ABB26-0587-4C30-8999-92F81FD0307C}</a:tableStyleId>
              </a:tblPr>
              <a:tblGrid>
                <a:gridCol w="650992">
                  <a:extLst>
                    <a:ext uri="{9D8B030D-6E8A-4147-A177-3AD203B41FA5}">
                      <a16:colId xmlns:a16="http://schemas.microsoft.com/office/drawing/2014/main" val="2237587153"/>
                    </a:ext>
                  </a:extLst>
                </a:gridCol>
                <a:gridCol w="650992">
                  <a:extLst>
                    <a:ext uri="{9D8B030D-6E8A-4147-A177-3AD203B41FA5}">
                      <a16:colId xmlns:a16="http://schemas.microsoft.com/office/drawing/2014/main" val="1570543475"/>
                    </a:ext>
                  </a:extLst>
                </a:gridCol>
                <a:gridCol w="650992">
                  <a:extLst>
                    <a:ext uri="{9D8B030D-6E8A-4147-A177-3AD203B41FA5}">
                      <a16:colId xmlns:a16="http://schemas.microsoft.com/office/drawing/2014/main" val="225009444"/>
                    </a:ext>
                  </a:extLst>
                </a:gridCol>
              </a:tblGrid>
              <a:tr h="629110">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r>
                        <a:rPr lang="en-US" altLang="zh-TW" sz="1800" b="0" dirty="0" smtClean="0"/>
                        <a:t>1</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2038710511"/>
                  </a:ext>
                </a:extLst>
              </a:tr>
              <a:tr h="629110">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r>
                        <a:rPr lang="en-US" altLang="zh-TW" sz="1800" b="0" dirty="0" smtClean="0"/>
                        <a:t>1</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324662050"/>
                  </a:ext>
                </a:extLst>
              </a:tr>
              <a:tr h="629110">
                <a:tc>
                  <a:txBody>
                    <a:bodyPr/>
                    <a:lstStyle/>
                    <a:p>
                      <a:pPr algn="ctr"/>
                      <a:r>
                        <a:rPr lang="en-US" altLang="zh-TW" sz="1800" b="0" dirty="0" smtClean="0"/>
                        <a:t>1</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pPr algn="ctr"/>
                      <a:r>
                        <a:rPr lang="en-US" altLang="zh-TW" sz="1800" b="0" dirty="0" smtClean="0"/>
                        <a:t>0</a:t>
                      </a:r>
                      <a:endParaRPr lang="zh-TW" altLang="en-US" sz="1800" b="0" dirty="0"/>
                    </a:p>
                  </a:txBody>
                  <a:tcPr marL="93243" marR="93243" marT="46621" marB="46621"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637197148"/>
                  </a:ext>
                </a:extLst>
              </a:tr>
            </a:tbl>
          </a:graphicData>
        </a:graphic>
      </p:graphicFrame>
      <p:sp>
        <p:nvSpPr>
          <p:cNvPr id="6" name="圓角矩形 5"/>
          <p:cNvSpPr/>
          <p:nvPr/>
        </p:nvSpPr>
        <p:spPr>
          <a:xfrm>
            <a:off x="625437" y="3296355"/>
            <a:ext cx="2826455" cy="6321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圖像</a:t>
            </a:r>
            <a:endParaRPr lang="zh-TW" altLang="en-US" dirty="0"/>
          </a:p>
        </p:txBody>
      </p:sp>
      <p:sp>
        <p:nvSpPr>
          <p:cNvPr id="7" name="圓角矩形 6"/>
          <p:cNvSpPr/>
          <p:nvPr/>
        </p:nvSpPr>
        <p:spPr>
          <a:xfrm>
            <a:off x="4689280" y="3296355"/>
            <a:ext cx="2826455" cy="6321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過濾器</a:t>
            </a:r>
          </a:p>
        </p:txBody>
      </p:sp>
      <p:sp>
        <p:nvSpPr>
          <p:cNvPr id="8" name="流程圖: 匯合連接點 7"/>
          <p:cNvSpPr/>
          <p:nvPr/>
        </p:nvSpPr>
        <p:spPr>
          <a:xfrm>
            <a:off x="3804356" y="1467556"/>
            <a:ext cx="884924" cy="884924"/>
          </a:xfrm>
          <a:prstGeom prst="flowChartSummingJunction">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9" name="文字方塊 8"/>
          <p:cNvSpPr txBox="1"/>
          <p:nvPr/>
        </p:nvSpPr>
        <p:spPr>
          <a:xfrm>
            <a:off x="3804356" y="2500341"/>
            <a:ext cx="884924" cy="461665"/>
          </a:xfrm>
          <a:prstGeom prst="rect">
            <a:avLst/>
          </a:prstGeom>
          <a:noFill/>
        </p:spPr>
        <p:txBody>
          <a:bodyPr wrap="square" rtlCol="0">
            <a:spAutoFit/>
          </a:bodyPr>
          <a:lstStyle/>
          <a:p>
            <a:r>
              <a:rPr lang="zh-TW" altLang="en-US" sz="2400" b="1" dirty="0" smtClean="0">
                <a:latin typeface="微軟正黑體" panose="020B0604030504040204" pitchFamily="34" charset="-120"/>
                <a:ea typeface="微軟正黑體" panose="020B0604030504040204" pitchFamily="34" charset="-120"/>
              </a:rPr>
              <a:t>卷積</a:t>
            </a:r>
            <a:endParaRPr lang="zh-TW" altLang="en-US" sz="2400" b="1" dirty="0">
              <a:latin typeface="微軟正黑體" panose="020B0604030504040204" pitchFamily="34" charset="-120"/>
              <a:ea typeface="微軟正黑體" panose="020B0604030504040204" pitchFamily="34" charset="-120"/>
            </a:endParaRPr>
          </a:p>
        </p:txBody>
      </p:sp>
      <p:graphicFrame>
        <p:nvGraphicFramePr>
          <p:cNvPr id="10" name="表格 9"/>
          <p:cNvGraphicFramePr>
            <a:graphicFrameLocks noGrp="1"/>
          </p:cNvGraphicFramePr>
          <p:nvPr>
            <p:extLst>
              <p:ext uri="{D42A27DB-BD31-4B8C-83A1-F6EECF244321}">
                <p14:modId xmlns:p14="http://schemas.microsoft.com/office/powerpoint/2010/main" val="371553935"/>
              </p:ext>
            </p:extLst>
          </p:nvPr>
        </p:nvGraphicFramePr>
        <p:xfrm>
          <a:off x="8817222" y="501160"/>
          <a:ext cx="2700846" cy="2470149"/>
        </p:xfrm>
        <a:graphic>
          <a:graphicData uri="http://schemas.openxmlformats.org/drawingml/2006/table">
            <a:tbl>
              <a:tblPr firstRow="1" bandRow="1">
                <a:tableStyleId>{2D5ABB26-0587-4C30-8999-92F81FD0307C}</a:tableStyleId>
              </a:tblPr>
              <a:tblGrid>
                <a:gridCol w="900282">
                  <a:extLst>
                    <a:ext uri="{9D8B030D-6E8A-4147-A177-3AD203B41FA5}">
                      <a16:colId xmlns:a16="http://schemas.microsoft.com/office/drawing/2014/main" val="3505737250"/>
                    </a:ext>
                  </a:extLst>
                </a:gridCol>
                <a:gridCol w="900282">
                  <a:extLst>
                    <a:ext uri="{9D8B030D-6E8A-4147-A177-3AD203B41FA5}">
                      <a16:colId xmlns:a16="http://schemas.microsoft.com/office/drawing/2014/main" val="2351158534"/>
                    </a:ext>
                  </a:extLst>
                </a:gridCol>
                <a:gridCol w="900282">
                  <a:extLst>
                    <a:ext uri="{9D8B030D-6E8A-4147-A177-3AD203B41FA5}">
                      <a16:colId xmlns:a16="http://schemas.microsoft.com/office/drawing/2014/main" val="3741396369"/>
                    </a:ext>
                  </a:extLst>
                </a:gridCol>
              </a:tblGrid>
              <a:tr h="823383">
                <a:tc>
                  <a:txBody>
                    <a:bodyPr/>
                    <a:lstStyle/>
                    <a:p>
                      <a:pPr algn="ctr"/>
                      <a:r>
                        <a:rPr lang="en-US" altLang="zh-TW" sz="2400" dirty="0" smtClean="0">
                          <a:solidFill>
                            <a:srgbClr val="FF0000"/>
                          </a:solidFill>
                        </a:rPr>
                        <a:t>1</a:t>
                      </a:r>
                      <a:endParaRPr lang="zh-TW" altLang="en-US" sz="2400" dirty="0">
                        <a:solidFill>
                          <a:srgbClr val="FF0000"/>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sz="2400" dirty="0" smtClean="0">
                          <a:solidFill>
                            <a:srgbClr val="FF0000"/>
                          </a:solidFill>
                        </a:rPr>
                        <a:t>0</a:t>
                      </a:r>
                      <a:endParaRPr lang="zh-TW" altLang="en-US" sz="2400" dirty="0">
                        <a:solidFill>
                          <a:srgbClr val="FF0000"/>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sz="2400" dirty="0" smtClean="0">
                          <a:solidFill>
                            <a:srgbClr val="FF0000"/>
                          </a:solidFill>
                        </a:rPr>
                        <a:t>2</a:t>
                      </a:r>
                      <a:endParaRPr lang="zh-TW" altLang="en-US" sz="2400" dirty="0">
                        <a:solidFill>
                          <a:srgbClr val="FF0000"/>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7257323"/>
                  </a:ext>
                </a:extLst>
              </a:tr>
              <a:tr h="823383">
                <a:tc>
                  <a:txBody>
                    <a:bodyPr/>
                    <a:lstStyle/>
                    <a:p>
                      <a:pPr algn="ctr"/>
                      <a:r>
                        <a:rPr lang="en-US" altLang="zh-TW" sz="2400" dirty="0" smtClean="0">
                          <a:solidFill>
                            <a:srgbClr val="FF0000"/>
                          </a:solidFill>
                        </a:rPr>
                        <a:t>0</a:t>
                      </a:r>
                      <a:endParaRPr lang="zh-TW" altLang="en-US" sz="2400" dirty="0">
                        <a:solidFill>
                          <a:srgbClr val="FF0000"/>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sz="2400" dirty="0" smtClean="0">
                          <a:solidFill>
                            <a:srgbClr val="FF0000"/>
                          </a:solidFill>
                        </a:rPr>
                        <a:t>3</a:t>
                      </a:r>
                      <a:endParaRPr lang="zh-TW" altLang="en-US" sz="2400" dirty="0">
                        <a:solidFill>
                          <a:srgbClr val="FF0000"/>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sz="2400" dirty="0" smtClean="0">
                          <a:solidFill>
                            <a:srgbClr val="FF0000"/>
                          </a:solidFill>
                        </a:rPr>
                        <a:t>0</a:t>
                      </a:r>
                      <a:endParaRPr lang="zh-TW" altLang="en-US" sz="2400" dirty="0">
                        <a:solidFill>
                          <a:srgbClr val="FF0000"/>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3716228"/>
                  </a:ext>
                </a:extLst>
              </a:tr>
              <a:tr h="823383">
                <a:tc>
                  <a:txBody>
                    <a:bodyPr/>
                    <a:lstStyle/>
                    <a:p>
                      <a:pPr algn="ctr"/>
                      <a:r>
                        <a:rPr lang="en-US" altLang="zh-TW" sz="2400" dirty="0" smtClean="0">
                          <a:solidFill>
                            <a:srgbClr val="FF0000"/>
                          </a:solidFill>
                        </a:rPr>
                        <a:t>2</a:t>
                      </a:r>
                      <a:endParaRPr lang="zh-TW" altLang="en-US" sz="2400" dirty="0">
                        <a:solidFill>
                          <a:srgbClr val="FF0000"/>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sz="2400" dirty="0" smtClean="0">
                          <a:solidFill>
                            <a:srgbClr val="FF0000"/>
                          </a:solidFill>
                        </a:rPr>
                        <a:t>0</a:t>
                      </a:r>
                      <a:endParaRPr lang="zh-TW" altLang="en-US" sz="2400" dirty="0">
                        <a:solidFill>
                          <a:srgbClr val="FF0000"/>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TW" sz="2400" dirty="0" smtClean="0">
                          <a:solidFill>
                            <a:srgbClr val="FF0000"/>
                          </a:solidFill>
                        </a:rPr>
                        <a:t>1</a:t>
                      </a:r>
                      <a:endParaRPr lang="zh-TW" altLang="en-US" sz="2400" dirty="0">
                        <a:solidFill>
                          <a:srgbClr val="FF0000"/>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1130056"/>
                  </a:ext>
                </a:extLst>
              </a:tr>
            </a:tbl>
          </a:graphicData>
        </a:graphic>
      </p:graphicFrame>
      <p:sp>
        <p:nvSpPr>
          <p:cNvPr id="11" name="向右箭號 10"/>
          <p:cNvSpPr/>
          <p:nvPr/>
        </p:nvSpPr>
        <p:spPr>
          <a:xfrm>
            <a:off x="7515735" y="1569156"/>
            <a:ext cx="962221"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圓角矩形 11"/>
          <p:cNvSpPr/>
          <p:nvPr/>
        </p:nvSpPr>
        <p:spPr>
          <a:xfrm>
            <a:off x="8817222" y="3296355"/>
            <a:ext cx="2826455" cy="6321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特徵圖</a:t>
            </a:r>
          </a:p>
        </p:txBody>
      </p:sp>
      <p:sp>
        <p:nvSpPr>
          <p:cNvPr id="19" name="文字方塊 18"/>
          <p:cNvSpPr txBox="1"/>
          <p:nvPr/>
        </p:nvSpPr>
        <p:spPr>
          <a:xfrm>
            <a:off x="993422" y="4872408"/>
            <a:ext cx="10205155" cy="830997"/>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特過</a:t>
            </a:r>
            <a:r>
              <a:rPr lang="zh-TW" altLang="en-US" sz="2400" dirty="0" smtClean="0">
                <a:latin typeface="微軟正黑體" panose="020B0604030504040204" pitchFamily="34" charset="-120"/>
                <a:ea typeface="微軟正黑體" panose="020B0604030504040204" pitchFamily="34" charset="-120"/>
              </a:rPr>
              <a:t>運算之後，可以看出特徵圖上面「</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」的部分數字都較大，代筆此過濾器是辨別斜線「</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a:t>
            </a:r>
            <a:endParaRPr lang="zh-TW" altLang="en-US" sz="2400" dirty="0">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FA37EAB8-EDB4-4B22-8925-965AA9769E5D}" type="slidenum">
              <a:rPr lang="zh-TW" altLang="en-US" smtClean="0"/>
              <a:t>8</a:t>
            </a:fld>
            <a:endParaRPr lang="zh-TW" altLang="en-US"/>
          </a:p>
        </p:txBody>
      </p:sp>
    </p:spTree>
    <p:extLst>
      <p:ext uri="{BB962C8B-B14F-4D97-AF65-F5344CB8AC3E}">
        <p14:creationId xmlns:p14="http://schemas.microsoft.com/office/powerpoint/2010/main" val="996411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池化運算</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838200" y="1825625"/>
            <a:ext cx="10515600" cy="834044"/>
          </a:xfrm>
        </p:spPr>
        <p:txBody>
          <a:bodyPr>
            <a:normAutofit lnSpcReduction="10000"/>
          </a:bodyPr>
          <a:lstStyle/>
          <a:p>
            <a:r>
              <a:rPr lang="zh-TW" altLang="en-US" dirty="0" smtClean="0">
                <a:latin typeface="微軟正黑體" panose="020B0604030504040204" pitchFamily="34" charset="-120"/>
                <a:ea typeface="微軟正黑體" panose="020B0604030504040204" pitchFamily="34" charset="-120"/>
              </a:rPr>
              <a:t>壓縮和保留特徵圖裡面的資訊，通常是</a:t>
            </a:r>
            <a:r>
              <a:rPr lang="zh-TW" altLang="en-US" b="1" dirty="0" smtClean="0">
                <a:solidFill>
                  <a:srgbClr val="FF0000"/>
                </a:solidFill>
                <a:latin typeface="微軟正黑體" panose="020B0604030504040204" pitchFamily="34" charset="-120"/>
                <a:ea typeface="微軟正黑體" panose="020B0604030504040204" pitchFamily="34" charset="-120"/>
              </a:rPr>
              <a:t>最大池化法</a:t>
            </a:r>
            <a:r>
              <a:rPr lang="zh-TW" altLang="en-US" dirty="0" smtClean="0">
                <a:latin typeface="微軟正黑體" panose="020B0604030504040204" pitchFamily="34" charset="-120"/>
                <a:ea typeface="微軟正黑體" panose="020B0604030504040204" pitchFamily="34" charset="-120"/>
              </a:rPr>
              <a:t>，將圖中最大的元素依照位置取出，計算方式和卷積運算相同</a:t>
            </a:r>
            <a:endParaRPr lang="zh-TW" altLang="en-US" dirty="0">
              <a:latin typeface="微軟正黑體" panose="020B0604030504040204" pitchFamily="34" charset="-120"/>
              <a:ea typeface="微軟正黑體" panose="020B0604030504040204" pitchFamily="34" charset="-120"/>
            </a:endParaRPr>
          </a:p>
        </p:txBody>
      </p:sp>
      <p:graphicFrame>
        <p:nvGraphicFramePr>
          <p:cNvPr id="4" name="表格 3"/>
          <p:cNvGraphicFramePr>
            <a:graphicFrameLocks noGrp="1"/>
          </p:cNvGraphicFramePr>
          <p:nvPr>
            <p:extLst>
              <p:ext uri="{D42A27DB-BD31-4B8C-83A1-F6EECF244321}">
                <p14:modId xmlns:p14="http://schemas.microsoft.com/office/powerpoint/2010/main" val="3619797726"/>
              </p:ext>
            </p:extLst>
          </p:nvPr>
        </p:nvGraphicFramePr>
        <p:xfrm>
          <a:off x="1287533" y="2984715"/>
          <a:ext cx="2700846" cy="2470149"/>
        </p:xfrm>
        <a:graphic>
          <a:graphicData uri="http://schemas.openxmlformats.org/drawingml/2006/table">
            <a:tbl>
              <a:tblPr firstRow="1" bandRow="1">
                <a:tableStyleId>{2D5ABB26-0587-4C30-8999-92F81FD0307C}</a:tableStyleId>
              </a:tblPr>
              <a:tblGrid>
                <a:gridCol w="900282">
                  <a:extLst>
                    <a:ext uri="{9D8B030D-6E8A-4147-A177-3AD203B41FA5}">
                      <a16:colId xmlns:a16="http://schemas.microsoft.com/office/drawing/2014/main" val="3505737250"/>
                    </a:ext>
                  </a:extLst>
                </a:gridCol>
                <a:gridCol w="900282">
                  <a:extLst>
                    <a:ext uri="{9D8B030D-6E8A-4147-A177-3AD203B41FA5}">
                      <a16:colId xmlns:a16="http://schemas.microsoft.com/office/drawing/2014/main" val="2351158534"/>
                    </a:ext>
                  </a:extLst>
                </a:gridCol>
                <a:gridCol w="900282">
                  <a:extLst>
                    <a:ext uri="{9D8B030D-6E8A-4147-A177-3AD203B41FA5}">
                      <a16:colId xmlns:a16="http://schemas.microsoft.com/office/drawing/2014/main" val="3741396369"/>
                    </a:ext>
                  </a:extLst>
                </a:gridCol>
              </a:tblGrid>
              <a:tr h="823383">
                <a:tc>
                  <a:txBody>
                    <a:bodyPr/>
                    <a:lstStyle/>
                    <a:p>
                      <a:pPr algn="ctr"/>
                      <a:r>
                        <a:rPr lang="en-US" altLang="zh-TW" sz="2400" dirty="0" smtClean="0">
                          <a:solidFill>
                            <a:schemeClr val="tx1"/>
                          </a:solidFill>
                        </a:rPr>
                        <a:t>1</a:t>
                      </a:r>
                      <a:endParaRPr lang="zh-TW" altLang="en-US" sz="2400" dirty="0">
                        <a:solidFill>
                          <a:schemeClr val="tx1"/>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altLang="zh-TW" sz="2400" dirty="0" smtClean="0">
                          <a:solidFill>
                            <a:schemeClr val="tx1"/>
                          </a:solidFill>
                        </a:rPr>
                        <a:t>0</a:t>
                      </a:r>
                      <a:endParaRPr lang="zh-TW" altLang="en-US" sz="2400" dirty="0">
                        <a:solidFill>
                          <a:schemeClr val="tx1"/>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altLang="zh-TW" sz="2400" dirty="0" smtClean="0">
                          <a:solidFill>
                            <a:schemeClr val="tx1"/>
                          </a:solidFill>
                        </a:rPr>
                        <a:t>2</a:t>
                      </a:r>
                      <a:endParaRPr lang="zh-TW" altLang="en-US" sz="2400" dirty="0">
                        <a:solidFill>
                          <a:schemeClr val="tx1"/>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767257323"/>
                  </a:ext>
                </a:extLst>
              </a:tr>
              <a:tr h="823383">
                <a:tc>
                  <a:txBody>
                    <a:bodyPr/>
                    <a:lstStyle/>
                    <a:p>
                      <a:pPr algn="ctr"/>
                      <a:r>
                        <a:rPr lang="en-US" altLang="zh-TW" sz="2400" dirty="0" smtClean="0">
                          <a:solidFill>
                            <a:schemeClr val="tx1"/>
                          </a:solidFill>
                        </a:rPr>
                        <a:t>0</a:t>
                      </a:r>
                      <a:endParaRPr lang="zh-TW" altLang="en-US" sz="2400" dirty="0">
                        <a:solidFill>
                          <a:schemeClr val="tx1"/>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altLang="zh-TW" sz="2400" dirty="0" smtClean="0">
                          <a:solidFill>
                            <a:schemeClr val="tx1"/>
                          </a:solidFill>
                        </a:rPr>
                        <a:t>3</a:t>
                      </a:r>
                      <a:endParaRPr lang="zh-TW" altLang="en-US" sz="2400" dirty="0">
                        <a:solidFill>
                          <a:schemeClr val="tx1"/>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altLang="zh-TW" sz="2400" dirty="0" smtClean="0">
                          <a:solidFill>
                            <a:schemeClr val="tx1"/>
                          </a:solidFill>
                        </a:rPr>
                        <a:t>0</a:t>
                      </a:r>
                      <a:endParaRPr lang="zh-TW" altLang="en-US" sz="2400" dirty="0">
                        <a:solidFill>
                          <a:schemeClr val="tx1"/>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173716228"/>
                  </a:ext>
                </a:extLst>
              </a:tr>
              <a:tr h="823383">
                <a:tc>
                  <a:txBody>
                    <a:bodyPr/>
                    <a:lstStyle/>
                    <a:p>
                      <a:pPr algn="ctr"/>
                      <a:r>
                        <a:rPr lang="en-US" altLang="zh-TW" sz="2400" dirty="0" smtClean="0">
                          <a:solidFill>
                            <a:schemeClr val="tx1"/>
                          </a:solidFill>
                        </a:rPr>
                        <a:t>2</a:t>
                      </a:r>
                      <a:endParaRPr lang="zh-TW" altLang="en-US" sz="2400" dirty="0">
                        <a:solidFill>
                          <a:schemeClr val="tx1"/>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altLang="zh-TW" sz="2400" dirty="0" smtClean="0">
                          <a:solidFill>
                            <a:schemeClr val="tx1"/>
                          </a:solidFill>
                        </a:rPr>
                        <a:t>0</a:t>
                      </a:r>
                      <a:endParaRPr lang="zh-TW" altLang="en-US" sz="2400" dirty="0">
                        <a:solidFill>
                          <a:schemeClr val="tx1"/>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altLang="zh-TW" sz="2400" dirty="0" smtClean="0">
                          <a:solidFill>
                            <a:schemeClr val="tx1"/>
                          </a:solidFill>
                        </a:rPr>
                        <a:t>1</a:t>
                      </a:r>
                      <a:endParaRPr lang="zh-TW" altLang="en-US" sz="2400" dirty="0">
                        <a:solidFill>
                          <a:schemeClr val="tx1"/>
                        </a:solidFill>
                      </a:endParaRPr>
                    </a:p>
                  </a:txBody>
                  <a:tcPr marL="60770" marR="60770" marT="30384" marB="3038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57113005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1702480"/>
              </p:ext>
            </p:extLst>
          </p:nvPr>
        </p:nvGraphicFramePr>
        <p:xfrm>
          <a:off x="1263030" y="3003872"/>
          <a:ext cx="1794338" cy="1621152"/>
        </p:xfrm>
        <a:graphic>
          <a:graphicData uri="http://schemas.openxmlformats.org/drawingml/2006/table">
            <a:tbl>
              <a:tblPr firstRow="1" bandRow="1">
                <a:tableStyleId>{2D5ABB26-0587-4C30-8999-92F81FD0307C}</a:tableStyleId>
              </a:tblPr>
              <a:tblGrid>
                <a:gridCol w="897169">
                  <a:extLst>
                    <a:ext uri="{9D8B030D-6E8A-4147-A177-3AD203B41FA5}">
                      <a16:colId xmlns:a16="http://schemas.microsoft.com/office/drawing/2014/main" val="1372578158"/>
                    </a:ext>
                  </a:extLst>
                </a:gridCol>
                <a:gridCol w="897169">
                  <a:extLst>
                    <a:ext uri="{9D8B030D-6E8A-4147-A177-3AD203B41FA5}">
                      <a16:colId xmlns:a16="http://schemas.microsoft.com/office/drawing/2014/main" val="1601569239"/>
                    </a:ext>
                  </a:extLst>
                </a:gridCol>
              </a:tblGrid>
              <a:tr h="810576">
                <a:tc>
                  <a:txBody>
                    <a:bodyPr/>
                    <a:lstStyle/>
                    <a:p>
                      <a:endParaRPr lang="zh-TW" altLang="en-US" sz="800" dirty="0"/>
                    </a:p>
                  </a:txBody>
                  <a:tcPr marL="38710" marR="38710" marT="19355" marB="19355">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endParaRPr lang="zh-TW" altLang="en-US" sz="800"/>
                    </a:p>
                  </a:txBody>
                  <a:tcPr marL="38710" marR="38710" marT="19355" marB="19355">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4109064247"/>
                  </a:ext>
                </a:extLst>
              </a:tr>
              <a:tr h="810576">
                <a:tc>
                  <a:txBody>
                    <a:bodyPr/>
                    <a:lstStyle/>
                    <a:p>
                      <a:endParaRPr lang="zh-TW" altLang="en-US" sz="800" dirty="0"/>
                    </a:p>
                  </a:txBody>
                  <a:tcPr marL="38710" marR="38710" marT="19355" marB="19355">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tc>
                  <a:txBody>
                    <a:bodyPr/>
                    <a:lstStyle/>
                    <a:p>
                      <a:endParaRPr lang="zh-TW" altLang="en-US" sz="800" dirty="0"/>
                    </a:p>
                  </a:txBody>
                  <a:tcPr marL="38710" marR="38710" marT="19355" marB="19355">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959687902"/>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537552334"/>
              </p:ext>
            </p:extLst>
          </p:nvPr>
        </p:nvGraphicFramePr>
        <p:xfrm>
          <a:off x="7547217" y="3526581"/>
          <a:ext cx="2274116" cy="2196886"/>
        </p:xfrm>
        <a:graphic>
          <a:graphicData uri="http://schemas.openxmlformats.org/drawingml/2006/table">
            <a:tbl>
              <a:tblPr firstRow="1" bandRow="1">
                <a:tableStyleId>{2D5ABB26-0587-4C30-8999-92F81FD0307C}</a:tableStyleId>
              </a:tblPr>
              <a:tblGrid>
                <a:gridCol w="1137058">
                  <a:extLst>
                    <a:ext uri="{9D8B030D-6E8A-4147-A177-3AD203B41FA5}">
                      <a16:colId xmlns:a16="http://schemas.microsoft.com/office/drawing/2014/main" val="1372578158"/>
                    </a:ext>
                  </a:extLst>
                </a:gridCol>
                <a:gridCol w="1137058">
                  <a:extLst>
                    <a:ext uri="{9D8B030D-6E8A-4147-A177-3AD203B41FA5}">
                      <a16:colId xmlns:a16="http://schemas.microsoft.com/office/drawing/2014/main" val="1601569239"/>
                    </a:ext>
                  </a:extLst>
                </a:gridCol>
              </a:tblGrid>
              <a:tr h="1098443">
                <a:tc>
                  <a:txBody>
                    <a:bodyPr/>
                    <a:lstStyle/>
                    <a:p>
                      <a:pPr algn="ctr"/>
                      <a:r>
                        <a:rPr lang="en-US" altLang="zh-TW" sz="2400" dirty="0" smtClean="0"/>
                        <a:t>3</a:t>
                      </a:r>
                      <a:endParaRPr lang="zh-TW" altLang="en-US" sz="2400" dirty="0"/>
                    </a:p>
                  </a:txBody>
                  <a:tcPr marL="38710" marR="38710" marT="19355" marB="19355"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altLang="zh-TW" sz="2400" dirty="0" smtClean="0"/>
                        <a:t>2</a:t>
                      </a:r>
                      <a:endParaRPr lang="zh-TW" altLang="en-US" sz="2400" dirty="0"/>
                    </a:p>
                  </a:txBody>
                  <a:tcPr marL="38710" marR="38710" marT="19355" marB="19355"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4109064247"/>
                  </a:ext>
                </a:extLst>
              </a:tr>
              <a:tr h="1098443">
                <a:tc>
                  <a:txBody>
                    <a:bodyPr/>
                    <a:lstStyle/>
                    <a:p>
                      <a:pPr algn="ctr"/>
                      <a:r>
                        <a:rPr lang="en-US" altLang="zh-TW" sz="2400" dirty="0" smtClean="0"/>
                        <a:t>2</a:t>
                      </a:r>
                      <a:endParaRPr lang="zh-TW" altLang="en-US" sz="2400" dirty="0"/>
                    </a:p>
                  </a:txBody>
                  <a:tcPr marL="38710" marR="38710" marT="19355" marB="19355"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altLang="zh-TW" sz="2400" dirty="0" smtClean="0"/>
                        <a:t>1</a:t>
                      </a:r>
                      <a:endParaRPr lang="zh-TW" altLang="en-US" sz="2400" dirty="0"/>
                    </a:p>
                  </a:txBody>
                  <a:tcPr marL="38710" marR="38710" marT="19355" marB="19355"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9687902"/>
                  </a:ext>
                </a:extLst>
              </a:tr>
            </a:tbl>
          </a:graphicData>
        </a:graphic>
      </p:graphicFrame>
      <p:sp>
        <p:nvSpPr>
          <p:cNvPr id="11" name="向右箭號 10"/>
          <p:cNvSpPr/>
          <p:nvPr/>
        </p:nvSpPr>
        <p:spPr>
          <a:xfrm>
            <a:off x="5271911" y="4120444"/>
            <a:ext cx="1817511"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sp>
        <p:nvSpPr>
          <p:cNvPr id="12" name="文字方塊 11"/>
          <p:cNvSpPr txBox="1"/>
          <p:nvPr/>
        </p:nvSpPr>
        <p:spPr>
          <a:xfrm>
            <a:off x="5738204" y="4993199"/>
            <a:ext cx="884924" cy="461665"/>
          </a:xfrm>
          <a:prstGeom prst="rect">
            <a:avLst/>
          </a:prstGeom>
          <a:noFill/>
        </p:spPr>
        <p:txBody>
          <a:bodyPr wrap="square" rtlCol="0">
            <a:spAutoFit/>
          </a:bodyPr>
          <a:lstStyle/>
          <a:p>
            <a:r>
              <a:rPr lang="zh-TW" altLang="en-US" sz="2400" b="1" dirty="0">
                <a:latin typeface="微軟正黑體" panose="020B0604030504040204" pitchFamily="34" charset="-120"/>
                <a:ea typeface="微軟正黑體" panose="020B0604030504040204" pitchFamily="34" charset="-120"/>
              </a:rPr>
              <a:t>池化</a:t>
            </a:r>
          </a:p>
        </p:txBody>
      </p:sp>
      <p:graphicFrame>
        <p:nvGraphicFramePr>
          <p:cNvPr id="13" name="表格 12"/>
          <p:cNvGraphicFramePr>
            <a:graphicFrameLocks noGrp="1"/>
          </p:cNvGraphicFramePr>
          <p:nvPr>
            <p:extLst>
              <p:ext uri="{D42A27DB-BD31-4B8C-83A1-F6EECF244321}">
                <p14:modId xmlns:p14="http://schemas.microsoft.com/office/powerpoint/2010/main" val="3567024371"/>
              </p:ext>
            </p:extLst>
          </p:nvPr>
        </p:nvGraphicFramePr>
        <p:xfrm>
          <a:off x="3118130" y="2984715"/>
          <a:ext cx="1794338" cy="1621152"/>
        </p:xfrm>
        <a:graphic>
          <a:graphicData uri="http://schemas.openxmlformats.org/drawingml/2006/table">
            <a:tbl>
              <a:tblPr firstRow="1" bandRow="1">
                <a:tableStyleId>{2D5ABB26-0587-4C30-8999-92F81FD0307C}</a:tableStyleId>
              </a:tblPr>
              <a:tblGrid>
                <a:gridCol w="897169">
                  <a:extLst>
                    <a:ext uri="{9D8B030D-6E8A-4147-A177-3AD203B41FA5}">
                      <a16:colId xmlns:a16="http://schemas.microsoft.com/office/drawing/2014/main" val="1372578158"/>
                    </a:ext>
                  </a:extLst>
                </a:gridCol>
                <a:gridCol w="897169">
                  <a:extLst>
                    <a:ext uri="{9D8B030D-6E8A-4147-A177-3AD203B41FA5}">
                      <a16:colId xmlns:a16="http://schemas.microsoft.com/office/drawing/2014/main" val="1601569239"/>
                    </a:ext>
                  </a:extLst>
                </a:gridCol>
              </a:tblGrid>
              <a:tr h="810576">
                <a:tc>
                  <a:txBody>
                    <a:bodyPr/>
                    <a:lstStyle/>
                    <a:p>
                      <a:endParaRPr lang="zh-TW" altLang="en-US" sz="800" dirty="0"/>
                    </a:p>
                  </a:txBody>
                  <a:tcPr marL="38710" marR="38710" marT="19355" marB="19355">
                    <a:lnL w="38100" cap="flat" cmpd="sng" algn="ctr">
                      <a:solidFill>
                        <a:srgbClr val="0070C0"/>
                      </a:solidFill>
                      <a:prstDash val="solid"/>
                      <a:round/>
                      <a:headEnd type="none" w="med" len="med"/>
                      <a:tailEnd type="none" w="med" len="med"/>
                    </a:lnL>
                    <a:lnR w="38100" cap="flat" cmpd="sng" algn="ctr">
                      <a:solidFill>
                        <a:srgbClr val="0070C0"/>
                      </a:solidFill>
                      <a:prstDash val="solid"/>
                      <a:round/>
                      <a:headEnd type="none" w="med" len="med"/>
                      <a:tailEnd type="none" w="med" len="med"/>
                    </a:lnR>
                    <a:lnT w="38100" cap="flat" cmpd="sng" algn="ctr">
                      <a:solidFill>
                        <a:srgbClr val="0070C0"/>
                      </a:solidFill>
                      <a:prstDash val="solid"/>
                      <a:round/>
                      <a:headEnd type="none" w="med" len="med"/>
                      <a:tailEnd type="none" w="med" len="med"/>
                    </a:lnT>
                    <a:lnB w="38100" cap="flat" cmpd="sng" algn="ctr">
                      <a:solidFill>
                        <a:srgbClr val="0070C0"/>
                      </a:solidFill>
                      <a:prstDash val="solid"/>
                      <a:round/>
                      <a:headEnd type="none" w="med" len="med"/>
                      <a:tailEnd type="none" w="med" len="med"/>
                    </a:lnB>
                  </a:tcPr>
                </a:tc>
                <a:tc>
                  <a:txBody>
                    <a:bodyPr/>
                    <a:lstStyle/>
                    <a:p>
                      <a:pPr algn="r"/>
                      <a:r>
                        <a:rPr lang="en-US" altLang="zh-TW" sz="1400" dirty="0" smtClean="0"/>
                        <a:t>0</a:t>
                      </a:r>
                      <a:endParaRPr lang="zh-TW" altLang="en-US" sz="1400" dirty="0"/>
                    </a:p>
                  </a:txBody>
                  <a:tcPr marL="38710" marR="38710" marT="19355" marB="19355" anchor="b">
                    <a:lnL w="38100" cap="flat" cmpd="sng" algn="ctr">
                      <a:solidFill>
                        <a:srgbClr val="0070C0"/>
                      </a:solidFill>
                      <a:prstDash val="solid"/>
                      <a:round/>
                      <a:headEnd type="none" w="med" len="med"/>
                      <a:tailEnd type="none" w="med" len="med"/>
                    </a:lnL>
                    <a:lnR w="38100" cap="flat" cmpd="sng" algn="ctr">
                      <a:solidFill>
                        <a:srgbClr val="0070C0"/>
                      </a:solidFill>
                      <a:prstDash val="solid"/>
                      <a:round/>
                      <a:headEnd type="none" w="med" len="med"/>
                      <a:tailEnd type="none" w="med" len="med"/>
                    </a:lnR>
                    <a:lnT w="38100" cap="flat" cmpd="sng" algn="ctr">
                      <a:solidFill>
                        <a:srgbClr val="0070C0"/>
                      </a:solidFill>
                      <a:prstDash val="solid"/>
                      <a:round/>
                      <a:headEnd type="none" w="med" len="med"/>
                      <a:tailEnd type="none" w="med" len="med"/>
                    </a:lnT>
                    <a:lnB w="381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4109064247"/>
                  </a:ext>
                </a:extLst>
              </a:tr>
              <a:tr h="810576">
                <a:tc>
                  <a:txBody>
                    <a:bodyPr/>
                    <a:lstStyle/>
                    <a:p>
                      <a:endParaRPr lang="zh-TW" altLang="en-US" sz="800" dirty="0"/>
                    </a:p>
                  </a:txBody>
                  <a:tcPr marL="38710" marR="38710" marT="19355" marB="19355">
                    <a:lnL w="38100" cap="flat" cmpd="sng" algn="ctr">
                      <a:solidFill>
                        <a:srgbClr val="0070C0"/>
                      </a:solidFill>
                      <a:prstDash val="solid"/>
                      <a:round/>
                      <a:headEnd type="none" w="med" len="med"/>
                      <a:tailEnd type="none" w="med" len="med"/>
                    </a:lnL>
                    <a:lnR w="38100" cap="flat" cmpd="sng" algn="ctr">
                      <a:solidFill>
                        <a:srgbClr val="0070C0"/>
                      </a:solidFill>
                      <a:prstDash val="solid"/>
                      <a:round/>
                      <a:headEnd type="none" w="med" len="med"/>
                      <a:tailEnd type="none" w="med" len="med"/>
                    </a:lnR>
                    <a:lnT w="38100" cap="flat" cmpd="sng" algn="ctr">
                      <a:solidFill>
                        <a:srgbClr val="0070C0"/>
                      </a:solidFill>
                      <a:prstDash val="solid"/>
                      <a:round/>
                      <a:headEnd type="none" w="med" len="med"/>
                      <a:tailEnd type="none" w="med" len="med"/>
                    </a:lnT>
                    <a:lnB w="38100" cap="flat" cmpd="sng" algn="ctr">
                      <a:solidFill>
                        <a:srgbClr val="0070C0"/>
                      </a:solidFill>
                      <a:prstDash val="solid"/>
                      <a:round/>
                      <a:headEnd type="none" w="med" len="med"/>
                      <a:tailEnd type="none" w="med" len="med"/>
                    </a:lnB>
                  </a:tcPr>
                </a:tc>
                <a:tc>
                  <a:txBody>
                    <a:bodyPr/>
                    <a:lstStyle/>
                    <a:p>
                      <a:pPr algn="r"/>
                      <a:r>
                        <a:rPr lang="en-US" altLang="zh-TW" sz="1400" dirty="0" smtClean="0"/>
                        <a:t>0</a:t>
                      </a:r>
                      <a:endParaRPr lang="zh-TW" altLang="en-US" sz="1400" dirty="0"/>
                    </a:p>
                  </a:txBody>
                  <a:tcPr marL="38710" marR="38710" marT="19355" marB="19355" anchor="b">
                    <a:lnL w="38100" cap="flat" cmpd="sng" algn="ctr">
                      <a:solidFill>
                        <a:srgbClr val="0070C0"/>
                      </a:solidFill>
                      <a:prstDash val="solid"/>
                      <a:round/>
                      <a:headEnd type="none" w="med" len="med"/>
                      <a:tailEnd type="none" w="med" len="med"/>
                    </a:lnL>
                    <a:lnR w="38100" cap="flat" cmpd="sng" algn="ctr">
                      <a:solidFill>
                        <a:srgbClr val="0070C0"/>
                      </a:solidFill>
                      <a:prstDash val="solid"/>
                      <a:round/>
                      <a:headEnd type="none" w="med" len="med"/>
                      <a:tailEnd type="none" w="med" len="med"/>
                    </a:lnR>
                    <a:lnT w="38100" cap="flat" cmpd="sng" algn="ctr">
                      <a:solidFill>
                        <a:srgbClr val="0070C0"/>
                      </a:solidFill>
                      <a:prstDash val="solid"/>
                      <a:round/>
                      <a:headEnd type="none" w="med" len="med"/>
                      <a:tailEnd type="none" w="med" len="med"/>
                    </a:lnT>
                    <a:lnB w="381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959687902"/>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1424123603"/>
              </p:ext>
            </p:extLst>
          </p:nvPr>
        </p:nvGraphicFramePr>
        <p:xfrm>
          <a:off x="1301946" y="4644288"/>
          <a:ext cx="1794338" cy="1621152"/>
        </p:xfrm>
        <a:graphic>
          <a:graphicData uri="http://schemas.openxmlformats.org/drawingml/2006/table">
            <a:tbl>
              <a:tblPr firstRow="1" bandRow="1">
                <a:tableStyleId>{2D5ABB26-0587-4C30-8999-92F81FD0307C}</a:tableStyleId>
              </a:tblPr>
              <a:tblGrid>
                <a:gridCol w="897169">
                  <a:extLst>
                    <a:ext uri="{9D8B030D-6E8A-4147-A177-3AD203B41FA5}">
                      <a16:colId xmlns:a16="http://schemas.microsoft.com/office/drawing/2014/main" val="1372578158"/>
                    </a:ext>
                  </a:extLst>
                </a:gridCol>
                <a:gridCol w="897169">
                  <a:extLst>
                    <a:ext uri="{9D8B030D-6E8A-4147-A177-3AD203B41FA5}">
                      <a16:colId xmlns:a16="http://schemas.microsoft.com/office/drawing/2014/main" val="1601569239"/>
                    </a:ext>
                  </a:extLst>
                </a:gridCol>
              </a:tblGrid>
              <a:tr h="810576">
                <a:tc>
                  <a:txBody>
                    <a:bodyPr/>
                    <a:lstStyle/>
                    <a:p>
                      <a:endParaRPr lang="zh-TW" altLang="en-US" sz="800" dirty="0"/>
                    </a:p>
                  </a:txBody>
                  <a:tcPr marL="38710" marR="38710" marT="19355" marB="19355">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tcPr>
                </a:tc>
                <a:tc>
                  <a:txBody>
                    <a:bodyPr/>
                    <a:lstStyle/>
                    <a:p>
                      <a:endParaRPr lang="zh-TW" altLang="en-US" sz="800"/>
                    </a:p>
                  </a:txBody>
                  <a:tcPr marL="38710" marR="38710" marT="19355" marB="19355">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4109064247"/>
                  </a:ext>
                </a:extLst>
              </a:tr>
              <a:tr h="810576">
                <a:tc>
                  <a:txBody>
                    <a:bodyPr/>
                    <a:lstStyle/>
                    <a:p>
                      <a:pPr algn="r"/>
                      <a:r>
                        <a:rPr lang="en-US" altLang="zh-TW" sz="1400" dirty="0" smtClean="0"/>
                        <a:t>0</a:t>
                      </a:r>
                      <a:endParaRPr lang="zh-TW" altLang="en-US" sz="1400" dirty="0"/>
                    </a:p>
                  </a:txBody>
                  <a:tcPr marL="38710" marR="38710" marT="19355" marB="19355" anchor="b">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tcPr>
                </a:tc>
                <a:tc>
                  <a:txBody>
                    <a:bodyPr/>
                    <a:lstStyle/>
                    <a:p>
                      <a:pPr algn="r"/>
                      <a:r>
                        <a:rPr lang="en-US" altLang="zh-TW" sz="1400" dirty="0" smtClean="0"/>
                        <a:t>0</a:t>
                      </a:r>
                      <a:endParaRPr lang="zh-TW" altLang="en-US" sz="1400" dirty="0"/>
                    </a:p>
                  </a:txBody>
                  <a:tcPr marL="38710" marR="38710" marT="19355" marB="19355" anchor="b">
                    <a:lnL w="38100" cap="flat" cmpd="sng" algn="ctr">
                      <a:solidFill>
                        <a:schemeClr val="accent6"/>
                      </a:solidFill>
                      <a:prstDash val="solid"/>
                      <a:round/>
                      <a:headEnd type="none" w="med" len="med"/>
                      <a:tailEnd type="none" w="med" len="med"/>
                    </a:lnL>
                    <a:lnR w="38100" cap="flat" cmpd="sng" algn="ctr">
                      <a:solidFill>
                        <a:schemeClr val="accent6"/>
                      </a:solidFill>
                      <a:prstDash val="solid"/>
                      <a:round/>
                      <a:headEnd type="none" w="med" len="med"/>
                      <a:tailEnd type="none" w="med" len="med"/>
                    </a:lnR>
                    <a:lnT w="38100" cap="flat" cmpd="sng" algn="ctr">
                      <a:solidFill>
                        <a:schemeClr val="accent6"/>
                      </a:solidFill>
                      <a:prstDash val="solid"/>
                      <a:round/>
                      <a:headEnd type="none" w="med" len="med"/>
                      <a:tailEnd type="none" w="med" len="med"/>
                    </a:lnT>
                    <a:lnB w="381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959687902"/>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3735973477"/>
              </p:ext>
            </p:extLst>
          </p:nvPr>
        </p:nvGraphicFramePr>
        <p:xfrm>
          <a:off x="3128321" y="4655684"/>
          <a:ext cx="1794338" cy="1621152"/>
        </p:xfrm>
        <a:graphic>
          <a:graphicData uri="http://schemas.openxmlformats.org/drawingml/2006/table">
            <a:tbl>
              <a:tblPr firstRow="1" bandRow="1">
                <a:tableStyleId>{2D5ABB26-0587-4C30-8999-92F81FD0307C}</a:tableStyleId>
              </a:tblPr>
              <a:tblGrid>
                <a:gridCol w="897169">
                  <a:extLst>
                    <a:ext uri="{9D8B030D-6E8A-4147-A177-3AD203B41FA5}">
                      <a16:colId xmlns:a16="http://schemas.microsoft.com/office/drawing/2014/main" val="1372578158"/>
                    </a:ext>
                  </a:extLst>
                </a:gridCol>
                <a:gridCol w="897169">
                  <a:extLst>
                    <a:ext uri="{9D8B030D-6E8A-4147-A177-3AD203B41FA5}">
                      <a16:colId xmlns:a16="http://schemas.microsoft.com/office/drawing/2014/main" val="1601569239"/>
                    </a:ext>
                  </a:extLst>
                </a:gridCol>
              </a:tblGrid>
              <a:tr h="810576">
                <a:tc>
                  <a:txBody>
                    <a:bodyPr/>
                    <a:lstStyle/>
                    <a:p>
                      <a:endParaRPr lang="zh-TW" altLang="en-US" sz="800" dirty="0"/>
                    </a:p>
                  </a:txBody>
                  <a:tcPr marL="38710" marR="38710" marT="19355" marB="19355">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tcPr>
                </a:tc>
                <a:tc>
                  <a:txBody>
                    <a:bodyPr/>
                    <a:lstStyle/>
                    <a:p>
                      <a:pPr algn="r"/>
                      <a:r>
                        <a:rPr lang="en-US" altLang="zh-TW" sz="1400" dirty="0" smtClean="0"/>
                        <a:t>0</a:t>
                      </a:r>
                      <a:endParaRPr lang="zh-TW" altLang="en-US" sz="1400" dirty="0"/>
                    </a:p>
                  </a:txBody>
                  <a:tcPr marL="38710" marR="38710" marT="19355" marB="19355" anchor="b">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4109064247"/>
                  </a:ext>
                </a:extLst>
              </a:tr>
              <a:tr h="810576">
                <a:tc>
                  <a:txBody>
                    <a:bodyPr/>
                    <a:lstStyle/>
                    <a:p>
                      <a:pPr algn="r"/>
                      <a:r>
                        <a:rPr lang="en-US" altLang="zh-TW" sz="1400" dirty="0" smtClean="0"/>
                        <a:t>0</a:t>
                      </a:r>
                      <a:endParaRPr lang="zh-TW" altLang="en-US" sz="1400" dirty="0"/>
                    </a:p>
                  </a:txBody>
                  <a:tcPr marL="38710" marR="38710" marT="19355" marB="19355" anchor="b">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tcPr>
                </a:tc>
                <a:tc>
                  <a:txBody>
                    <a:bodyPr/>
                    <a:lstStyle/>
                    <a:p>
                      <a:pPr algn="r"/>
                      <a:r>
                        <a:rPr lang="en-US" altLang="zh-TW" sz="1400" dirty="0" smtClean="0"/>
                        <a:t>0</a:t>
                      </a:r>
                      <a:endParaRPr lang="zh-TW" altLang="en-US" sz="1400" dirty="0"/>
                    </a:p>
                  </a:txBody>
                  <a:tcPr marL="38710" marR="38710" marT="19355" marB="19355" anchor="b">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959687902"/>
                  </a:ext>
                </a:extLst>
              </a:tr>
            </a:tbl>
          </a:graphicData>
        </a:graphic>
      </p:graphicFrame>
      <p:sp>
        <p:nvSpPr>
          <p:cNvPr id="5" name="投影片編號版面配置區 4"/>
          <p:cNvSpPr>
            <a:spLocks noGrp="1"/>
          </p:cNvSpPr>
          <p:nvPr>
            <p:ph type="sldNum" sz="quarter" idx="12"/>
          </p:nvPr>
        </p:nvSpPr>
        <p:spPr/>
        <p:txBody>
          <a:bodyPr/>
          <a:lstStyle/>
          <a:p>
            <a:fld id="{FA37EAB8-EDB4-4B22-8925-965AA9769E5D}" type="slidenum">
              <a:rPr lang="zh-TW" altLang="en-US" smtClean="0"/>
              <a:t>9</a:t>
            </a:fld>
            <a:endParaRPr lang="zh-TW" altLang="en-US"/>
          </a:p>
        </p:txBody>
      </p:sp>
    </p:spTree>
    <p:extLst>
      <p:ext uri="{BB962C8B-B14F-4D97-AF65-F5344CB8AC3E}">
        <p14:creationId xmlns:p14="http://schemas.microsoft.com/office/powerpoint/2010/main" val="1542703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2737</TotalTime>
  <Words>2305</Words>
  <Application>Microsoft Office PowerPoint</Application>
  <PresentationFormat>寬螢幕</PresentationFormat>
  <Paragraphs>815</Paragraphs>
  <Slides>32</Slides>
  <Notes>26</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32</vt:i4>
      </vt:variant>
    </vt:vector>
  </HeadingPairs>
  <TitlesOfParts>
    <vt:vector size="40" baseType="lpstr">
      <vt:lpstr>等线</vt:lpstr>
      <vt:lpstr>微軟正黑體</vt:lpstr>
      <vt:lpstr>新細明體</vt:lpstr>
      <vt:lpstr>Arial</vt:lpstr>
      <vt:lpstr>Calibri</vt:lpstr>
      <vt:lpstr>Calibri Light</vt:lpstr>
      <vt:lpstr>Cambria Math</vt:lpstr>
      <vt:lpstr>Office 佈景主題</vt:lpstr>
      <vt:lpstr>卷積神經網路(CNN)</vt:lpstr>
      <vt:lpstr>圖片類型</vt:lpstr>
      <vt:lpstr>PowerPoint 簡報</vt:lpstr>
      <vt:lpstr>卷積和池化運算</vt:lpstr>
      <vt:lpstr>卷積運算</vt:lpstr>
      <vt:lpstr>PowerPoint 簡報</vt:lpstr>
      <vt:lpstr>PowerPoint 簡報</vt:lpstr>
      <vt:lpstr>PowerPoint 簡報</vt:lpstr>
      <vt:lpstr>池化運算</vt:lpstr>
      <vt:lpstr>實作</vt:lpstr>
      <vt:lpstr>PowerPoint 簡報</vt:lpstr>
      <vt:lpstr>PowerPoint 簡報</vt:lpstr>
      <vt:lpstr>水平和垂直邊界的偵測</vt:lpstr>
      <vt:lpstr>卷積神經網路CNN</vt:lpstr>
      <vt:lpstr>PowerPoint 簡報</vt:lpstr>
      <vt:lpstr>PowerPoint 簡報</vt:lpstr>
      <vt:lpstr>PowerPoint 簡報</vt:lpstr>
      <vt:lpstr>PowerPoint 簡報</vt:lpstr>
      <vt:lpstr>PowerPoint 簡報</vt:lpstr>
      <vt:lpstr>PowerPoint 簡報</vt:lpstr>
      <vt:lpstr>卷積層</vt:lpstr>
      <vt:lpstr>PowerPoint 簡報</vt:lpstr>
      <vt:lpstr>PowerPoint 簡報</vt:lpstr>
      <vt:lpstr>多維資料的卷積層的處理</vt:lpstr>
      <vt:lpstr>多個過濾器的處理</vt:lpstr>
      <vt:lpstr>積卷層輸出的特徵圖數量和尺寸</vt:lpstr>
      <vt:lpstr>補零 Zero-Padding</vt:lpstr>
      <vt:lpstr>PowerPoint 簡報</vt:lpstr>
      <vt:lpstr>池化層和Dropout層</vt:lpstr>
      <vt:lpstr>池化法種類</vt:lpstr>
      <vt:lpstr>Dropout層</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卷積神經網路(CNN)</dc:title>
  <dc:creator>林雅婕</dc:creator>
  <cp:lastModifiedBy>林雅婕</cp:lastModifiedBy>
  <cp:revision>66</cp:revision>
  <dcterms:created xsi:type="dcterms:W3CDTF">2023-02-01T10:10:18Z</dcterms:created>
  <dcterms:modified xsi:type="dcterms:W3CDTF">2023-02-20T09:32:55Z</dcterms:modified>
</cp:coreProperties>
</file>