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4" r:id="rId10"/>
    <p:sldId id="275" r:id="rId11"/>
    <p:sldId id="262" r:id="rId12"/>
    <p:sldId id="263" r:id="rId13"/>
    <p:sldId id="264" r:id="rId14"/>
    <p:sldId id="270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76847" autoAdjust="0"/>
  </p:normalViewPr>
  <p:slideViewPr>
    <p:cSldViewPr snapToGrid="0" showGuides="1">
      <p:cViewPr varScale="1">
        <p:scale>
          <a:sx n="67" d="100"/>
          <a:sy n="67" d="100"/>
        </p:scale>
        <p:origin x="542" y="5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3FFFC7-2B71-4921-8930-79C9A4CABBF6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D057F2C-8290-479F-BAC0-BDC722AADB43}">
      <dgm:prSet phldrT="[文字]"/>
      <dgm:spPr/>
      <dgm:t>
        <a:bodyPr/>
        <a:lstStyle/>
        <a:p>
          <a:r>
            <a:rPr lang="en-US" altLang="zh-TW" dirty="0" smtClean="0"/>
            <a:t>python</a:t>
          </a:r>
          <a:endParaRPr lang="zh-TW" altLang="en-US" dirty="0"/>
        </a:p>
      </dgm:t>
    </dgm:pt>
    <dgm:pt modelId="{EE6EE37B-476E-460A-930A-AD1E376CBAD9}" type="parTrans" cxnId="{BA0B3508-1372-487F-A562-84157A98F2CF}">
      <dgm:prSet/>
      <dgm:spPr/>
      <dgm:t>
        <a:bodyPr/>
        <a:lstStyle/>
        <a:p>
          <a:endParaRPr lang="zh-TW" altLang="en-US"/>
        </a:p>
      </dgm:t>
    </dgm:pt>
    <dgm:pt modelId="{33028CC0-A652-4A5C-8D64-632DCAFD5F7F}" type="sibTrans" cxnId="{BA0B3508-1372-487F-A562-84157A98F2CF}">
      <dgm:prSet/>
      <dgm:spPr/>
      <dgm:t>
        <a:bodyPr/>
        <a:lstStyle/>
        <a:p>
          <a:endParaRPr lang="zh-TW" altLang="en-US"/>
        </a:p>
      </dgm:t>
    </dgm:pt>
    <dgm:pt modelId="{C41D7A49-0C4A-4D67-96E7-9C342388F21C}">
      <dgm:prSet phldrT="[文字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dirty="0" err="1" smtClean="0"/>
            <a:t>tensorflow</a:t>
          </a:r>
          <a:endParaRPr lang="zh-TW" altLang="en-US" dirty="0" smtClean="0"/>
        </a:p>
      </dgm:t>
    </dgm:pt>
    <dgm:pt modelId="{12AFA61A-3207-4BAE-8AB6-FABD88F18F3C}" type="parTrans" cxnId="{75A11B3B-559A-467D-877F-9EA0ED517230}">
      <dgm:prSet/>
      <dgm:spPr/>
      <dgm:t>
        <a:bodyPr/>
        <a:lstStyle/>
        <a:p>
          <a:endParaRPr lang="zh-TW" altLang="en-US"/>
        </a:p>
      </dgm:t>
    </dgm:pt>
    <dgm:pt modelId="{16BB19DC-44DC-4539-A681-2962F7DCDCF1}" type="sibTrans" cxnId="{75A11B3B-559A-467D-877F-9EA0ED517230}">
      <dgm:prSet/>
      <dgm:spPr/>
      <dgm:t>
        <a:bodyPr/>
        <a:lstStyle/>
        <a:p>
          <a:endParaRPr lang="zh-TW" altLang="en-US"/>
        </a:p>
      </dgm:t>
    </dgm:pt>
    <dgm:pt modelId="{CDE7FA61-9BF2-4A10-A1C2-93BCD52B8841}">
      <dgm:prSet phldrT="[文字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TW" dirty="0" err="1" smtClean="0"/>
            <a:t>keras</a:t>
          </a:r>
          <a:endParaRPr lang="zh-TW" altLang="en-US" dirty="0"/>
        </a:p>
      </dgm:t>
    </dgm:pt>
    <dgm:pt modelId="{41160091-CE97-4FB4-B52E-AB61F6CF4BF3}" type="parTrans" cxnId="{5BA78E07-FC56-4A90-AB4E-909728B0DB9A}">
      <dgm:prSet/>
      <dgm:spPr/>
      <dgm:t>
        <a:bodyPr/>
        <a:lstStyle/>
        <a:p>
          <a:endParaRPr lang="zh-TW" altLang="en-US"/>
        </a:p>
      </dgm:t>
    </dgm:pt>
    <dgm:pt modelId="{8857C9D6-243B-4228-B161-9778F0D4006B}" type="sibTrans" cxnId="{5BA78E07-FC56-4A90-AB4E-909728B0DB9A}">
      <dgm:prSet/>
      <dgm:spPr/>
      <dgm:t>
        <a:bodyPr/>
        <a:lstStyle/>
        <a:p>
          <a:endParaRPr lang="zh-TW" altLang="en-US"/>
        </a:p>
      </dgm:t>
    </dgm:pt>
    <dgm:pt modelId="{B63AD19D-76DB-426E-9E5E-76302D04EDC3}" type="pres">
      <dgm:prSet presAssocID="{3C3FFFC7-2B71-4921-8930-79C9A4CABBF6}" presName="Name0" presStyleCnt="0">
        <dgm:presLayoutVars>
          <dgm:chMax val="7"/>
          <dgm:resizeHandles val="exact"/>
        </dgm:presLayoutVars>
      </dgm:prSet>
      <dgm:spPr/>
    </dgm:pt>
    <dgm:pt modelId="{C6866AE8-D84C-4674-8F31-053561A73480}" type="pres">
      <dgm:prSet presAssocID="{3C3FFFC7-2B71-4921-8930-79C9A4CABBF6}" presName="comp1" presStyleCnt="0"/>
      <dgm:spPr/>
    </dgm:pt>
    <dgm:pt modelId="{8BAF0EB8-A153-4B85-BBD4-A2785D06CEB2}" type="pres">
      <dgm:prSet presAssocID="{3C3FFFC7-2B71-4921-8930-79C9A4CABBF6}" presName="circle1" presStyleLbl="node1" presStyleIdx="0" presStyleCnt="3"/>
      <dgm:spPr/>
      <dgm:t>
        <a:bodyPr/>
        <a:lstStyle/>
        <a:p>
          <a:endParaRPr lang="zh-TW" altLang="en-US"/>
        </a:p>
      </dgm:t>
    </dgm:pt>
    <dgm:pt modelId="{EE4449FA-887D-4F0C-AF1E-D5ABAD09DCB5}" type="pres">
      <dgm:prSet presAssocID="{3C3FFFC7-2B71-4921-8930-79C9A4CABBF6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9CB37D6-197D-4EBB-8847-118B9D0D4377}" type="pres">
      <dgm:prSet presAssocID="{3C3FFFC7-2B71-4921-8930-79C9A4CABBF6}" presName="comp2" presStyleCnt="0"/>
      <dgm:spPr/>
    </dgm:pt>
    <dgm:pt modelId="{9B92DA4C-6400-4836-B8B7-9F0C32DB72E9}" type="pres">
      <dgm:prSet presAssocID="{3C3FFFC7-2B71-4921-8930-79C9A4CABBF6}" presName="circle2" presStyleLbl="node1" presStyleIdx="1" presStyleCnt="3"/>
      <dgm:spPr/>
      <dgm:t>
        <a:bodyPr/>
        <a:lstStyle/>
        <a:p>
          <a:endParaRPr lang="zh-TW" altLang="en-US"/>
        </a:p>
      </dgm:t>
    </dgm:pt>
    <dgm:pt modelId="{D05D06C5-CDA8-4D96-A267-7B4119314907}" type="pres">
      <dgm:prSet presAssocID="{3C3FFFC7-2B71-4921-8930-79C9A4CABBF6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B3CCE9A-75C5-469B-9DCF-69237D7E44E8}" type="pres">
      <dgm:prSet presAssocID="{3C3FFFC7-2B71-4921-8930-79C9A4CABBF6}" presName="comp3" presStyleCnt="0"/>
      <dgm:spPr/>
    </dgm:pt>
    <dgm:pt modelId="{689C74CA-A1D4-4F2C-B39F-0DBE2FAB735B}" type="pres">
      <dgm:prSet presAssocID="{3C3FFFC7-2B71-4921-8930-79C9A4CABBF6}" presName="circle3" presStyleLbl="node1" presStyleIdx="2" presStyleCnt="3"/>
      <dgm:spPr/>
    </dgm:pt>
    <dgm:pt modelId="{F8A8CA50-5AEA-4133-92A6-20EA50D20D66}" type="pres">
      <dgm:prSet presAssocID="{3C3FFFC7-2B71-4921-8930-79C9A4CABBF6}" presName="c3text" presStyleLbl="node1" presStyleIdx="2" presStyleCnt="3">
        <dgm:presLayoutVars>
          <dgm:bulletEnabled val="1"/>
        </dgm:presLayoutVars>
      </dgm:prSet>
      <dgm:spPr/>
    </dgm:pt>
  </dgm:ptLst>
  <dgm:cxnLst>
    <dgm:cxn modelId="{5BA78E07-FC56-4A90-AB4E-909728B0DB9A}" srcId="{3C3FFFC7-2B71-4921-8930-79C9A4CABBF6}" destId="{CDE7FA61-9BF2-4A10-A1C2-93BCD52B8841}" srcOrd="2" destOrd="0" parTransId="{41160091-CE97-4FB4-B52E-AB61F6CF4BF3}" sibTransId="{8857C9D6-243B-4228-B161-9778F0D4006B}"/>
    <dgm:cxn modelId="{4BF70E3E-EBF0-46E2-A5E7-7AE0602A26A7}" type="presOf" srcId="{C41D7A49-0C4A-4D67-96E7-9C342388F21C}" destId="{9B92DA4C-6400-4836-B8B7-9F0C32DB72E9}" srcOrd="0" destOrd="0" presId="urn:microsoft.com/office/officeart/2005/8/layout/venn2"/>
    <dgm:cxn modelId="{29308CB9-3498-4F57-B0CB-DB5701EFD1F3}" type="presOf" srcId="{CDE7FA61-9BF2-4A10-A1C2-93BCD52B8841}" destId="{F8A8CA50-5AEA-4133-92A6-20EA50D20D66}" srcOrd="1" destOrd="0" presId="urn:microsoft.com/office/officeart/2005/8/layout/venn2"/>
    <dgm:cxn modelId="{F33FFE34-C5A1-47C3-8DBB-5916ECABD787}" type="presOf" srcId="{CDE7FA61-9BF2-4A10-A1C2-93BCD52B8841}" destId="{689C74CA-A1D4-4F2C-B39F-0DBE2FAB735B}" srcOrd="0" destOrd="0" presId="urn:microsoft.com/office/officeart/2005/8/layout/venn2"/>
    <dgm:cxn modelId="{4079D028-EAE7-431A-83BB-B64A073D2022}" type="presOf" srcId="{0D057F2C-8290-479F-BAC0-BDC722AADB43}" destId="{8BAF0EB8-A153-4B85-BBD4-A2785D06CEB2}" srcOrd="0" destOrd="0" presId="urn:microsoft.com/office/officeart/2005/8/layout/venn2"/>
    <dgm:cxn modelId="{75A11B3B-559A-467D-877F-9EA0ED517230}" srcId="{3C3FFFC7-2B71-4921-8930-79C9A4CABBF6}" destId="{C41D7A49-0C4A-4D67-96E7-9C342388F21C}" srcOrd="1" destOrd="0" parTransId="{12AFA61A-3207-4BAE-8AB6-FABD88F18F3C}" sibTransId="{16BB19DC-44DC-4539-A681-2962F7DCDCF1}"/>
    <dgm:cxn modelId="{4C985CFF-0A54-48F0-A396-229F38576855}" type="presOf" srcId="{0D057F2C-8290-479F-BAC0-BDC722AADB43}" destId="{EE4449FA-887D-4F0C-AF1E-D5ABAD09DCB5}" srcOrd="1" destOrd="0" presId="urn:microsoft.com/office/officeart/2005/8/layout/venn2"/>
    <dgm:cxn modelId="{46819300-9D57-4F73-8F32-BBB486CFAE85}" type="presOf" srcId="{3C3FFFC7-2B71-4921-8930-79C9A4CABBF6}" destId="{B63AD19D-76DB-426E-9E5E-76302D04EDC3}" srcOrd="0" destOrd="0" presId="urn:microsoft.com/office/officeart/2005/8/layout/venn2"/>
    <dgm:cxn modelId="{A7F4852D-6056-43A5-A6FC-C7E6949740FB}" type="presOf" srcId="{C41D7A49-0C4A-4D67-96E7-9C342388F21C}" destId="{D05D06C5-CDA8-4D96-A267-7B4119314907}" srcOrd="1" destOrd="0" presId="urn:microsoft.com/office/officeart/2005/8/layout/venn2"/>
    <dgm:cxn modelId="{BA0B3508-1372-487F-A562-84157A98F2CF}" srcId="{3C3FFFC7-2B71-4921-8930-79C9A4CABBF6}" destId="{0D057F2C-8290-479F-BAC0-BDC722AADB43}" srcOrd="0" destOrd="0" parTransId="{EE6EE37B-476E-460A-930A-AD1E376CBAD9}" sibTransId="{33028CC0-A652-4A5C-8D64-632DCAFD5F7F}"/>
    <dgm:cxn modelId="{52FFEF44-334F-4FDC-AC25-F65528A65C59}" type="presParOf" srcId="{B63AD19D-76DB-426E-9E5E-76302D04EDC3}" destId="{C6866AE8-D84C-4674-8F31-053561A73480}" srcOrd="0" destOrd="0" presId="urn:microsoft.com/office/officeart/2005/8/layout/venn2"/>
    <dgm:cxn modelId="{C23D780C-C05B-4F2D-A699-0A5A29A5A723}" type="presParOf" srcId="{C6866AE8-D84C-4674-8F31-053561A73480}" destId="{8BAF0EB8-A153-4B85-BBD4-A2785D06CEB2}" srcOrd="0" destOrd="0" presId="urn:microsoft.com/office/officeart/2005/8/layout/venn2"/>
    <dgm:cxn modelId="{08CF19C8-ED86-451C-893F-01394A7F5F90}" type="presParOf" srcId="{C6866AE8-D84C-4674-8F31-053561A73480}" destId="{EE4449FA-887D-4F0C-AF1E-D5ABAD09DCB5}" srcOrd="1" destOrd="0" presId="urn:microsoft.com/office/officeart/2005/8/layout/venn2"/>
    <dgm:cxn modelId="{7AADCE55-5C32-4EAB-9238-D5FCFC110965}" type="presParOf" srcId="{B63AD19D-76DB-426E-9E5E-76302D04EDC3}" destId="{79CB37D6-197D-4EBB-8847-118B9D0D4377}" srcOrd="1" destOrd="0" presId="urn:microsoft.com/office/officeart/2005/8/layout/venn2"/>
    <dgm:cxn modelId="{B80BC58F-B030-4230-A443-AD8898DD3E2A}" type="presParOf" srcId="{79CB37D6-197D-4EBB-8847-118B9D0D4377}" destId="{9B92DA4C-6400-4836-B8B7-9F0C32DB72E9}" srcOrd="0" destOrd="0" presId="urn:microsoft.com/office/officeart/2005/8/layout/venn2"/>
    <dgm:cxn modelId="{7C525F22-55E6-4808-BD31-3B65D9721EB9}" type="presParOf" srcId="{79CB37D6-197D-4EBB-8847-118B9D0D4377}" destId="{D05D06C5-CDA8-4D96-A267-7B4119314907}" srcOrd="1" destOrd="0" presId="urn:microsoft.com/office/officeart/2005/8/layout/venn2"/>
    <dgm:cxn modelId="{035253B4-540B-431F-B1DD-13D515DC5D3D}" type="presParOf" srcId="{B63AD19D-76DB-426E-9E5E-76302D04EDC3}" destId="{3B3CCE9A-75C5-469B-9DCF-69237D7E44E8}" srcOrd="2" destOrd="0" presId="urn:microsoft.com/office/officeart/2005/8/layout/venn2"/>
    <dgm:cxn modelId="{9065AEA0-6D4D-443E-AABC-D8B5EFA1FCBE}" type="presParOf" srcId="{3B3CCE9A-75C5-469B-9DCF-69237D7E44E8}" destId="{689C74CA-A1D4-4F2C-B39F-0DBE2FAB735B}" srcOrd="0" destOrd="0" presId="urn:microsoft.com/office/officeart/2005/8/layout/venn2"/>
    <dgm:cxn modelId="{B8860248-348D-448D-892B-332A9C681E2D}" type="presParOf" srcId="{3B3CCE9A-75C5-469B-9DCF-69237D7E44E8}" destId="{F8A8CA50-5AEA-4133-92A6-20EA50D20D66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1828F3-2ABC-466B-86D8-21F64B975E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C2F9CC2-F0EC-4AC2-BEFB-7B5F7AA956F8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電腦基本配置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60EE8A-A238-4B79-9F3D-ED6CCD9C17CA}" type="parTrans" cxnId="{A13C7A27-8B8F-480F-A5A9-58A722C92248}">
      <dgm:prSet/>
      <dgm:spPr/>
      <dgm:t>
        <a:bodyPr/>
        <a:lstStyle/>
        <a:p>
          <a:endParaRPr lang="zh-TW" altLang="en-US"/>
        </a:p>
      </dgm:t>
    </dgm:pt>
    <dgm:pt modelId="{346E3714-5310-4D87-8B4E-51AB5C9463E8}" type="sibTrans" cxnId="{A13C7A27-8B8F-480F-A5A9-58A722C92248}">
      <dgm:prSet/>
      <dgm:spPr/>
      <dgm:t>
        <a:bodyPr/>
        <a:lstStyle/>
        <a:p>
          <a:endParaRPr lang="zh-TW" altLang="en-US"/>
        </a:p>
      </dgm:t>
    </dgm:pt>
    <dgm:pt modelId="{E63C2711-A0A4-4C33-882A-DFEFD4C5910B}">
      <dgm:prSet phldrT="[文字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CPU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i5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25496D5-1EFB-483C-BE7B-EFC329A8D3A2}" type="parTrans" cxnId="{D9BDE4B4-B226-498D-AC0D-7257193A70A3}">
      <dgm:prSet/>
      <dgm:spPr/>
      <dgm:t>
        <a:bodyPr/>
        <a:lstStyle/>
        <a:p>
          <a:endParaRPr lang="zh-TW" altLang="en-US"/>
        </a:p>
      </dgm:t>
    </dgm:pt>
    <dgm:pt modelId="{AAB8086A-E4F1-4E19-895B-55436B5C2A2D}" type="sibTrans" cxnId="{D9BDE4B4-B226-498D-AC0D-7257193A70A3}">
      <dgm:prSet/>
      <dgm:spPr/>
      <dgm:t>
        <a:bodyPr/>
        <a:lstStyle/>
        <a:p>
          <a:endParaRPr lang="zh-TW" altLang="en-US"/>
        </a:p>
      </dgm:t>
    </dgm:pt>
    <dgm:pt modelId="{D7AA963B-37FE-4EEE-8CE9-036FE1896D27}">
      <dgm:prSet phldrT="[文字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RAM 16MB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CFB79F-812F-4D94-9B51-D2F84EC6E219}" type="parTrans" cxnId="{3CA4B509-9F2F-4BFC-BB3C-612FF38C150D}">
      <dgm:prSet/>
      <dgm:spPr/>
      <dgm:t>
        <a:bodyPr/>
        <a:lstStyle/>
        <a:p>
          <a:endParaRPr lang="zh-TW" altLang="en-US"/>
        </a:p>
      </dgm:t>
    </dgm:pt>
    <dgm:pt modelId="{2072B195-8070-47B9-961E-874C8F2DEEDA}" type="sibTrans" cxnId="{3CA4B509-9F2F-4BFC-BB3C-612FF38C150D}">
      <dgm:prSet/>
      <dgm:spPr/>
      <dgm:t>
        <a:bodyPr/>
        <a:lstStyle/>
        <a:p>
          <a:endParaRPr lang="zh-TW" altLang="en-US"/>
        </a:p>
      </dgm:t>
    </dgm:pt>
    <dgm:pt modelId="{88F7386B-8140-4516-B6CB-2203F3504A2E}">
      <dgm:prSet phldrT="[文字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NVIDA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GTX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1060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6MB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D710944-22C3-41C9-B442-9A9091867E2D}" type="parTrans" cxnId="{C4A6783A-9EF8-46E5-A47A-E4C5C86B1B3C}">
      <dgm:prSet/>
      <dgm:spPr/>
      <dgm:t>
        <a:bodyPr/>
        <a:lstStyle/>
        <a:p>
          <a:endParaRPr lang="zh-TW" altLang="en-US"/>
        </a:p>
      </dgm:t>
    </dgm:pt>
    <dgm:pt modelId="{D8D38EB4-A56B-43F8-9CFD-E5C893BC711E}" type="sibTrans" cxnId="{C4A6783A-9EF8-46E5-A47A-E4C5C86B1B3C}">
      <dgm:prSet/>
      <dgm:spPr/>
      <dgm:t>
        <a:bodyPr/>
        <a:lstStyle/>
        <a:p>
          <a:endParaRPr lang="zh-TW" altLang="en-US"/>
        </a:p>
      </dgm:t>
    </dgm:pt>
    <dgm:pt modelId="{3E246FFE-D2D3-4D93-85D9-731F109E4F84}">
      <dgm:prSet phldrT="[文字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Window 10 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家用版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DC07430-1FFF-47AD-AD1C-1800B40EBE90}" type="parTrans" cxnId="{10792782-9C73-418B-811D-46F0C24F9F5D}">
      <dgm:prSet/>
      <dgm:spPr/>
      <dgm:t>
        <a:bodyPr/>
        <a:lstStyle/>
        <a:p>
          <a:endParaRPr lang="zh-TW" altLang="en-US"/>
        </a:p>
      </dgm:t>
    </dgm:pt>
    <dgm:pt modelId="{3E9E79C1-10DF-4B15-9FF6-2896492E1178}" type="sibTrans" cxnId="{10792782-9C73-418B-811D-46F0C24F9F5D}">
      <dgm:prSet/>
      <dgm:spPr/>
      <dgm:t>
        <a:bodyPr/>
        <a:lstStyle/>
        <a:p>
          <a:endParaRPr lang="zh-TW" altLang="en-US"/>
        </a:p>
      </dgm:t>
    </dgm:pt>
    <dgm:pt modelId="{9A274857-EA03-420A-95C5-36A0D9A41BB2}" type="pres">
      <dgm:prSet presAssocID="{F71828F3-2ABC-466B-86D8-21F64B975EE0}" presName="linear" presStyleCnt="0">
        <dgm:presLayoutVars>
          <dgm:animLvl val="lvl"/>
          <dgm:resizeHandles val="exact"/>
        </dgm:presLayoutVars>
      </dgm:prSet>
      <dgm:spPr/>
    </dgm:pt>
    <dgm:pt modelId="{3A505E09-4057-4871-BAD2-339E2F3CDB25}" type="pres">
      <dgm:prSet presAssocID="{1C2F9CC2-F0EC-4AC2-BEFB-7B5F7AA956F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DBA039E-D399-4DC2-B440-A7589F38B68A}" type="pres">
      <dgm:prSet presAssocID="{1C2F9CC2-F0EC-4AC2-BEFB-7B5F7AA956F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E3DD833-E676-405C-984B-A8F8BBD4CB0D}" type="presOf" srcId="{3E246FFE-D2D3-4D93-85D9-731F109E4F84}" destId="{7DBA039E-D399-4DC2-B440-A7589F38B68A}" srcOrd="0" destOrd="3" presId="urn:microsoft.com/office/officeart/2005/8/layout/vList2"/>
    <dgm:cxn modelId="{A13C7A27-8B8F-480F-A5A9-58A722C92248}" srcId="{F71828F3-2ABC-466B-86D8-21F64B975EE0}" destId="{1C2F9CC2-F0EC-4AC2-BEFB-7B5F7AA956F8}" srcOrd="0" destOrd="0" parTransId="{B460EE8A-A238-4B79-9F3D-ED6CCD9C17CA}" sibTransId="{346E3714-5310-4D87-8B4E-51AB5C9463E8}"/>
    <dgm:cxn modelId="{399AB2E3-945B-4120-A605-74E732CBFA22}" type="presOf" srcId="{E63C2711-A0A4-4C33-882A-DFEFD4C5910B}" destId="{7DBA039E-D399-4DC2-B440-A7589F38B68A}" srcOrd="0" destOrd="0" presId="urn:microsoft.com/office/officeart/2005/8/layout/vList2"/>
    <dgm:cxn modelId="{2CB26D15-E88E-482B-9BBF-86C20C6B77A3}" type="presOf" srcId="{D7AA963B-37FE-4EEE-8CE9-036FE1896D27}" destId="{7DBA039E-D399-4DC2-B440-A7589F38B68A}" srcOrd="0" destOrd="1" presId="urn:microsoft.com/office/officeart/2005/8/layout/vList2"/>
    <dgm:cxn modelId="{A4848580-FB39-417A-B72F-F45F22A6FA42}" type="presOf" srcId="{F71828F3-2ABC-466B-86D8-21F64B975EE0}" destId="{9A274857-EA03-420A-95C5-36A0D9A41BB2}" srcOrd="0" destOrd="0" presId="urn:microsoft.com/office/officeart/2005/8/layout/vList2"/>
    <dgm:cxn modelId="{3CA4B509-9F2F-4BFC-BB3C-612FF38C150D}" srcId="{1C2F9CC2-F0EC-4AC2-BEFB-7B5F7AA956F8}" destId="{D7AA963B-37FE-4EEE-8CE9-036FE1896D27}" srcOrd="1" destOrd="0" parTransId="{B3CFB79F-812F-4D94-9B51-D2F84EC6E219}" sibTransId="{2072B195-8070-47B9-961E-874C8F2DEEDA}"/>
    <dgm:cxn modelId="{10792782-9C73-418B-811D-46F0C24F9F5D}" srcId="{1C2F9CC2-F0EC-4AC2-BEFB-7B5F7AA956F8}" destId="{3E246FFE-D2D3-4D93-85D9-731F109E4F84}" srcOrd="3" destOrd="0" parTransId="{BDC07430-1FFF-47AD-AD1C-1800B40EBE90}" sibTransId="{3E9E79C1-10DF-4B15-9FF6-2896492E1178}"/>
    <dgm:cxn modelId="{D9BDE4B4-B226-498D-AC0D-7257193A70A3}" srcId="{1C2F9CC2-F0EC-4AC2-BEFB-7B5F7AA956F8}" destId="{E63C2711-A0A4-4C33-882A-DFEFD4C5910B}" srcOrd="0" destOrd="0" parTransId="{125496D5-1EFB-483C-BE7B-EFC329A8D3A2}" sibTransId="{AAB8086A-E4F1-4E19-895B-55436B5C2A2D}"/>
    <dgm:cxn modelId="{F99D10B9-0DA4-42DD-92ED-713C4898F99C}" type="presOf" srcId="{88F7386B-8140-4516-B6CB-2203F3504A2E}" destId="{7DBA039E-D399-4DC2-B440-A7589F38B68A}" srcOrd="0" destOrd="2" presId="urn:microsoft.com/office/officeart/2005/8/layout/vList2"/>
    <dgm:cxn modelId="{82161DE5-1193-4997-93D0-C9B13F8D4694}" type="presOf" srcId="{1C2F9CC2-F0EC-4AC2-BEFB-7B5F7AA956F8}" destId="{3A505E09-4057-4871-BAD2-339E2F3CDB25}" srcOrd="0" destOrd="0" presId="urn:microsoft.com/office/officeart/2005/8/layout/vList2"/>
    <dgm:cxn modelId="{C4A6783A-9EF8-46E5-A47A-E4C5C86B1B3C}" srcId="{1C2F9CC2-F0EC-4AC2-BEFB-7B5F7AA956F8}" destId="{88F7386B-8140-4516-B6CB-2203F3504A2E}" srcOrd="2" destOrd="0" parTransId="{0D710944-22C3-41C9-B442-9A9091867E2D}" sibTransId="{D8D38EB4-A56B-43F8-9CFD-E5C893BC711E}"/>
    <dgm:cxn modelId="{3DE381A6-5C01-4B6B-8069-E8218A3B34D7}" type="presParOf" srcId="{9A274857-EA03-420A-95C5-36A0D9A41BB2}" destId="{3A505E09-4057-4871-BAD2-339E2F3CDB25}" srcOrd="0" destOrd="0" presId="urn:microsoft.com/office/officeart/2005/8/layout/vList2"/>
    <dgm:cxn modelId="{2D7C8F77-B7B4-40E7-81B0-12FB6186C8EE}" type="presParOf" srcId="{9A274857-EA03-420A-95C5-36A0D9A41BB2}" destId="{7DBA039E-D399-4DC2-B440-A7589F38B68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F0EB8-A153-4B85-BBD4-A2785D06CEB2}">
      <dsp:nvSpPr>
        <dsp:cNvPr id="0" name=""/>
        <dsp:cNvSpPr/>
      </dsp:nvSpPr>
      <dsp:spPr>
        <a:xfrm>
          <a:off x="2647191" y="0"/>
          <a:ext cx="5754618" cy="57546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python</a:t>
          </a:r>
          <a:endParaRPr lang="zh-TW" altLang="en-US" sz="2700" kern="1200" dirty="0"/>
        </a:p>
      </dsp:txBody>
      <dsp:txXfrm>
        <a:off x="4518880" y="287730"/>
        <a:ext cx="2011238" cy="863192"/>
      </dsp:txXfrm>
    </dsp:sp>
    <dsp:sp modelId="{9B92DA4C-6400-4836-B8B7-9F0C32DB72E9}">
      <dsp:nvSpPr>
        <dsp:cNvPr id="0" name=""/>
        <dsp:cNvSpPr/>
      </dsp:nvSpPr>
      <dsp:spPr>
        <a:xfrm>
          <a:off x="3366518" y="1438654"/>
          <a:ext cx="4315963" cy="4315963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TW" sz="2700" kern="1200" dirty="0" err="1" smtClean="0"/>
            <a:t>tensorflow</a:t>
          </a:r>
          <a:endParaRPr lang="zh-TW" altLang="en-US" sz="2700" kern="1200" dirty="0" smtClean="0"/>
        </a:p>
      </dsp:txBody>
      <dsp:txXfrm>
        <a:off x="4518880" y="1708402"/>
        <a:ext cx="2011238" cy="809243"/>
      </dsp:txXfrm>
    </dsp:sp>
    <dsp:sp modelId="{689C74CA-A1D4-4F2C-B39F-0DBE2FAB735B}">
      <dsp:nvSpPr>
        <dsp:cNvPr id="0" name=""/>
        <dsp:cNvSpPr/>
      </dsp:nvSpPr>
      <dsp:spPr>
        <a:xfrm>
          <a:off x="4085845" y="2877309"/>
          <a:ext cx="2877309" cy="2877309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err="1" smtClean="0"/>
            <a:t>keras</a:t>
          </a:r>
          <a:endParaRPr lang="zh-TW" altLang="en-US" sz="2700" kern="1200" dirty="0"/>
        </a:p>
      </dsp:txBody>
      <dsp:txXfrm>
        <a:off x="4507217" y="3596636"/>
        <a:ext cx="2034564" cy="1438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05E09-4057-4871-BAD2-339E2F3CDB25}">
      <dsp:nvSpPr>
        <dsp:cNvPr id="0" name=""/>
        <dsp:cNvSpPr/>
      </dsp:nvSpPr>
      <dsp:spPr>
        <a:xfrm>
          <a:off x="0" y="22966"/>
          <a:ext cx="3304310" cy="790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電腦基本配置</a:t>
          </a:r>
          <a:endParaRPr lang="zh-TW" altLang="en-US" sz="2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610" y="61576"/>
        <a:ext cx="3227090" cy="713700"/>
      </dsp:txXfrm>
    </dsp:sp>
    <dsp:sp modelId="{7DBA039E-D399-4DC2-B440-A7589F38B68A}">
      <dsp:nvSpPr>
        <dsp:cNvPr id="0" name=""/>
        <dsp:cNvSpPr/>
      </dsp:nvSpPr>
      <dsp:spPr>
        <a:xfrm>
          <a:off x="0" y="813886"/>
          <a:ext cx="3304310" cy="1937520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1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CPU</a:t>
          </a: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i5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RAM 16MB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NVIDA</a:t>
          </a: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GTX</a:t>
          </a: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1060</a:t>
          </a: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6MB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TW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Window 10 </a:t>
          </a: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家用版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813886"/>
        <a:ext cx="3304310" cy="1937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F4B57-935B-42FE-9CF6-B54EF39270AD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0E1E-DE77-485E-AF9E-F8F734DBAA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03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開發的高效能數值計算函數庫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建構在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之上的進階運算函數庫，對使用者來說使用比較方便，模組化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支援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GPU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的進行機器學期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生物學與密碼學等領域的非圖形應用上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CUDA/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cuDNN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種平行編程的模型和架構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Eigen(C++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專門處裡線性代數、矩陣的計算工具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D0E1E-DE77-485E-AF9E-F8F734DBAA7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239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和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的指令一樣但是要注意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D0E1E-DE77-485E-AF9E-F8F734DBAA7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642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name</a:t>
            </a:r>
            <a:r>
              <a:rPr lang="zh-TW" altLang="en-US" dirty="0" smtClean="0"/>
              <a:t>後面的是虛擬環境的名稱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D0E1E-DE77-485E-AF9E-F8F734DBAA7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537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的整合安裝套件，裡面有很多模組和機器學習的套件，也包括虛擬還舊的建構</a:t>
            </a:r>
            <a:endParaRPr lang="en-US" altLang="zh-TW" dirty="0" smtClean="0"/>
          </a:p>
          <a:p>
            <a:r>
              <a:rPr lang="zh-TW" altLang="en-US" dirty="0" smtClean="0"/>
              <a:t>這個藥妝</a:t>
            </a:r>
            <a:endParaRPr lang="en-US" altLang="zh-TW" dirty="0" smtClean="0"/>
          </a:p>
          <a:p>
            <a:r>
              <a:rPr lang="zh-TW" altLang="en-US" dirty="0" smtClean="0"/>
              <a:t>顯卡的部分 書裡面的這個好像是比較舊的顯卡了 所以大部分的電腦應該是都沒問題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不一定要有顯卡 如果擔心電腦效能不佳</a:t>
            </a:r>
            <a:r>
              <a:rPr lang="en-US" altLang="zh-TW" dirty="0" smtClean="0"/>
              <a:t>google </a:t>
            </a:r>
            <a:r>
              <a:rPr lang="en-US" altLang="zh-TW" dirty="0" err="1" smtClean="0"/>
              <a:t>Colaboratory</a:t>
            </a:r>
            <a:r>
              <a:rPr lang="zh-TW" altLang="en-US" dirty="0" smtClean="0"/>
              <a:t> 雲端服務 並且要啟用</a:t>
            </a:r>
            <a:r>
              <a:rPr lang="en-US" altLang="zh-TW" dirty="0" smtClean="0"/>
              <a:t>GPU/TPU</a:t>
            </a:r>
            <a:r>
              <a:rPr lang="zh-TW" altLang="en-US" dirty="0" smtClean="0"/>
              <a:t>的硬體加速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D0E1E-DE77-485E-AF9E-F8F734DBAA7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106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這是其中一個編輯程式</a:t>
            </a:r>
            <a:endParaRPr lang="en-US" altLang="zh-TW" dirty="0" smtClean="0"/>
          </a:p>
          <a:p>
            <a:r>
              <a:rPr lang="zh-TW" altLang="en-US" dirty="0" smtClean="0"/>
              <a:t>右下角的視窗</a:t>
            </a:r>
            <a:r>
              <a:rPr lang="en-US" altLang="zh-TW" dirty="0" err="1" smtClean="0"/>
              <a:t>Ipythoh</a:t>
            </a:r>
            <a:r>
              <a:rPr lang="en-US" altLang="zh-TW" dirty="0" smtClean="0"/>
              <a:t> console</a:t>
            </a:r>
            <a:r>
              <a:rPr lang="zh-TW" altLang="en-US" dirty="0" smtClean="0"/>
              <a:t> 可以直接輸入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程式碼按下</a:t>
            </a:r>
            <a:r>
              <a:rPr lang="en-US" altLang="zh-TW" dirty="0" smtClean="0"/>
              <a:t>enter </a:t>
            </a:r>
            <a:r>
              <a:rPr lang="zh-TW" altLang="en-US" dirty="0" smtClean="0"/>
              <a:t>就會馬上執行</a:t>
            </a:r>
            <a:endParaRPr lang="en-US" altLang="zh-TW" dirty="0" smtClean="0"/>
          </a:p>
          <a:p>
            <a:r>
              <a:rPr lang="zh-TW" altLang="en-US" dirty="0" smtClean="0"/>
              <a:t>左邊的是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檔案  比較適合適合數據分析的工具 不用例外裝套件</a:t>
            </a:r>
            <a:endParaRPr lang="en-US" altLang="zh-TW" dirty="0" smtClean="0"/>
          </a:p>
          <a:p>
            <a:r>
              <a:rPr lang="zh-TW" altLang="en-US" dirty="0" smtClean="0"/>
              <a:t>主要的檔案是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py</a:t>
            </a:r>
            <a:r>
              <a:rPr lang="zh-TW" altLang="en-US" dirty="0" smtClean="0"/>
              <a:t>檔 好像只能一次開一個</a:t>
            </a:r>
            <a:r>
              <a:rPr lang="en-US" altLang="zh-TW" dirty="0" err="1" smtClean="0"/>
              <a:t>py</a:t>
            </a:r>
            <a:r>
              <a:rPr lang="zh-TW" altLang="en-US" dirty="0" smtClean="0"/>
              <a:t>檔案，沒辦法一次開一個資料夾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D0E1E-DE77-485E-AF9E-F8F734DBAA7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048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另一個編輯器</a:t>
            </a:r>
            <a:endParaRPr lang="en-US" altLang="zh-TW" dirty="0" smtClean="0"/>
          </a:p>
          <a:p>
            <a:r>
              <a:rPr lang="zh-TW" altLang="en-US" dirty="0" smtClean="0"/>
              <a:t>在伺服器執行的</a:t>
            </a:r>
            <a:r>
              <a:rPr lang="en-US" altLang="zh-TW" dirty="0" smtClean="0"/>
              <a:t>web</a:t>
            </a:r>
            <a:r>
              <a:rPr lang="zh-TW" altLang="en-US" dirty="0" smtClean="0"/>
              <a:t>應用程式 網頁界面 比較圖像化 還可以增加文字註解 表格等等</a:t>
            </a:r>
            <a:endParaRPr lang="en-US" altLang="zh-TW" dirty="0" smtClean="0"/>
          </a:p>
          <a:p>
            <a:r>
              <a:rPr lang="zh-TW" altLang="en-US" dirty="0" smtClean="0"/>
              <a:t>頁面長這樣 這是檔案總管</a:t>
            </a:r>
            <a:r>
              <a:rPr lang="en-US" altLang="zh-TW" dirty="0" smtClean="0"/>
              <a:t>C</a:t>
            </a:r>
            <a:r>
              <a:rPr lang="zh-TW" altLang="en-US" dirty="0" smtClean="0"/>
              <a:t>碟裡面</a:t>
            </a:r>
            <a:r>
              <a:rPr lang="en-US" altLang="zh-TW" dirty="0" smtClean="0"/>
              <a:t>user</a:t>
            </a:r>
            <a:r>
              <a:rPr lang="zh-TW" altLang="en-US" dirty="0" smtClean="0"/>
              <a:t>的資料夾 </a:t>
            </a:r>
            <a:endParaRPr lang="en-US" altLang="zh-TW" dirty="0" smtClean="0"/>
          </a:p>
          <a:p>
            <a:r>
              <a:rPr lang="zh-TW" altLang="en-US" dirty="0" smtClean="0"/>
              <a:t>附檔名是</a:t>
            </a:r>
            <a:r>
              <a:rPr lang="en-US" altLang="zh-TW" dirty="0" err="1" smtClean="0"/>
              <a:t>ipynb</a:t>
            </a:r>
            <a:r>
              <a:rPr lang="zh-TW" altLang="en-US" dirty="0" smtClean="0"/>
              <a:t> 如果把</a:t>
            </a:r>
            <a:r>
              <a:rPr lang="en-US" altLang="zh-TW" dirty="0" err="1" smtClean="0"/>
              <a:t>ipynb</a:t>
            </a:r>
            <a:r>
              <a:rPr lang="zh-TW" altLang="en-US" dirty="0" smtClean="0"/>
              <a:t>的檔案放到這個資料夾內一樣可以使用 直接開記事本存成</a:t>
            </a:r>
            <a:r>
              <a:rPr lang="en-US" altLang="zh-TW" dirty="0" err="1" smtClean="0"/>
              <a:t>ipynb</a:t>
            </a:r>
            <a:r>
              <a:rPr lang="zh-TW" altLang="en-US" dirty="0" smtClean="0"/>
              <a:t>放到這裡面會打不開  好像需要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的一些格式</a:t>
            </a:r>
            <a:endParaRPr lang="en-US" altLang="zh-TW" dirty="0" smtClean="0"/>
          </a:p>
          <a:p>
            <a:r>
              <a:rPr lang="zh-TW" altLang="en-US" dirty="0" smtClean="0"/>
              <a:t>他也可以繪製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圖表 不需要安裝套件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D0E1E-DE77-485E-AF9E-F8F734DBAA7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529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有寫到需要加一行</a:t>
            </a:r>
            <a:r>
              <a:rPr lang="en-US" altLang="zh-TW" dirty="0" smtClean="0"/>
              <a:t>%</a:t>
            </a:r>
            <a:r>
              <a:rPr lang="en-US" altLang="zh-TW" dirty="0" err="1" smtClean="0"/>
              <a:t>matplotlib</a:t>
            </a:r>
            <a:r>
              <a:rPr lang="en-US" altLang="zh-TW" dirty="0" smtClean="0"/>
              <a:t> inline</a:t>
            </a:r>
            <a:r>
              <a:rPr lang="zh-TW" altLang="en-US" dirty="0" smtClean="0"/>
              <a:t>才會跑圖片出來 我這邊自己打他不需要打就會跑出來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D0E1E-DE77-485E-AF9E-F8F734DBAA7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030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的免費元端服務 和</a:t>
            </a:r>
            <a:r>
              <a:rPr lang="en-US" altLang="zh-TW" dirty="0" err="1" smtClean="0"/>
              <a:t>Jupyter</a:t>
            </a:r>
            <a:r>
              <a:rPr lang="zh-TW" altLang="en-US" dirty="0" smtClean="0"/>
              <a:t>環境很像 不過他都是在線上 不用安裝軟體 有支援</a:t>
            </a:r>
            <a:r>
              <a:rPr lang="en-US" altLang="zh-TW" dirty="0" smtClean="0"/>
              <a:t>GPU</a:t>
            </a:r>
            <a:r>
              <a:rPr lang="zh-TW" altLang="en-US" dirty="0" smtClean="0"/>
              <a:t>和</a:t>
            </a:r>
            <a:r>
              <a:rPr lang="en-US" altLang="zh-TW" dirty="0" smtClean="0"/>
              <a:t>TPU</a:t>
            </a:r>
            <a:r>
              <a:rPr lang="zh-TW" altLang="en-US" dirty="0" smtClean="0"/>
              <a:t>的加速運算補足電腦效能問題</a:t>
            </a:r>
            <a:endParaRPr lang="en-US" altLang="zh-TW" dirty="0" smtClean="0"/>
          </a:p>
          <a:p>
            <a:r>
              <a:rPr lang="zh-TW" altLang="en-US" dirty="0" smtClean="0"/>
              <a:t>富等名一樣是</a:t>
            </a:r>
            <a:r>
              <a:rPr lang="en-US" altLang="zh-TW" dirty="0" err="1" smtClean="0"/>
              <a:t>ipynb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D0E1E-DE77-485E-AF9E-F8F734DBAA7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99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D0E1E-DE77-485E-AF9E-F8F734DBAA7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242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Spyder</a:t>
            </a:r>
            <a:r>
              <a:rPr lang="zh-TW" altLang="en-US" dirty="0" smtClean="0"/>
              <a:t>適用數據計算方面的開發 無法開啟</a:t>
            </a:r>
            <a:r>
              <a:rPr lang="en-US" altLang="zh-TW" dirty="0" err="1" smtClean="0"/>
              <a:t>ipynb</a:t>
            </a:r>
            <a:r>
              <a:rPr lang="zh-TW" altLang="en-US" dirty="0" smtClean="0"/>
              <a:t>的檔案</a:t>
            </a:r>
            <a:endParaRPr lang="en-US" altLang="zh-TW" dirty="0" smtClean="0"/>
          </a:p>
          <a:p>
            <a:r>
              <a:rPr lang="en-US" altLang="zh-TW" dirty="0" err="1" smtClean="0"/>
              <a:t>Vscode</a:t>
            </a:r>
            <a:r>
              <a:rPr lang="zh-TW" altLang="en-US" dirty="0" smtClean="0"/>
              <a:t>需要自己安裝套件 和一些設定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 smtClean="0"/>
              <a:t>pycharm</a:t>
            </a:r>
            <a:r>
              <a:rPr lang="zh-TW" altLang="en-US" dirty="0" smtClean="0"/>
              <a:t>自動排版、有比較多的個人化設定 需要自己安裝套件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如果要跑</a:t>
            </a:r>
            <a:r>
              <a:rPr lang="en-US" altLang="zh-TW" dirty="0" err="1" smtClean="0"/>
              <a:t>anacodand</a:t>
            </a:r>
            <a:r>
              <a:rPr lang="zh-TW" altLang="en-US" dirty="0" smtClean="0"/>
              <a:t>環境好像需要專業版 一般編輯</a:t>
            </a:r>
            <a:r>
              <a:rPr lang="en-US" altLang="zh-TW" dirty="0" err="1" smtClean="0"/>
              <a:t>py</a:t>
            </a:r>
            <a:r>
              <a:rPr lang="zh-TW" altLang="en-US" dirty="0" smtClean="0"/>
              <a:t>黨就沒問題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其他的事已經內建好套件了 </a:t>
            </a:r>
            <a:endParaRPr lang="en-US" altLang="zh-TW" dirty="0" smtClean="0"/>
          </a:p>
          <a:p>
            <a:pPr algn="l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D0E1E-DE77-485E-AF9E-F8F734DBAA7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319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Name </a:t>
            </a:r>
            <a:r>
              <a:rPr lang="zh-TW" altLang="en-US" dirty="0" smtClean="0"/>
              <a:t>後面是虛擬環境的名稱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D0E1E-DE77-485E-AF9E-F8F734DBAA7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81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6F5C-040A-4E0D-834A-848B2D4B9716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BF9C-D51D-47F6-BE02-06ED76592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17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6F5C-040A-4E0D-834A-848B2D4B9716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BF9C-D51D-47F6-BE02-06ED76592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06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6F5C-040A-4E0D-834A-848B2D4B9716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BF9C-D51D-47F6-BE02-06ED76592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43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6F5C-040A-4E0D-834A-848B2D4B9716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BF9C-D51D-47F6-BE02-06ED76592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72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6F5C-040A-4E0D-834A-848B2D4B9716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BF9C-D51D-47F6-BE02-06ED76592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55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6F5C-040A-4E0D-834A-848B2D4B9716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BF9C-D51D-47F6-BE02-06ED76592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52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6F5C-040A-4E0D-834A-848B2D4B9716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BF9C-D51D-47F6-BE02-06ED76592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83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6F5C-040A-4E0D-834A-848B2D4B9716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BF9C-D51D-47F6-BE02-06ED76592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58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6F5C-040A-4E0D-834A-848B2D4B9716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BF9C-D51D-47F6-BE02-06ED76592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71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6F5C-040A-4E0D-834A-848B2D4B9716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BF9C-D51D-47F6-BE02-06ED76592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76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6F5C-040A-4E0D-834A-848B2D4B9716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BF9C-D51D-47F6-BE02-06ED76592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82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76F5C-040A-4E0D-834A-848B2D4B9716}" type="datetimeFigureOut">
              <a:rPr lang="zh-TW" altLang="en-US" smtClean="0"/>
              <a:t>2023/1/31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BF9C-D51D-47F6-BE02-06ED765920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00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02410499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Tensorflow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Keras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565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6710" y="282575"/>
            <a:ext cx="11494862" cy="435133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的內容屬性中「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”%USERPPROFILE%/”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」刪掉，然後重開如果不行 再將起始位置改成自己要的路徑位置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09" y="1606007"/>
            <a:ext cx="5194121" cy="4566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34590" y="5915025"/>
            <a:ext cx="3234690" cy="308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281" y="2000250"/>
            <a:ext cx="4986291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Colaboratory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雲端服務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152" y="1690688"/>
            <a:ext cx="10387592" cy="435133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954" y="3866357"/>
            <a:ext cx="48387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941904" cy="65529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使用來源檔案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6997" y="1560582"/>
            <a:ext cx="4499398" cy="43513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07747" y="5441467"/>
            <a:ext cx="3758648" cy="9409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上傳要使用的檔案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54542" y="5330757"/>
            <a:ext cx="4980867" cy="10503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打完這兩行按下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允許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授權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466997" y="5115339"/>
            <a:ext cx="1267033" cy="1267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10" name="橢圓 9"/>
          <p:cNvSpPr/>
          <p:nvPr/>
        </p:nvSpPr>
        <p:spPr>
          <a:xfrm>
            <a:off x="5949061" y="5114028"/>
            <a:ext cx="1267033" cy="1267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/>
          <a:srcRect r="55865" b="59117"/>
          <a:stretch/>
        </p:blipFill>
        <p:spPr>
          <a:xfrm>
            <a:off x="5309152" y="1777901"/>
            <a:ext cx="6494921" cy="228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8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64970"/>
          <a:stretch/>
        </p:blipFill>
        <p:spPr>
          <a:xfrm>
            <a:off x="159027" y="148467"/>
            <a:ext cx="5155096" cy="55911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r="31603"/>
          <a:stretch/>
        </p:blipFill>
        <p:spPr>
          <a:xfrm>
            <a:off x="5724939" y="1126773"/>
            <a:ext cx="6003235" cy="363456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07747" y="5441467"/>
            <a:ext cx="3758648" cy="9409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列出雲端空間的資料夾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466997" y="5115339"/>
            <a:ext cx="1267033" cy="1267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75961" y="5441467"/>
            <a:ext cx="3758648" cy="9409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找到檔案的位置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735211" y="5115339"/>
            <a:ext cx="1267033" cy="1267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709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317329"/>
              </p:ext>
            </p:extLst>
          </p:nvPr>
        </p:nvGraphicFramePr>
        <p:xfrm>
          <a:off x="488576" y="1284433"/>
          <a:ext cx="11371728" cy="4935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288">
                  <a:extLst>
                    <a:ext uri="{9D8B030D-6E8A-4147-A177-3AD203B41FA5}">
                      <a16:colId xmlns:a16="http://schemas.microsoft.com/office/drawing/2014/main" val="1971221674"/>
                    </a:ext>
                  </a:extLst>
                </a:gridCol>
                <a:gridCol w="947644">
                  <a:extLst>
                    <a:ext uri="{9D8B030D-6E8A-4147-A177-3AD203B41FA5}">
                      <a16:colId xmlns:a16="http://schemas.microsoft.com/office/drawing/2014/main" val="3585529959"/>
                    </a:ext>
                  </a:extLst>
                </a:gridCol>
                <a:gridCol w="1062691">
                  <a:extLst>
                    <a:ext uri="{9D8B030D-6E8A-4147-A177-3AD203B41FA5}">
                      <a16:colId xmlns:a16="http://schemas.microsoft.com/office/drawing/2014/main" val="99580101"/>
                    </a:ext>
                  </a:extLst>
                </a:gridCol>
                <a:gridCol w="554318">
                  <a:extLst>
                    <a:ext uri="{9D8B030D-6E8A-4147-A177-3AD203B41FA5}">
                      <a16:colId xmlns:a16="http://schemas.microsoft.com/office/drawing/2014/main" val="52315747"/>
                    </a:ext>
                  </a:extLst>
                </a:gridCol>
                <a:gridCol w="1225923">
                  <a:extLst>
                    <a:ext uri="{9D8B030D-6E8A-4147-A177-3AD203B41FA5}">
                      <a16:colId xmlns:a16="http://schemas.microsoft.com/office/drawing/2014/main" val="2836452341"/>
                    </a:ext>
                  </a:extLst>
                </a:gridCol>
                <a:gridCol w="947644">
                  <a:extLst>
                    <a:ext uri="{9D8B030D-6E8A-4147-A177-3AD203B41FA5}">
                      <a16:colId xmlns:a16="http://schemas.microsoft.com/office/drawing/2014/main" val="1580089427"/>
                    </a:ext>
                  </a:extLst>
                </a:gridCol>
                <a:gridCol w="947644">
                  <a:extLst>
                    <a:ext uri="{9D8B030D-6E8A-4147-A177-3AD203B41FA5}">
                      <a16:colId xmlns:a16="http://schemas.microsoft.com/office/drawing/2014/main" val="294030820"/>
                    </a:ext>
                  </a:extLst>
                </a:gridCol>
                <a:gridCol w="947644">
                  <a:extLst>
                    <a:ext uri="{9D8B030D-6E8A-4147-A177-3AD203B41FA5}">
                      <a16:colId xmlns:a16="http://schemas.microsoft.com/office/drawing/2014/main" val="3840140789"/>
                    </a:ext>
                  </a:extLst>
                </a:gridCol>
                <a:gridCol w="947644">
                  <a:extLst>
                    <a:ext uri="{9D8B030D-6E8A-4147-A177-3AD203B41FA5}">
                      <a16:colId xmlns:a16="http://schemas.microsoft.com/office/drawing/2014/main" val="1822918744"/>
                    </a:ext>
                  </a:extLst>
                </a:gridCol>
                <a:gridCol w="947644">
                  <a:extLst>
                    <a:ext uri="{9D8B030D-6E8A-4147-A177-3AD203B41FA5}">
                      <a16:colId xmlns:a16="http://schemas.microsoft.com/office/drawing/2014/main" val="2601153643"/>
                    </a:ext>
                  </a:extLst>
                </a:gridCol>
                <a:gridCol w="947644">
                  <a:extLst>
                    <a:ext uri="{9D8B030D-6E8A-4147-A177-3AD203B41FA5}">
                      <a16:colId xmlns:a16="http://schemas.microsoft.com/office/drawing/2014/main" val="1649140303"/>
                    </a:ext>
                  </a:extLst>
                </a:gridCol>
              </a:tblGrid>
              <a:tr h="1685537">
                <a:tc>
                  <a:txBody>
                    <a:bodyPr/>
                    <a:lstStyle/>
                    <a:p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622393"/>
                  </a:ext>
                </a:extLst>
              </a:tr>
              <a:tr h="506335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檔案類型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en-US" altLang="zh-TW" b="1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py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en-US" altLang="zh-TW" b="1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ipynb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en-US" altLang="zh-TW" b="1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py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en-US" altLang="zh-TW" b="1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ipynb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en-US" altLang="zh-TW" b="1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py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en-US" altLang="zh-TW" b="1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ipynb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en-US" altLang="zh-TW" b="1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py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en-US" altLang="zh-TW" b="1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ipynb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en-US" altLang="zh-TW" b="1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py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en-US" altLang="zh-TW" b="1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ipynb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6900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是否可執行</a:t>
                      </a:r>
                      <a:endParaRPr lang="en-US" altLang="zh-TW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93787"/>
                  </a:ext>
                </a:extLst>
              </a:tr>
              <a:tr h="11837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優點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模組套件多元</a:t>
                      </a:r>
                      <a:endParaRPr lang="en-US" altLang="zh-TW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自動排版</a:t>
                      </a:r>
                      <a:endParaRPr lang="en-US" altLang="zh-TW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個人化設定</a:t>
                      </a:r>
                      <a:endParaRPr lang="en-US" altLang="zh-TW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自動存檔</a:t>
                      </a:r>
                      <a:endParaRPr lang="en-US" altLang="zh-TW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支援多種程式語言</a:t>
                      </a:r>
                      <a:endParaRPr lang="en-US" altLang="zh-TW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自動存檔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適用於數據分析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不須自行安裝套件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不須自行安裝套件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8613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缺點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en-US" altLang="zh-TW" b="1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ipynb</a:t>
                      </a:r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須付費</a:t>
                      </a:r>
                      <a:endParaRPr lang="en-US" altLang="zh-TW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需自行安裝套件</a:t>
                      </a:r>
                      <a:endParaRPr lang="en-US" altLang="zh-TW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需自行安裝套件和設定環境變數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無法開起資料夾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無法執行</a:t>
                      </a:r>
                      <a:r>
                        <a:rPr lang="en-US" altLang="zh-TW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lang="en-US" altLang="zh-TW" b="1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py</a:t>
                      </a:r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檔案，要將內容複製過去才能跑</a:t>
                      </a:r>
                      <a:endParaRPr lang="zh-TW" altLang="en-US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雲端空間限制</a:t>
                      </a:r>
                      <a:endParaRPr lang="en-US" altLang="zh-TW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若要跑</a:t>
                      </a:r>
                      <a:r>
                        <a:rPr lang="en-US" altLang="zh-TW" b="1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py</a:t>
                      </a:r>
                      <a:r>
                        <a:rPr lang="zh-TW" altLang="en-US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檔要複製內容過去才能跑</a:t>
                      </a:r>
                      <a:endParaRPr lang="en-US" altLang="zh-TW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894042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6870" y="257550"/>
            <a:ext cx="6705601" cy="64340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關於使用其他編輯器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8948"/>
          <a:stretch/>
        </p:blipFill>
        <p:spPr>
          <a:xfrm>
            <a:off x="2651954" y="1397564"/>
            <a:ext cx="1500285" cy="1402650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488576" y="12898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26" name="Picture 2" descr="https://tse3.mm.bing.net/th?id=OIP.Il-74JaJpKMhmuHgD-IoCwAAAA&amp;pid=Api&amp;P=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163" y="1437221"/>
            <a:ext cx="1320939" cy="132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內容版面配置區 3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529" t="8396" r="22965" b="63736"/>
          <a:stretch/>
        </p:blipFill>
        <p:spPr>
          <a:xfrm>
            <a:off x="6088761" y="1437221"/>
            <a:ext cx="2055813" cy="119650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6"/>
          <a:srcRect l="5132" t="13710" r="85857" b="73532"/>
          <a:stretch/>
        </p:blipFill>
        <p:spPr>
          <a:xfrm>
            <a:off x="8477428" y="1403863"/>
            <a:ext cx="918365" cy="144695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1921" y="1476214"/>
            <a:ext cx="1293285" cy="111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7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虛擬環境建置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根據不同的套件建構不同的開發環境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82" y="2493158"/>
            <a:ext cx="7858539" cy="40782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08429" y="3420420"/>
            <a:ext cx="5824545" cy="1629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create --name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anaconda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08429" y="5208104"/>
            <a:ext cx="5824545" cy="1363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如果套件有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版本要求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須再套件後面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加上版本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create --name keras36 python=3.6 anaconda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01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相關指令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1257"/>
          </a:xfrm>
        </p:spPr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onda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env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list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查看目前的虛擬環境清單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6882"/>
            <a:ext cx="5953125" cy="1181100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3923610"/>
            <a:ext cx="10515600" cy="61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ctivate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啟動虛擬環境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r="14546"/>
          <a:stretch/>
        </p:blipFill>
        <p:spPr>
          <a:xfrm>
            <a:off x="838200" y="4840495"/>
            <a:ext cx="5933661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41382"/>
            <a:ext cx="10515600" cy="612775"/>
          </a:xfrm>
        </p:spPr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list 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查看目前環境中的套件清單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70" y="954157"/>
            <a:ext cx="7060095" cy="274864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19661" y="954157"/>
            <a:ext cx="3627782" cy="257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先前安裝環境的時候指令最後有加上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在建構的時候會預設安裝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spyder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並且在開始功能列就能打開他們的命令提示視窗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566" y="954157"/>
            <a:ext cx="92678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9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安裝套件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7816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pip install </a:t>
            </a:r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r>
              <a:rPr lang="en-US" altLang="zh-TW" dirty="0" smtClean="0"/>
              <a:t>pip install </a:t>
            </a:r>
            <a:r>
              <a:rPr lang="en-US" altLang="zh-TW" dirty="0" err="1" smtClean="0"/>
              <a:t>keras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r="8021"/>
          <a:stretch/>
        </p:blipFill>
        <p:spPr>
          <a:xfrm>
            <a:off x="3878746" y="2091014"/>
            <a:ext cx="7902437" cy="453390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63826" y="2793379"/>
            <a:ext cx="3167270" cy="3713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環境是完全空白的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狀態，必須使用</a:t>
            </a:r>
            <a:r>
              <a:rPr lang="en-US" altLang="zh-TW" sz="2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140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3388" y="129150"/>
            <a:ext cx="10515600" cy="593163"/>
          </a:xfrm>
        </p:spPr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deactivate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關閉虛擬環境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63388" y="3770686"/>
            <a:ext cx="10515600" cy="59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env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remove --name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移除虛擬環境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88" y="722313"/>
            <a:ext cx="7515225" cy="27432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88" y="4363849"/>
            <a:ext cx="77438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6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996036"/>
              </p:ext>
            </p:extLst>
          </p:nvPr>
        </p:nvGraphicFramePr>
        <p:xfrm>
          <a:off x="-2355574" y="551691"/>
          <a:ext cx="11049000" cy="5754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直線接點 5"/>
          <p:cNvCxnSpPr/>
          <p:nvPr/>
        </p:nvCxnSpPr>
        <p:spPr>
          <a:xfrm flipV="1">
            <a:off x="4731027" y="2239617"/>
            <a:ext cx="1727199" cy="70959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731027" y="3429000"/>
            <a:ext cx="1727199" cy="86470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6683513" y="1616765"/>
            <a:ext cx="5508487" cy="10866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500" dirty="0"/>
              <a:t>Eigen</a:t>
            </a:r>
            <a:endParaRPr lang="zh-TW" altLang="en-US" sz="3500" dirty="0"/>
          </a:p>
        </p:txBody>
      </p:sp>
      <p:sp>
        <p:nvSpPr>
          <p:cNvPr id="18" name="圓角矩形 17"/>
          <p:cNvSpPr/>
          <p:nvPr/>
        </p:nvSpPr>
        <p:spPr>
          <a:xfrm>
            <a:off x="6391966" y="1616765"/>
            <a:ext cx="1247913" cy="10866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CPU</a:t>
            </a:r>
            <a:endParaRPr lang="zh-TW" altLang="en-US" sz="3600" dirty="0"/>
          </a:p>
        </p:txBody>
      </p:sp>
      <p:sp>
        <p:nvSpPr>
          <p:cNvPr id="19" name="圓角矩形 18"/>
          <p:cNvSpPr/>
          <p:nvPr/>
        </p:nvSpPr>
        <p:spPr>
          <a:xfrm>
            <a:off x="6458226" y="3750365"/>
            <a:ext cx="5508487" cy="108667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500" dirty="0" smtClean="0"/>
              <a:t>CUDA/</a:t>
            </a:r>
            <a:r>
              <a:rPr lang="en-US" altLang="zh-TW" sz="3500" dirty="0" err="1" smtClean="0"/>
              <a:t>cuDNN</a:t>
            </a:r>
            <a:endParaRPr lang="zh-TW" altLang="en-US" sz="3500" dirty="0"/>
          </a:p>
        </p:txBody>
      </p:sp>
      <p:sp>
        <p:nvSpPr>
          <p:cNvPr id="20" name="圓角矩形 19"/>
          <p:cNvSpPr/>
          <p:nvPr/>
        </p:nvSpPr>
        <p:spPr>
          <a:xfrm>
            <a:off x="6391966" y="3750365"/>
            <a:ext cx="1247913" cy="10866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G</a:t>
            </a:r>
            <a:r>
              <a:rPr lang="en-US" altLang="zh-TW" sz="4000" dirty="0" smtClean="0"/>
              <a:t>PU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7023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124" y="2078325"/>
            <a:ext cx="7581244" cy="4056207"/>
          </a:xfrm>
          <a:prstGeom prst="rect">
            <a:avLst/>
          </a:prstGeom>
        </p:spPr>
      </p:pic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378377734"/>
              </p:ext>
            </p:extLst>
          </p:nvPr>
        </p:nvGraphicFramePr>
        <p:xfrm>
          <a:off x="8284715" y="365125"/>
          <a:ext cx="3304310" cy="2774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矩形 5"/>
          <p:cNvSpPr/>
          <p:nvPr/>
        </p:nvSpPr>
        <p:spPr>
          <a:xfrm>
            <a:off x="8375073" y="4031673"/>
            <a:ext cx="3512127" cy="1880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若效能不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佳，建議使用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Colaboratory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78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Spyder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529" t="8396" r="22965" b="63736"/>
          <a:stretch/>
        </p:blipFill>
        <p:spPr>
          <a:xfrm>
            <a:off x="2097896" y="429655"/>
            <a:ext cx="2055813" cy="11965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32" y="1381329"/>
            <a:ext cx="9699070" cy="520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Jupyter</a:t>
            </a:r>
            <a:r>
              <a:rPr lang="en-US" altLang="zh-TW" dirty="0" smtClean="0"/>
              <a:t> Notebook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18390"/>
            <a:ext cx="9819562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t="14019" r="41453" b="73223"/>
          <a:stretch/>
        </p:blipFill>
        <p:spPr>
          <a:xfrm>
            <a:off x="5213902" y="472632"/>
            <a:ext cx="4579455" cy="1110547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7955280" y="5269230"/>
            <a:ext cx="3829050" cy="12282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預設路徑是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碟的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的資料夾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32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737" y="632930"/>
            <a:ext cx="6990750" cy="5754618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7686261" y="1126434"/>
            <a:ext cx="4161181" cy="2849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需在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第一行加上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r>
              <a:rPr lang="en-US" altLang="zh-TW" sz="3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matplotlib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inline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655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更改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檔案路徑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861310"/>
            <a:ext cx="11906250" cy="3581400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 Prompt 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andaconda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 --generate-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7934325" y="1690688"/>
            <a:ext cx="4114800" cy="10737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https://zhuanlan.zhihu.com/p/302410499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85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956945"/>
            <a:ext cx="10515600" cy="435133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到剛剛跳出的路徑找到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jupter_notebook_config.py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的檔案，開啟編輯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67" y="1824038"/>
            <a:ext cx="64484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160" y="248285"/>
            <a:ext cx="10515600" cy="435133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c.NotebookApp.notebook_dir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改成要存取的位置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" y="1268730"/>
            <a:ext cx="6048375" cy="5029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69060" r="4221"/>
          <a:stretch/>
        </p:blipFill>
        <p:spPr>
          <a:xfrm>
            <a:off x="4840605" y="3465513"/>
            <a:ext cx="7126605" cy="122301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4434840" y="4227355"/>
            <a:ext cx="1154430" cy="2778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80710" y="4077018"/>
            <a:ext cx="6286500" cy="5226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1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3980</TotalTime>
  <Words>821</Words>
  <Application>Microsoft Office PowerPoint</Application>
  <PresentationFormat>寬螢幕</PresentationFormat>
  <Paragraphs>133</Paragraphs>
  <Slides>19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Calibri Light</vt:lpstr>
      <vt:lpstr>Office 佈景主題</vt:lpstr>
      <vt:lpstr>Tensorflow &amp; Keras</vt:lpstr>
      <vt:lpstr>PowerPoint 簡報</vt:lpstr>
      <vt:lpstr>Anaconda </vt:lpstr>
      <vt:lpstr>Spyder</vt:lpstr>
      <vt:lpstr>Jupyter Notebook</vt:lpstr>
      <vt:lpstr>PowerPoint 簡報</vt:lpstr>
      <vt:lpstr>更改Jupyter儲存檔案路徑</vt:lpstr>
      <vt:lpstr>PowerPoint 簡報</vt:lpstr>
      <vt:lpstr>PowerPoint 簡報</vt:lpstr>
      <vt:lpstr>PowerPoint 簡報</vt:lpstr>
      <vt:lpstr>Google Colaboratory 雲端服務</vt:lpstr>
      <vt:lpstr>使用來源檔案</vt:lpstr>
      <vt:lpstr>PowerPoint 簡報</vt:lpstr>
      <vt:lpstr>關於使用其他編輯器</vt:lpstr>
      <vt:lpstr>Python虛擬環境建置</vt:lpstr>
      <vt:lpstr>相關指令</vt:lpstr>
      <vt:lpstr>PowerPoint 簡報</vt:lpstr>
      <vt:lpstr>安裝套件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&amp; Keras</dc:title>
  <dc:creator>林雅婕</dc:creator>
  <cp:lastModifiedBy>林雅婕</cp:lastModifiedBy>
  <cp:revision>49</cp:revision>
  <dcterms:created xsi:type="dcterms:W3CDTF">2023-01-31T07:41:26Z</dcterms:created>
  <dcterms:modified xsi:type="dcterms:W3CDTF">2023-02-03T02:01:47Z</dcterms:modified>
</cp:coreProperties>
</file>