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60" r:id="rId4"/>
    <p:sldId id="262" r:id="rId5"/>
    <p:sldId id="263" r:id="rId6"/>
    <p:sldId id="266" r:id="rId7"/>
    <p:sldId id="267" r:id="rId8"/>
    <p:sldId id="268" r:id="rId9"/>
    <p:sldId id="269" r:id="rId10"/>
    <p:sldId id="270" r:id="rId11"/>
    <p:sldId id="271" r:id="rId12"/>
    <p:sldId id="279" r:id="rId13"/>
    <p:sldId id="285" r:id="rId14"/>
    <p:sldId id="280" r:id="rId15"/>
    <p:sldId id="281" r:id="rId16"/>
    <p:sldId id="283" r:id="rId17"/>
    <p:sldId id="284" r:id="rId18"/>
    <p:sldId id="272" r:id="rId19"/>
    <p:sldId id="273" r:id="rId20"/>
    <p:sldId id="274" r:id="rId21"/>
    <p:sldId id="275" r:id="rId22"/>
    <p:sldId id="277"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69" autoAdjust="0"/>
    <p:restoredTop sz="94660"/>
  </p:normalViewPr>
  <p:slideViewPr>
    <p:cSldViewPr snapToGrid="0">
      <p:cViewPr varScale="1">
        <p:scale>
          <a:sx n="155" d="100"/>
          <a:sy n="155" d="100"/>
        </p:scale>
        <p:origin x="162" y="2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zh-TW" altLang="en-US"/>
              <a:t>按一下以編輯母片標題樣式</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E9D6630C-9E83-411A-9A67-1A1532235D1D}" type="datetimeFigureOut">
              <a:rPr lang="zh-TW" altLang="en-US" smtClean="0"/>
              <a:t>2023/2/9</a:t>
            </a:fld>
            <a:endParaRPr lang="zh-TW" alt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zh-TW" altLang="en-US"/>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DEA89413-37E5-471E-BEE3-1A0EB793B3BD}" type="slidenum">
              <a:rPr lang="zh-TW" altLang="en-US" smtClean="0"/>
              <a:t>‹#›</a:t>
            </a:fld>
            <a:endParaRPr lang="zh-TW" altLang="en-US"/>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1429988195"/>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E9D6630C-9E83-411A-9A67-1A1532235D1D}" type="datetimeFigureOut">
              <a:rPr lang="zh-TW" altLang="en-US" smtClean="0"/>
              <a:t>2023/2/9</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DEA89413-37E5-471E-BEE3-1A0EB793B3BD}" type="slidenum">
              <a:rPr lang="zh-TW" altLang="en-US" smtClean="0"/>
              <a:t>‹#›</a:t>
            </a:fld>
            <a:endParaRPr lang="zh-TW" altLang="en-US"/>
          </a:p>
        </p:txBody>
      </p:sp>
    </p:spTree>
    <p:extLst>
      <p:ext uri="{BB962C8B-B14F-4D97-AF65-F5344CB8AC3E}">
        <p14:creationId xmlns:p14="http://schemas.microsoft.com/office/powerpoint/2010/main" val="11916719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E9D6630C-9E83-411A-9A67-1A1532235D1D}" type="datetimeFigureOut">
              <a:rPr lang="zh-TW" altLang="en-US" smtClean="0"/>
              <a:t>2023/2/9</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DEA89413-37E5-471E-BEE3-1A0EB793B3BD}" type="slidenum">
              <a:rPr lang="zh-TW" altLang="en-US" smtClean="0"/>
              <a:t>‹#›</a:t>
            </a:fld>
            <a:endParaRPr lang="zh-TW" altLang="en-US"/>
          </a:p>
        </p:txBody>
      </p:sp>
    </p:spTree>
    <p:extLst>
      <p:ext uri="{BB962C8B-B14F-4D97-AF65-F5344CB8AC3E}">
        <p14:creationId xmlns:p14="http://schemas.microsoft.com/office/powerpoint/2010/main" val="37870460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647700"/>
          </a:xfrm>
        </p:spPr>
        <p:txBody>
          <a:bodyPr/>
          <a:lstStyle/>
          <a:p>
            <a:r>
              <a:rPr lang="zh-TW" altLang="en-US"/>
              <a:t>按一下以編輯母片標題樣式</a:t>
            </a:r>
            <a:endParaRPr lang="en-US" dirty="0"/>
          </a:p>
        </p:txBody>
      </p:sp>
      <p:sp>
        <p:nvSpPr>
          <p:cNvPr id="3" name="Content Placeholder 2"/>
          <p:cNvSpPr>
            <a:spLocks noGrp="1"/>
          </p:cNvSpPr>
          <p:nvPr>
            <p:ph idx="1"/>
          </p:nvPr>
        </p:nvSpPr>
        <p:spPr>
          <a:xfrm>
            <a:off x="1371600" y="1460500"/>
            <a:ext cx="9601200" cy="4406900"/>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E9D6630C-9E83-411A-9A67-1A1532235D1D}" type="datetimeFigureOut">
              <a:rPr lang="zh-TW" altLang="en-US" smtClean="0"/>
              <a:t>2023/2/9</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DEA89413-37E5-471E-BEE3-1A0EB793B3BD}" type="slidenum">
              <a:rPr lang="zh-TW" altLang="en-US" smtClean="0"/>
              <a:t>‹#›</a:t>
            </a:fld>
            <a:endParaRPr lang="zh-TW" altLang="en-US"/>
          </a:p>
        </p:txBody>
      </p:sp>
    </p:spTree>
    <p:extLst>
      <p:ext uri="{BB962C8B-B14F-4D97-AF65-F5344CB8AC3E}">
        <p14:creationId xmlns:p14="http://schemas.microsoft.com/office/powerpoint/2010/main" val="25031964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章節標題">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zh-TW" altLang="en-US"/>
              <a:t>按一下以編輯母片標題樣式</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E9D6630C-9E83-411A-9A67-1A1532235D1D}" type="datetimeFigureOut">
              <a:rPr lang="zh-TW" altLang="en-US" smtClean="0"/>
              <a:t>2023/2/9</a:t>
            </a:fld>
            <a:endParaRPr lang="zh-TW" alt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zh-TW" alt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DEA89413-37E5-471E-BEE3-1A0EB793B3BD}" type="slidenum">
              <a:rPr lang="zh-TW" altLang="en-US" smtClean="0"/>
              <a:t>‹#›</a:t>
            </a:fld>
            <a:endParaRPr lang="zh-TW" alt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1546892304"/>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zh-TW" altLang="en-US"/>
              <a:t>按一下以編輯母片標題樣式</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E9D6630C-9E83-411A-9A67-1A1532235D1D}" type="datetimeFigureOut">
              <a:rPr lang="zh-TW" altLang="en-US" smtClean="0"/>
              <a:t>2023/2/9</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DEA89413-37E5-471E-BEE3-1A0EB793B3BD}" type="slidenum">
              <a:rPr lang="zh-TW" altLang="en-US" smtClean="0"/>
              <a:t>‹#›</a:t>
            </a:fld>
            <a:endParaRPr lang="zh-TW" altLang="en-US"/>
          </a:p>
        </p:txBody>
      </p:sp>
    </p:spTree>
    <p:extLst>
      <p:ext uri="{BB962C8B-B14F-4D97-AF65-F5344CB8AC3E}">
        <p14:creationId xmlns:p14="http://schemas.microsoft.com/office/powerpoint/2010/main" val="41896831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zh-TW" altLang="en-US"/>
              <a:t>按一下以編輯母片標題樣式</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E9D6630C-9E83-411A-9A67-1A1532235D1D}" type="datetimeFigureOut">
              <a:rPr lang="zh-TW" altLang="en-US" smtClean="0"/>
              <a:t>2023/2/9</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DEA89413-37E5-471E-BEE3-1A0EB793B3BD}" type="slidenum">
              <a:rPr lang="zh-TW" altLang="en-US" smtClean="0"/>
              <a:t>‹#›</a:t>
            </a:fld>
            <a:endParaRPr lang="zh-TW" altLang="en-US"/>
          </a:p>
        </p:txBody>
      </p:sp>
    </p:spTree>
    <p:extLst>
      <p:ext uri="{BB962C8B-B14F-4D97-AF65-F5344CB8AC3E}">
        <p14:creationId xmlns:p14="http://schemas.microsoft.com/office/powerpoint/2010/main" val="8617843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E9D6630C-9E83-411A-9A67-1A1532235D1D}" type="datetimeFigureOut">
              <a:rPr lang="zh-TW" altLang="en-US" smtClean="0"/>
              <a:t>2023/2/9</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DEA89413-37E5-471E-BEE3-1A0EB793B3BD}" type="slidenum">
              <a:rPr lang="zh-TW" altLang="en-US" smtClean="0"/>
              <a:t>‹#›</a:t>
            </a:fld>
            <a:endParaRPr lang="zh-TW" altLang="en-US"/>
          </a:p>
        </p:txBody>
      </p:sp>
    </p:spTree>
    <p:extLst>
      <p:ext uri="{BB962C8B-B14F-4D97-AF65-F5344CB8AC3E}">
        <p14:creationId xmlns:p14="http://schemas.microsoft.com/office/powerpoint/2010/main" val="14095983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D6630C-9E83-411A-9A67-1A1532235D1D}" type="datetimeFigureOut">
              <a:rPr lang="zh-TW" altLang="en-US" smtClean="0"/>
              <a:t>2023/2/9</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DEA89413-37E5-471E-BEE3-1A0EB793B3BD}" type="slidenum">
              <a:rPr lang="zh-TW" altLang="en-US" smtClean="0"/>
              <a:t>‹#›</a:t>
            </a:fld>
            <a:endParaRPr lang="zh-TW" altLang="en-US"/>
          </a:p>
        </p:txBody>
      </p:sp>
    </p:spTree>
    <p:extLst>
      <p:ext uri="{BB962C8B-B14F-4D97-AF65-F5344CB8AC3E}">
        <p14:creationId xmlns:p14="http://schemas.microsoft.com/office/powerpoint/2010/main" val="39553959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含輔助字幕的內容">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zh-TW" altLang="en-US"/>
              <a:t>按一下以編輯母片標題樣式</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E9D6630C-9E83-411A-9A67-1A1532235D1D}" type="datetimeFigureOut">
              <a:rPr lang="zh-TW" altLang="en-US" smtClean="0"/>
              <a:t>2023/2/9</a:t>
            </a:fld>
            <a:endParaRPr lang="zh-TW" alt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zh-TW" alt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DEA89413-37E5-471E-BEE3-1A0EB793B3BD}" type="slidenum">
              <a:rPr lang="zh-TW" altLang="en-US" smtClean="0"/>
              <a:t>‹#›</a:t>
            </a:fld>
            <a:endParaRPr lang="zh-TW" alt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0156634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含輔助字幕的圖片">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a:t>按一下圖示以新增圖片</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E9D6630C-9E83-411A-9A67-1A1532235D1D}" type="datetimeFigureOut">
              <a:rPr lang="zh-TW" altLang="en-US" smtClean="0"/>
              <a:t>2023/2/9</a:t>
            </a:fld>
            <a:endParaRPr lang="zh-TW" alt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zh-TW" alt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DEA89413-37E5-471E-BEE3-1A0EB793B3BD}" type="slidenum">
              <a:rPr lang="zh-TW" altLang="en-US" smtClean="0"/>
              <a:t>‹#›</a:t>
            </a:fld>
            <a:endParaRPr lang="zh-TW" alt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5171565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E9D6630C-9E83-411A-9A67-1A1532235D1D}" type="datetimeFigureOut">
              <a:rPr lang="zh-TW" altLang="en-US" smtClean="0"/>
              <a:t>2023/2/9</a:t>
            </a:fld>
            <a:endParaRPr lang="zh-TW" altLang="en-U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zh-TW" altLang="en-US"/>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DEA89413-37E5-471E-BEE3-1A0EB793B3BD}" type="slidenum">
              <a:rPr lang="zh-TW" altLang="en-US" smtClean="0"/>
              <a:t>‹#›</a:t>
            </a:fld>
            <a:endParaRPr lang="zh-TW" altLang="en-U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03860114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8DC60C4-A965-5D28-70B5-9F3027B2C4BF}"/>
              </a:ext>
            </a:extLst>
          </p:cNvPr>
          <p:cNvSpPr>
            <a:spLocks noGrp="1"/>
          </p:cNvSpPr>
          <p:nvPr>
            <p:ph type="ctrTitle"/>
          </p:nvPr>
        </p:nvSpPr>
        <p:spPr>
          <a:xfrm>
            <a:off x="1915385" y="2838210"/>
            <a:ext cx="8361229" cy="1181580"/>
          </a:xfrm>
        </p:spPr>
        <p:txBody>
          <a:bodyPr/>
          <a:lstStyle/>
          <a:p>
            <a:r>
              <a:rPr lang="zh-TW" altLang="en-US" dirty="0"/>
              <a:t>第四章</a:t>
            </a:r>
          </a:p>
        </p:txBody>
      </p:sp>
    </p:spTree>
    <p:extLst>
      <p:ext uri="{BB962C8B-B14F-4D97-AF65-F5344CB8AC3E}">
        <p14:creationId xmlns:p14="http://schemas.microsoft.com/office/powerpoint/2010/main" val="27014927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ADF1D94-91B5-C6AF-A407-07074ECBA9D3}"/>
              </a:ext>
            </a:extLst>
          </p:cNvPr>
          <p:cNvSpPr>
            <a:spLocks noGrp="1"/>
          </p:cNvSpPr>
          <p:nvPr>
            <p:ph type="title"/>
          </p:nvPr>
        </p:nvSpPr>
        <p:spPr>
          <a:xfrm>
            <a:off x="1371600" y="467310"/>
            <a:ext cx="5943600" cy="647700"/>
          </a:xfrm>
        </p:spPr>
        <p:txBody>
          <a:bodyPr>
            <a:normAutofit fontScale="90000"/>
          </a:bodyPr>
          <a:lstStyle/>
          <a:p>
            <a:r>
              <a:rPr lang="zh-TW" altLang="en-US" dirty="0"/>
              <a:t>神經網路到底學到了什麼</a:t>
            </a:r>
          </a:p>
        </p:txBody>
      </p:sp>
      <p:sp>
        <p:nvSpPr>
          <p:cNvPr id="6" name="內容版面配置區 5">
            <a:extLst>
              <a:ext uri="{FF2B5EF4-FFF2-40B4-BE49-F238E27FC236}">
                <a16:creationId xmlns:a16="http://schemas.microsoft.com/office/drawing/2014/main" id="{21157F6E-A494-8EC2-569A-9757EFFDF721}"/>
              </a:ext>
            </a:extLst>
          </p:cNvPr>
          <p:cNvSpPr>
            <a:spLocks noGrp="1"/>
          </p:cNvSpPr>
          <p:nvPr>
            <p:ph idx="1"/>
          </p:nvPr>
        </p:nvSpPr>
        <p:spPr>
          <a:xfrm>
            <a:off x="1371600" y="1238274"/>
            <a:ext cx="9817100" cy="5152416"/>
          </a:xfrm>
        </p:spPr>
        <p:txBody>
          <a:bodyPr>
            <a:normAutofit/>
          </a:bodyPr>
          <a:lstStyle/>
          <a:p>
            <a:pPr marL="0" indent="0">
              <a:lnSpc>
                <a:spcPts val="3800"/>
              </a:lnSpc>
              <a:buNone/>
            </a:pPr>
            <a:r>
              <a:rPr lang="zh-TW" altLang="en-US" sz="2400" kern="100" dirty="0">
                <a:effectLst/>
                <a:latin typeface="Calibri" panose="020F0502020204030204" pitchFamily="34" charset="0"/>
                <a:ea typeface="新細明體" panose="02020500000000000000" pitchFamily="18" charset="-120"/>
                <a:cs typeface="Times New Roman" panose="02020603050405020304" pitchFamily="18" charset="0"/>
              </a:rPr>
              <a:t>經過前面的訓練迴圈多次訓練後會先從低度擬合變成最佳化最後到過度擬合，泛化性是指預測模型對於尚未學會的資料也能夠有很好得預測性，如果對於已知的資料有很高的預測正確性但對未知的資料的預測能力很差，這就是過度擬合，就是缺乏泛化性的預測模型。</a:t>
            </a:r>
            <a:endParaRPr lang="zh-TW" altLang="zh-TW" sz="2400" kern="100" dirty="0">
              <a:effectLst/>
              <a:latin typeface="Calibri" panose="020F0502020204030204" pitchFamily="34" charset="0"/>
              <a:ea typeface="新細明體" panose="02020500000000000000" pitchFamily="18" charset="-120"/>
              <a:cs typeface="Times New Roman" panose="02020603050405020304" pitchFamily="18" charset="0"/>
            </a:endParaRPr>
          </a:p>
        </p:txBody>
      </p:sp>
      <p:pic>
        <p:nvPicPr>
          <p:cNvPr id="4" name="圖片 3">
            <a:extLst>
              <a:ext uri="{FF2B5EF4-FFF2-40B4-BE49-F238E27FC236}">
                <a16:creationId xmlns:a16="http://schemas.microsoft.com/office/drawing/2014/main" id="{7539CF69-7BCC-701C-810A-97A8354A53F0}"/>
              </a:ext>
            </a:extLst>
          </p:cNvPr>
          <p:cNvPicPr>
            <a:picLocks noChangeAspect="1"/>
          </p:cNvPicPr>
          <p:nvPr/>
        </p:nvPicPr>
        <p:blipFill>
          <a:blip r:embed="rId2"/>
          <a:stretch>
            <a:fillRect/>
          </a:stretch>
        </p:blipFill>
        <p:spPr>
          <a:xfrm>
            <a:off x="2264802" y="3723318"/>
            <a:ext cx="8030696" cy="2667372"/>
          </a:xfrm>
          <a:prstGeom prst="rect">
            <a:avLst/>
          </a:prstGeom>
        </p:spPr>
      </p:pic>
    </p:spTree>
    <p:extLst>
      <p:ext uri="{BB962C8B-B14F-4D97-AF65-F5344CB8AC3E}">
        <p14:creationId xmlns:p14="http://schemas.microsoft.com/office/powerpoint/2010/main" val="17667435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F2DD097-A3A2-5586-6F08-CBBE990E2667}"/>
              </a:ext>
            </a:extLst>
          </p:cNvPr>
          <p:cNvSpPr>
            <a:spLocks noGrp="1"/>
          </p:cNvSpPr>
          <p:nvPr>
            <p:ph type="title"/>
          </p:nvPr>
        </p:nvSpPr>
        <p:spPr/>
        <p:txBody>
          <a:bodyPr>
            <a:normAutofit fontScale="90000"/>
          </a:bodyPr>
          <a:lstStyle/>
          <a:p>
            <a:r>
              <a:rPr lang="zh-TW" altLang="en-US" b="1" dirty="0"/>
              <a:t>啟動函數</a:t>
            </a:r>
          </a:p>
        </p:txBody>
      </p:sp>
      <p:sp>
        <p:nvSpPr>
          <p:cNvPr id="3" name="內容版面配置區 2">
            <a:extLst>
              <a:ext uri="{FF2B5EF4-FFF2-40B4-BE49-F238E27FC236}">
                <a16:creationId xmlns:a16="http://schemas.microsoft.com/office/drawing/2014/main" id="{F6F37710-5EBD-0D0F-1FDA-92986F6DBE45}"/>
              </a:ext>
            </a:extLst>
          </p:cNvPr>
          <p:cNvSpPr>
            <a:spLocks noGrp="1"/>
          </p:cNvSpPr>
          <p:nvPr>
            <p:ph idx="1"/>
          </p:nvPr>
        </p:nvSpPr>
        <p:spPr>
          <a:xfrm>
            <a:off x="1371600" y="1460500"/>
            <a:ext cx="9601200" cy="2326846"/>
          </a:xfrm>
        </p:spPr>
        <p:txBody>
          <a:bodyPr>
            <a:normAutofit/>
          </a:bodyPr>
          <a:lstStyle/>
          <a:p>
            <a:pPr marL="0" indent="0">
              <a:lnSpc>
                <a:spcPts val="3100"/>
              </a:lnSpc>
              <a:buNone/>
            </a:pPr>
            <a:r>
              <a:rPr lang="zh-TW" altLang="en-US" sz="2400" kern="100" dirty="0">
                <a:latin typeface="Calibri" panose="020F0502020204030204" pitchFamily="34" charset="0"/>
                <a:ea typeface="新細明體" panose="02020500000000000000" pitchFamily="18" charset="-120"/>
                <a:cs typeface="Times New Roman" panose="02020603050405020304" pitchFamily="18" charset="0"/>
              </a:rPr>
              <a:t>啟動函數是一種非線性函數，可以打破線性關係可將資料轉換為</a:t>
            </a:r>
            <a:r>
              <a:rPr lang="en-US" altLang="zh-TW" sz="2400" kern="100" dirty="0">
                <a:latin typeface="Calibri" panose="020F0502020204030204" pitchFamily="34" charset="0"/>
                <a:ea typeface="新細明體" panose="02020500000000000000" pitchFamily="18" charset="-120"/>
                <a:cs typeface="Times New Roman" panose="02020603050405020304" pitchFamily="18" charset="0"/>
              </a:rPr>
              <a:t>0~1</a:t>
            </a:r>
            <a:r>
              <a:rPr lang="zh-TW" altLang="en-US" sz="2400" kern="100" dirty="0">
                <a:latin typeface="Calibri" panose="020F0502020204030204" pitchFamily="34" charset="0"/>
                <a:ea typeface="新細明體" panose="02020500000000000000" pitchFamily="18" charset="-120"/>
                <a:cs typeface="Times New Roman" panose="02020603050405020304" pitchFamily="18" charset="0"/>
              </a:rPr>
              <a:t>或</a:t>
            </a:r>
            <a:r>
              <a:rPr lang="en-US" altLang="zh-TW" sz="2400" kern="100" dirty="0">
                <a:latin typeface="Calibri" panose="020F0502020204030204" pitchFamily="34" charset="0"/>
                <a:ea typeface="新細明體" panose="02020500000000000000" pitchFamily="18" charset="-120"/>
                <a:cs typeface="Times New Roman" panose="02020603050405020304" pitchFamily="18" charset="0"/>
              </a:rPr>
              <a:t>-1~1</a:t>
            </a:r>
            <a:r>
              <a:rPr lang="zh-TW" altLang="en-US" sz="2400" kern="100" dirty="0">
                <a:latin typeface="Calibri" panose="020F0502020204030204" pitchFamily="34" charset="0"/>
                <a:ea typeface="新細明體" panose="02020500000000000000" pitchFamily="18" charset="-120"/>
                <a:cs typeface="Times New Roman" panose="02020603050405020304" pitchFamily="18" charset="0"/>
              </a:rPr>
              <a:t>等範圍建立非線性轉換，讓神經網路能夠擬合更多非線性的問題。</a:t>
            </a:r>
            <a:endParaRPr lang="en-US" altLang="zh-TW" sz="2400" kern="100" dirty="0">
              <a:latin typeface="Calibri" panose="020F0502020204030204" pitchFamily="34" charset="0"/>
              <a:ea typeface="新細明體" panose="02020500000000000000" pitchFamily="18" charset="-120"/>
              <a:cs typeface="Times New Roman" panose="02020603050405020304" pitchFamily="18" charset="0"/>
            </a:endParaRPr>
          </a:p>
          <a:p>
            <a:pPr>
              <a:lnSpc>
                <a:spcPts val="3100"/>
              </a:lnSpc>
            </a:pPr>
            <a:r>
              <a:rPr lang="zh-TW" altLang="en-US" sz="2400" kern="100" dirty="0">
                <a:latin typeface="Calibri" panose="020F0502020204030204" pitchFamily="34" charset="0"/>
                <a:ea typeface="新細明體" panose="02020500000000000000" pitchFamily="18" charset="-120"/>
                <a:cs typeface="Times New Roman" panose="02020603050405020304" pitchFamily="18" charset="0"/>
              </a:rPr>
              <a:t>隱藏層：最常使用</a:t>
            </a:r>
            <a:r>
              <a:rPr lang="en-US" altLang="zh-TW" sz="2400" kern="100" dirty="0" err="1">
                <a:latin typeface="Calibri" panose="020F0502020204030204" pitchFamily="34" charset="0"/>
                <a:ea typeface="新細明體" panose="02020500000000000000" pitchFamily="18" charset="-120"/>
                <a:cs typeface="Times New Roman" panose="02020603050405020304" pitchFamily="18" charset="0"/>
              </a:rPr>
              <a:t>ReLU</a:t>
            </a:r>
            <a:r>
              <a:rPr lang="zh-TW" altLang="en-US" sz="2400" kern="100" dirty="0">
                <a:latin typeface="Calibri" panose="020F0502020204030204" pitchFamily="34" charset="0"/>
                <a:ea typeface="新細明體" panose="02020500000000000000" pitchFamily="18" charset="-120"/>
                <a:cs typeface="Times New Roman" panose="02020603050405020304" pitchFamily="18" charset="0"/>
              </a:rPr>
              <a:t>函數。</a:t>
            </a:r>
            <a:endParaRPr lang="en-US" altLang="zh-TW" sz="2400" kern="100" dirty="0">
              <a:latin typeface="Calibri" panose="020F0502020204030204" pitchFamily="34" charset="0"/>
              <a:ea typeface="新細明體" panose="02020500000000000000" pitchFamily="18" charset="-120"/>
              <a:cs typeface="Times New Roman" panose="02020603050405020304" pitchFamily="18" charset="0"/>
            </a:endParaRPr>
          </a:p>
          <a:p>
            <a:pPr>
              <a:lnSpc>
                <a:spcPts val="3100"/>
              </a:lnSpc>
            </a:pPr>
            <a:r>
              <a:rPr lang="zh-TW" altLang="en-US" sz="2400" kern="100" dirty="0">
                <a:latin typeface="Calibri" panose="020F0502020204030204" pitchFamily="34" charset="0"/>
                <a:ea typeface="新細明體" panose="02020500000000000000" pitchFamily="18" charset="-120"/>
                <a:cs typeface="Times New Roman" panose="02020603050405020304" pitchFamily="18" charset="0"/>
              </a:rPr>
              <a:t>輸出層：使用</a:t>
            </a:r>
            <a:r>
              <a:rPr lang="en-US" altLang="zh-TW" sz="2400" kern="100" dirty="0">
                <a:latin typeface="Calibri" panose="020F0502020204030204" pitchFamily="34" charset="0"/>
                <a:ea typeface="新細明體" panose="02020500000000000000" pitchFamily="18" charset="-120"/>
                <a:cs typeface="Times New Roman" panose="02020603050405020304" pitchFamily="18" charset="0"/>
              </a:rPr>
              <a:t>Sigmoid</a:t>
            </a:r>
            <a:r>
              <a:rPr lang="zh-TW" altLang="en-US" sz="2400" kern="100" dirty="0">
                <a:latin typeface="Calibri" panose="020F0502020204030204" pitchFamily="34" charset="0"/>
                <a:ea typeface="新細明體" panose="02020500000000000000" pitchFamily="18" charset="-120"/>
                <a:cs typeface="Times New Roman" panose="02020603050405020304" pitchFamily="18" charset="0"/>
              </a:rPr>
              <a:t>函數、</a:t>
            </a:r>
            <a:r>
              <a:rPr lang="en-US" altLang="zh-TW" sz="2400" kern="100" dirty="0">
                <a:latin typeface="Calibri" panose="020F0502020204030204" pitchFamily="34" charset="0"/>
                <a:ea typeface="新細明體" panose="02020500000000000000" pitchFamily="18" charset="-120"/>
                <a:cs typeface="Times New Roman" panose="02020603050405020304" pitchFamily="18" charset="0"/>
              </a:rPr>
              <a:t>Tanh</a:t>
            </a:r>
            <a:r>
              <a:rPr lang="zh-TW" altLang="en-US" sz="2400" kern="100" dirty="0">
                <a:latin typeface="Calibri" panose="020F0502020204030204" pitchFamily="34" charset="0"/>
                <a:ea typeface="新細明體" panose="02020500000000000000" pitchFamily="18" charset="-120"/>
                <a:cs typeface="Times New Roman" panose="02020603050405020304" pitchFamily="18" charset="0"/>
              </a:rPr>
              <a:t>函數、</a:t>
            </a:r>
            <a:r>
              <a:rPr lang="en-US" altLang="zh-TW" sz="2400" kern="100" dirty="0" err="1">
                <a:latin typeface="Calibri" panose="020F0502020204030204" pitchFamily="34" charset="0"/>
                <a:ea typeface="新細明體" panose="02020500000000000000" pitchFamily="18" charset="-120"/>
                <a:cs typeface="Times New Roman" panose="02020603050405020304" pitchFamily="18" charset="0"/>
              </a:rPr>
              <a:t>Softmax</a:t>
            </a:r>
            <a:r>
              <a:rPr lang="zh-TW" altLang="en-US" sz="2400" kern="100" dirty="0">
                <a:latin typeface="Calibri" panose="020F0502020204030204" pitchFamily="34" charset="0"/>
                <a:ea typeface="新細明體" panose="02020500000000000000" pitchFamily="18" charset="-120"/>
                <a:cs typeface="Times New Roman" panose="02020603050405020304" pitchFamily="18" charset="0"/>
              </a:rPr>
              <a:t>函數</a:t>
            </a:r>
            <a:endParaRPr lang="en-US" altLang="zh-TW" sz="2400" kern="100" dirty="0">
              <a:latin typeface="Calibri" panose="020F0502020204030204" pitchFamily="34" charset="0"/>
              <a:ea typeface="新細明體" panose="02020500000000000000" pitchFamily="18" charset="-120"/>
              <a:cs typeface="Times New Roman" panose="02020603050405020304" pitchFamily="18" charset="0"/>
            </a:endParaRPr>
          </a:p>
        </p:txBody>
      </p:sp>
      <p:sp>
        <p:nvSpPr>
          <p:cNvPr id="4" name="標題 1">
            <a:extLst>
              <a:ext uri="{FF2B5EF4-FFF2-40B4-BE49-F238E27FC236}">
                <a16:creationId xmlns:a16="http://schemas.microsoft.com/office/drawing/2014/main" id="{3281739C-6F3F-E878-08F6-6BDC5D844588}"/>
              </a:ext>
            </a:extLst>
          </p:cNvPr>
          <p:cNvSpPr txBox="1">
            <a:spLocks/>
          </p:cNvSpPr>
          <p:nvPr/>
        </p:nvSpPr>
        <p:spPr>
          <a:xfrm>
            <a:off x="1295400" y="3637006"/>
            <a:ext cx="9601200" cy="647700"/>
          </a:xfrm>
          <a:prstGeom prst="rect">
            <a:avLst/>
          </a:prstGeom>
        </p:spPr>
        <p:txBody>
          <a:bodyPr vert="horz" lIns="91440" tIns="45720" rIns="91440" bIns="45720" rtlCol="0" anchor="t">
            <a:normAutofit fontScale="97500"/>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en-US" altLang="zh-TW" sz="4000" b="1" dirty="0"/>
              <a:t>Sigmoid</a:t>
            </a:r>
            <a:r>
              <a:rPr lang="zh-TW" altLang="en-US" sz="4000" b="1" dirty="0"/>
              <a:t>函數</a:t>
            </a:r>
          </a:p>
        </p:txBody>
      </p:sp>
      <mc:AlternateContent xmlns:mc="http://schemas.openxmlformats.org/markup-compatibility/2006" xmlns:a14="http://schemas.microsoft.com/office/drawing/2010/main">
        <mc:Choice Requires="a14">
          <p:sp>
            <p:nvSpPr>
              <p:cNvPr id="5" name="內容版面配置區 2">
                <a:extLst>
                  <a:ext uri="{FF2B5EF4-FFF2-40B4-BE49-F238E27FC236}">
                    <a16:creationId xmlns:a16="http://schemas.microsoft.com/office/drawing/2014/main" id="{B2E58F17-EC05-DF2D-C097-E66FE130525A}"/>
                  </a:ext>
                </a:extLst>
              </p:cNvPr>
              <p:cNvSpPr txBox="1">
                <a:spLocks/>
              </p:cNvSpPr>
              <p:nvPr/>
            </p:nvSpPr>
            <p:spPr>
              <a:xfrm>
                <a:off x="1295400" y="4411706"/>
                <a:ext cx="6025978" cy="2326846"/>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a:lnSpc>
                    <a:spcPts val="3600"/>
                  </a:lnSpc>
                  <a:buFont typeface="Franklin Gothic Book" panose="020B0503020102020204" pitchFamily="34" charset="0"/>
                  <a:buNone/>
                </a:pPr>
                <a:r>
                  <a:rPr lang="zh-TW" altLang="en-US" sz="2400" kern="100" dirty="0">
                    <a:latin typeface="Calibri" panose="020F0502020204030204" pitchFamily="34" charset="0"/>
                    <a:ea typeface="新細明體" panose="02020500000000000000" pitchFamily="18" charset="-120"/>
                    <a:cs typeface="Times New Roman" panose="02020603050405020304" pitchFamily="18" charset="0"/>
                  </a:rPr>
                  <a:t>早期神經網路最常使用的啟動函數，可以將資料轉成</a:t>
                </a:r>
                <a:r>
                  <a:rPr lang="en-US" altLang="zh-TW" sz="2400" kern="100" dirty="0">
                    <a:latin typeface="Calibri" panose="020F0502020204030204" pitchFamily="34" charset="0"/>
                    <a:ea typeface="新細明體" panose="02020500000000000000" pitchFamily="18" charset="-120"/>
                    <a:cs typeface="Times New Roman" panose="02020603050405020304" pitchFamily="18" charset="0"/>
                  </a:rPr>
                  <a:t>0~1</a:t>
                </a:r>
                <a:r>
                  <a:rPr lang="zh-TW" altLang="en-US" sz="2400" kern="100" dirty="0">
                    <a:latin typeface="Calibri" panose="020F0502020204030204" pitchFamily="34" charset="0"/>
                    <a:ea typeface="新細明體" panose="02020500000000000000" pitchFamily="18" charset="-120"/>
                    <a:cs typeface="Times New Roman" panose="02020603050405020304" pitchFamily="18" charset="0"/>
                  </a:rPr>
                  <a:t>之間的機率，而且大多輸出都接近</a:t>
                </a:r>
                <a:r>
                  <a:rPr lang="en-US" altLang="zh-TW" sz="2400" kern="100" dirty="0">
                    <a:latin typeface="Calibri" panose="020F0502020204030204" pitchFamily="34" charset="0"/>
                    <a:ea typeface="新細明體" panose="02020500000000000000" pitchFamily="18" charset="-120"/>
                    <a:cs typeface="Times New Roman" panose="02020603050405020304" pitchFamily="18" charset="0"/>
                  </a:rPr>
                  <a:t>0</a:t>
                </a:r>
                <a:r>
                  <a:rPr lang="zh-TW" altLang="en-US" sz="2400" kern="100" dirty="0">
                    <a:latin typeface="Calibri" panose="020F0502020204030204" pitchFamily="34" charset="0"/>
                    <a:ea typeface="新細明體" panose="02020500000000000000" pitchFamily="18" charset="-120"/>
                    <a:cs typeface="Times New Roman" panose="02020603050405020304" pitchFamily="18" charset="0"/>
                  </a:rPr>
                  <a:t>或</a:t>
                </a:r>
                <a:r>
                  <a:rPr lang="en-US" altLang="zh-TW" sz="2400" kern="100" dirty="0">
                    <a:latin typeface="Calibri" panose="020F0502020204030204" pitchFamily="34" charset="0"/>
                    <a:ea typeface="新細明體" panose="02020500000000000000" pitchFamily="18" charset="-120"/>
                    <a:cs typeface="Times New Roman" panose="02020603050405020304" pitchFamily="18" charset="0"/>
                  </a:rPr>
                  <a:t>1</a:t>
                </a:r>
                <a:r>
                  <a:rPr lang="zh-TW" altLang="en-US" sz="2400" kern="100" dirty="0">
                    <a:latin typeface="Calibri" panose="020F0502020204030204" pitchFamily="34" charset="0"/>
                    <a:ea typeface="新細明體" panose="02020500000000000000" pitchFamily="18" charset="-120"/>
                    <a:cs typeface="Times New Roman" panose="02020603050405020304" pitchFamily="18" charset="0"/>
                  </a:rPr>
                  <a:t>，與大腦神經操作相似。</a:t>
                </a:r>
                <a:endParaRPr lang="en-US" altLang="zh-TW" sz="2400" kern="100" dirty="0">
                  <a:latin typeface="Calibri" panose="020F0502020204030204" pitchFamily="34" charset="0"/>
                  <a:ea typeface="新細明體" panose="02020500000000000000" pitchFamily="18" charset="-120"/>
                  <a:cs typeface="Times New Roman" panose="02020603050405020304" pitchFamily="18" charset="0"/>
                </a:endParaRPr>
              </a:p>
              <a:p>
                <a:pPr marL="0" indent="0">
                  <a:lnSpc>
                    <a:spcPts val="3600"/>
                  </a:lnSpc>
                  <a:buFont typeface="Franklin Gothic Book" panose="020B0503020102020204" pitchFamily="34" charset="0"/>
                  <a:buNone/>
                </a:pPr>
                <a:r>
                  <a:rPr lang="zh-TW" altLang="en-US" sz="2400" kern="100" dirty="0">
                    <a:latin typeface="Calibri" panose="020F0502020204030204" pitchFamily="34" charset="0"/>
                    <a:ea typeface="新細明體" panose="02020500000000000000" pitchFamily="18" charset="-120"/>
                    <a:cs typeface="Times New Roman" panose="02020603050405020304" pitchFamily="18" charset="0"/>
                  </a:rPr>
                  <a:t>攻式：</a:t>
                </a:r>
                <a14:m>
                  <m:oMath xmlns:m="http://schemas.openxmlformats.org/officeDocument/2006/math">
                    <m:r>
                      <a:rPr lang="pt-BR" altLang="zh-TW" sz="2400" i="1" kern="100" smtClean="0">
                        <a:latin typeface="Cambria Math" panose="02040503050406030204" pitchFamily="18" charset="0"/>
                        <a:ea typeface="新細明體" panose="02020500000000000000" pitchFamily="18" charset="-120"/>
                        <a:cs typeface="Times New Roman" panose="02020603050405020304" pitchFamily="18" charset="0"/>
                      </a:rPr>
                      <m:t>𝑓</m:t>
                    </m:r>
                    <m:d>
                      <m:dPr>
                        <m:ctrlPr>
                          <a:rPr lang="pt-BR" altLang="zh-TW" sz="2400" i="1" kern="100" smtClean="0">
                            <a:latin typeface="Cambria Math" panose="02040503050406030204" pitchFamily="18" charset="0"/>
                            <a:ea typeface="新細明體" panose="02020500000000000000" pitchFamily="18" charset="-120"/>
                            <a:cs typeface="Times New Roman" panose="02020603050405020304" pitchFamily="18" charset="0"/>
                          </a:rPr>
                        </m:ctrlPr>
                      </m:dPr>
                      <m:e>
                        <m:r>
                          <a:rPr lang="pt-BR" altLang="zh-TW" sz="2400" i="1" kern="100" smtClean="0">
                            <a:latin typeface="Cambria Math" panose="02040503050406030204" pitchFamily="18" charset="0"/>
                            <a:ea typeface="新細明體" panose="02020500000000000000" pitchFamily="18" charset="-120"/>
                            <a:cs typeface="Times New Roman" panose="02020603050405020304" pitchFamily="18" charset="0"/>
                          </a:rPr>
                          <m:t>𝑥</m:t>
                        </m:r>
                      </m:e>
                    </m:d>
                    <m:r>
                      <a:rPr lang="pt-BR" altLang="zh-TW" sz="2400" i="1" kern="100" smtClean="0">
                        <a:latin typeface="Cambria Math" panose="02040503050406030204" pitchFamily="18" charset="0"/>
                        <a:ea typeface="新細明體" panose="02020500000000000000" pitchFamily="18" charset="-120"/>
                        <a:cs typeface="Times New Roman" panose="02020603050405020304" pitchFamily="18" charset="0"/>
                      </a:rPr>
                      <m:t>=</m:t>
                    </m:r>
                    <m:f>
                      <m:fPr>
                        <m:ctrlPr>
                          <a:rPr lang="pt-BR" altLang="zh-TW" sz="2400" i="1" kern="100" smtClean="0">
                            <a:latin typeface="Cambria Math" panose="02040503050406030204" pitchFamily="18" charset="0"/>
                            <a:ea typeface="新細明體" panose="02020500000000000000" pitchFamily="18" charset="-120"/>
                            <a:cs typeface="Times New Roman" panose="02020603050405020304" pitchFamily="18" charset="0"/>
                          </a:rPr>
                        </m:ctrlPr>
                      </m:fPr>
                      <m:num>
                        <m:r>
                          <a:rPr lang="en-US" altLang="zh-TW" sz="2400" b="0" i="1" kern="100" smtClean="0">
                            <a:latin typeface="Cambria Math" panose="02040503050406030204" pitchFamily="18" charset="0"/>
                            <a:ea typeface="新細明體" panose="02020500000000000000" pitchFamily="18" charset="-120"/>
                            <a:cs typeface="Times New Roman" panose="02020603050405020304" pitchFamily="18" charset="0"/>
                          </a:rPr>
                          <m:t>1</m:t>
                        </m:r>
                      </m:num>
                      <m:den>
                        <m:d>
                          <m:dPr>
                            <m:ctrlPr>
                              <a:rPr lang="pt-BR" altLang="zh-TW" sz="2400" i="1" kern="100" smtClean="0">
                                <a:latin typeface="Cambria Math" panose="02040503050406030204" pitchFamily="18" charset="0"/>
                                <a:ea typeface="新細明體" panose="02020500000000000000" pitchFamily="18" charset="-120"/>
                                <a:cs typeface="Times New Roman" panose="02020603050405020304" pitchFamily="18" charset="0"/>
                              </a:rPr>
                            </m:ctrlPr>
                          </m:dPr>
                          <m:e>
                            <m:r>
                              <a:rPr lang="en-US" altLang="zh-TW" sz="2400" b="0" i="1" kern="100" smtClean="0">
                                <a:latin typeface="Cambria Math" panose="02040503050406030204" pitchFamily="18" charset="0"/>
                                <a:ea typeface="新細明體" panose="02020500000000000000" pitchFamily="18" charset="-120"/>
                                <a:cs typeface="Times New Roman" panose="02020603050405020304" pitchFamily="18" charset="0"/>
                              </a:rPr>
                              <m:t>1+</m:t>
                            </m:r>
                            <m:sSup>
                              <m:sSupPr>
                                <m:ctrlPr>
                                  <a:rPr lang="en-US" altLang="zh-TW" sz="2400" b="0" i="1" kern="100" smtClean="0">
                                    <a:latin typeface="Cambria Math" panose="02040503050406030204" pitchFamily="18" charset="0"/>
                                    <a:ea typeface="新細明體" panose="02020500000000000000" pitchFamily="18" charset="-120"/>
                                    <a:cs typeface="Times New Roman" panose="02020603050405020304" pitchFamily="18" charset="0"/>
                                  </a:rPr>
                                </m:ctrlPr>
                              </m:sSupPr>
                              <m:e>
                                <m:r>
                                  <a:rPr lang="en-US" altLang="zh-TW" sz="2400" b="0" i="1" kern="100" smtClean="0">
                                    <a:latin typeface="Cambria Math" panose="02040503050406030204" pitchFamily="18" charset="0"/>
                                    <a:ea typeface="新細明體" panose="02020500000000000000" pitchFamily="18" charset="-120"/>
                                    <a:cs typeface="Times New Roman" panose="02020603050405020304" pitchFamily="18" charset="0"/>
                                  </a:rPr>
                                  <m:t>𝑒</m:t>
                                </m:r>
                              </m:e>
                              <m:sup>
                                <m:r>
                                  <a:rPr lang="en-US" altLang="zh-TW" sz="2400" b="0" i="1" kern="100" smtClean="0">
                                    <a:latin typeface="Cambria Math" panose="02040503050406030204" pitchFamily="18" charset="0"/>
                                    <a:ea typeface="新細明體" panose="02020500000000000000" pitchFamily="18" charset="-120"/>
                                    <a:cs typeface="Times New Roman" panose="02020603050405020304" pitchFamily="18" charset="0"/>
                                  </a:rPr>
                                  <m:t>−</m:t>
                                </m:r>
                                <m:r>
                                  <a:rPr lang="en-US" altLang="zh-TW" sz="2400" b="0" i="1" kern="100" smtClean="0">
                                    <a:latin typeface="Cambria Math" panose="02040503050406030204" pitchFamily="18" charset="0"/>
                                    <a:ea typeface="新細明體" panose="02020500000000000000" pitchFamily="18" charset="-120"/>
                                    <a:cs typeface="Times New Roman" panose="02020603050405020304" pitchFamily="18" charset="0"/>
                                  </a:rPr>
                                  <m:t>𝑥</m:t>
                                </m:r>
                              </m:sup>
                            </m:sSup>
                          </m:e>
                        </m:d>
                      </m:den>
                    </m:f>
                  </m:oMath>
                </a14:m>
                <a:endParaRPr lang="en-US" altLang="zh-TW" sz="2400" kern="100" dirty="0">
                  <a:latin typeface="Calibri" panose="020F0502020204030204" pitchFamily="34" charset="0"/>
                  <a:ea typeface="新細明體" panose="02020500000000000000" pitchFamily="18" charset="-120"/>
                  <a:cs typeface="Times New Roman" panose="02020603050405020304" pitchFamily="18" charset="0"/>
                </a:endParaRPr>
              </a:p>
            </p:txBody>
          </p:sp>
        </mc:Choice>
        <mc:Fallback xmlns="">
          <p:sp>
            <p:nvSpPr>
              <p:cNvPr id="5" name="內容版面配置區 2">
                <a:extLst>
                  <a:ext uri="{FF2B5EF4-FFF2-40B4-BE49-F238E27FC236}">
                    <a16:creationId xmlns:a16="http://schemas.microsoft.com/office/drawing/2014/main" id="{B2E58F17-EC05-DF2D-C097-E66FE130525A}"/>
                  </a:ext>
                </a:extLst>
              </p:cNvPr>
              <p:cNvSpPr txBox="1">
                <a:spLocks noRot="1" noChangeAspect="1" noMove="1" noResize="1" noEditPoints="1" noAdjustHandles="1" noChangeArrowheads="1" noChangeShapeType="1" noTextEdit="1"/>
              </p:cNvSpPr>
              <p:nvPr/>
            </p:nvSpPr>
            <p:spPr>
              <a:xfrm>
                <a:off x="1295400" y="4411706"/>
                <a:ext cx="6025978" cy="2326846"/>
              </a:xfrm>
              <a:prstGeom prst="rect">
                <a:avLst/>
              </a:prstGeom>
              <a:blipFill>
                <a:blip r:embed="rId2"/>
                <a:stretch>
                  <a:fillRect l="-1619" r="-709"/>
                </a:stretch>
              </a:blipFill>
            </p:spPr>
            <p:txBody>
              <a:bodyPr/>
              <a:lstStyle/>
              <a:p>
                <a:r>
                  <a:rPr lang="zh-TW" altLang="en-US">
                    <a:noFill/>
                  </a:rPr>
                  <a:t> </a:t>
                </a:r>
              </a:p>
            </p:txBody>
          </p:sp>
        </mc:Fallback>
      </mc:AlternateContent>
      <p:pic>
        <p:nvPicPr>
          <p:cNvPr id="9" name="圖片 8">
            <a:extLst>
              <a:ext uri="{FF2B5EF4-FFF2-40B4-BE49-F238E27FC236}">
                <a16:creationId xmlns:a16="http://schemas.microsoft.com/office/drawing/2014/main" id="{222D214F-CB71-4F8F-88C8-1527C0380380}"/>
              </a:ext>
            </a:extLst>
          </p:cNvPr>
          <p:cNvPicPr>
            <a:picLocks noChangeAspect="1"/>
          </p:cNvPicPr>
          <p:nvPr/>
        </p:nvPicPr>
        <p:blipFill>
          <a:blip r:embed="rId3"/>
          <a:stretch>
            <a:fillRect/>
          </a:stretch>
        </p:blipFill>
        <p:spPr>
          <a:xfrm>
            <a:off x="7809471" y="3876988"/>
            <a:ext cx="3830776" cy="2604002"/>
          </a:xfrm>
          <a:prstGeom prst="rect">
            <a:avLst/>
          </a:prstGeom>
        </p:spPr>
      </p:pic>
    </p:spTree>
    <p:extLst>
      <p:ext uri="{BB962C8B-B14F-4D97-AF65-F5344CB8AC3E}">
        <p14:creationId xmlns:p14="http://schemas.microsoft.com/office/powerpoint/2010/main" val="6520934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F2DD097-A3A2-5586-6F08-CBBE990E2667}"/>
              </a:ext>
            </a:extLst>
          </p:cNvPr>
          <p:cNvSpPr>
            <a:spLocks noGrp="1"/>
          </p:cNvSpPr>
          <p:nvPr>
            <p:ph type="title"/>
          </p:nvPr>
        </p:nvSpPr>
        <p:spPr/>
        <p:txBody>
          <a:bodyPr>
            <a:normAutofit fontScale="90000"/>
          </a:bodyPr>
          <a:lstStyle/>
          <a:p>
            <a:r>
              <a:rPr lang="en-US" altLang="zh-TW" dirty="0" err="1"/>
              <a:t>ReLU</a:t>
            </a:r>
            <a:r>
              <a:rPr lang="zh-TW" altLang="en-US" dirty="0"/>
              <a:t>函數</a:t>
            </a:r>
          </a:p>
        </p:txBody>
      </p:sp>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F6F37710-5EBD-0D0F-1FDA-92986F6DBE45}"/>
                  </a:ext>
                </a:extLst>
              </p:cNvPr>
              <p:cNvSpPr>
                <a:spLocks noGrp="1"/>
              </p:cNvSpPr>
              <p:nvPr>
                <p:ph idx="1"/>
              </p:nvPr>
            </p:nvSpPr>
            <p:spPr>
              <a:xfrm>
                <a:off x="1371600" y="1460499"/>
                <a:ext cx="4724400" cy="1721365"/>
              </a:xfrm>
            </p:spPr>
            <p:txBody>
              <a:bodyPr>
                <a:normAutofit/>
              </a:bodyPr>
              <a:lstStyle/>
              <a:p>
                <a:pPr marL="0" indent="0">
                  <a:lnSpc>
                    <a:spcPts val="3600"/>
                  </a:lnSpc>
                  <a:buNone/>
                </a:pPr>
                <a:r>
                  <a:rPr lang="zh-TW" altLang="en-US" sz="2400" kern="100" dirty="0">
                    <a:latin typeface="Calibri" panose="020F0502020204030204" pitchFamily="34" charset="0"/>
                    <a:ea typeface="新細明體" panose="02020500000000000000" pitchFamily="18" charset="-120"/>
                    <a:cs typeface="Times New Roman" panose="02020603050405020304" pitchFamily="18" charset="0"/>
                  </a:rPr>
                  <a:t>輸入數小於</a:t>
                </a:r>
                <a:r>
                  <a:rPr lang="en-US" altLang="zh-TW" sz="2400" kern="100" dirty="0">
                    <a:latin typeface="Calibri" panose="020F0502020204030204" pitchFamily="34" charset="0"/>
                    <a:ea typeface="新細明體" panose="02020500000000000000" pitchFamily="18" charset="-120"/>
                    <a:cs typeface="Times New Roman" panose="02020603050405020304" pitchFamily="18" charset="0"/>
                  </a:rPr>
                  <a:t>0</a:t>
                </a:r>
                <a:r>
                  <a:rPr lang="zh-TW" altLang="en-US" sz="2400" kern="100" dirty="0">
                    <a:latin typeface="Calibri" panose="020F0502020204030204" pitchFamily="34" charset="0"/>
                    <a:ea typeface="新細明體" panose="02020500000000000000" pitchFamily="18" charset="-120"/>
                    <a:cs typeface="Times New Roman" panose="02020603050405020304" pitchFamily="18" charset="0"/>
                  </a:rPr>
                  <a:t>時，輸出</a:t>
                </a:r>
                <a:r>
                  <a:rPr lang="en-US" altLang="zh-TW" sz="2400" kern="100" dirty="0">
                    <a:latin typeface="Calibri" panose="020F0502020204030204" pitchFamily="34" charset="0"/>
                    <a:ea typeface="新細明體" panose="02020500000000000000" pitchFamily="18" charset="-120"/>
                    <a:cs typeface="Times New Roman" panose="02020603050405020304" pitchFamily="18" charset="0"/>
                  </a:rPr>
                  <a:t>0</a:t>
                </a:r>
                <a:r>
                  <a:rPr lang="zh-TW" altLang="en-US" sz="2400" kern="100" dirty="0">
                    <a:latin typeface="Calibri" panose="020F0502020204030204" pitchFamily="34" charset="0"/>
                    <a:ea typeface="新細明體" panose="02020500000000000000" pitchFamily="18" charset="-120"/>
                    <a:cs typeface="Times New Roman" panose="02020603050405020304" pitchFamily="18" charset="0"/>
                  </a:rPr>
                  <a:t>；大於</a:t>
                </a:r>
                <a:r>
                  <a:rPr lang="en-US" altLang="zh-TW" sz="2400" kern="100" dirty="0">
                    <a:latin typeface="Calibri" panose="020F0502020204030204" pitchFamily="34" charset="0"/>
                    <a:ea typeface="新細明體" panose="02020500000000000000" pitchFamily="18" charset="-120"/>
                    <a:cs typeface="Times New Roman" panose="02020603050405020304" pitchFamily="18" charset="0"/>
                  </a:rPr>
                  <a:t>0</a:t>
                </a:r>
                <a:r>
                  <a:rPr lang="zh-TW" altLang="en-US" sz="2400" kern="100" dirty="0">
                    <a:latin typeface="Calibri" panose="020F0502020204030204" pitchFamily="34" charset="0"/>
                    <a:ea typeface="新細明體" panose="02020500000000000000" pitchFamily="18" charset="-120"/>
                    <a:cs typeface="Times New Roman" panose="02020603050405020304" pitchFamily="18" charset="0"/>
                  </a:rPr>
                  <a:t>則為線性函數，直接輸出輸入值。</a:t>
                </a:r>
                <a:endParaRPr lang="en-US" altLang="zh-TW" sz="2400" kern="100" dirty="0">
                  <a:latin typeface="Calibri" panose="020F0502020204030204" pitchFamily="34" charset="0"/>
                  <a:ea typeface="新細明體" panose="02020500000000000000" pitchFamily="18" charset="-120"/>
                  <a:cs typeface="Times New Roman" panose="02020603050405020304" pitchFamily="18" charset="0"/>
                </a:endParaRPr>
              </a:p>
              <a:p>
                <a:pPr marL="0" indent="0">
                  <a:lnSpc>
                    <a:spcPts val="3600"/>
                  </a:lnSpc>
                  <a:buNone/>
                </a:pPr>
                <a:r>
                  <a:rPr lang="zh-TW" altLang="en-US" sz="2400" kern="100" dirty="0">
                    <a:latin typeface="Calibri" panose="020F0502020204030204" pitchFamily="34" charset="0"/>
                    <a:ea typeface="新細明體" panose="02020500000000000000" pitchFamily="18" charset="-120"/>
                    <a:cs typeface="Times New Roman" panose="02020603050405020304" pitchFamily="18" charset="0"/>
                  </a:rPr>
                  <a:t>公式：</a:t>
                </a:r>
                <a14:m>
                  <m:oMath xmlns:m="http://schemas.openxmlformats.org/officeDocument/2006/math">
                    <m:r>
                      <a:rPr lang="pt-BR" altLang="zh-TW" sz="2400" i="1" kern="100" smtClean="0">
                        <a:latin typeface="Cambria Math" panose="02040503050406030204" pitchFamily="18" charset="0"/>
                        <a:ea typeface="新細明體" panose="02020500000000000000" pitchFamily="18" charset="-120"/>
                        <a:cs typeface="Times New Roman" panose="02020603050405020304" pitchFamily="18" charset="0"/>
                      </a:rPr>
                      <m:t>𝑓</m:t>
                    </m:r>
                    <m:d>
                      <m:dPr>
                        <m:ctrlPr>
                          <a:rPr lang="pt-BR" altLang="zh-TW" sz="2400" i="1" kern="100" smtClean="0">
                            <a:latin typeface="Cambria Math" panose="02040503050406030204" pitchFamily="18" charset="0"/>
                            <a:ea typeface="新細明體" panose="02020500000000000000" pitchFamily="18" charset="-120"/>
                            <a:cs typeface="Times New Roman" panose="02020603050405020304" pitchFamily="18" charset="0"/>
                          </a:rPr>
                        </m:ctrlPr>
                      </m:dPr>
                      <m:e>
                        <m:r>
                          <a:rPr lang="pt-BR" altLang="zh-TW" sz="2400" i="1" kern="100" smtClean="0">
                            <a:latin typeface="Cambria Math" panose="02040503050406030204" pitchFamily="18" charset="0"/>
                            <a:ea typeface="新細明體" panose="02020500000000000000" pitchFamily="18" charset="-120"/>
                            <a:cs typeface="Times New Roman" panose="02020603050405020304" pitchFamily="18" charset="0"/>
                          </a:rPr>
                          <m:t>𝑥</m:t>
                        </m:r>
                      </m:e>
                    </m:d>
                    <m:r>
                      <a:rPr lang="pt-BR" altLang="zh-TW" sz="2400" i="1" kern="100" smtClean="0">
                        <a:latin typeface="Cambria Math" panose="02040503050406030204" pitchFamily="18" charset="0"/>
                        <a:ea typeface="新細明體" panose="02020500000000000000" pitchFamily="18" charset="-120"/>
                        <a:cs typeface="Times New Roman" panose="02020603050405020304" pitchFamily="18" charset="0"/>
                      </a:rPr>
                      <m:t>=</m:t>
                    </m:r>
                    <m:r>
                      <m:rPr>
                        <m:sty m:val="p"/>
                      </m:rPr>
                      <a:rPr lang="en-US" altLang="zh-TW" sz="2400" b="0" i="0" kern="100" smtClean="0">
                        <a:latin typeface="Cambria Math" panose="02040503050406030204" pitchFamily="18" charset="0"/>
                        <a:ea typeface="新細明體" panose="02020500000000000000" pitchFamily="18" charset="-120"/>
                        <a:cs typeface="Times New Roman" panose="02020603050405020304" pitchFamily="18" charset="0"/>
                      </a:rPr>
                      <m:t>max</m:t>
                    </m:r>
                    <m:r>
                      <a:rPr lang="en-US" altLang="zh-TW" sz="2400" b="0" i="1" kern="100" smtClean="0">
                        <a:latin typeface="Cambria Math" panose="02040503050406030204" pitchFamily="18" charset="0"/>
                        <a:ea typeface="新細明體" panose="02020500000000000000" pitchFamily="18" charset="-120"/>
                        <a:cs typeface="Times New Roman" panose="02020603050405020304" pitchFamily="18" charset="0"/>
                      </a:rPr>
                      <m:t>⁡(0,</m:t>
                    </m:r>
                    <m:r>
                      <a:rPr lang="en-US" altLang="zh-TW" sz="2400" b="0" i="1" kern="100" smtClean="0">
                        <a:latin typeface="Cambria Math" panose="02040503050406030204" pitchFamily="18" charset="0"/>
                        <a:ea typeface="新細明體" panose="02020500000000000000" pitchFamily="18" charset="-120"/>
                        <a:cs typeface="Times New Roman" panose="02020603050405020304" pitchFamily="18" charset="0"/>
                      </a:rPr>
                      <m:t>𝑥</m:t>
                    </m:r>
                    <m:r>
                      <a:rPr lang="en-US" altLang="zh-TW" sz="2400" b="0" i="1" kern="100" smtClean="0">
                        <a:latin typeface="Cambria Math" panose="02040503050406030204" pitchFamily="18" charset="0"/>
                        <a:ea typeface="新細明體" panose="02020500000000000000" pitchFamily="18" charset="-120"/>
                        <a:cs typeface="Times New Roman" panose="02020603050405020304" pitchFamily="18" charset="0"/>
                      </a:rPr>
                      <m:t>)</m:t>
                    </m:r>
                  </m:oMath>
                </a14:m>
                <a:endParaRPr lang="zh-TW" altLang="en-US" sz="2400" kern="100" dirty="0">
                  <a:latin typeface="Calibri" panose="020F0502020204030204" pitchFamily="34" charset="0"/>
                  <a:ea typeface="新細明體" panose="02020500000000000000" pitchFamily="18" charset="-120"/>
                  <a:cs typeface="Times New Roman" panose="02020603050405020304" pitchFamily="18" charset="0"/>
                </a:endParaRPr>
              </a:p>
            </p:txBody>
          </p:sp>
        </mc:Choice>
        <mc:Fallback xmlns="">
          <p:sp>
            <p:nvSpPr>
              <p:cNvPr id="3" name="內容版面配置區 2">
                <a:extLst>
                  <a:ext uri="{FF2B5EF4-FFF2-40B4-BE49-F238E27FC236}">
                    <a16:creationId xmlns:a16="http://schemas.microsoft.com/office/drawing/2014/main" id="{F6F37710-5EBD-0D0F-1FDA-92986F6DBE45}"/>
                  </a:ext>
                </a:extLst>
              </p:cNvPr>
              <p:cNvSpPr>
                <a:spLocks noGrp="1" noRot="1" noChangeAspect="1" noMove="1" noResize="1" noEditPoints="1" noAdjustHandles="1" noChangeArrowheads="1" noChangeShapeType="1" noTextEdit="1"/>
              </p:cNvSpPr>
              <p:nvPr>
                <p:ph idx="1"/>
              </p:nvPr>
            </p:nvSpPr>
            <p:spPr>
              <a:xfrm>
                <a:off x="1371600" y="1460499"/>
                <a:ext cx="4724400" cy="1721365"/>
              </a:xfrm>
              <a:blipFill>
                <a:blip r:embed="rId2"/>
                <a:stretch>
                  <a:fillRect l="-1935"/>
                </a:stretch>
              </a:blipFill>
            </p:spPr>
            <p:txBody>
              <a:bodyPr/>
              <a:lstStyle/>
              <a:p>
                <a:r>
                  <a:rPr lang="zh-TW" altLang="en-US">
                    <a:noFill/>
                  </a:rPr>
                  <a:t> </a:t>
                </a:r>
              </a:p>
            </p:txBody>
          </p:sp>
        </mc:Fallback>
      </mc:AlternateContent>
      <p:sp>
        <p:nvSpPr>
          <p:cNvPr id="6" name="標題 1">
            <a:extLst>
              <a:ext uri="{FF2B5EF4-FFF2-40B4-BE49-F238E27FC236}">
                <a16:creationId xmlns:a16="http://schemas.microsoft.com/office/drawing/2014/main" id="{97750D59-830A-E4BA-12CD-5C41509C35BF}"/>
              </a:ext>
            </a:extLst>
          </p:cNvPr>
          <p:cNvSpPr txBox="1">
            <a:spLocks/>
          </p:cNvSpPr>
          <p:nvPr/>
        </p:nvSpPr>
        <p:spPr>
          <a:xfrm>
            <a:off x="1371599" y="3619234"/>
            <a:ext cx="2415746" cy="647700"/>
          </a:xfrm>
          <a:prstGeom prst="rect">
            <a:avLst/>
          </a:prstGeom>
        </p:spPr>
        <p:txBody>
          <a:bodyPr vert="horz" lIns="91440" tIns="45720" rIns="91440" bIns="45720" rtlCol="0" anchor="t">
            <a:normAutofit fontScale="97500" lnSpcReduction="10000"/>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en-US" altLang="zh-TW" dirty="0"/>
              <a:t>Tanh</a:t>
            </a:r>
            <a:r>
              <a:rPr lang="zh-TW" altLang="en-US" dirty="0"/>
              <a:t>函數</a:t>
            </a:r>
          </a:p>
        </p:txBody>
      </p:sp>
      <mc:AlternateContent xmlns:mc="http://schemas.openxmlformats.org/markup-compatibility/2006" xmlns:a14="http://schemas.microsoft.com/office/drawing/2010/main">
        <mc:Choice Requires="a14">
          <p:sp>
            <p:nvSpPr>
              <p:cNvPr id="7" name="內容版面配置區 2">
                <a:extLst>
                  <a:ext uri="{FF2B5EF4-FFF2-40B4-BE49-F238E27FC236}">
                    <a16:creationId xmlns:a16="http://schemas.microsoft.com/office/drawing/2014/main" id="{858C2D1C-97CB-95F0-AA83-AAFD11A8F8AA}"/>
                  </a:ext>
                </a:extLst>
              </p:cNvPr>
              <p:cNvSpPr txBox="1">
                <a:spLocks/>
              </p:cNvSpPr>
              <p:nvPr/>
            </p:nvSpPr>
            <p:spPr>
              <a:xfrm>
                <a:off x="1371600" y="4393934"/>
                <a:ext cx="4893276" cy="2104424"/>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a:lnSpc>
                    <a:spcPts val="3600"/>
                  </a:lnSpc>
                  <a:buFont typeface="Franklin Gothic Book" panose="020B0503020102020204" pitchFamily="34" charset="0"/>
                  <a:buNone/>
                </a:pPr>
                <a:r>
                  <a:rPr lang="zh-TW" altLang="en-US" sz="2400" kern="100" dirty="0">
                    <a:latin typeface="Calibri" panose="020F0502020204030204" pitchFamily="34" charset="0"/>
                    <a:ea typeface="新細明體" panose="02020500000000000000" pitchFamily="18" charset="-120"/>
                    <a:cs typeface="Times New Roman" panose="02020603050405020304" pitchFamily="18" charset="0"/>
                  </a:rPr>
                  <a:t>雙曲線函數是種三角函數，輸出值在</a:t>
                </a:r>
                <a:r>
                  <a:rPr lang="en-US" altLang="zh-TW" sz="2400" kern="100" dirty="0">
                    <a:latin typeface="Calibri" panose="020F0502020204030204" pitchFamily="34" charset="0"/>
                    <a:ea typeface="新細明體" panose="02020500000000000000" pitchFamily="18" charset="-120"/>
                    <a:cs typeface="Times New Roman" panose="02020603050405020304" pitchFamily="18" charset="0"/>
                  </a:rPr>
                  <a:t>-1~1</a:t>
                </a:r>
                <a:r>
                  <a:rPr lang="zh-TW" altLang="en-US" sz="2400" kern="100" dirty="0">
                    <a:latin typeface="Calibri" panose="020F0502020204030204" pitchFamily="34" charset="0"/>
                    <a:ea typeface="新細明體" panose="02020500000000000000" pitchFamily="18" charset="-120"/>
                    <a:cs typeface="Times New Roman" panose="02020603050405020304" pitchFamily="18" charset="0"/>
                  </a:rPr>
                  <a:t>之間，優點是容易處理負值</a:t>
                </a:r>
                <a:endParaRPr lang="en-US" altLang="zh-TW" sz="2400" kern="100" dirty="0">
                  <a:latin typeface="Calibri" panose="020F0502020204030204" pitchFamily="34" charset="0"/>
                  <a:ea typeface="新細明體" panose="02020500000000000000" pitchFamily="18" charset="-120"/>
                  <a:cs typeface="Times New Roman" panose="02020603050405020304" pitchFamily="18" charset="0"/>
                </a:endParaRPr>
              </a:p>
              <a:p>
                <a:pPr marL="0" indent="0">
                  <a:lnSpc>
                    <a:spcPts val="3600"/>
                  </a:lnSpc>
                  <a:buFont typeface="Franklin Gothic Book" panose="020B0503020102020204" pitchFamily="34" charset="0"/>
                  <a:buNone/>
                </a:pPr>
                <a:r>
                  <a:rPr lang="zh-TW" altLang="en-US" sz="2400" kern="100" dirty="0">
                    <a:latin typeface="Calibri" panose="020F0502020204030204" pitchFamily="34" charset="0"/>
                    <a:ea typeface="新細明體" panose="02020500000000000000" pitchFamily="18" charset="-120"/>
                    <a:cs typeface="Times New Roman" panose="02020603050405020304" pitchFamily="18" charset="0"/>
                  </a:rPr>
                  <a:t>公式：</a:t>
                </a:r>
                <a:r>
                  <a:rPr lang="pt-BR" altLang="zh-TW" sz="2400" kern="100" dirty="0">
                    <a:ea typeface="新細明體" panose="02020500000000000000" pitchFamily="18" charset="-120"/>
                    <a:cs typeface="Times New Roman" panose="02020603050405020304" pitchFamily="18" charset="0"/>
                  </a:rPr>
                  <a:t> </a:t>
                </a:r>
                <a14:m>
                  <m:oMath xmlns:m="http://schemas.openxmlformats.org/officeDocument/2006/math">
                    <m:r>
                      <a:rPr lang="pt-BR" altLang="zh-TW" sz="2400" i="1" kern="100" smtClean="0">
                        <a:latin typeface="Cambria Math" panose="02040503050406030204" pitchFamily="18" charset="0"/>
                        <a:ea typeface="新細明體" panose="02020500000000000000" pitchFamily="18" charset="-120"/>
                        <a:cs typeface="Times New Roman" panose="02020603050405020304" pitchFamily="18" charset="0"/>
                      </a:rPr>
                      <m:t>𝑓</m:t>
                    </m:r>
                    <m:d>
                      <m:dPr>
                        <m:ctrlPr>
                          <a:rPr lang="pt-BR" altLang="zh-TW" sz="2400" i="1" kern="100" smtClean="0">
                            <a:latin typeface="Cambria Math" panose="02040503050406030204" pitchFamily="18" charset="0"/>
                            <a:ea typeface="新細明體" panose="02020500000000000000" pitchFamily="18" charset="-120"/>
                            <a:cs typeface="Times New Roman" panose="02020603050405020304" pitchFamily="18" charset="0"/>
                          </a:rPr>
                        </m:ctrlPr>
                      </m:dPr>
                      <m:e>
                        <m:r>
                          <a:rPr lang="pt-BR" altLang="zh-TW" sz="2400" i="1" kern="100" smtClean="0">
                            <a:latin typeface="Cambria Math" panose="02040503050406030204" pitchFamily="18" charset="0"/>
                            <a:ea typeface="新細明體" panose="02020500000000000000" pitchFamily="18" charset="-120"/>
                            <a:cs typeface="Times New Roman" panose="02020603050405020304" pitchFamily="18" charset="0"/>
                          </a:rPr>
                          <m:t>𝑥</m:t>
                        </m:r>
                      </m:e>
                    </m:d>
                    <m:r>
                      <a:rPr lang="pt-BR" altLang="zh-TW" sz="2400" i="1" kern="100" smtClean="0">
                        <a:latin typeface="Cambria Math" panose="02040503050406030204" pitchFamily="18" charset="0"/>
                        <a:ea typeface="新細明體" panose="02020500000000000000" pitchFamily="18" charset="-120"/>
                        <a:cs typeface="Times New Roman" panose="02020603050405020304" pitchFamily="18" charset="0"/>
                      </a:rPr>
                      <m:t>=</m:t>
                    </m:r>
                    <m:f>
                      <m:fPr>
                        <m:ctrlPr>
                          <a:rPr lang="pt-BR" altLang="zh-TW" sz="2400" i="1" kern="100" smtClean="0">
                            <a:latin typeface="Cambria Math" panose="02040503050406030204" pitchFamily="18" charset="0"/>
                            <a:ea typeface="新細明體" panose="02020500000000000000" pitchFamily="18" charset="-120"/>
                            <a:cs typeface="Times New Roman" panose="02020603050405020304" pitchFamily="18" charset="0"/>
                          </a:rPr>
                        </m:ctrlPr>
                      </m:fPr>
                      <m:num>
                        <m:r>
                          <m:rPr>
                            <m:sty m:val="p"/>
                          </m:rPr>
                          <a:rPr lang="en-US" altLang="zh-TW" sz="2400" b="0" i="0" kern="100" smtClean="0">
                            <a:latin typeface="Cambria Math" panose="02040503050406030204" pitchFamily="18" charset="0"/>
                            <a:ea typeface="新細明體" panose="02020500000000000000" pitchFamily="18" charset="-120"/>
                            <a:cs typeface="Times New Roman" panose="02020603050405020304" pitchFamily="18" charset="0"/>
                          </a:rPr>
                          <m:t>sinh</m:t>
                        </m:r>
                        <m:r>
                          <a:rPr lang="en-US" altLang="zh-TW" sz="2400" b="0" i="1" kern="100" smtClean="0">
                            <a:latin typeface="Cambria Math" panose="02040503050406030204" pitchFamily="18" charset="0"/>
                            <a:ea typeface="新細明體" panose="02020500000000000000" pitchFamily="18" charset="-120"/>
                            <a:cs typeface="Times New Roman" panose="02020603050405020304" pitchFamily="18" charset="0"/>
                          </a:rPr>
                          <m:t>⁡(</m:t>
                        </m:r>
                        <m:r>
                          <a:rPr lang="en-US" altLang="zh-TW" sz="2400" b="0" i="1" kern="100" smtClean="0">
                            <a:latin typeface="Cambria Math" panose="02040503050406030204" pitchFamily="18" charset="0"/>
                            <a:ea typeface="新細明體" panose="02020500000000000000" pitchFamily="18" charset="-120"/>
                            <a:cs typeface="Times New Roman" panose="02020603050405020304" pitchFamily="18" charset="0"/>
                          </a:rPr>
                          <m:t>𝑥</m:t>
                        </m:r>
                        <m:r>
                          <a:rPr lang="en-US" altLang="zh-TW" sz="2400" b="0" i="1" kern="100" smtClean="0">
                            <a:latin typeface="Cambria Math" panose="02040503050406030204" pitchFamily="18" charset="0"/>
                            <a:ea typeface="新細明體" panose="02020500000000000000" pitchFamily="18" charset="-120"/>
                            <a:cs typeface="Times New Roman" panose="02020603050405020304" pitchFamily="18" charset="0"/>
                          </a:rPr>
                          <m:t>)</m:t>
                        </m:r>
                      </m:num>
                      <m:den>
                        <m:r>
                          <m:rPr>
                            <m:sty m:val="p"/>
                          </m:rPr>
                          <a:rPr lang="en-US" altLang="zh-TW" sz="2400" b="0" i="0" kern="100" smtClean="0">
                            <a:latin typeface="Cambria Math" panose="02040503050406030204" pitchFamily="18" charset="0"/>
                            <a:ea typeface="新細明體" panose="02020500000000000000" pitchFamily="18" charset="-120"/>
                            <a:cs typeface="Times New Roman" panose="02020603050405020304" pitchFamily="18" charset="0"/>
                          </a:rPr>
                          <m:t>cosh</m:t>
                        </m:r>
                        <m:r>
                          <a:rPr lang="en-US" altLang="zh-TW" sz="2400" b="0" i="1" kern="100" smtClean="0">
                            <a:latin typeface="Cambria Math" panose="02040503050406030204" pitchFamily="18" charset="0"/>
                            <a:ea typeface="新細明體" panose="02020500000000000000" pitchFamily="18" charset="-120"/>
                            <a:cs typeface="Times New Roman" panose="02020603050405020304" pitchFamily="18" charset="0"/>
                          </a:rPr>
                          <m:t>⁡(</m:t>
                        </m:r>
                        <m:r>
                          <a:rPr lang="en-US" altLang="zh-TW" sz="2400" b="0" i="1" kern="100" smtClean="0">
                            <a:latin typeface="Cambria Math" panose="02040503050406030204" pitchFamily="18" charset="0"/>
                            <a:ea typeface="新細明體" panose="02020500000000000000" pitchFamily="18" charset="-120"/>
                            <a:cs typeface="Times New Roman" panose="02020603050405020304" pitchFamily="18" charset="0"/>
                          </a:rPr>
                          <m:t>𝑥</m:t>
                        </m:r>
                        <m:r>
                          <a:rPr lang="en-US" altLang="zh-TW" sz="2400" b="0" i="1" kern="100" smtClean="0">
                            <a:latin typeface="Cambria Math" panose="02040503050406030204" pitchFamily="18" charset="0"/>
                            <a:ea typeface="新細明體" panose="02020500000000000000" pitchFamily="18" charset="-120"/>
                            <a:cs typeface="Times New Roman" panose="02020603050405020304" pitchFamily="18" charset="0"/>
                          </a:rPr>
                          <m:t>)</m:t>
                        </m:r>
                      </m:den>
                    </m:f>
                  </m:oMath>
                </a14:m>
                <a:endParaRPr lang="zh-TW" altLang="en-US" sz="2400" kern="100" dirty="0">
                  <a:latin typeface="Calibri" panose="020F0502020204030204" pitchFamily="34" charset="0"/>
                  <a:ea typeface="新細明體" panose="02020500000000000000" pitchFamily="18" charset="-120"/>
                  <a:cs typeface="Times New Roman" panose="02020603050405020304" pitchFamily="18" charset="0"/>
                </a:endParaRPr>
              </a:p>
            </p:txBody>
          </p:sp>
        </mc:Choice>
        <mc:Fallback xmlns="">
          <p:sp>
            <p:nvSpPr>
              <p:cNvPr id="7" name="內容版面配置區 2">
                <a:extLst>
                  <a:ext uri="{FF2B5EF4-FFF2-40B4-BE49-F238E27FC236}">
                    <a16:creationId xmlns:a16="http://schemas.microsoft.com/office/drawing/2014/main" id="{858C2D1C-97CB-95F0-AA83-AAFD11A8F8AA}"/>
                  </a:ext>
                </a:extLst>
              </p:cNvPr>
              <p:cNvSpPr txBox="1">
                <a:spLocks noRot="1" noChangeAspect="1" noMove="1" noResize="1" noEditPoints="1" noAdjustHandles="1" noChangeArrowheads="1" noChangeShapeType="1" noTextEdit="1"/>
              </p:cNvSpPr>
              <p:nvPr/>
            </p:nvSpPr>
            <p:spPr>
              <a:xfrm>
                <a:off x="1371600" y="4393934"/>
                <a:ext cx="4893276" cy="2104424"/>
              </a:xfrm>
              <a:prstGeom prst="rect">
                <a:avLst/>
              </a:prstGeom>
              <a:blipFill>
                <a:blip r:embed="rId3"/>
                <a:stretch>
                  <a:fillRect l="-1868"/>
                </a:stretch>
              </a:blipFill>
            </p:spPr>
            <p:txBody>
              <a:bodyPr/>
              <a:lstStyle/>
              <a:p>
                <a:r>
                  <a:rPr lang="zh-TW" altLang="en-US">
                    <a:noFill/>
                  </a:rPr>
                  <a:t> </a:t>
                </a:r>
              </a:p>
            </p:txBody>
          </p:sp>
        </mc:Fallback>
      </mc:AlternateContent>
      <p:pic>
        <p:nvPicPr>
          <p:cNvPr id="5" name="圖片 4">
            <a:extLst>
              <a:ext uri="{FF2B5EF4-FFF2-40B4-BE49-F238E27FC236}">
                <a16:creationId xmlns:a16="http://schemas.microsoft.com/office/drawing/2014/main" id="{F2998D84-8CF4-2783-E0AB-D0BE52AA9979}"/>
              </a:ext>
            </a:extLst>
          </p:cNvPr>
          <p:cNvPicPr>
            <a:picLocks noChangeAspect="1"/>
          </p:cNvPicPr>
          <p:nvPr/>
        </p:nvPicPr>
        <p:blipFill>
          <a:blip r:embed="rId4"/>
          <a:stretch>
            <a:fillRect/>
          </a:stretch>
        </p:blipFill>
        <p:spPr>
          <a:xfrm>
            <a:off x="7021237" y="506627"/>
            <a:ext cx="3951563" cy="2675237"/>
          </a:xfrm>
          <a:prstGeom prst="rect">
            <a:avLst/>
          </a:prstGeom>
        </p:spPr>
      </p:pic>
      <p:pic>
        <p:nvPicPr>
          <p:cNvPr id="9" name="圖片 8">
            <a:extLst>
              <a:ext uri="{FF2B5EF4-FFF2-40B4-BE49-F238E27FC236}">
                <a16:creationId xmlns:a16="http://schemas.microsoft.com/office/drawing/2014/main" id="{04A7E621-45AF-6484-50EC-32E2E34DB9B6}"/>
              </a:ext>
            </a:extLst>
          </p:cNvPr>
          <p:cNvPicPr>
            <a:picLocks noChangeAspect="1"/>
          </p:cNvPicPr>
          <p:nvPr/>
        </p:nvPicPr>
        <p:blipFill>
          <a:blip r:embed="rId5"/>
          <a:stretch>
            <a:fillRect/>
          </a:stretch>
        </p:blipFill>
        <p:spPr>
          <a:xfrm>
            <a:off x="7021237" y="4038562"/>
            <a:ext cx="3951563" cy="2367120"/>
          </a:xfrm>
          <a:prstGeom prst="rect">
            <a:avLst/>
          </a:prstGeom>
        </p:spPr>
      </p:pic>
    </p:spTree>
    <p:extLst>
      <p:ext uri="{BB962C8B-B14F-4D97-AF65-F5344CB8AC3E}">
        <p14:creationId xmlns:p14="http://schemas.microsoft.com/office/powerpoint/2010/main" val="42179118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F2DD097-A3A2-5586-6F08-CBBE990E2667}"/>
              </a:ext>
            </a:extLst>
          </p:cNvPr>
          <p:cNvSpPr>
            <a:spLocks noGrp="1"/>
          </p:cNvSpPr>
          <p:nvPr>
            <p:ph type="title"/>
          </p:nvPr>
        </p:nvSpPr>
        <p:spPr>
          <a:xfrm>
            <a:off x="1414848" y="1365422"/>
            <a:ext cx="9601200" cy="647700"/>
          </a:xfrm>
        </p:spPr>
        <p:txBody>
          <a:bodyPr>
            <a:normAutofit fontScale="90000"/>
          </a:bodyPr>
          <a:lstStyle/>
          <a:p>
            <a:r>
              <a:rPr lang="en-US" altLang="zh-TW" dirty="0" err="1"/>
              <a:t>Softmax</a:t>
            </a:r>
            <a:r>
              <a:rPr lang="zh-TW" altLang="en-US" dirty="0"/>
              <a:t>函數</a:t>
            </a:r>
          </a:p>
        </p:txBody>
      </p:sp>
      <p:sp>
        <p:nvSpPr>
          <p:cNvPr id="3" name="內容版面配置區 2">
            <a:extLst>
              <a:ext uri="{FF2B5EF4-FFF2-40B4-BE49-F238E27FC236}">
                <a16:creationId xmlns:a16="http://schemas.microsoft.com/office/drawing/2014/main" id="{F6F37710-5EBD-0D0F-1FDA-92986F6DBE45}"/>
              </a:ext>
            </a:extLst>
          </p:cNvPr>
          <p:cNvSpPr>
            <a:spLocks noGrp="1"/>
          </p:cNvSpPr>
          <p:nvPr>
            <p:ph idx="1"/>
          </p:nvPr>
        </p:nvSpPr>
        <p:spPr>
          <a:xfrm>
            <a:off x="1414847" y="2140121"/>
            <a:ext cx="9947189" cy="1721365"/>
          </a:xfrm>
        </p:spPr>
        <p:txBody>
          <a:bodyPr>
            <a:normAutofit/>
          </a:bodyPr>
          <a:lstStyle/>
          <a:p>
            <a:pPr marL="0" indent="0">
              <a:lnSpc>
                <a:spcPts val="3600"/>
              </a:lnSpc>
              <a:buNone/>
            </a:pPr>
            <a:r>
              <a:rPr lang="zh-TW" altLang="en-US" sz="2400" kern="100" dirty="0">
                <a:latin typeface="Calibri" panose="020F0502020204030204" pitchFamily="34" charset="0"/>
                <a:ea typeface="新細明體" panose="02020500000000000000" pitchFamily="18" charset="-120"/>
                <a:cs typeface="Times New Roman" panose="02020603050405020304" pitchFamily="18" charset="0"/>
              </a:rPr>
              <a:t>將輸入值轉乘</a:t>
            </a:r>
            <a:r>
              <a:rPr lang="en-US" altLang="zh-TW" sz="2400" kern="100" dirty="0">
                <a:latin typeface="Calibri" panose="020F0502020204030204" pitchFamily="34" charset="0"/>
                <a:ea typeface="新細明體" panose="02020500000000000000" pitchFamily="18" charset="-120"/>
                <a:cs typeface="Times New Roman" panose="02020603050405020304" pitchFamily="18" charset="0"/>
              </a:rPr>
              <a:t>0~1</a:t>
            </a:r>
            <a:r>
              <a:rPr lang="zh-TW" altLang="en-US" sz="2400" kern="100" dirty="0">
                <a:latin typeface="Calibri" panose="020F0502020204030204" pitchFamily="34" charset="0"/>
                <a:ea typeface="新細明體" panose="02020500000000000000" pitchFamily="18" charset="-120"/>
                <a:cs typeface="Times New Roman" panose="02020603050405020304" pitchFamily="18" charset="0"/>
              </a:rPr>
              <a:t>之間實數，如同對應機率呈現，如：</a:t>
            </a:r>
            <a:br>
              <a:rPr lang="en-US" altLang="zh-TW" sz="2400" kern="100" dirty="0">
                <a:latin typeface="Calibri" panose="020F0502020204030204" pitchFamily="34" charset="0"/>
                <a:ea typeface="新細明體" panose="02020500000000000000" pitchFamily="18" charset="-120"/>
                <a:cs typeface="Times New Roman" panose="02020603050405020304" pitchFamily="18" charset="0"/>
              </a:rPr>
            </a:br>
            <a:r>
              <a:rPr lang="zh-TW" altLang="en-US" sz="2400" kern="100" dirty="0">
                <a:latin typeface="Calibri" panose="020F0502020204030204" pitchFamily="34" charset="0"/>
                <a:ea typeface="新細明體" panose="02020500000000000000" pitchFamily="18" charset="-120"/>
                <a:cs typeface="Times New Roman" panose="02020603050405020304" pitchFamily="18" charset="0"/>
              </a:rPr>
              <a:t>輸入值：</a:t>
            </a:r>
            <a:r>
              <a:rPr lang="en-US" altLang="zh-TW" sz="2400" kern="100" dirty="0">
                <a:latin typeface="Calibri" panose="020F0502020204030204" pitchFamily="34" charset="0"/>
                <a:ea typeface="新細明體" panose="02020500000000000000" pitchFamily="18" charset="-120"/>
                <a:cs typeface="Times New Roman" panose="02020603050405020304" pitchFamily="18" charset="0"/>
              </a:rPr>
              <a:t>[</a:t>
            </a:r>
            <a:r>
              <a:rPr lang="zh-TW" altLang="en-US" sz="2400" kern="100" dirty="0">
                <a:latin typeface="Calibri" panose="020F0502020204030204" pitchFamily="34" charset="0"/>
                <a:ea typeface="新細明體" panose="02020500000000000000" pitchFamily="18" charset="-120"/>
                <a:cs typeface="Times New Roman" panose="02020603050405020304" pitchFamily="18" charset="0"/>
              </a:rPr>
              <a:t>         </a:t>
            </a:r>
            <a:r>
              <a:rPr lang="en-US" altLang="zh-TW" sz="2400" kern="100" dirty="0">
                <a:latin typeface="Calibri" panose="020F0502020204030204" pitchFamily="34" charset="0"/>
                <a:ea typeface="新細明體" panose="02020500000000000000" pitchFamily="18" charset="-120"/>
                <a:cs typeface="Times New Roman" panose="02020603050405020304" pitchFamily="18" charset="0"/>
              </a:rPr>
              <a:t>1,</a:t>
            </a:r>
            <a:r>
              <a:rPr lang="zh-TW" altLang="en-US" sz="2400" kern="100" dirty="0">
                <a:latin typeface="Calibri" panose="020F0502020204030204" pitchFamily="34" charset="0"/>
                <a:ea typeface="新細明體" panose="02020500000000000000" pitchFamily="18" charset="-120"/>
                <a:cs typeface="Times New Roman" panose="02020603050405020304" pitchFamily="18" charset="0"/>
              </a:rPr>
              <a:t>          </a:t>
            </a:r>
            <a:r>
              <a:rPr lang="en-US" altLang="zh-TW" sz="2400" kern="100" dirty="0">
                <a:latin typeface="Calibri" panose="020F0502020204030204" pitchFamily="34" charset="0"/>
                <a:ea typeface="新細明體" panose="02020500000000000000" pitchFamily="18" charset="-120"/>
                <a:cs typeface="Times New Roman" panose="02020603050405020304" pitchFamily="18" charset="0"/>
              </a:rPr>
              <a:t>2,</a:t>
            </a:r>
            <a:r>
              <a:rPr lang="zh-TW" altLang="en-US" sz="2400" kern="100" dirty="0">
                <a:latin typeface="Calibri" panose="020F0502020204030204" pitchFamily="34" charset="0"/>
                <a:ea typeface="新細明體" panose="02020500000000000000" pitchFamily="18" charset="-120"/>
                <a:cs typeface="Times New Roman" panose="02020603050405020304" pitchFamily="18" charset="0"/>
              </a:rPr>
              <a:t>          </a:t>
            </a:r>
            <a:r>
              <a:rPr lang="en-US" altLang="zh-TW" sz="2400" kern="100" dirty="0">
                <a:latin typeface="Calibri" panose="020F0502020204030204" pitchFamily="34" charset="0"/>
                <a:ea typeface="新細明體" panose="02020500000000000000" pitchFamily="18" charset="-120"/>
                <a:cs typeface="Times New Roman" panose="02020603050405020304" pitchFamily="18" charset="0"/>
              </a:rPr>
              <a:t>3,</a:t>
            </a:r>
            <a:r>
              <a:rPr lang="zh-TW" altLang="en-US" sz="2400" kern="100" dirty="0">
                <a:latin typeface="Calibri" panose="020F0502020204030204" pitchFamily="34" charset="0"/>
                <a:ea typeface="新細明體" panose="02020500000000000000" pitchFamily="18" charset="-120"/>
                <a:cs typeface="Times New Roman" panose="02020603050405020304" pitchFamily="18" charset="0"/>
              </a:rPr>
              <a:t>         </a:t>
            </a:r>
            <a:r>
              <a:rPr lang="en-US" altLang="zh-TW" sz="2400" kern="100" dirty="0">
                <a:latin typeface="Calibri" panose="020F0502020204030204" pitchFamily="34" charset="0"/>
                <a:ea typeface="新細明體" panose="02020500000000000000" pitchFamily="18" charset="-120"/>
                <a:cs typeface="Times New Roman" panose="02020603050405020304" pitchFamily="18" charset="0"/>
              </a:rPr>
              <a:t>4,</a:t>
            </a:r>
            <a:r>
              <a:rPr lang="zh-TW" altLang="en-US" sz="2400" kern="100" dirty="0">
                <a:latin typeface="Calibri" panose="020F0502020204030204" pitchFamily="34" charset="0"/>
                <a:ea typeface="新細明體" panose="02020500000000000000" pitchFamily="18" charset="-120"/>
                <a:cs typeface="Times New Roman" panose="02020603050405020304" pitchFamily="18" charset="0"/>
              </a:rPr>
              <a:t>          </a:t>
            </a:r>
            <a:r>
              <a:rPr lang="en-US" altLang="zh-TW" sz="2400" kern="100" dirty="0">
                <a:latin typeface="Calibri" panose="020F0502020204030204" pitchFamily="34" charset="0"/>
                <a:ea typeface="新細明體" panose="02020500000000000000" pitchFamily="18" charset="-120"/>
                <a:cs typeface="Times New Roman" panose="02020603050405020304" pitchFamily="18" charset="0"/>
              </a:rPr>
              <a:t>1,</a:t>
            </a:r>
            <a:r>
              <a:rPr lang="zh-TW" altLang="en-US" sz="2400" kern="100" dirty="0">
                <a:latin typeface="Calibri" panose="020F0502020204030204" pitchFamily="34" charset="0"/>
                <a:ea typeface="新細明體" panose="02020500000000000000" pitchFamily="18" charset="-120"/>
                <a:cs typeface="Times New Roman" panose="02020603050405020304" pitchFamily="18" charset="0"/>
              </a:rPr>
              <a:t>          </a:t>
            </a:r>
            <a:r>
              <a:rPr lang="en-US" altLang="zh-TW" sz="2400" kern="100" dirty="0">
                <a:latin typeface="Calibri" panose="020F0502020204030204" pitchFamily="34" charset="0"/>
                <a:ea typeface="新細明體" panose="02020500000000000000" pitchFamily="18" charset="-120"/>
                <a:cs typeface="Times New Roman" panose="02020603050405020304" pitchFamily="18" charset="0"/>
              </a:rPr>
              <a:t>2,</a:t>
            </a:r>
            <a:r>
              <a:rPr lang="zh-TW" altLang="en-US" sz="2400" kern="100" dirty="0">
                <a:latin typeface="Calibri" panose="020F0502020204030204" pitchFamily="34" charset="0"/>
                <a:ea typeface="新細明體" panose="02020500000000000000" pitchFamily="18" charset="-120"/>
                <a:cs typeface="Times New Roman" panose="02020603050405020304" pitchFamily="18" charset="0"/>
              </a:rPr>
              <a:t>         </a:t>
            </a:r>
            <a:r>
              <a:rPr lang="en-US" altLang="zh-TW" sz="2400" kern="100" dirty="0">
                <a:latin typeface="Calibri" panose="020F0502020204030204" pitchFamily="34" charset="0"/>
                <a:ea typeface="新細明體" panose="02020500000000000000" pitchFamily="18" charset="-120"/>
                <a:cs typeface="Times New Roman" panose="02020603050405020304" pitchFamily="18" charset="0"/>
              </a:rPr>
              <a:t>3]</a:t>
            </a:r>
            <a:br>
              <a:rPr lang="en-US" altLang="zh-TW" sz="2400" kern="100" dirty="0">
                <a:latin typeface="Calibri" panose="020F0502020204030204" pitchFamily="34" charset="0"/>
                <a:ea typeface="新細明體" panose="02020500000000000000" pitchFamily="18" charset="-120"/>
                <a:cs typeface="Times New Roman" panose="02020603050405020304" pitchFamily="18" charset="0"/>
              </a:rPr>
            </a:br>
            <a:r>
              <a:rPr lang="zh-TW" altLang="en-US" sz="2400" kern="100" dirty="0">
                <a:latin typeface="Calibri" panose="020F0502020204030204" pitchFamily="34" charset="0"/>
                <a:ea typeface="新細明體" panose="02020500000000000000" pitchFamily="18" charset="-120"/>
                <a:cs typeface="Times New Roman" panose="02020603050405020304" pitchFamily="18" charset="0"/>
              </a:rPr>
              <a:t>輸出則是</a:t>
            </a:r>
            <a:r>
              <a:rPr lang="en-US" altLang="zh-TW" sz="2400" kern="100" dirty="0">
                <a:latin typeface="Calibri" panose="020F0502020204030204" pitchFamily="34" charset="0"/>
                <a:ea typeface="新細明體" panose="02020500000000000000" pitchFamily="18" charset="-120"/>
                <a:cs typeface="Times New Roman" panose="02020603050405020304" pitchFamily="18" charset="0"/>
              </a:rPr>
              <a:t>[0.024 , 0.064 , 0.175 , 0.475 , 0.024 , 0.064 , 0.175]</a:t>
            </a:r>
            <a:endParaRPr lang="zh-TW" altLang="en-US" sz="2400" kern="100" dirty="0">
              <a:latin typeface="Calibri" panose="020F0502020204030204" pitchFamily="34" charset="0"/>
              <a:ea typeface="新細明體" panose="02020500000000000000" pitchFamily="18" charset="-120"/>
              <a:cs typeface="Times New Roman" panose="02020603050405020304" pitchFamily="18" charset="0"/>
            </a:endParaRPr>
          </a:p>
        </p:txBody>
      </p:sp>
      <p:pic>
        <p:nvPicPr>
          <p:cNvPr id="8" name="圖片 7">
            <a:extLst>
              <a:ext uri="{FF2B5EF4-FFF2-40B4-BE49-F238E27FC236}">
                <a16:creationId xmlns:a16="http://schemas.microsoft.com/office/drawing/2014/main" id="{DAE86DE4-84D4-88D2-2C78-23A41320039D}"/>
              </a:ext>
            </a:extLst>
          </p:cNvPr>
          <p:cNvPicPr>
            <a:picLocks noChangeAspect="1"/>
          </p:cNvPicPr>
          <p:nvPr/>
        </p:nvPicPr>
        <p:blipFill>
          <a:blip r:embed="rId2"/>
          <a:stretch>
            <a:fillRect/>
          </a:stretch>
        </p:blipFill>
        <p:spPr>
          <a:xfrm>
            <a:off x="2091002" y="4365814"/>
            <a:ext cx="7268589" cy="1047896"/>
          </a:xfrm>
          <a:prstGeom prst="rect">
            <a:avLst/>
          </a:prstGeom>
        </p:spPr>
      </p:pic>
    </p:spTree>
    <p:extLst>
      <p:ext uri="{BB962C8B-B14F-4D97-AF65-F5344CB8AC3E}">
        <p14:creationId xmlns:p14="http://schemas.microsoft.com/office/powerpoint/2010/main" val="26610528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1">
            <a:extLst>
              <a:ext uri="{FF2B5EF4-FFF2-40B4-BE49-F238E27FC236}">
                <a16:creationId xmlns:a16="http://schemas.microsoft.com/office/drawing/2014/main" id="{97750D59-830A-E4BA-12CD-5C41509C35BF}"/>
              </a:ext>
            </a:extLst>
          </p:cNvPr>
          <p:cNvSpPr txBox="1">
            <a:spLocks/>
          </p:cNvSpPr>
          <p:nvPr/>
        </p:nvSpPr>
        <p:spPr>
          <a:xfrm>
            <a:off x="1124465" y="376882"/>
            <a:ext cx="9601200" cy="647700"/>
          </a:xfrm>
          <a:prstGeom prst="rect">
            <a:avLst/>
          </a:prstGeom>
        </p:spPr>
        <p:txBody>
          <a:bodyPr vert="horz" lIns="91440" tIns="45720" rIns="91440" bIns="45720" rtlCol="0" anchor="t">
            <a:normAutofit fontScale="97500" lnSpcReduction="10000"/>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zh-TW" altLang="en-US" dirty="0"/>
              <a:t>損失函數</a:t>
            </a:r>
          </a:p>
        </p:txBody>
      </p:sp>
      <p:sp>
        <p:nvSpPr>
          <p:cNvPr id="7" name="內容版面配置區 2">
            <a:extLst>
              <a:ext uri="{FF2B5EF4-FFF2-40B4-BE49-F238E27FC236}">
                <a16:creationId xmlns:a16="http://schemas.microsoft.com/office/drawing/2014/main" id="{858C2D1C-97CB-95F0-AA83-AAFD11A8F8AA}"/>
              </a:ext>
            </a:extLst>
          </p:cNvPr>
          <p:cNvSpPr txBox="1">
            <a:spLocks/>
          </p:cNvSpPr>
          <p:nvPr/>
        </p:nvSpPr>
        <p:spPr>
          <a:xfrm>
            <a:off x="1124465" y="1151582"/>
            <a:ext cx="9601200" cy="1803400"/>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a:lnSpc>
                <a:spcPts val="3600"/>
              </a:lnSpc>
              <a:buFont typeface="Franklin Gothic Book" panose="020B0503020102020204" pitchFamily="34" charset="0"/>
              <a:buNone/>
            </a:pPr>
            <a:r>
              <a:rPr lang="zh-TW" altLang="en-US" sz="2400" kern="100" dirty="0">
                <a:latin typeface="Calibri" panose="020F0502020204030204" pitchFamily="34" charset="0"/>
                <a:ea typeface="新細明體" panose="02020500000000000000" pitchFamily="18" charset="-120"/>
                <a:cs typeface="Times New Roman" panose="02020603050405020304" pitchFamily="18" charset="0"/>
              </a:rPr>
              <a:t>損失函數可以幫我們計算預測模型的品質，評估預測值和目標值的差異，是個非負實數的函數，損失函數越小代表預測模型越好。一般深度學習的回歸問題都是用均方誤差，而分類問題則是使用交叉熵。</a:t>
            </a:r>
          </a:p>
        </p:txBody>
      </p:sp>
      <p:sp>
        <p:nvSpPr>
          <p:cNvPr id="10" name="標題 1">
            <a:extLst>
              <a:ext uri="{FF2B5EF4-FFF2-40B4-BE49-F238E27FC236}">
                <a16:creationId xmlns:a16="http://schemas.microsoft.com/office/drawing/2014/main" id="{E58AFFDC-E3B7-1E89-49C0-7CF90B4EA859}"/>
              </a:ext>
            </a:extLst>
          </p:cNvPr>
          <p:cNvSpPr txBox="1">
            <a:spLocks/>
          </p:cNvSpPr>
          <p:nvPr/>
        </p:nvSpPr>
        <p:spPr>
          <a:xfrm>
            <a:off x="1124465" y="3185985"/>
            <a:ext cx="9601200" cy="647700"/>
          </a:xfrm>
          <a:prstGeom prst="rect">
            <a:avLst/>
          </a:prstGeom>
        </p:spPr>
        <p:txBody>
          <a:bodyPr vert="horz" lIns="91440" tIns="45720" rIns="91440" bIns="45720" rtlCol="0" anchor="t">
            <a:normAutofit fontScale="97500" lnSpcReduction="10000"/>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zh-TW" altLang="en-US" dirty="0"/>
              <a:t>均方誤差</a:t>
            </a:r>
          </a:p>
        </p:txBody>
      </p:sp>
      <mc:AlternateContent xmlns:mc="http://schemas.openxmlformats.org/markup-compatibility/2006" xmlns:a14="http://schemas.microsoft.com/office/drawing/2010/main">
        <mc:Choice Requires="a14">
          <p:sp>
            <p:nvSpPr>
              <p:cNvPr id="11" name="內容版面配置區 2">
                <a:extLst>
                  <a:ext uri="{FF2B5EF4-FFF2-40B4-BE49-F238E27FC236}">
                    <a16:creationId xmlns:a16="http://schemas.microsoft.com/office/drawing/2014/main" id="{12EE344C-2A1E-8F1E-3D13-85B619157E1F}"/>
                  </a:ext>
                </a:extLst>
              </p:cNvPr>
              <p:cNvSpPr txBox="1">
                <a:spLocks/>
              </p:cNvSpPr>
              <p:nvPr/>
            </p:nvSpPr>
            <p:spPr>
              <a:xfrm>
                <a:off x="1124465" y="3960685"/>
                <a:ext cx="9601200" cy="1803400"/>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a:lnSpc>
                    <a:spcPts val="3600"/>
                  </a:lnSpc>
                  <a:buNone/>
                </a:pPr>
                <a:r>
                  <a:rPr lang="zh-TW" altLang="en-US" sz="2400" kern="100" dirty="0">
                    <a:latin typeface="Calibri" panose="020F0502020204030204" pitchFamily="34" charset="0"/>
                    <a:ea typeface="新細明體" panose="02020500000000000000" pitchFamily="18" charset="-120"/>
                    <a:cs typeface="Times New Roman" panose="02020603050405020304" pitchFamily="18" charset="0"/>
                  </a:rPr>
                  <a:t>公式：</a:t>
                </a:r>
                <a14:m>
                  <m:oMath xmlns:m="http://schemas.openxmlformats.org/officeDocument/2006/math">
                    <m:r>
                      <a:rPr lang="en-US" altLang="zh-TW" sz="2400" b="0" i="1" kern="100" smtClean="0">
                        <a:latin typeface="Cambria Math" panose="02040503050406030204" pitchFamily="18" charset="0"/>
                        <a:ea typeface="新細明體" panose="02020500000000000000" pitchFamily="18" charset="-120"/>
                        <a:cs typeface="Times New Roman" panose="02020603050405020304" pitchFamily="18" charset="0"/>
                      </a:rPr>
                      <m:t>𝐸</m:t>
                    </m:r>
                    <m:r>
                      <a:rPr lang="pt-BR" altLang="zh-TW" sz="2400" i="1" kern="100" smtClean="0">
                        <a:latin typeface="Cambria Math" panose="02040503050406030204" pitchFamily="18" charset="0"/>
                        <a:ea typeface="新細明體" panose="02020500000000000000" pitchFamily="18" charset="-120"/>
                        <a:cs typeface="Times New Roman" panose="02020603050405020304" pitchFamily="18" charset="0"/>
                      </a:rPr>
                      <m:t>=</m:t>
                    </m:r>
                    <m:f>
                      <m:fPr>
                        <m:ctrlPr>
                          <a:rPr lang="pt-BR" altLang="zh-TW" sz="2400" i="1" kern="100" smtClean="0">
                            <a:latin typeface="Cambria Math" panose="02040503050406030204" pitchFamily="18" charset="0"/>
                            <a:ea typeface="新細明體" panose="02020500000000000000" pitchFamily="18" charset="-120"/>
                            <a:cs typeface="Times New Roman" panose="02020603050405020304" pitchFamily="18" charset="0"/>
                          </a:rPr>
                        </m:ctrlPr>
                      </m:fPr>
                      <m:num>
                        <m:r>
                          <a:rPr lang="en-US" altLang="zh-TW" sz="2400" i="1" kern="100">
                            <a:latin typeface="Cambria Math" panose="02040503050406030204" pitchFamily="18" charset="0"/>
                            <a:ea typeface="新細明體" panose="02020500000000000000" pitchFamily="18" charset="-120"/>
                            <a:cs typeface="Times New Roman" panose="02020603050405020304" pitchFamily="18" charset="0"/>
                          </a:rPr>
                          <m:t>1</m:t>
                        </m:r>
                      </m:num>
                      <m:den>
                        <m:r>
                          <a:rPr lang="en-US" altLang="zh-TW" sz="2400" i="1" kern="100">
                            <a:latin typeface="Cambria Math" panose="02040503050406030204" pitchFamily="18" charset="0"/>
                            <a:ea typeface="新細明體" panose="02020500000000000000" pitchFamily="18" charset="-120"/>
                            <a:cs typeface="Times New Roman" panose="02020603050405020304" pitchFamily="18" charset="0"/>
                          </a:rPr>
                          <m:t>2</m:t>
                        </m:r>
                      </m:den>
                    </m:f>
                    <m:nary>
                      <m:naryPr>
                        <m:chr m:val="∑"/>
                        <m:supHide m:val="on"/>
                        <m:ctrlPr>
                          <a:rPr lang="pt-BR" altLang="zh-TW" sz="2400" i="1" kern="100" smtClean="0">
                            <a:latin typeface="Cambria Math" panose="02040503050406030204" pitchFamily="18" charset="0"/>
                            <a:ea typeface="新細明體" panose="02020500000000000000" pitchFamily="18" charset="-120"/>
                            <a:cs typeface="Times New Roman" panose="02020603050405020304" pitchFamily="18" charset="0"/>
                          </a:rPr>
                        </m:ctrlPr>
                      </m:naryPr>
                      <m:sub>
                        <m:r>
                          <m:rPr>
                            <m:brk m:alnAt="7"/>
                          </m:rPr>
                          <a:rPr lang="en-US" altLang="zh-TW" sz="2400" b="0" i="1" kern="100" smtClean="0">
                            <a:latin typeface="Cambria Math" panose="02040503050406030204" pitchFamily="18" charset="0"/>
                            <a:ea typeface="新細明體" panose="02020500000000000000" pitchFamily="18" charset="-120"/>
                            <a:cs typeface="Times New Roman" panose="02020603050405020304" pitchFamily="18" charset="0"/>
                          </a:rPr>
                          <m:t>𝑛</m:t>
                        </m:r>
                      </m:sub>
                      <m:sup/>
                      <m:e>
                        <m:sSup>
                          <m:sSupPr>
                            <m:ctrlPr>
                              <a:rPr lang="pt-BR" altLang="zh-TW" sz="2400" i="1" kern="100">
                                <a:latin typeface="Cambria Math" panose="02040503050406030204" pitchFamily="18" charset="0"/>
                                <a:ea typeface="新細明體" panose="02020500000000000000" pitchFamily="18" charset="-120"/>
                                <a:cs typeface="Times New Roman" panose="02020603050405020304" pitchFamily="18" charset="0"/>
                              </a:rPr>
                            </m:ctrlPr>
                          </m:sSupPr>
                          <m:e>
                            <m:d>
                              <m:dPr>
                                <m:ctrlPr>
                                  <a:rPr lang="pt-BR" altLang="zh-TW" sz="2400" i="1" kern="100">
                                    <a:latin typeface="Cambria Math" panose="02040503050406030204" pitchFamily="18" charset="0"/>
                                    <a:ea typeface="新細明體" panose="02020500000000000000" pitchFamily="18" charset="-120"/>
                                    <a:cs typeface="Times New Roman" panose="02020603050405020304" pitchFamily="18" charset="0"/>
                                  </a:rPr>
                                </m:ctrlPr>
                              </m:dPr>
                              <m:e>
                                <m:sSub>
                                  <m:sSubPr>
                                    <m:ctrlPr>
                                      <a:rPr lang="pt-BR" altLang="zh-TW" sz="2400" i="1" kern="100">
                                        <a:latin typeface="Cambria Math" panose="02040503050406030204" pitchFamily="18" charset="0"/>
                                        <a:ea typeface="新細明體" panose="02020500000000000000" pitchFamily="18" charset="-120"/>
                                        <a:cs typeface="Times New Roman" panose="02020603050405020304" pitchFamily="18" charset="0"/>
                                      </a:rPr>
                                    </m:ctrlPr>
                                  </m:sSubPr>
                                  <m:e>
                                    <m:r>
                                      <a:rPr lang="en-US" altLang="zh-TW" sz="2400" i="1" kern="100">
                                        <a:latin typeface="Cambria Math" panose="02040503050406030204" pitchFamily="18" charset="0"/>
                                        <a:ea typeface="新細明體" panose="02020500000000000000" pitchFamily="18" charset="-120"/>
                                        <a:cs typeface="Times New Roman" panose="02020603050405020304" pitchFamily="18" charset="0"/>
                                      </a:rPr>
                                      <m:t>𝑦</m:t>
                                    </m:r>
                                  </m:e>
                                  <m:sub>
                                    <m:r>
                                      <a:rPr lang="en-US" altLang="zh-TW" sz="2400" i="1" kern="100">
                                        <a:latin typeface="Cambria Math" panose="02040503050406030204" pitchFamily="18" charset="0"/>
                                        <a:ea typeface="新細明體" panose="02020500000000000000" pitchFamily="18" charset="-120"/>
                                        <a:cs typeface="Times New Roman" panose="02020603050405020304" pitchFamily="18" charset="0"/>
                                      </a:rPr>
                                      <m:t>𝑛</m:t>
                                    </m:r>
                                  </m:sub>
                                </m:sSub>
                                <m:r>
                                  <a:rPr lang="en-US" altLang="zh-TW" sz="2400" i="1" kern="100">
                                    <a:latin typeface="Cambria Math" panose="02040503050406030204" pitchFamily="18" charset="0"/>
                                    <a:ea typeface="新細明體" panose="02020500000000000000" pitchFamily="18" charset="-120"/>
                                    <a:cs typeface="Times New Roman" panose="02020603050405020304" pitchFamily="18" charset="0"/>
                                  </a:rPr>
                                  <m:t>−</m:t>
                                </m:r>
                                <m:sSub>
                                  <m:sSubPr>
                                    <m:ctrlPr>
                                      <a:rPr lang="en-US" altLang="zh-TW" sz="2400" i="1" kern="100">
                                        <a:latin typeface="Cambria Math" panose="02040503050406030204" pitchFamily="18" charset="0"/>
                                        <a:ea typeface="新細明體" panose="02020500000000000000" pitchFamily="18" charset="-120"/>
                                        <a:cs typeface="Times New Roman" panose="02020603050405020304" pitchFamily="18" charset="0"/>
                                      </a:rPr>
                                    </m:ctrlPr>
                                  </m:sSubPr>
                                  <m:e>
                                    <m:r>
                                      <a:rPr lang="en-US" altLang="zh-TW" sz="2400" i="1" kern="100">
                                        <a:latin typeface="Cambria Math" panose="02040503050406030204" pitchFamily="18" charset="0"/>
                                        <a:ea typeface="新細明體" panose="02020500000000000000" pitchFamily="18" charset="-120"/>
                                        <a:cs typeface="Times New Roman" panose="02020603050405020304" pitchFamily="18" charset="0"/>
                                      </a:rPr>
                                      <m:t>𝑡</m:t>
                                    </m:r>
                                  </m:e>
                                  <m:sub>
                                    <m:r>
                                      <a:rPr lang="en-US" altLang="zh-TW" sz="2400" i="1" kern="100">
                                        <a:latin typeface="Cambria Math" panose="02040503050406030204" pitchFamily="18" charset="0"/>
                                        <a:ea typeface="新細明體" panose="02020500000000000000" pitchFamily="18" charset="-120"/>
                                        <a:cs typeface="Times New Roman" panose="02020603050405020304" pitchFamily="18" charset="0"/>
                                      </a:rPr>
                                      <m:t>𝑛</m:t>
                                    </m:r>
                                  </m:sub>
                                </m:sSub>
                              </m:e>
                            </m:d>
                          </m:e>
                          <m:sup>
                            <m:r>
                              <a:rPr lang="en-US" altLang="zh-TW" sz="2400" i="1" kern="100">
                                <a:latin typeface="Cambria Math" panose="02040503050406030204" pitchFamily="18" charset="0"/>
                                <a:ea typeface="新細明體" panose="02020500000000000000" pitchFamily="18" charset="-120"/>
                                <a:cs typeface="Times New Roman" panose="02020603050405020304" pitchFamily="18" charset="0"/>
                              </a:rPr>
                              <m:t>2</m:t>
                            </m:r>
                          </m:sup>
                        </m:sSup>
                      </m:e>
                    </m:nary>
                  </m:oMath>
                </a14:m>
                <a:endParaRPr lang="en-US" altLang="zh-TW" sz="2400" kern="100" dirty="0">
                  <a:latin typeface="Calibri" panose="020F0502020204030204" pitchFamily="34" charset="0"/>
                  <a:ea typeface="新細明體" panose="02020500000000000000" pitchFamily="18" charset="-120"/>
                  <a:cs typeface="Times New Roman" panose="02020603050405020304" pitchFamily="18" charset="0"/>
                </a:endParaRPr>
              </a:p>
              <a:p>
                <a:pPr marL="0" indent="0">
                  <a:lnSpc>
                    <a:spcPts val="3600"/>
                  </a:lnSpc>
                  <a:buNone/>
                </a:pPr>
                <a:r>
                  <a:rPr lang="en-US" altLang="zh-TW" sz="2400" kern="100" dirty="0">
                    <a:latin typeface="Calibri" panose="020F0502020204030204" pitchFamily="34" charset="0"/>
                    <a:ea typeface="新細明體" panose="02020500000000000000" pitchFamily="18" charset="-120"/>
                    <a:cs typeface="Times New Roman" panose="02020603050405020304" pitchFamily="18" charset="0"/>
                  </a:rPr>
                  <a:t>Y</a:t>
                </a:r>
                <a:r>
                  <a:rPr lang="zh-TW" altLang="en-US" sz="2400" kern="100" dirty="0">
                    <a:latin typeface="Calibri" panose="020F0502020204030204" pitchFamily="34" charset="0"/>
                    <a:ea typeface="新細明體" panose="02020500000000000000" pitchFamily="18" charset="-120"/>
                    <a:cs typeface="Times New Roman" panose="02020603050405020304" pitchFamily="18" charset="0"/>
                  </a:rPr>
                  <a:t>代表輸出值，</a:t>
                </a:r>
                <a:r>
                  <a:rPr lang="en-US" altLang="zh-TW" sz="2400" kern="100" dirty="0">
                    <a:latin typeface="Calibri" panose="020F0502020204030204" pitchFamily="34" charset="0"/>
                    <a:ea typeface="新細明體" panose="02020500000000000000" pitchFamily="18" charset="-120"/>
                    <a:cs typeface="Times New Roman" panose="02020603050405020304" pitchFamily="18" charset="0"/>
                  </a:rPr>
                  <a:t>t</a:t>
                </a:r>
                <a:r>
                  <a:rPr lang="zh-TW" altLang="en-US" sz="2400" kern="100" dirty="0">
                    <a:latin typeface="Calibri" panose="020F0502020204030204" pitchFamily="34" charset="0"/>
                    <a:ea typeface="新細明體" panose="02020500000000000000" pitchFamily="18" charset="-120"/>
                    <a:cs typeface="Times New Roman" panose="02020603050405020304" pitchFamily="18" charset="0"/>
                  </a:rPr>
                  <a:t>代表目標值，相減後計算平方和，平方合的目的是避免負值的產生，最後乘以</a:t>
                </a:r>
                <a14:m>
                  <m:oMath xmlns:m="http://schemas.openxmlformats.org/officeDocument/2006/math">
                    <m:r>
                      <a:rPr lang="zh-TW" altLang="en-US" sz="2400" i="1" kern="100" dirty="0">
                        <a:latin typeface="Cambria Math" panose="02040503050406030204" pitchFamily="18" charset="0"/>
                        <a:ea typeface="新細明體" panose="02020500000000000000" pitchFamily="18" charset="-120"/>
                        <a:cs typeface="Times New Roman" panose="02020603050405020304" pitchFamily="18" charset="0"/>
                      </a:rPr>
                      <m:t> </m:t>
                    </m:r>
                    <m:f>
                      <m:fPr>
                        <m:ctrlPr>
                          <a:rPr lang="pt-BR" altLang="zh-TW" sz="2400" i="1" kern="100" smtClean="0">
                            <a:latin typeface="Cambria Math" panose="02040503050406030204" pitchFamily="18" charset="0"/>
                            <a:ea typeface="新細明體" panose="02020500000000000000" pitchFamily="18" charset="-120"/>
                            <a:cs typeface="Times New Roman" panose="02020603050405020304" pitchFamily="18" charset="0"/>
                          </a:rPr>
                        </m:ctrlPr>
                      </m:fPr>
                      <m:num>
                        <m:r>
                          <a:rPr lang="en-US" altLang="zh-TW" sz="2400" i="1" kern="100">
                            <a:latin typeface="Cambria Math" panose="02040503050406030204" pitchFamily="18" charset="0"/>
                            <a:ea typeface="新細明體" panose="02020500000000000000" pitchFamily="18" charset="-120"/>
                            <a:cs typeface="Times New Roman" panose="02020603050405020304" pitchFamily="18" charset="0"/>
                          </a:rPr>
                          <m:t>1</m:t>
                        </m:r>
                      </m:num>
                      <m:den>
                        <m:r>
                          <a:rPr lang="en-US" altLang="zh-TW" sz="2400" i="1" kern="100">
                            <a:latin typeface="Cambria Math" panose="02040503050406030204" pitchFamily="18" charset="0"/>
                            <a:ea typeface="新細明體" panose="02020500000000000000" pitchFamily="18" charset="-120"/>
                            <a:cs typeface="Times New Roman" panose="02020603050405020304" pitchFamily="18" charset="0"/>
                          </a:rPr>
                          <m:t>2</m:t>
                        </m:r>
                      </m:den>
                    </m:f>
                  </m:oMath>
                </a14:m>
                <a:r>
                  <a:rPr lang="zh-TW" altLang="en-US" sz="2400" kern="100" dirty="0">
                    <a:latin typeface="Calibri" panose="020F0502020204030204" pitchFamily="34" charset="0"/>
                    <a:ea typeface="新細明體" panose="02020500000000000000" pitchFamily="18" charset="-120"/>
                    <a:cs typeface="Times New Roman" panose="02020603050405020304" pitchFamily="18" charset="0"/>
                  </a:rPr>
                  <a:t> 就是均方誤差。</a:t>
                </a:r>
              </a:p>
            </p:txBody>
          </p:sp>
        </mc:Choice>
        <mc:Fallback xmlns="">
          <p:sp>
            <p:nvSpPr>
              <p:cNvPr id="11" name="內容版面配置區 2">
                <a:extLst>
                  <a:ext uri="{FF2B5EF4-FFF2-40B4-BE49-F238E27FC236}">
                    <a16:creationId xmlns:a16="http://schemas.microsoft.com/office/drawing/2014/main" id="{12EE344C-2A1E-8F1E-3D13-85B619157E1F}"/>
                  </a:ext>
                </a:extLst>
              </p:cNvPr>
              <p:cNvSpPr txBox="1">
                <a:spLocks noRot="1" noChangeAspect="1" noMove="1" noResize="1" noEditPoints="1" noAdjustHandles="1" noChangeArrowheads="1" noChangeShapeType="1" noTextEdit="1"/>
              </p:cNvSpPr>
              <p:nvPr/>
            </p:nvSpPr>
            <p:spPr>
              <a:xfrm>
                <a:off x="1124465" y="3960685"/>
                <a:ext cx="9601200" cy="1803400"/>
              </a:xfrm>
              <a:prstGeom prst="rect">
                <a:avLst/>
              </a:prstGeom>
              <a:blipFill>
                <a:blip r:embed="rId2"/>
                <a:stretch>
                  <a:fillRect l="-952" t="-1351" r="-762"/>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39350691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F2DD097-A3A2-5586-6F08-CBBE990E2667}"/>
              </a:ext>
            </a:extLst>
          </p:cNvPr>
          <p:cNvSpPr>
            <a:spLocks noGrp="1"/>
          </p:cNvSpPr>
          <p:nvPr>
            <p:ph type="title"/>
          </p:nvPr>
        </p:nvSpPr>
        <p:spPr/>
        <p:txBody>
          <a:bodyPr>
            <a:normAutofit fontScale="90000"/>
          </a:bodyPr>
          <a:lstStyle/>
          <a:p>
            <a:r>
              <a:rPr lang="zh-TW" altLang="en-US" dirty="0"/>
              <a:t>交叉熵</a:t>
            </a:r>
            <a:r>
              <a:rPr lang="en-US" altLang="zh-TW" dirty="0"/>
              <a:t>(1)</a:t>
            </a:r>
            <a:endParaRPr lang="zh-TW" altLang="en-US" dirty="0"/>
          </a:p>
        </p:txBody>
      </p:sp>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F6F37710-5EBD-0D0F-1FDA-92986F6DBE45}"/>
                  </a:ext>
                </a:extLst>
              </p:cNvPr>
              <p:cNvSpPr>
                <a:spLocks noGrp="1"/>
              </p:cNvSpPr>
              <p:nvPr>
                <p:ph idx="1"/>
              </p:nvPr>
            </p:nvSpPr>
            <p:spPr>
              <a:xfrm>
                <a:off x="1371600" y="1473200"/>
                <a:ext cx="10274300" cy="4699000"/>
              </a:xfrm>
            </p:spPr>
            <p:txBody>
              <a:bodyPr>
                <a:normAutofit/>
              </a:bodyPr>
              <a:lstStyle/>
              <a:p>
                <a:pPr marL="0" indent="0">
                  <a:lnSpc>
                    <a:spcPts val="3600"/>
                  </a:lnSpc>
                  <a:buNone/>
                </a:pPr>
                <a:r>
                  <a:rPr lang="zh-TW" altLang="en-US" sz="2400" b="1" kern="100" dirty="0">
                    <a:latin typeface="Calibri" panose="020F0502020204030204" pitchFamily="34" charset="0"/>
                    <a:ea typeface="新細明體" panose="02020500000000000000" pitchFamily="18" charset="-120"/>
                    <a:cs typeface="Times New Roman" panose="02020603050405020304" pitchFamily="18" charset="0"/>
                  </a:rPr>
                  <a:t>資訊量</a:t>
                </a:r>
                <a:r>
                  <a:rPr lang="zh-TW" altLang="en-US" sz="2400" kern="100" dirty="0">
                    <a:latin typeface="Calibri" panose="020F0502020204030204" pitchFamily="34" charset="0"/>
                    <a:ea typeface="新細明體" panose="02020500000000000000" pitchFamily="18" charset="-120"/>
                    <a:cs typeface="Times New Roman" panose="02020603050405020304" pitchFamily="18" charset="0"/>
                  </a:rPr>
                  <a:t>：資訊量是資訊的量化值，發生次數多就相較不會引起注意，所以事件發生越多次資料量愈小。</a:t>
                </a:r>
                <a:endParaRPr lang="en-US" altLang="zh-TW" sz="2400" kern="100" dirty="0">
                  <a:latin typeface="Calibri" panose="020F0502020204030204" pitchFamily="34" charset="0"/>
                  <a:ea typeface="新細明體" panose="02020500000000000000" pitchFamily="18" charset="-120"/>
                  <a:cs typeface="Times New Roman" panose="02020603050405020304" pitchFamily="18" charset="0"/>
                </a:endParaRPr>
              </a:p>
              <a:p>
                <a:pPr marL="0" indent="0">
                  <a:lnSpc>
                    <a:spcPts val="3600"/>
                  </a:lnSpc>
                  <a:buNone/>
                </a:pPr>
                <a:r>
                  <a:rPr lang="zh-TW" altLang="en-US" sz="2400" kern="100" dirty="0">
                    <a:latin typeface="Calibri" panose="020F0502020204030204" pitchFamily="34" charset="0"/>
                    <a:ea typeface="新細明體" panose="02020500000000000000" pitchFamily="18" charset="-120"/>
                    <a:cs typeface="Times New Roman" panose="02020603050405020304" pitchFamily="18" charset="0"/>
                  </a:rPr>
                  <a:t>公式：</a:t>
                </a:r>
                <a14:m>
                  <m:oMath xmlns:m="http://schemas.openxmlformats.org/officeDocument/2006/math">
                    <m:r>
                      <a:rPr lang="en-US" altLang="zh-TW" sz="2400" b="0" i="1" kern="100" smtClean="0">
                        <a:latin typeface="Cambria Math" panose="02040503050406030204" pitchFamily="18" charset="0"/>
                        <a:ea typeface="新細明體" panose="02020500000000000000" pitchFamily="18" charset="-120"/>
                        <a:cs typeface="Times New Roman" panose="02020603050405020304" pitchFamily="18" charset="0"/>
                      </a:rPr>
                      <m:t>𝐻</m:t>
                    </m:r>
                    <m:d>
                      <m:dPr>
                        <m:ctrlPr>
                          <a:rPr lang="en-US" altLang="zh-TW" sz="2400" b="0" i="1" kern="100" smtClean="0">
                            <a:latin typeface="Cambria Math" panose="02040503050406030204" pitchFamily="18" charset="0"/>
                            <a:ea typeface="新細明體" panose="02020500000000000000" pitchFamily="18" charset="-120"/>
                            <a:cs typeface="Times New Roman" panose="02020603050405020304" pitchFamily="18" charset="0"/>
                          </a:rPr>
                        </m:ctrlPr>
                      </m:dPr>
                      <m:e>
                        <m:sSub>
                          <m:sSubPr>
                            <m:ctrlPr>
                              <a:rPr lang="en-US" altLang="zh-TW" sz="2400" b="0" i="1" kern="100" smtClean="0">
                                <a:latin typeface="Cambria Math" panose="02040503050406030204" pitchFamily="18" charset="0"/>
                                <a:ea typeface="新細明體" panose="02020500000000000000" pitchFamily="18" charset="-120"/>
                                <a:cs typeface="Times New Roman" panose="02020603050405020304" pitchFamily="18" charset="0"/>
                              </a:rPr>
                            </m:ctrlPr>
                          </m:sSubPr>
                          <m:e>
                            <m:r>
                              <a:rPr lang="en-US" altLang="zh-TW" sz="2400" b="0" i="1" kern="100" smtClean="0">
                                <a:latin typeface="Cambria Math" panose="02040503050406030204" pitchFamily="18" charset="0"/>
                                <a:ea typeface="新細明體" panose="02020500000000000000" pitchFamily="18" charset="-120"/>
                                <a:cs typeface="Times New Roman" panose="02020603050405020304" pitchFamily="18" charset="0"/>
                              </a:rPr>
                              <m:t>𝑋</m:t>
                            </m:r>
                          </m:e>
                          <m:sub>
                            <m:r>
                              <a:rPr lang="en-US" altLang="zh-TW" sz="2400" b="0" i="1" kern="100" smtClean="0">
                                <a:latin typeface="Cambria Math" panose="02040503050406030204" pitchFamily="18" charset="0"/>
                                <a:ea typeface="新細明體" panose="02020500000000000000" pitchFamily="18" charset="-120"/>
                                <a:cs typeface="Times New Roman" panose="02020603050405020304" pitchFamily="18" charset="0"/>
                              </a:rPr>
                              <m:t>𝑖</m:t>
                            </m:r>
                          </m:sub>
                        </m:sSub>
                      </m:e>
                    </m:d>
                    <m:r>
                      <a:rPr lang="pt-BR" altLang="zh-TW" sz="2400" i="1" kern="100" smtClean="0">
                        <a:latin typeface="Cambria Math" panose="02040503050406030204" pitchFamily="18" charset="0"/>
                        <a:ea typeface="新細明體" panose="02020500000000000000" pitchFamily="18" charset="-120"/>
                        <a:cs typeface="Times New Roman" panose="02020603050405020304" pitchFamily="18" charset="0"/>
                      </a:rPr>
                      <m:t>=</m:t>
                    </m:r>
                    <m:func>
                      <m:funcPr>
                        <m:ctrlPr>
                          <a:rPr lang="pt-BR" altLang="zh-TW" sz="2400" i="1" kern="100" smtClean="0">
                            <a:latin typeface="Cambria Math" panose="02040503050406030204" pitchFamily="18" charset="0"/>
                            <a:ea typeface="新細明體" panose="02020500000000000000" pitchFamily="18" charset="-120"/>
                            <a:cs typeface="Times New Roman" panose="02020603050405020304" pitchFamily="18" charset="0"/>
                          </a:rPr>
                        </m:ctrlPr>
                      </m:funcPr>
                      <m:fName>
                        <m:r>
                          <a:rPr lang="en-US" altLang="zh-TW" sz="2400" i="1" kern="100">
                            <a:latin typeface="Cambria Math" panose="02040503050406030204" pitchFamily="18" charset="0"/>
                            <a:ea typeface="新細明體" panose="02020500000000000000" pitchFamily="18" charset="-120"/>
                            <a:cs typeface="Times New Roman" panose="02020603050405020304" pitchFamily="18" charset="0"/>
                          </a:rPr>
                          <m:t>−</m:t>
                        </m:r>
                        <m:sSub>
                          <m:sSubPr>
                            <m:ctrlPr>
                              <a:rPr lang="pt-BR" altLang="zh-TW" sz="2400" i="1" kern="100" smtClean="0">
                                <a:latin typeface="Cambria Math" panose="02040503050406030204" pitchFamily="18" charset="0"/>
                                <a:ea typeface="新細明體" panose="02020500000000000000" pitchFamily="18" charset="-120"/>
                                <a:cs typeface="Times New Roman" panose="02020603050405020304" pitchFamily="18" charset="0"/>
                              </a:rPr>
                            </m:ctrlPr>
                          </m:sSubPr>
                          <m:e>
                            <m:r>
                              <m:rPr>
                                <m:sty m:val="p"/>
                              </m:rPr>
                              <a:rPr lang="pt-BR" altLang="zh-TW" sz="2400" i="0" kern="100" smtClean="0">
                                <a:latin typeface="Cambria Math" panose="02040503050406030204" pitchFamily="18" charset="0"/>
                                <a:ea typeface="新細明體" panose="02020500000000000000" pitchFamily="18" charset="-120"/>
                                <a:cs typeface="Times New Roman" panose="02020603050405020304" pitchFamily="18" charset="0"/>
                              </a:rPr>
                              <m:t>log</m:t>
                            </m:r>
                          </m:e>
                          <m:sub>
                            <m:r>
                              <a:rPr lang="en-US" altLang="zh-TW" sz="2400" i="1" kern="100">
                                <a:latin typeface="Cambria Math" panose="02040503050406030204" pitchFamily="18" charset="0"/>
                                <a:ea typeface="新細明體" panose="02020500000000000000" pitchFamily="18" charset="-120"/>
                                <a:cs typeface="Times New Roman" panose="02020603050405020304" pitchFamily="18" charset="0"/>
                              </a:rPr>
                              <m:t>2</m:t>
                            </m:r>
                          </m:sub>
                        </m:sSub>
                      </m:fName>
                      <m:e>
                        <m:r>
                          <a:rPr lang="en-US" altLang="zh-TW" sz="2400" b="0" i="1" kern="100" smtClean="0">
                            <a:latin typeface="Cambria Math" panose="02040503050406030204" pitchFamily="18" charset="0"/>
                            <a:ea typeface="新細明體" panose="02020500000000000000" pitchFamily="18" charset="-120"/>
                            <a:cs typeface="Times New Roman" panose="02020603050405020304" pitchFamily="18" charset="0"/>
                          </a:rPr>
                          <m:t>𝑃</m:t>
                        </m:r>
                      </m:e>
                    </m:func>
                  </m:oMath>
                </a14:m>
                <a:endParaRPr lang="en-US" altLang="zh-TW" sz="2400" kern="100" dirty="0">
                  <a:latin typeface="Calibri" panose="020F0502020204030204" pitchFamily="34" charset="0"/>
                  <a:ea typeface="新細明體" panose="02020500000000000000" pitchFamily="18" charset="-120"/>
                  <a:cs typeface="Times New Roman" panose="02020603050405020304" pitchFamily="18" charset="0"/>
                </a:endParaRPr>
              </a:p>
              <a:p>
                <a:pPr marL="0" indent="0">
                  <a:lnSpc>
                    <a:spcPts val="3600"/>
                  </a:lnSpc>
                  <a:buNone/>
                </a:pPr>
                <a:r>
                  <a:rPr lang="zh-TW" altLang="en-US" sz="2400" kern="100" dirty="0">
                    <a:latin typeface="Calibri" panose="020F0502020204030204" pitchFamily="34" charset="0"/>
                    <a:ea typeface="新細明體" panose="02020500000000000000" pitchFamily="18" charset="-120"/>
                    <a:cs typeface="Times New Roman" panose="02020603050405020304" pitchFamily="18" charset="0"/>
                  </a:rPr>
                  <a:t>舉例：</a:t>
                </a:r>
                <a:endParaRPr lang="en-US" altLang="zh-TW" sz="2400" kern="100" dirty="0">
                  <a:latin typeface="Calibri" panose="020F0502020204030204" pitchFamily="34" charset="0"/>
                  <a:ea typeface="新細明體" panose="02020500000000000000" pitchFamily="18" charset="-120"/>
                  <a:cs typeface="Times New Roman" panose="02020603050405020304" pitchFamily="18" charset="0"/>
                </a:endParaRPr>
              </a:p>
              <a:p>
                <a:pPr marL="530352" lvl="1" indent="0">
                  <a:lnSpc>
                    <a:spcPts val="3600"/>
                  </a:lnSpc>
                  <a:buNone/>
                </a:pPr>
                <a:r>
                  <a:rPr lang="zh-TW" altLang="en-US" sz="2400" kern="100" dirty="0">
                    <a:latin typeface="Calibri" panose="020F0502020204030204" pitchFamily="34" charset="0"/>
                    <a:ea typeface="新細明體" panose="02020500000000000000" pitchFamily="18" charset="-120"/>
                    <a:cs typeface="Times New Roman" panose="02020603050405020304" pitchFamily="18" charset="0"/>
                  </a:rPr>
                  <a:t>台北發生一年下雨天數是</a:t>
                </a:r>
                <a:r>
                  <a:rPr lang="en-US" altLang="zh-TW" sz="2400" kern="100" dirty="0">
                    <a:latin typeface="Calibri" panose="020F0502020204030204" pitchFamily="34" charset="0"/>
                    <a:ea typeface="新細明體" panose="02020500000000000000" pitchFamily="18" charset="-120"/>
                    <a:cs typeface="Times New Roman" panose="02020603050405020304" pitchFamily="18" charset="0"/>
                  </a:rPr>
                  <a:t>300</a:t>
                </a:r>
                <a:r>
                  <a:rPr lang="zh-TW" altLang="en-US" sz="2400" kern="100" dirty="0">
                    <a:latin typeface="Calibri" panose="020F0502020204030204" pitchFamily="34" charset="0"/>
                    <a:ea typeface="新細明體" panose="02020500000000000000" pitchFamily="18" charset="-120"/>
                    <a:cs typeface="Times New Roman" panose="02020603050405020304" pitchFamily="18" charset="0"/>
                  </a:rPr>
                  <a:t>天那下雨和不下雨的資訊量是：</a:t>
                </a:r>
                <a:endParaRPr lang="en-US" altLang="zh-TW" sz="2400" kern="100" dirty="0">
                  <a:latin typeface="Calibri" panose="020F0502020204030204" pitchFamily="34" charset="0"/>
                  <a:ea typeface="新細明體" panose="02020500000000000000" pitchFamily="18" charset="-120"/>
                  <a:cs typeface="Times New Roman" panose="02020603050405020304" pitchFamily="18" charset="0"/>
                </a:endParaRPr>
              </a:p>
              <a:p>
                <a:pPr marL="987552" lvl="2" indent="0">
                  <a:lnSpc>
                    <a:spcPts val="3600"/>
                  </a:lnSpc>
                  <a:buNone/>
                </a:pPr>
                <a:r>
                  <a:rPr lang="zh-TW" altLang="en-US" b="0" i="1" kern="100" dirty="0">
                    <a:ea typeface="新細明體" panose="02020500000000000000" pitchFamily="18" charset="-120"/>
                    <a:cs typeface="Times New Roman" panose="02020603050405020304" pitchFamily="18" charset="0"/>
                  </a:rPr>
                  <a:t>下雨資訊量</a:t>
                </a:r>
                <a14:m>
                  <m:oMath xmlns:m="http://schemas.openxmlformats.org/officeDocument/2006/math">
                    <m:r>
                      <a:rPr lang="zh-TW" altLang="en-US" i="1" kern="100" dirty="0" smtClean="0">
                        <a:latin typeface="Cambria Math" panose="02040503050406030204" pitchFamily="18" charset="0"/>
                        <a:ea typeface="新細明體" panose="02020500000000000000" pitchFamily="18" charset="-120"/>
                        <a:cs typeface="Times New Roman" panose="02020603050405020304" pitchFamily="18" charset="0"/>
                      </a:rPr>
                      <m:t> </m:t>
                    </m:r>
                    <m:r>
                      <a:rPr lang="pt-BR" altLang="zh-TW" i="1" kern="100" smtClean="0">
                        <a:latin typeface="Cambria Math" panose="02040503050406030204" pitchFamily="18" charset="0"/>
                        <a:ea typeface="新細明體" panose="02020500000000000000" pitchFamily="18" charset="-120"/>
                        <a:cs typeface="Times New Roman" panose="02020603050405020304" pitchFamily="18" charset="0"/>
                      </a:rPr>
                      <m:t>=</m:t>
                    </m:r>
                    <m:func>
                      <m:funcPr>
                        <m:ctrlPr>
                          <a:rPr lang="pt-BR" altLang="zh-TW" i="1" kern="100" smtClean="0">
                            <a:latin typeface="Cambria Math" panose="02040503050406030204" pitchFamily="18" charset="0"/>
                            <a:ea typeface="新細明體" panose="02020500000000000000" pitchFamily="18" charset="-120"/>
                            <a:cs typeface="Times New Roman" panose="02020603050405020304" pitchFamily="18" charset="0"/>
                          </a:rPr>
                        </m:ctrlPr>
                      </m:funcPr>
                      <m:fName>
                        <m:r>
                          <a:rPr lang="en-US" altLang="zh-TW" i="1" kern="100">
                            <a:latin typeface="Cambria Math" panose="02040503050406030204" pitchFamily="18" charset="0"/>
                            <a:ea typeface="新細明體" panose="02020500000000000000" pitchFamily="18" charset="-120"/>
                            <a:cs typeface="Times New Roman" panose="02020603050405020304" pitchFamily="18" charset="0"/>
                          </a:rPr>
                          <m:t>−</m:t>
                        </m:r>
                        <m:sSub>
                          <m:sSubPr>
                            <m:ctrlPr>
                              <a:rPr lang="pt-BR" altLang="zh-TW" i="1" kern="100" smtClean="0">
                                <a:latin typeface="Cambria Math" panose="02040503050406030204" pitchFamily="18" charset="0"/>
                                <a:ea typeface="新細明體" panose="02020500000000000000" pitchFamily="18" charset="-120"/>
                                <a:cs typeface="Times New Roman" panose="02020603050405020304" pitchFamily="18" charset="0"/>
                              </a:rPr>
                            </m:ctrlPr>
                          </m:sSubPr>
                          <m:e>
                            <m:r>
                              <a:rPr lang="pt-BR" altLang="zh-TW" i="1" kern="100" smtClean="0">
                                <a:latin typeface="Cambria Math" panose="02040503050406030204" pitchFamily="18" charset="0"/>
                                <a:ea typeface="新細明體" panose="02020500000000000000" pitchFamily="18" charset="-120"/>
                                <a:cs typeface="Times New Roman" panose="02020603050405020304" pitchFamily="18" charset="0"/>
                              </a:rPr>
                              <m:t>𝑙𝑜𝑔</m:t>
                            </m:r>
                          </m:e>
                          <m:sub>
                            <m:r>
                              <a:rPr lang="en-US" altLang="zh-TW" i="1" kern="100">
                                <a:latin typeface="Cambria Math" panose="02040503050406030204" pitchFamily="18" charset="0"/>
                                <a:ea typeface="新細明體" panose="02020500000000000000" pitchFamily="18" charset="-120"/>
                                <a:cs typeface="Times New Roman" panose="02020603050405020304" pitchFamily="18" charset="0"/>
                              </a:rPr>
                              <m:t>2</m:t>
                            </m:r>
                          </m:sub>
                        </m:sSub>
                      </m:fName>
                      <m:e>
                        <m:f>
                          <m:fPr>
                            <m:ctrlPr>
                              <a:rPr lang="en-US" altLang="zh-TW" i="1" kern="100" smtClean="0">
                                <a:latin typeface="Cambria Math" panose="02040503050406030204" pitchFamily="18" charset="0"/>
                                <a:ea typeface="新細明體" panose="02020500000000000000" pitchFamily="18" charset="-120"/>
                                <a:cs typeface="Times New Roman" panose="02020603050405020304" pitchFamily="18" charset="0"/>
                              </a:rPr>
                            </m:ctrlPr>
                          </m:fPr>
                          <m:num>
                            <m:r>
                              <a:rPr lang="en-US" altLang="zh-TW" i="1" kern="100">
                                <a:latin typeface="Cambria Math" panose="02040503050406030204" pitchFamily="18" charset="0"/>
                                <a:ea typeface="新細明體" panose="02020500000000000000" pitchFamily="18" charset="-120"/>
                                <a:cs typeface="Times New Roman" panose="02020603050405020304" pitchFamily="18" charset="0"/>
                              </a:rPr>
                              <m:t>3</m:t>
                            </m:r>
                            <m:r>
                              <a:rPr lang="en-US" altLang="zh-TW" i="1" kern="100" smtClean="0">
                                <a:latin typeface="Cambria Math" panose="02040503050406030204" pitchFamily="18" charset="0"/>
                                <a:ea typeface="新細明體" panose="02020500000000000000" pitchFamily="18" charset="-120"/>
                                <a:cs typeface="Times New Roman" panose="02020603050405020304" pitchFamily="18" charset="0"/>
                              </a:rPr>
                              <m:t>0</m:t>
                            </m:r>
                            <m:r>
                              <a:rPr lang="en-US" altLang="zh-TW" i="1" kern="100">
                                <a:latin typeface="Cambria Math" panose="02040503050406030204" pitchFamily="18" charset="0"/>
                                <a:ea typeface="新細明體" panose="02020500000000000000" pitchFamily="18" charset="-120"/>
                                <a:cs typeface="Times New Roman" panose="02020603050405020304" pitchFamily="18" charset="0"/>
                              </a:rPr>
                              <m:t>0</m:t>
                            </m:r>
                          </m:num>
                          <m:den>
                            <m:r>
                              <a:rPr lang="en-US" altLang="zh-TW" i="1" kern="100">
                                <a:latin typeface="Cambria Math" panose="02040503050406030204" pitchFamily="18" charset="0"/>
                                <a:ea typeface="新細明體" panose="02020500000000000000" pitchFamily="18" charset="-120"/>
                                <a:cs typeface="Times New Roman" panose="02020603050405020304" pitchFamily="18" charset="0"/>
                              </a:rPr>
                              <m:t>3</m:t>
                            </m:r>
                            <m:r>
                              <a:rPr lang="en-US" altLang="zh-TW" i="1" kern="100" smtClean="0">
                                <a:latin typeface="Cambria Math" panose="02040503050406030204" pitchFamily="18" charset="0"/>
                                <a:ea typeface="新細明體" panose="02020500000000000000" pitchFamily="18" charset="-120"/>
                                <a:cs typeface="Times New Roman" panose="02020603050405020304" pitchFamily="18" charset="0"/>
                              </a:rPr>
                              <m:t>6</m:t>
                            </m:r>
                            <m:r>
                              <a:rPr lang="en-US" altLang="zh-TW" i="1" kern="100">
                                <a:latin typeface="Cambria Math" panose="02040503050406030204" pitchFamily="18" charset="0"/>
                                <a:ea typeface="新細明體" panose="02020500000000000000" pitchFamily="18" charset="-120"/>
                                <a:cs typeface="Times New Roman" panose="02020603050405020304" pitchFamily="18" charset="0"/>
                              </a:rPr>
                              <m:t>5</m:t>
                            </m:r>
                          </m:den>
                        </m:f>
                      </m:e>
                    </m:func>
                    <m:r>
                      <a:rPr lang="en-US" altLang="zh-TW" i="1" kern="100">
                        <a:latin typeface="Cambria Math" panose="02040503050406030204" pitchFamily="18" charset="0"/>
                        <a:ea typeface="新細明體" panose="02020500000000000000" pitchFamily="18" charset="-120"/>
                        <a:cs typeface="Times New Roman" panose="02020603050405020304" pitchFamily="18" charset="0"/>
                      </a:rPr>
                      <m:t>=</m:t>
                    </m:r>
                  </m:oMath>
                </a14:m>
                <a:r>
                  <a:rPr lang="en-US" altLang="zh-TW" i="1" kern="100" dirty="0">
                    <a:latin typeface="Calibri" panose="020F0502020204030204" pitchFamily="34" charset="0"/>
                    <a:ea typeface="新細明體" panose="02020500000000000000" pitchFamily="18" charset="-120"/>
                    <a:cs typeface="Times New Roman" panose="02020603050405020304" pitchFamily="18" charset="0"/>
                  </a:rPr>
                  <a:t>0.28</a:t>
                </a:r>
              </a:p>
              <a:p>
                <a:pPr marL="987552" lvl="2" indent="0">
                  <a:lnSpc>
                    <a:spcPts val="3600"/>
                  </a:lnSpc>
                  <a:buNone/>
                </a:pPr>
                <a:r>
                  <a:rPr lang="zh-TW" altLang="en-US" i="1" kern="100" dirty="0">
                    <a:latin typeface="Calibri" panose="020F0502020204030204" pitchFamily="34" charset="0"/>
                    <a:ea typeface="新細明體" panose="02020500000000000000" pitchFamily="18" charset="-120"/>
                    <a:cs typeface="Times New Roman" panose="02020603050405020304" pitchFamily="18" charset="0"/>
                  </a:rPr>
                  <a:t>沒下雨資訊量</a:t>
                </a:r>
                <a14:m>
                  <m:oMath xmlns:m="http://schemas.openxmlformats.org/officeDocument/2006/math">
                    <m:r>
                      <a:rPr lang="zh-TW" altLang="en-US" b="0" i="1" kern="100" dirty="0">
                        <a:latin typeface="Cambria Math" panose="02040503050406030204" pitchFamily="18" charset="0"/>
                        <a:ea typeface="新細明體" panose="02020500000000000000" pitchFamily="18" charset="-120"/>
                        <a:cs typeface="Times New Roman" panose="02020603050405020304" pitchFamily="18" charset="0"/>
                      </a:rPr>
                      <m:t> </m:t>
                    </m:r>
                    <m:r>
                      <a:rPr lang="pt-BR" altLang="zh-TW" b="0" i="1" kern="100" smtClean="0">
                        <a:latin typeface="Cambria Math" panose="02040503050406030204" pitchFamily="18" charset="0"/>
                        <a:ea typeface="新細明體" panose="02020500000000000000" pitchFamily="18" charset="-120"/>
                        <a:cs typeface="Times New Roman" panose="02020603050405020304" pitchFamily="18" charset="0"/>
                      </a:rPr>
                      <m:t>=</m:t>
                    </m:r>
                    <m:func>
                      <m:funcPr>
                        <m:ctrlPr>
                          <a:rPr lang="pt-BR" altLang="zh-TW" i="1" kern="100" smtClean="0">
                            <a:latin typeface="Cambria Math" panose="02040503050406030204" pitchFamily="18" charset="0"/>
                            <a:ea typeface="新細明體" panose="02020500000000000000" pitchFamily="18" charset="-120"/>
                            <a:cs typeface="Times New Roman" panose="02020603050405020304" pitchFamily="18" charset="0"/>
                          </a:rPr>
                        </m:ctrlPr>
                      </m:funcPr>
                      <m:fName>
                        <m:r>
                          <a:rPr lang="en-US" altLang="zh-TW" b="0" i="1" kern="100">
                            <a:latin typeface="Cambria Math" panose="02040503050406030204" pitchFamily="18" charset="0"/>
                            <a:ea typeface="新細明體" panose="02020500000000000000" pitchFamily="18" charset="-120"/>
                            <a:cs typeface="Times New Roman" panose="02020603050405020304" pitchFamily="18" charset="0"/>
                          </a:rPr>
                          <m:t>−</m:t>
                        </m:r>
                        <m:sSub>
                          <m:sSubPr>
                            <m:ctrlPr>
                              <a:rPr lang="pt-BR" altLang="zh-TW" i="1" kern="100" smtClean="0">
                                <a:latin typeface="Cambria Math" panose="02040503050406030204" pitchFamily="18" charset="0"/>
                                <a:ea typeface="新細明體" panose="02020500000000000000" pitchFamily="18" charset="-120"/>
                                <a:cs typeface="Times New Roman" panose="02020603050405020304" pitchFamily="18" charset="0"/>
                              </a:rPr>
                            </m:ctrlPr>
                          </m:sSubPr>
                          <m:e>
                            <m:r>
                              <a:rPr lang="pt-BR" altLang="zh-TW" b="0" i="1" kern="100" smtClean="0">
                                <a:latin typeface="Cambria Math" panose="02040503050406030204" pitchFamily="18" charset="0"/>
                                <a:ea typeface="新細明體" panose="02020500000000000000" pitchFamily="18" charset="-120"/>
                                <a:cs typeface="Times New Roman" panose="02020603050405020304" pitchFamily="18" charset="0"/>
                              </a:rPr>
                              <m:t>𝑙𝑜𝑔</m:t>
                            </m:r>
                          </m:e>
                          <m:sub>
                            <m:r>
                              <a:rPr lang="en-US" altLang="zh-TW" b="0" i="1" kern="100">
                                <a:latin typeface="Cambria Math" panose="02040503050406030204" pitchFamily="18" charset="0"/>
                                <a:ea typeface="新細明體" panose="02020500000000000000" pitchFamily="18" charset="-120"/>
                                <a:cs typeface="Times New Roman" panose="02020603050405020304" pitchFamily="18" charset="0"/>
                              </a:rPr>
                              <m:t>2</m:t>
                            </m:r>
                          </m:sub>
                        </m:sSub>
                      </m:fName>
                      <m:e>
                        <m:f>
                          <m:fPr>
                            <m:ctrlPr>
                              <a:rPr lang="en-US" altLang="zh-TW" i="1" kern="100" smtClean="0">
                                <a:latin typeface="Cambria Math" panose="02040503050406030204" pitchFamily="18" charset="0"/>
                                <a:ea typeface="新細明體" panose="02020500000000000000" pitchFamily="18" charset="-120"/>
                                <a:cs typeface="Times New Roman" panose="02020603050405020304" pitchFamily="18" charset="0"/>
                              </a:rPr>
                            </m:ctrlPr>
                          </m:fPr>
                          <m:num>
                            <m:r>
                              <a:rPr lang="en-US" altLang="zh-TW" i="1" kern="100" smtClean="0">
                                <a:latin typeface="Cambria Math" panose="02040503050406030204" pitchFamily="18" charset="0"/>
                                <a:ea typeface="新細明體" panose="02020500000000000000" pitchFamily="18" charset="-120"/>
                                <a:cs typeface="Times New Roman" panose="02020603050405020304" pitchFamily="18" charset="0"/>
                              </a:rPr>
                              <m:t>6</m:t>
                            </m:r>
                            <m:r>
                              <a:rPr lang="en-US" altLang="zh-TW" i="1" kern="100">
                                <a:latin typeface="Cambria Math" panose="02040503050406030204" pitchFamily="18" charset="0"/>
                                <a:ea typeface="新細明體" panose="02020500000000000000" pitchFamily="18" charset="-120"/>
                                <a:cs typeface="Times New Roman" panose="02020603050405020304" pitchFamily="18" charset="0"/>
                              </a:rPr>
                              <m:t>5</m:t>
                            </m:r>
                          </m:num>
                          <m:den>
                            <m:r>
                              <a:rPr lang="en-US" altLang="zh-TW" b="0" i="1" kern="100">
                                <a:latin typeface="Cambria Math" panose="02040503050406030204" pitchFamily="18" charset="0"/>
                                <a:ea typeface="新細明體" panose="02020500000000000000" pitchFamily="18" charset="-120"/>
                                <a:cs typeface="Times New Roman" panose="02020603050405020304" pitchFamily="18" charset="0"/>
                              </a:rPr>
                              <m:t>3</m:t>
                            </m:r>
                            <m:r>
                              <a:rPr lang="en-US" altLang="zh-TW" b="0" i="1" kern="100" smtClean="0">
                                <a:latin typeface="Cambria Math" panose="02040503050406030204" pitchFamily="18" charset="0"/>
                                <a:ea typeface="新細明體" panose="02020500000000000000" pitchFamily="18" charset="-120"/>
                                <a:cs typeface="Times New Roman" panose="02020603050405020304" pitchFamily="18" charset="0"/>
                              </a:rPr>
                              <m:t>6</m:t>
                            </m:r>
                            <m:r>
                              <a:rPr lang="en-US" altLang="zh-TW" b="0" i="1" kern="100">
                                <a:latin typeface="Cambria Math" panose="02040503050406030204" pitchFamily="18" charset="0"/>
                                <a:ea typeface="新細明體" panose="02020500000000000000" pitchFamily="18" charset="-120"/>
                                <a:cs typeface="Times New Roman" panose="02020603050405020304" pitchFamily="18" charset="0"/>
                              </a:rPr>
                              <m:t>5</m:t>
                            </m:r>
                          </m:den>
                        </m:f>
                      </m:e>
                    </m:func>
                    <m:r>
                      <a:rPr lang="en-US" altLang="zh-TW" b="0" i="1" kern="100">
                        <a:latin typeface="Cambria Math" panose="02040503050406030204" pitchFamily="18" charset="0"/>
                        <a:ea typeface="新細明體" panose="02020500000000000000" pitchFamily="18" charset="-120"/>
                        <a:cs typeface="Times New Roman" panose="02020603050405020304" pitchFamily="18" charset="0"/>
                      </a:rPr>
                      <m:t>=</m:t>
                    </m:r>
                  </m:oMath>
                </a14:m>
                <a:r>
                  <a:rPr lang="en-US" altLang="zh-TW" i="1" kern="100" dirty="0">
                    <a:latin typeface="Calibri" panose="020F0502020204030204" pitchFamily="34" charset="0"/>
                    <a:ea typeface="新細明體" panose="02020500000000000000" pitchFamily="18" charset="-120"/>
                    <a:cs typeface="Times New Roman" panose="02020603050405020304" pitchFamily="18" charset="0"/>
                  </a:rPr>
                  <a:t>2.49</a:t>
                </a:r>
              </a:p>
              <a:p>
                <a:pPr marL="987552" lvl="2" indent="0">
                  <a:lnSpc>
                    <a:spcPts val="3600"/>
                  </a:lnSpc>
                  <a:buNone/>
                </a:pPr>
                <a:r>
                  <a:rPr lang="zh-TW" altLang="en-US" i="1" kern="100" dirty="0">
                    <a:latin typeface="Calibri" panose="020F0502020204030204" pitchFamily="34" charset="0"/>
                    <a:ea typeface="新細明體" panose="02020500000000000000" pitchFamily="18" charset="-120"/>
                    <a:cs typeface="Times New Roman" panose="02020603050405020304" pitchFamily="18" charset="0"/>
                  </a:rPr>
                  <a:t>因為低機率沒下雨，所以沒下雨才會得到特別的關注</a:t>
                </a:r>
                <a:endParaRPr lang="en-US" altLang="zh-TW" i="1" kern="100" dirty="0">
                  <a:latin typeface="Calibri" panose="020F0502020204030204" pitchFamily="34" charset="0"/>
                  <a:ea typeface="新細明體" panose="02020500000000000000" pitchFamily="18" charset="-120"/>
                  <a:cs typeface="Times New Roman" panose="02020603050405020304" pitchFamily="18" charset="0"/>
                </a:endParaRPr>
              </a:p>
            </p:txBody>
          </p:sp>
        </mc:Choice>
        <mc:Fallback xmlns="">
          <p:sp>
            <p:nvSpPr>
              <p:cNvPr id="3" name="內容版面配置區 2">
                <a:extLst>
                  <a:ext uri="{FF2B5EF4-FFF2-40B4-BE49-F238E27FC236}">
                    <a16:creationId xmlns:a16="http://schemas.microsoft.com/office/drawing/2014/main" id="{F6F37710-5EBD-0D0F-1FDA-92986F6DBE45}"/>
                  </a:ext>
                </a:extLst>
              </p:cNvPr>
              <p:cNvSpPr>
                <a:spLocks noGrp="1" noRot="1" noChangeAspect="1" noMove="1" noResize="1" noEditPoints="1" noAdjustHandles="1" noChangeArrowheads="1" noChangeShapeType="1" noTextEdit="1"/>
              </p:cNvSpPr>
              <p:nvPr>
                <p:ph idx="1"/>
              </p:nvPr>
            </p:nvSpPr>
            <p:spPr>
              <a:xfrm>
                <a:off x="1371600" y="1473200"/>
                <a:ext cx="10274300" cy="4699000"/>
              </a:xfrm>
              <a:blipFill>
                <a:blip r:embed="rId2"/>
                <a:stretch>
                  <a:fillRect l="-890" r="-772"/>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38836277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F2DD097-A3A2-5586-6F08-CBBE990E2667}"/>
              </a:ext>
            </a:extLst>
          </p:cNvPr>
          <p:cNvSpPr>
            <a:spLocks noGrp="1"/>
          </p:cNvSpPr>
          <p:nvPr>
            <p:ph type="title"/>
          </p:nvPr>
        </p:nvSpPr>
        <p:spPr/>
        <p:txBody>
          <a:bodyPr>
            <a:normAutofit fontScale="90000"/>
          </a:bodyPr>
          <a:lstStyle/>
          <a:p>
            <a:r>
              <a:rPr lang="zh-TW" altLang="en-US" dirty="0"/>
              <a:t>交叉熵</a:t>
            </a:r>
            <a:r>
              <a:rPr lang="en-US" altLang="zh-TW" dirty="0"/>
              <a:t>(2)</a:t>
            </a:r>
            <a:endParaRPr lang="zh-TW" altLang="en-US" dirty="0"/>
          </a:p>
        </p:txBody>
      </p:sp>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F6F37710-5EBD-0D0F-1FDA-92986F6DBE45}"/>
                  </a:ext>
                </a:extLst>
              </p:cNvPr>
              <p:cNvSpPr>
                <a:spLocks noGrp="1"/>
              </p:cNvSpPr>
              <p:nvPr>
                <p:ph idx="1"/>
              </p:nvPr>
            </p:nvSpPr>
            <p:spPr>
              <a:xfrm>
                <a:off x="1371600" y="1473200"/>
                <a:ext cx="10274300" cy="4699000"/>
              </a:xfrm>
            </p:spPr>
            <p:txBody>
              <a:bodyPr>
                <a:normAutofit/>
              </a:bodyPr>
              <a:lstStyle/>
              <a:p>
                <a:pPr marL="0" indent="0">
                  <a:lnSpc>
                    <a:spcPts val="3600"/>
                  </a:lnSpc>
                  <a:buNone/>
                </a:pPr>
                <a:r>
                  <a:rPr lang="zh-TW" altLang="en-US" sz="2400" b="1" kern="100" dirty="0">
                    <a:latin typeface="Calibri" panose="020F0502020204030204" pitchFamily="34" charset="0"/>
                    <a:ea typeface="新細明體" panose="02020500000000000000" pitchFamily="18" charset="-120"/>
                    <a:cs typeface="Times New Roman" panose="02020603050405020304" pitchFamily="18" charset="0"/>
                  </a:rPr>
                  <a:t>資訊熵</a:t>
                </a:r>
                <a:r>
                  <a:rPr lang="zh-TW" altLang="en-US" sz="2400" kern="100" dirty="0">
                    <a:latin typeface="Calibri" panose="020F0502020204030204" pitchFamily="34" charset="0"/>
                    <a:ea typeface="新細明體" panose="02020500000000000000" pitchFamily="18" charset="-120"/>
                    <a:cs typeface="Times New Roman" panose="02020603050405020304" pitchFamily="18" charset="0"/>
                  </a:rPr>
                  <a:t>：主要目的是量化資訊的混亂程度。</a:t>
                </a:r>
                <a:endParaRPr lang="en-US" altLang="zh-TW" sz="2400" kern="100" dirty="0">
                  <a:latin typeface="Calibri" panose="020F0502020204030204" pitchFamily="34" charset="0"/>
                  <a:ea typeface="新細明體" panose="02020500000000000000" pitchFamily="18" charset="-120"/>
                  <a:cs typeface="Times New Roman" panose="02020603050405020304" pitchFamily="18" charset="0"/>
                </a:endParaRPr>
              </a:p>
              <a:p>
                <a:pPr marL="0" indent="0">
                  <a:lnSpc>
                    <a:spcPts val="3600"/>
                  </a:lnSpc>
                  <a:buNone/>
                </a:pPr>
                <a:r>
                  <a:rPr lang="zh-TW" altLang="en-US" sz="2400" kern="100" dirty="0">
                    <a:latin typeface="Calibri" panose="020F0502020204030204" pitchFamily="34" charset="0"/>
                    <a:ea typeface="新細明體" panose="02020500000000000000" pitchFamily="18" charset="-120"/>
                    <a:cs typeface="Times New Roman" panose="02020603050405020304" pitchFamily="18" charset="0"/>
                  </a:rPr>
                  <a:t>公式：</a:t>
                </a:r>
                <a14:m>
                  <m:oMath xmlns:m="http://schemas.openxmlformats.org/officeDocument/2006/math">
                    <m:r>
                      <a:rPr lang="en-US" altLang="zh-TW" sz="2400" b="0" i="1" kern="100" smtClean="0">
                        <a:latin typeface="Cambria Math" panose="02040503050406030204" pitchFamily="18" charset="0"/>
                        <a:ea typeface="新細明體" panose="02020500000000000000" pitchFamily="18" charset="-120"/>
                        <a:cs typeface="Times New Roman" panose="02020603050405020304" pitchFamily="18" charset="0"/>
                      </a:rPr>
                      <m:t>𝐻</m:t>
                    </m:r>
                    <m:d>
                      <m:dPr>
                        <m:ctrlPr>
                          <a:rPr lang="en-US" altLang="zh-TW" sz="2400" b="0" i="1" kern="100" smtClean="0">
                            <a:latin typeface="Cambria Math" panose="02040503050406030204" pitchFamily="18" charset="0"/>
                            <a:ea typeface="新細明體" panose="02020500000000000000" pitchFamily="18" charset="-120"/>
                            <a:cs typeface="Times New Roman" panose="02020603050405020304" pitchFamily="18" charset="0"/>
                          </a:rPr>
                        </m:ctrlPr>
                      </m:dPr>
                      <m:e>
                        <m:sSub>
                          <m:sSubPr>
                            <m:ctrlPr>
                              <a:rPr lang="en-US" altLang="zh-TW" sz="2400" b="0" i="1" kern="100" smtClean="0">
                                <a:latin typeface="Cambria Math" panose="02040503050406030204" pitchFamily="18" charset="0"/>
                                <a:ea typeface="新細明體" panose="02020500000000000000" pitchFamily="18" charset="-120"/>
                                <a:cs typeface="Times New Roman" panose="02020603050405020304" pitchFamily="18" charset="0"/>
                              </a:rPr>
                            </m:ctrlPr>
                          </m:sSubPr>
                          <m:e>
                            <m:r>
                              <a:rPr lang="en-US" altLang="zh-TW" sz="2400" b="0" i="1" kern="100" smtClean="0">
                                <a:latin typeface="Cambria Math" panose="02040503050406030204" pitchFamily="18" charset="0"/>
                                <a:ea typeface="新細明體" panose="02020500000000000000" pitchFamily="18" charset="-120"/>
                                <a:cs typeface="Times New Roman" panose="02020603050405020304" pitchFamily="18" charset="0"/>
                              </a:rPr>
                              <m:t>𝑋</m:t>
                            </m:r>
                          </m:e>
                          <m:sub>
                            <m:r>
                              <a:rPr lang="en-US" altLang="zh-TW" sz="2400" b="0" i="1" kern="100" smtClean="0">
                                <a:latin typeface="Cambria Math" panose="02040503050406030204" pitchFamily="18" charset="0"/>
                                <a:ea typeface="新細明體" panose="02020500000000000000" pitchFamily="18" charset="-120"/>
                                <a:cs typeface="Times New Roman" panose="02020603050405020304" pitchFamily="18" charset="0"/>
                              </a:rPr>
                              <m:t>𝑖</m:t>
                            </m:r>
                          </m:sub>
                        </m:sSub>
                      </m:e>
                    </m:d>
                    <m:r>
                      <a:rPr lang="pt-BR" altLang="zh-TW" sz="2400" i="1" kern="100" smtClean="0">
                        <a:latin typeface="Cambria Math" panose="02040503050406030204" pitchFamily="18" charset="0"/>
                        <a:ea typeface="新細明體" panose="02020500000000000000" pitchFamily="18" charset="-120"/>
                        <a:cs typeface="Times New Roman" panose="02020603050405020304" pitchFamily="18" charset="0"/>
                      </a:rPr>
                      <m:t>=</m:t>
                    </m:r>
                    <m:r>
                      <a:rPr lang="en-US" altLang="zh-TW" sz="2400" i="1" kern="100">
                        <a:latin typeface="Cambria Math" panose="02040503050406030204" pitchFamily="18" charset="0"/>
                        <a:ea typeface="新細明體" panose="02020500000000000000" pitchFamily="18" charset="-120"/>
                        <a:cs typeface="Times New Roman" panose="02020603050405020304" pitchFamily="18" charset="0"/>
                      </a:rPr>
                      <m:t>−</m:t>
                    </m:r>
                    <m:nary>
                      <m:naryPr>
                        <m:chr m:val="∑"/>
                        <m:subHide m:val="on"/>
                        <m:supHide m:val="on"/>
                        <m:ctrlPr>
                          <a:rPr lang="en-US" altLang="zh-TW" sz="2400" i="1" kern="100" smtClean="0">
                            <a:latin typeface="Cambria Math" panose="02040503050406030204" pitchFamily="18" charset="0"/>
                            <a:ea typeface="新細明體" panose="02020500000000000000" pitchFamily="18" charset="-120"/>
                            <a:cs typeface="Times New Roman" panose="02020603050405020304" pitchFamily="18" charset="0"/>
                          </a:rPr>
                        </m:ctrlPr>
                      </m:naryPr>
                      <m:sub/>
                      <m:sup/>
                      <m:e>
                        <m:r>
                          <a:rPr lang="en-US" altLang="zh-TW" sz="2400" b="0" i="1" kern="100" smtClean="0">
                            <a:latin typeface="Cambria Math" panose="02040503050406030204" pitchFamily="18" charset="0"/>
                            <a:ea typeface="新細明體" panose="02020500000000000000" pitchFamily="18" charset="-120"/>
                            <a:cs typeface="Times New Roman" panose="02020603050405020304" pitchFamily="18" charset="0"/>
                          </a:rPr>
                          <m:t>𝑃</m:t>
                        </m:r>
                        <m:d>
                          <m:dPr>
                            <m:ctrlPr>
                              <a:rPr lang="en-US" altLang="zh-TW" sz="2400" b="0" i="1" kern="100" smtClean="0">
                                <a:latin typeface="Cambria Math" panose="02040503050406030204" pitchFamily="18" charset="0"/>
                                <a:ea typeface="新細明體" panose="02020500000000000000" pitchFamily="18" charset="-120"/>
                                <a:cs typeface="Times New Roman" panose="02020603050405020304" pitchFamily="18" charset="0"/>
                              </a:rPr>
                            </m:ctrlPr>
                          </m:dPr>
                          <m:e>
                            <m:r>
                              <a:rPr lang="en-US" altLang="zh-TW" sz="2400" b="0" i="1" kern="100" smtClean="0">
                                <a:latin typeface="Cambria Math" panose="02040503050406030204" pitchFamily="18" charset="0"/>
                                <a:ea typeface="新細明體" panose="02020500000000000000" pitchFamily="18" charset="-120"/>
                                <a:cs typeface="Times New Roman" panose="02020603050405020304" pitchFamily="18" charset="0"/>
                              </a:rPr>
                              <m:t>𝑥</m:t>
                            </m:r>
                          </m:e>
                        </m:d>
                        <m:func>
                          <m:funcPr>
                            <m:ctrlPr>
                              <a:rPr lang="en-US" altLang="zh-TW" sz="2400" b="0" i="1" kern="100" smtClean="0">
                                <a:latin typeface="Cambria Math" panose="02040503050406030204" pitchFamily="18" charset="0"/>
                                <a:ea typeface="新細明體" panose="02020500000000000000" pitchFamily="18" charset="-120"/>
                                <a:cs typeface="Times New Roman" panose="02020603050405020304" pitchFamily="18" charset="0"/>
                              </a:rPr>
                            </m:ctrlPr>
                          </m:funcPr>
                          <m:fName>
                            <m:sSub>
                              <m:sSubPr>
                                <m:ctrlPr>
                                  <a:rPr lang="en-US" altLang="zh-TW" sz="2400" b="0" i="1" kern="100" smtClean="0">
                                    <a:latin typeface="Cambria Math" panose="02040503050406030204" pitchFamily="18" charset="0"/>
                                    <a:ea typeface="新細明體" panose="02020500000000000000" pitchFamily="18" charset="-120"/>
                                    <a:cs typeface="Times New Roman" panose="02020603050405020304" pitchFamily="18" charset="0"/>
                                  </a:rPr>
                                </m:ctrlPr>
                              </m:sSubPr>
                              <m:e>
                                <m:r>
                                  <m:rPr>
                                    <m:sty m:val="p"/>
                                  </m:rPr>
                                  <a:rPr lang="en-US" altLang="zh-TW" sz="2400" b="0" i="0" kern="100" smtClean="0">
                                    <a:latin typeface="Cambria Math" panose="02040503050406030204" pitchFamily="18" charset="0"/>
                                    <a:ea typeface="新細明體" panose="02020500000000000000" pitchFamily="18" charset="-120"/>
                                    <a:cs typeface="Times New Roman" panose="02020603050405020304" pitchFamily="18" charset="0"/>
                                  </a:rPr>
                                  <m:t>log</m:t>
                                </m:r>
                              </m:e>
                              <m:sub>
                                <m:r>
                                  <a:rPr lang="en-US" altLang="zh-TW" sz="2400" b="0" i="1" kern="100" smtClean="0">
                                    <a:latin typeface="Cambria Math" panose="02040503050406030204" pitchFamily="18" charset="0"/>
                                    <a:ea typeface="新細明體" panose="02020500000000000000" pitchFamily="18" charset="-120"/>
                                    <a:cs typeface="Times New Roman" panose="02020603050405020304" pitchFamily="18" charset="0"/>
                                  </a:rPr>
                                  <m:t>2</m:t>
                                </m:r>
                              </m:sub>
                            </m:sSub>
                          </m:fName>
                          <m:e>
                            <m:r>
                              <a:rPr lang="en-US" altLang="zh-TW" sz="2400" i="1" kern="100">
                                <a:latin typeface="Cambria Math" panose="02040503050406030204" pitchFamily="18" charset="0"/>
                                <a:ea typeface="新細明體" panose="02020500000000000000" pitchFamily="18" charset="-120"/>
                                <a:cs typeface="Times New Roman" panose="02020603050405020304" pitchFamily="18" charset="0"/>
                              </a:rPr>
                              <m:t>𝑃</m:t>
                            </m:r>
                            <m:d>
                              <m:dPr>
                                <m:ctrlPr>
                                  <a:rPr lang="en-US" altLang="zh-TW" sz="2400" i="1" kern="100">
                                    <a:latin typeface="Cambria Math" panose="02040503050406030204" pitchFamily="18" charset="0"/>
                                    <a:ea typeface="新細明體" panose="02020500000000000000" pitchFamily="18" charset="-120"/>
                                    <a:cs typeface="Times New Roman" panose="02020603050405020304" pitchFamily="18" charset="0"/>
                                  </a:rPr>
                                </m:ctrlPr>
                              </m:dPr>
                              <m:e>
                                <m:r>
                                  <a:rPr lang="en-US" altLang="zh-TW" sz="2400" i="1" kern="100">
                                    <a:latin typeface="Cambria Math" panose="02040503050406030204" pitchFamily="18" charset="0"/>
                                    <a:ea typeface="新細明體" panose="02020500000000000000" pitchFamily="18" charset="-120"/>
                                    <a:cs typeface="Times New Roman" panose="02020603050405020304" pitchFamily="18" charset="0"/>
                                  </a:rPr>
                                  <m:t>𝑥</m:t>
                                </m:r>
                              </m:e>
                            </m:d>
                          </m:e>
                        </m:func>
                      </m:e>
                    </m:nary>
                  </m:oMath>
                </a14:m>
                <a:endParaRPr lang="en-US" altLang="zh-TW" sz="2400" kern="100" dirty="0">
                  <a:latin typeface="Calibri" panose="020F0502020204030204" pitchFamily="34" charset="0"/>
                  <a:ea typeface="新細明體" panose="02020500000000000000" pitchFamily="18" charset="-120"/>
                  <a:cs typeface="Times New Roman" panose="02020603050405020304" pitchFamily="18" charset="0"/>
                </a:endParaRPr>
              </a:p>
              <a:p>
                <a:pPr marL="0" indent="0">
                  <a:lnSpc>
                    <a:spcPts val="3600"/>
                  </a:lnSpc>
                  <a:buNone/>
                </a:pPr>
                <a:r>
                  <a:rPr lang="zh-TW" altLang="en-US" sz="2400" kern="100" dirty="0">
                    <a:latin typeface="Calibri" panose="020F0502020204030204" pitchFamily="34" charset="0"/>
                    <a:ea typeface="新細明體" panose="02020500000000000000" pitchFamily="18" charset="-120"/>
                    <a:cs typeface="Times New Roman" panose="02020603050405020304" pitchFamily="18" charset="0"/>
                  </a:rPr>
                  <a:t>舉例：</a:t>
                </a:r>
                <a:endParaRPr lang="en-US" altLang="zh-TW" sz="2400" kern="100" dirty="0">
                  <a:latin typeface="Calibri" panose="020F0502020204030204" pitchFamily="34" charset="0"/>
                  <a:ea typeface="新細明體" panose="02020500000000000000" pitchFamily="18" charset="-120"/>
                  <a:cs typeface="Times New Roman" panose="02020603050405020304" pitchFamily="18" charset="0"/>
                </a:endParaRPr>
              </a:p>
              <a:p>
                <a:pPr marL="530352" lvl="1" indent="0">
                  <a:lnSpc>
                    <a:spcPts val="3600"/>
                  </a:lnSpc>
                  <a:buNone/>
                </a:pPr>
                <a:r>
                  <a:rPr lang="zh-TW" altLang="en-US" sz="2400" kern="100" dirty="0">
                    <a:latin typeface="Calibri" panose="020F0502020204030204" pitchFamily="34" charset="0"/>
                    <a:ea typeface="新細明體" panose="02020500000000000000" pitchFamily="18" charset="-120"/>
                    <a:cs typeface="Times New Roman" panose="02020603050405020304" pitchFamily="18" charset="0"/>
                  </a:rPr>
                  <a:t>乘上題：</a:t>
                </a:r>
                <a14:m>
                  <m:oMath xmlns:m="http://schemas.openxmlformats.org/officeDocument/2006/math">
                    <m:r>
                      <a:rPr lang="en-US" altLang="zh-TW" sz="2400" i="1" kern="100" dirty="0">
                        <a:latin typeface="Cambria Math" panose="02040503050406030204" pitchFamily="18" charset="0"/>
                        <a:ea typeface="新細明體" panose="02020500000000000000" pitchFamily="18" charset="-120"/>
                        <a:cs typeface="Times New Roman" panose="02020603050405020304" pitchFamily="18" charset="0"/>
                      </a:rPr>
                      <m:t>0</m:t>
                    </m:r>
                    <m:r>
                      <a:rPr lang="en-US" altLang="zh-TW" sz="2400" kern="100" dirty="0" smtClean="0">
                        <a:latin typeface="Cambria Math" panose="02040503050406030204" pitchFamily="18" charset="0"/>
                        <a:ea typeface="新細明體" panose="02020500000000000000" pitchFamily="18" charset="-120"/>
                        <a:cs typeface="Times New Roman" panose="02020603050405020304" pitchFamily="18" charset="0"/>
                      </a:rPr>
                      <m:t>.</m:t>
                    </m:r>
                    <m:r>
                      <a:rPr lang="en-US" altLang="zh-TW" sz="2400" kern="100" dirty="0">
                        <a:latin typeface="Cambria Math" panose="02040503050406030204" pitchFamily="18" charset="0"/>
                        <a:ea typeface="新細明體" panose="02020500000000000000" pitchFamily="18" charset="-120"/>
                        <a:cs typeface="Times New Roman" panose="02020603050405020304" pitchFamily="18" charset="0"/>
                      </a:rPr>
                      <m:t>2</m:t>
                    </m:r>
                    <m:r>
                      <a:rPr lang="en-US" altLang="zh-TW" sz="2400" kern="100" dirty="0" smtClean="0">
                        <a:latin typeface="Cambria Math" panose="02040503050406030204" pitchFamily="18" charset="0"/>
                        <a:ea typeface="新細明體" panose="02020500000000000000" pitchFamily="18" charset="-120"/>
                        <a:cs typeface="Times New Roman" panose="02020603050405020304" pitchFamily="18" charset="0"/>
                      </a:rPr>
                      <m:t>8</m:t>
                    </m:r>
                    <m:r>
                      <a:rPr lang="zh-TW" altLang="en-US" sz="2400" kern="100" dirty="0">
                        <a:latin typeface="Cambria Math" panose="02040503050406030204" pitchFamily="18" charset="0"/>
                        <a:ea typeface="新細明體" panose="02020500000000000000" pitchFamily="18" charset="-120"/>
                        <a:cs typeface="Times New Roman" panose="02020603050405020304" pitchFamily="18" charset="0"/>
                      </a:rPr>
                      <m:t>∗</m:t>
                    </m:r>
                    <m:f>
                      <m:fPr>
                        <m:ctrlPr>
                          <a:rPr lang="el-GR" altLang="zh-TW" sz="2400" i="1" kern="100" smtClean="0">
                            <a:latin typeface="Cambria Math" panose="02040503050406030204" pitchFamily="18" charset="0"/>
                            <a:ea typeface="新細明體" panose="02020500000000000000" pitchFamily="18" charset="-120"/>
                            <a:cs typeface="Times New Roman" panose="02020603050405020304" pitchFamily="18" charset="0"/>
                          </a:rPr>
                        </m:ctrlPr>
                      </m:fPr>
                      <m:num>
                        <m:r>
                          <a:rPr lang="en-US" altLang="zh-TW" sz="2400" kern="100">
                            <a:latin typeface="Cambria Math" panose="02040503050406030204" pitchFamily="18" charset="0"/>
                            <a:ea typeface="新細明體" panose="02020500000000000000" pitchFamily="18" charset="-120"/>
                            <a:cs typeface="Times New Roman" panose="02020603050405020304" pitchFamily="18" charset="0"/>
                          </a:rPr>
                          <m:t>3</m:t>
                        </m:r>
                        <m:r>
                          <a:rPr lang="en-US" altLang="zh-TW" sz="2400" kern="100" smtClean="0">
                            <a:latin typeface="Cambria Math" panose="02040503050406030204" pitchFamily="18" charset="0"/>
                            <a:ea typeface="新細明體" panose="02020500000000000000" pitchFamily="18" charset="-120"/>
                            <a:cs typeface="Times New Roman" panose="02020603050405020304" pitchFamily="18" charset="0"/>
                          </a:rPr>
                          <m:t>0</m:t>
                        </m:r>
                        <m:r>
                          <a:rPr lang="en-US" altLang="zh-TW" sz="2400" kern="100">
                            <a:latin typeface="Cambria Math" panose="02040503050406030204" pitchFamily="18" charset="0"/>
                            <a:ea typeface="新細明體" panose="02020500000000000000" pitchFamily="18" charset="-120"/>
                            <a:cs typeface="Times New Roman" panose="02020603050405020304" pitchFamily="18" charset="0"/>
                          </a:rPr>
                          <m:t>0</m:t>
                        </m:r>
                      </m:num>
                      <m:den>
                        <m:r>
                          <a:rPr lang="en-US" altLang="zh-TW" sz="2400" kern="100">
                            <a:latin typeface="Cambria Math" panose="02040503050406030204" pitchFamily="18" charset="0"/>
                            <a:ea typeface="新細明體" panose="02020500000000000000" pitchFamily="18" charset="-120"/>
                            <a:cs typeface="Times New Roman" panose="02020603050405020304" pitchFamily="18" charset="0"/>
                          </a:rPr>
                          <m:t>3</m:t>
                        </m:r>
                        <m:r>
                          <a:rPr lang="en-US" altLang="zh-TW" sz="2400" kern="100" smtClean="0">
                            <a:latin typeface="Cambria Math" panose="02040503050406030204" pitchFamily="18" charset="0"/>
                            <a:ea typeface="新細明體" panose="02020500000000000000" pitchFamily="18" charset="-120"/>
                            <a:cs typeface="Times New Roman" panose="02020603050405020304" pitchFamily="18" charset="0"/>
                          </a:rPr>
                          <m:t>6</m:t>
                        </m:r>
                        <m:r>
                          <a:rPr lang="en-US" altLang="zh-TW" sz="2400" kern="100">
                            <a:latin typeface="Cambria Math" panose="02040503050406030204" pitchFamily="18" charset="0"/>
                            <a:ea typeface="新細明體" panose="02020500000000000000" pitchFamily="18" charset="-120"/>
                            <a:cs typeface="Times New Roman" panose="02020603050405020304" pitchFamily="18" charset="0"/>
                          </a:rPr>
                          <m:t>5</m:t>
                        </m:r>
                      </m:den>
                    </m:f>
                    <m:r>
                      <a:rPr lang="en-US" altLang="zh-TW" sz="2400" kern="100">
                        <a:latin typeface="Cambria Math" panose="02040503050406030204" pitchFamily="18" charset="0"/>
                        <a:ea typeface="新細明體" panose="02020500000000000000" pitchFamily="18" charset="-120"/>
                        <a:cs typeface="Times New Roman" panose="02020603050405020304" pitchFamily="18" charset="0"/>
                      </a:rPr>
                      <m:t>+</m:t>
                    </m:r>
                    <m:r>
                      <a:rPr lang="en-US" altLang="zh-TW" sz="2400" kern="100" smtClean="0">
                        <a:latin typeface="Cambria Math" panose="02040503050406030204" pitchFamily="18" charset="0"/>
                        <a:ea typeface="新細明體" panose="02020500000000000000" pitchFamily="18" charset="-120"/>
                        <a:cs typeface="Times New Roman" panose="02020603050405020304" pitchFamily="18" charset="0"/>
                      </a:rPr>
                      <m:t>2</m:t>
                    </m:r>
                    <m:r>
                      <a:rPr lang="en-US" altLang="zh-TW" sz="2400" kern="100">
                        <a:latin typeface="Cambria Math" panose="02040503050406030204" pitchFamily="18" charset="0"/>
                        <a:ea typeface="新細明體" panose="02020500000000000000" pitchFamily="18" charset="-120"/>
                        <a:cs typeface="Times New Roman" panose="02020603050405020304" pitchFamily="18" charset="0"/>
                      </a:rPr>
                      <m:t>.</m:t>
                    </m:r>
                    <m:r>
                      <a:rPr lang="en-US" altLang="zh-TW" sz="2400" kern="100" smtClean="0">
                        <a:latin typeface="Cambria Math" panose="02040503050406030204" pitchFamily="18" charset="0"/>
                        <a:ea typeface="新細明體" panose="02020500000000000000" pitchFamily="18" charset="-120"/>
                        <a:cs typeface="Times New Roman" panose="02020603050405020304" pitchFamily="18" charset="0"/>
                      </a:rPr>
                      <m:t>4</m:t>
                    </m:r>
                    <m:r>
                      <a:rPr lang="en-US" altLang="zh-TW" sz="2400" kern="100">
                        <a:latin typeface="Cambria Math" panose="02040503050406030204" pitchFamily="18" charset="0"/>
                        <a:ea typeface="新細明體" panose="02020500000000000000" pitchFamily="18" charset="-120"/>
                        <a:cs typeface="Times New Roman" panose="02020603050405020304" pitchFamily="18" charset="0"/>
                      </a:rPr>
                      <m:t>9</m:t>
                    </m:r>
                    <m:r>
                      <a:rPr lang="zh-TW" altLang="en-US" sz="2400" kern="100" smtClean="0">
                        <a:latin typeface="Cambria Math" panose="02040503050406030204" pitchFamily="18" charset="0"/>
                        <a:ea typeface="新細明體" panose="02020500000000000000" pitchFamily="18" charset="-120"/>
                        <a:cs typeface="Times New Roman" panose="02020603050405020304" pitchFamily="18" charset="0"/>
                      </a:rPr>
                      <m:t>∗</m:t>
                    </m:r>
                    <m:f>
                      <m:fPr>
                        <m:ctrlPr>
                          <a:rPr lang="en-US" altLang="zh-TW" sz="2400" i="1" kern="100" smtClean="0">
                            <a:latin typeface="Cambria Math" panose="02040503050406030204" pitchFamily="18" charset="0"/>
                            <a:ea typeface="新細明體" panose="02020500000000000000" pitchFamily="18" charset="-120"/>
                            <a:cs typeface="Times New Roman" panose="02020603050405020304" pitchFamily="18" charset="0"/>
                          </a:rPr>
                        </m:ctrlPr>
                      </m:fPr>
                      <m:num>
                        <m:r>
                          <a:rPr lang="en-US" altLang="zh-TW" sz="2400" kern="100">
                            <a:latin typeface="Cambria Math" panose="02040503050406030204" pitchFamily="18" charset="0"/>
                            <a:ea typeface="新細明體" panose="02020500000000000000" pitchFamily="18" charset="-120"/>
                            <a:cs typeface="Times New Roman" panose="02020603050405020304" pitchFamily="18" charset="0"/>
                          </a:rPr>
                          <m:t>6</m:t>
                        </m:r>
                        <m:r>
                          <a:rPr lang="en-US" altLang="zh-TW" sz="2400" kern="100" smtClean="0">
                            <a:latin typeface="Cambria Math" panose="02040503050406030204" pitchFamily="18" charset="0"/>
                            <a:ea typeface="新細明體" panose="02020500000000000000" pitchFamily="18" charset="-120"/>
                            <a:cs typeface="Times New Roman" panose="02020603050405020304" pitchFamily="18" charset="0"/>
                          </a:rPr>
                          <m:t>5</m:t>
                        </m:r>
                      </m:num>
                      <m:den>
                        <m:r>
                          <a:rPr lang="en-US" altLang="zh-TW" sz="2400" kern="100">
                            <a:latin typeface="Cambria Math" panose="02040503050406030204" pitchFamily="18" charset="0"/>
                            <a:ea typeface="新細明體" panose="02020500000000000000" pitchFamily="18" charset="-120"/>
                            <a:cs typeface="Times New Roman" panose="02020603050405020304" pitchFamily="18" charset="0"/>
                          </a:rPr>
                          <m:t>3</m:t>
                        </m:r>
                        <m:r>
                          <a:rPr lang="en-US" altLang="zh-TW" sz="2400" kern="100" smtClean="0">
                            <a:latin typeface="Cambria Math" panose="02040503050406030204" pitchFamily="18" charset="0"/>
                            <a:ea typeface="新細明體" panose="02020500000000000000" pitchFamily="18" charset="-120"/>
                            <a:cs typeface="Times New Roman" panose="02020603050405020304" pitchFamily="18" charset="0"/>
                          </a:rPr>
                          <m:t>6</m:t>
                        </m:r>
                        <m:r>
                          <a:rPr lang="en-US" altLang="zh-TW" sz="2400" kern="100">
                            <a:latin typeface="Cambria Math" panose="02040503050406030204" pitchFamily="18" charset="0"/>
                            <a:ea typeface="新細明體" panose="02020500000000000000" pitchFamily="18" charset="-120"/>
                            <a:cs typeface="Times New Roman" panose="02020603050405020304" pitchFamily="18" charset="0"/>
                          </a:rPr>
                          <m:t>5</m:t>
                        </m:r>
                      </m:den>
                    </m:f>
                    <m:r>
                      <a:rPr lang="en-US" altLang="zh-TW" sz="2400" i="1" kern="100" smtClean="0">
                        <a:latin typeface="Cambria Math" panose="02040503050406030204" pitchFamily="18" charset="0"/>
                        <a:ea typeface="Cambria Math" panose="02040503050406030204" pitchFamily="18" charset="0"/>
                        <a:cs typeface="Times New Roman" panose="02020603050405020304" pitchFamily="18" charset="0"/>
                      </a:rPr>
                      <m:t>≈</m:t>
                    </m:r>
                    <m:r>
                      <a:rPr lang="en-US" altLang="zh-TW" sz="2400" kern="100">
                        <a:latin typeface="Cambria Math" panose="02040503050406030204" pitchFamily="18" charset="0"/>
                        <a:ea typeface="Cambria Math" panose="02040503050406030204" pitchFamily="18" charset="0"/>
                        <a:cs typeface="Times New Roman" panose="02020603050405020304" pitchFamily="18" charset="0"/>
                      </a:rPr>
                      <m:t>0</m:t>
                    </m:r>
                  </m:oMath>
                </a14:m>
                <a:r>
                  <a:rPr lang="en-US" altLang="zh-TW" sz="2400" kern="100" dirty="0">
                    <a:latin typeface="Calibri" panose="020F0502020204030204" pitchFamily="34" charset="0"/>
                    <a:ea typeface="新細明體" panose="02020500000000000000" pitchFamily="18" charset="-120"/>
                    <a:cs typeface="Times New Roman" panose="02020603050405020304" pitchFamily="18" charset="0"/>
                  </a:rPr>
                  <a:t>.673561</a:t>
                </a:r>
              </a:p>
              <a:p>
                <a:pPr marL="0" indent="0">
                  <a:lnSpc>
                    <a:spcPts val="3600"/>
                  </a:lnSpc>
                  <a:buNone/>
                </a:pPr>
                <a:r>
                  <a:rPr lang="zh-TW" altLang="en-US" sz="2400" kern="100" dirty="0">
                    <a:latin typeface="Calibri" panose="020F0502020204030204" pitchFamily="34" charset="0"/>
                    <a:ea typeface="新細明體" panose="02020500000000000000" pitchFamily="18" charset="-120"/>
                    <a:cs typeface="Times New Roman" panose="02020603050405020304" pitchFamily="18" charset="0"/>
                  </a:rPr>
                  <a:t>資訊熵越小代表資訊越確定，不混亂</a:t>
                </a:r>
                <a:endParaRPr lang="en-US" altLang="zh-TW" sz="2400" kern="100" dirty="0">
                  <a:latin typeface="Calibri" panose="020F0502020204030204" pitchFamily="34" charset="0"/>
                  <a:ea typeface="新細明體" panose="02020500000000000000" pitchFamily="18" charset="-120"/>
                  <a:cs typeface="Times New Roman" panose="02020603050405020304" pitchFamily="18" charset="0"/>
                </a:endParaRPr>
              </a:p>
              <a:p>
                <a:pPr marL="0" indent="0">
                  <a:lnSpc>
                    <a:spcPts val="3600"/>
                  </a:lnSpc>
                  <a:buNone/>
                </a:pPr>
                <a:r>
                  <a:rPr lang="zh-TW" altLang="en-US" sz="2400" kern="100" dirty="0">
                    <a:latin typeface="Calibri" panose="020F0502020204030204" pitchFamily="34" charset="0"/>
                    <a:ea typeface="新細明體" panose="02020500000000000000" pitchFamily="18" charset="-120"/>
                    <a:cs typeface="Times New Roman" panose="02020603050405020304" pitchFamily="18" charset="0"/>
                  </a:rPr>
                  <a:t>資訊熵越大代表資訊越不穩定，例如五五波</a:t>
                </a:r>
                <a:endParaRPr lang="en-US" altLang="zh-TW" sz="2400" kern="100" dirty="0">
                  <a:latin typeface="Calibri" panose="020F0502020204030204" pitchFamily="34" charset="0"/>
                  <a:ea typeface="新細明體" panose="02020500000000000000" pitchFamily="18" charset="-120"/>
                  <a:cs typeface="Times New Roman" panose="02020603050405020304" pitchFamily="18" charset="0"/>
                </a:endParaRPr>
              </a:p>
            </p:txBody>
          </p:sp>
        </mc:Choice>
        <mc:Fallback xmlns="">
          <p:sp>
            <p:nvSpPr>
              <p:cNvPr id="3" name="內容版面配置區 2">
                <a:extLst>
                  <a:ext uri="{FF2B5EF4-FFF2-40B4-BE49-F238E27FC236}">
                    <a16:creationId xmlns:a16="http://schemas.microsoft.com/office/drawing/2014/main" id="{F6F37710-5EBD-0D0F-1FDA-92986F6DBE45}"/>
                  </a:ext>
                </a:extLst>
              </p:cNvPr>
              <p:cNvSpPr>
                <a:spLocks noGrp="1" noRot="1" noChangeAspect="1" noMove="1" noResize="1" noEditPoints="1" noAdjustHandles="1" noChangeArrowheads="1" noChangeShapeType="1" noTextEdit="1"/>
              </p:cNvSpPr>
              <p:nvPr>
                <p:ph idx="1"/>
              </p:nvPr>
            </p:nvSpPr>
            <p:spPr>
              <a:xfrm>
                <a:off x="1371600" y="1473200"/>
                <a:ext cx="10274300" cy="4699000"/>
              </a:xfrm>
              <a:blipFill>
                <a:blip r:embed="rId2"/>
                <a:stretch>
                  <a:fillRect l="-890"/>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12619374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F2DD097-A3A2-5586-6F08-CBBE990E2667}"/>
              </a:ext>
            </a:extLst>
          </p:cNvPr>
          <p:cNvSpPr>
            <a:spLocks noGrp="1"/>
          </p:cNvSpPr>
          <p:nvPr>
            <p:ph type="title"/>
          </p:nvPr>
        </p:nvSpPr>
        <p:spPr/>
        <p:txBody>
          <a:bodyPr>
            <a:normAutofit fontScale="90000"/>
          </a:bodyPr>
          <a:lstStyle/>
          <a:p>
            <a:r>
              <a:rPr lang="zh-TW" altLang="en-US" dirty="0"/>
              <a:t>交叉熵</a:t>
            </a:r>
            <a:r>
              <a:rPr lang="en-US" altLang="zh-TW" dirty="0"/>
              <a:t>(3)</a:t>
            </a:r>
            <a:endParaRPr lang="zh-TW" altLang="en-US" dirty="0"/>
          </a:p>
        </p:txBody>
      </p:sp>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F6F37710-5EBD-0D0F-1FDA-92986F6DBE45}"/>
                  </a:ext>
                </a:extLst>
              </p:cNvPr>
              <p:cNvSpPr>
                <a:spLocks noGrp="1"/>
              </p:cNvSpPr>
              <p:nvPr>
                <p:ph idx="1"/>
              </p:nvPr>
            </p:nvSpPr>
            <p:spPr>
              <a:xfrm>
                <a:off x="1371600" y="1473200"/>
                <a:ext cx="10274300" cy="4699000"/>
              </a:xfrm>
            </p:spPr>
            <p:txBody>
              <a:bodyPr>
                <a:normAutofit/>
              </a:bodyPr>
              <a:lstStyle/>
              <a:p>
                <a:pPr marL="0" indent="0">
                  <a:lnSpc>
                    <a:spcPts val="3600"/>
                  </a:lnSpc>
                  <a:buNone/>
                </a:pPr>
                <a:r>
                  <a:rPr lang="zh-TW" altLang="en-US" sz="2400" b="1" kern="100" dirty="0">
                    <a:latin typeface="Calibri" panose="020F0502020204030204" pitchFamily="34" charset="0"/>
                    <a:ea typeface="新細明體" panose="02020500000000000000" pitchFamily="18" charset="-120"/>
                    <a:cs typeface="Times New Roman" panose="02020603050405020304" pitchFamily="18" charset="0"/>
                  </a:rPr>
                  <a:t>交叉熵</a:t>
                </a:r>
                <a:r>
                  <a:rPr lang="zh-TW" altLang="en-US" sz="2400" kern="100" dirty="0">
                    <a:latin typeface="Calibri" panose="020F0502020204030204" pitchFamily="34" charset="0"/>
                    <a:ea typeface="新細明體" panose="02020500000000000000" pitchFamily="18" charset="-120"/>
                    <a:cs typeface="Times New Roman" panose="02020603050405020304" pitchFamily="18" charset="0"/>
                  </a:rPr>
                  <a:t>：評估</a:t>
                </a:r>
                <a:r>
                  <a:rPr lang="en-US" altLang="zh-TW" sz="2400" kern="100" dirty="0">
                    <a:latin typeface="Calibri" panose="020F0502020204030204" pitchFamily="34" charset="0"/>
                    <a:ea typeface="新細明體" panose="02020500000000000000" pitchFamily="18" charset="-120"/>
                    <a:cs typeface="Times New Roman" panose="02020603050405020304" pitchFamily="18" charset="0"/>
                  </a:rPr>
                  <a:t>2</a:t>
                </a:r>
                <a:r>
                  <a:rPr lang="zh-TW" altLang="en-US" sz="2400" kern="100" dirty="0">
                    <a:latin typeface="Calibri" panose="020F0502020204030204" pitchFamily="34" charset="0"/>
                    <a:ea typeface="新細明體" panose="02020500000000000000" pitchFamily="18" charset="-120"/>
                    <a:cs typeface="Times New Roman" panose="02020603050405020304" pitchFamily="18" charset="0"/>
                  </a:rPr>
                  <a:t>組機率向量之間的差異程度，當交叉熵越小，就表示兩組機率向量越接近。</a:t>
                </a:r>
                <a:endParaRPr lang="en-US" altLang="zh-TW" sz="2400" kern="100" dirty="0">
                  <a:latin typeface="Calibri" panose="020F0502020204030204" pitchFamily="34" charset="0"/>
                  <a:ea typeface="新細明體" panose="02020500000000000000" pitchFamily="18" charset="-120"/>
                  <a:cs typeface="Times New Roman" panose="02020603050405020304" pitchFamily="18" charset="0"/>
                </a:endParaRPr>
              </a:p>
              <a:p>
                <a:pPr marL="0" indent="0">
                  <a:lnSpc>
                    <a:spcPts val="3600"/>
                  </a:lnSpc>
                  <a:buNone/>
                </a:pPr>
                <a:r>
                  <a:rPr lang="zh-TW" altLang="en-US" sz="2400" kern="100" dirty="0">
                    <a:latin typeface="Calibri" panose="020F0502020204030204" pitchFamily="34" charset="0"/>
                    <a:ea typeface="新細明體" panose="02020500000000000000" pitchFamily="18" charset="-120"/>
                    <a:cs typeface="Times New Roman" panose="02020603050405020304" pitchFamily="18" charset="0"/>
                  </a:rPr>
                  <a:t>公式：</a:t>
                </a:r>
                <a:r>
                  <a:rPr lang="en-US" altLang="zh-TW" sz="2400" b="0" kern="100" dirty="0">
                    <a:ea typeface="新細明體" panose="02020500000000000000" pitchFamily="18" charset="-120"/>
                    <a:cs typeface="Times New Roman" panose="02020603050405020304" pitchFamily="18" charset="0"/>
                  </a:rPr>
                  <a:t> </a:t>
                </a:r>
                <a14:m>
                  <m:oMath xmlns:m="http://schemas.openxmlformats.org/officeDocument/2006/math">
                    <m:r>
                      <a:rPr lang="en-US" altLang="zh-TW" sz="2400" b="0" i="1" kern="100" smtClean="0">
                        <a:latin typeface="Cambria Math" panose="02040503050406030204" pitchFamily="18" charset="0"/>
                        <a:ea typeface="新細明體" panose="02020500000000000000" pitchFamily="18" charset="-120"/>
                        <a:cs typeface="Times New Roman" panose="02020603050405020304" pitchFamily="18" charset="0"/>
                      </a:rPr>
                      <m:t>𝐻</m:t>
                    </m:r>
                    <m:d>
                      <m:dPr>
                        <m:ctrlPr>
                          <a:rPr lang="en-US" altLang="zh-TW" sz="2400" b="0" i="1" kern="100" smtClean="0">
                            <a:latin typeface="Cambria Math" panose="02040503050406030204" pitchFamily="18" charset="0"/>
                            <a:ea typeface="新細明體" panose="02020500000000000000" pitchFamily="18" charset="-120"/>
                            <a:cs typeface="Times New Roman" panose="02020603050405020304" pitchFamily="18" charset="0"/>
                          </a:rPr>
                        </m:ctrlPr>
                      </m:dPr>
                      <m:e>
                        <m:r>
                          <a:rPr lang="en-US" altLang="zh-TW" sz="2400" b="0" i="1" kern="100" smtClean="0">
                            <a:latin typeface="Cambria Math" panose="02040503050406030204" pitchFamily="18" charset="0"/>
                            <a:ea typeface="新細明體" panose="02020500000000000000" pitchFamily="18" charset="-120"/>
                            <a:cs typeface="Times New Roman" panose="02020603050405020304" pitchFamily="18" charset="0"/>
                          </a:rPr>
                          <m:t>𝑋</m:t>
                        </m:r>
                        <m:r>
                          <a:rPr lang="en-US" altLang="zh-TW" sz="2400" b="0" i="1" kern="100" smtClean="0">
                            <a:latin typeface="Cambria Math" panose="02040503050406030204" pitchFamily="18" charset="0"/>
                            <a:ea typeface="新細明體" panose="02020500000000000000" pitchFamily="18" charset="-120"/>
                            <a:cs typeface="Times New Roman" panose="02020603050405020304" pitchFamily="18" charset="0"/>
                          </a:rPr>
                          <m:t>,</m:t>
                        </m:r>
                        <m:r>
                          <a:rPr lang="en-US" altLang="zh-TW" sz="2400" b="0" i="1" kern="100" smtClean="0">
                            <a:latin typeface="Cambria Math" panose="02040503050406030204" pitchFamily="18" charset="0"/>
                            <a:ea typeface="新細明體" panose="02020500000000000000" pitchFamily="18" charset="-120"/>
                            <a:cs typeface="Times New Roman" panose="02020603050405020304" pitchFamily="18" charset="0"/>
                          </a:rPr>
                          <m:t>𝑌</m:t>
                        </m:r>
                      </m:e>
                    </m:d>
                    <m:r>
                      <a:rPr lang="pt-BR" altLang="zh-TW" sz="2400" i="1" kern="100" smtClean="0">
                        <a:latin typeface="Cambria Math" panose="02040503050406030204" pitchFamily="18" charset="0"/>
                        <a:ea typeface="新細明體" panose="02020500000000000000" pitchFamily="18" charset="-120"/>
                        <a:cs typeface="Times New Roman" panose="02020603050405020304" pitchFamily="18" charset="0"/>
                      </a:rPr>
                      <m:t>=</m:t>
                    </m:r>
                    <m:r>
                      <a:rPr lang="en-US" altLang="zh-TW" sz="2400" i="1" kern="100">
                        <a:latin typeface="Cambria Math" panose="02040503050406030204" pitchFamily="18" charset="0"/>
                        <a:ea typeface="新細明體" panose="02020500000000000000" pitchFamily="18" charset="-120"/>
                        <a:cs typeface="Times New Roman" panose="02020603050405020304" pitchFamily="18" charset="0"/>
                      </a:rPr>
                      <m:t>−</m:t>
                    </m:r>
                    <m:nary>
                      <m:naryPr>
                        <m:chr m:val="∑"/>
                        <m:ctrlPr>
                          <a:rPr lang="en-US" altLang="zh-TW" sz="2400" i="1" kern="100" smtClean="0">
                            <a:latin typeface="Cambria Math" panose="02040503050406030204" pitchFamily="18" charset="0"/>
                            <a:ea typeface="新細明體" panose="02020500000000000000" pitchFamily="18" charset="-120"/>
                            <a:cs typeface="Times New Roman" panose="02020603050405020304" pitchFamily="18" charset="0"/>
                          </a:rPr>
                        </m:ctrlPr>
                      </m:naryPr>
                      <m:sub>
                        <m:r>
                          <m:rPr>
                            <m:brk m:alnAt="23"/>
                          </m:rPr>
                          <a:rPr lang="en-US" altLang="zh-TW" sz="2400" b="0" i="1" kern="100" smtClean="0">
                            <a:latin typeface="Cambria Math" panose="02040503050406030204" pitchFamily="18" charset="0"/>
                            <a:ea typeface="新細明體" panose="02020500000000000000" pitchFamily="18" charset="-120"/>
                            <a:cs typeface="Times New Roman" panose="02020603050405020304" pitchFamily="18" charset="0"/>
                          </a:rPr>
                          <m:t>𝑖</m:t>
                        </m:r>
                        <m:r>
                          <a:rPr lang="en-US" altLang="zh-TW" sz="2400" b="0" i="1" kern="100" smtClean="0">
                            <a:latin typeface="Cambria Math" panose="02040503050406030204" pitchFamily="18" charset="0"/>
                            <a:ea typeface="新細明體" panose="02020500000000000000" pitchFamily="18" charset="-120"/>
                            <a:cs typeface="Times New Roman" panose="02020603050405020304" pitchFamily="18" charset="0"/>
                          </a:rPr>
                          <m:t>=1</m:t>
                        </m:r>
                      </m:sub>
                      <m:sup>
                        <m:r>
                          <a:rPr lang="en-US" altLang="zh-TW" sz="2400" b="0" i="1" kern="100" smtClean="0">
                            <a:latin typeface="Cambria Math" panose="02040503050406030204" pitchFamily="18" charset="0"/>
                            <a:ea typeface="新細明體" panose="02020500000000000000" pitchFamily="18" charset="-120"/>
                            <a:cs typeface="Times New Roman" panose="02020603050405020304" pitchFamily="18" charset="0"/>
                          </a:rPr>
                          <m:t>𝑛</m:t>
                        </m:r>
                      </m:sup>
                      <m:e>
                        <m:r>
                          <a:rPr lang="en-US" altLang="zh-TW" sz="2400" b="0" i="1" kern="100" smtClean="0">
                            <a:latin typeface="Cambria Math" panose="02040503050406030204" pitchFamily="18" charset="0"/>
                            <a:ea typeface="新細明體" panose="02020500000000000000" pitchFamily="18" charset="-120"/>
                            <a:cs typeface="Times New Roman" panose="02020603050405020304" pitchFamily="18" charset="0"/>
                          </a:rPr>
                          <m:t>𝑃</m:t>
                        </m:r>
                        <m:r>
                          <a:rPr lang="en-US" altLang="zh-TW" sz="2400" b="0" i="1" kern="100" smtClean="0">
                            <a:latin typeface="Cambria Math" panose="02040503050406030204" pitchFamily="18" charset="0"/>
                            <a:ea typeface="新細明體" panose="02020500000000000000" pitchFamily="18" charset="-120"/>
                            <a:cs typeface="Times New Roman" panose="02020603050405020304" pitchFamily="18" charset="0"/>
                          </a:rPr>
                          <m:t>(</m:t>
                        </m:r>
                        <m:sSub>
                          <m:sSubPr>
                            <m:ctrlPr>
                              <a:rPr lang="en-US" altLang="zh-TW" sz="2400" b="0" i="1" kern="100" smtClean="0">
                                <a:latin typeface="Cambria Math" panose="02040503050406030204" pitchFamily="18" charset="0"/>
                                <a:ea typeface="新細明體" panose="02020500000000000000" pitchFamily="18" charset="-120"/>
                                <a:cs typeface="Times New Roman" panose="02020603050405020304" pitchFamily="18" charset="0"/>
                              </a:rPr>
                            </m:ctrlPr>
                          </m:sSubPr>
                          <m:e>
                            <m:r>
                              <a:rPr lang="en-US" altLang="zh-TW" sz="2400" b="0" i="1" kern="100" smtClean="0">
                                <a:latin typeface="Cambria Math" panose="02040503050406030204" pitchFamily="18" charset="0"/>
                                <a:ea typeface="新細明體" panose="02020500000000000000" pitchFamily="18" charset="-120"/>
                                <a:cs typeface="Times New Roman" panose="02020603050405020304" pitchFamily="18" charset="0"/>
                              </a:rPr>
                              <m:t>𝑥</m:t>
                            </m:r>
                          </m:e>
                          <m:sub>
                            <m:r>
                              <a:rPr lang="en-US" altLang="zh-TW" sz="2400" b="0" i="1" kern="100" smtClean="0">
                                <a:latin typeface="Cambria Math" panose="02040503050406030204" pitchFamily="18" charset="0"/>
                                <a:ea typeface="新細明體" panose="02020500000000000000" pitchFamily="18" charset="-120"/>
                                <a:cs typeface="Times New Roman" panose="02020603050405020304" pitchFamily="18" charset="0"/>
                              </a:rPr>
                              <m:t>𝑖</m:t>
                            </m:r>
                          </m:sub>
                        </m:sSub>
                        <m:r>
                          <a:rPr lang="en-US" altLang="zh-TW" sz="2400" b="0" i="1" kern="100" smtClean="0">
                            <a:latin typeface="Cambria Math" panose="02040503050406030204" pitchFamily="18" charset="0"/>
                            <a:ea typeface="新細明體" panose="02020500000000000000" pitchFamily="18" charset="-120"/>
                            <a:cs typeface="Times New Roman" panose="02020603050405020304" pitchFamily="18" charset="0"/>
                          </a:rPr>
                          <m:t>)</m:t>
                        </m:r>
                        <m:func>
                          <m:funcPr>
                            <m:ctrlPr>
                              <a:rPr lang="en-US" altLang="zh-TW" sz="2400" b="0" i="1" kern="100" smtClean="0">
                                <a:latin typeface="Cambria Math" panose="02040503050406030204" pitchFamily="18" charset="0"/>
                                <a:ea typeface="新細明體" panose="02020500000000000000" pitchFamily="18" charset="-120"/>
                                <a:cs typeface="Times New Roman" panose="02020603050405020304" pitchFamily="18" charset="0"/>
                              </a:rPr>
                            </m:ctrlPr>
                          </m:funcPr>
                          <m:fName>
                            <m:sSub>
                              <m:sSubPr>
                                <m:ctrlPr>
                                  <a:rPr lang="en-US" altLang="zh-TW" sz="2400" b="0" i="1" kern="100" smtClean="0">
                                    <a:latin typeface="Cambria Math" panose="02040503050406030204" pitchFamily="18" charset="0"/>
                                    <a:ea typeface="新細明體" panose="02020500000000000000" pitchFamily="18" charset="-120"/>
                                    <a:cs typeface="Times New Roman" panose="02020603050405020304" pitchFamily="18" charset="0"/>
                                  </a:rPr>
                                </m:ctrlPr>
                              </m:sSubPr>
                              <m:e>
                                <m:r>
                                  <m:rPr>
                                    <m:sty m:val="p"/>
                                  </m:rPr>
                                  <a:rPr lang="en-US" altLang="zh-TW" sz="2400" b="0" i="0" kern="100" smtClean="0">
                                    <a:latin typeface="Cambria Math" panose="02040503050406030204" pitchFamily="18" charset="0"/>
                                    <a:ea typeface="新細明體" panose="02020500000000000000" pitchFamily="18" charset="-120"/>
                                    <a:cs typeface="Times New Roman" panose="02020603050405020304" pitchFamily="18" charset="0"/>
                                  </a:rPr>
                                  <m:t>log</m:t>
                                </m:r>
                              </m:e>
                              <m:sub>
                                <m:r>
                                  <a:rPr lang="en-US" altLang="zh-TW" sz="2400" b="0" i="1" kern="100" smtClean="0">
                                    <a:latin typeface="Cambria Math" panose="02040503050406030204" pitchFamily="18" charset="0"/>
                                    <a:ea typeface="新細明體" panose="02020500000000000000" pitchFamily="18" charset="-120"/>
                                    <a:cs typeface="Times New Roman" panose="02020603050405020304" pitchFamily="18" charset="0"/>
                                  </a:rPr>
                                  <m:t>2</m:t>
                                </m:r>
                              </m:sub>
                            </m:sSub>
                          </m:fName>
                          <m:e>
                            <m:r>
                              <a:rPr lang="en-US" altLang="zh-TW" sz="2400" i="1" kern="100">
                                <a:latin typeface="Cambria Math" panose="02040503050406030204" pitchFamily="18" charset="0"/>
                                <a:ea typeface="新細明體" panose="02020500000000000000" pitchFamily="18" charset="-120"/>
                                <a:cs typeface="Times New Roman" panose="02020603050405020304" pitchFamily="18" charset="0"/>
                              </a:rPr>
                              <m:t>𝑃</m:t>
                            </m:r>
                            <m:r>
                              <a:rPr lang="en-US" altLang="zh-TW" sz="2400" i="1" kern="100">
                                <a:latin typeface="Cambria Math" panose="02040503050406030204" pitchFamily="18" charset="0"/>
                                <a:ea typeface="新細明體" panose="02020500000000000000" pitchFamily="18" charset="-120"/>
                                <a:cs typeface="Times New Roman" panose="02020603050405020304" pitchFamily="18" charset="0"/>
                              </a:rPr>
                              <m:t>(</m:t>
                            </m:r>
                            <m:sSub>
                              <m:sSubPr>
                                <m:ctrlPr>
                                  <a:rPr lang="en-US" altLang="zh-TW" sz="2400" i="1" kern="100">
                                    <a:latin typeface="Cambria Math" panose="02040503050406030204" pitchFamily="18" charset="0"/>
                                    <a:ea typeface="新細明體" panose="02020500000000000000" pitchFamily="18" charset="-120"/>
                                    <a:cs typeface="Times New Roman" panose="02020603050405020304" pitchFamily="18" charset="0"/>
                                  </a:rPr>
                                </m:ctrlPr>
                              </m:sSubPr>
                              <m:e>
                                <m:r>
                                  <a:rPr lang="en-US" altLang="zh-TW" sz="2400" b="0" i="1" kern="100" smtClean="0">
                                    <a:latin typeface="Cambria Math" panose="02040503050406030204" pitchFamily="18" charset="0"/>
                                    <a:ea typeface="新細明體" panose="02020500000000000000" pitchFamily="18" charset="-120"/>
                                    <a:cs typeface="Times New Roman" panose="02020603050405020304" pitchFamily="18" charset="0"/>
                                  </a:rPr>
                                  <m:t>𝑦</m:t>
                                </m:r>
                              </m:e>
                              <m:sub>
                                <m:r>
                                  <a:rPr lang="en-US" altLang="zh-TW" sz="2400" i="1" kern="100">
                                    <a:latin typeface="Cambria Math" panose="02040503050406030204" pitchFamily="18" charset="0"/>
                                    <a:ea typeface="新細明體" panose="02020500000000000000" pitchFamily="18" charset="-120"/>
                                    <a:cs typeface="Times New Roman" panose="02020603050405020304" pitchFamily="18" charset="0"/>
                                  </a:rPr>
                                  <m:t>𝑖</m:t>
                                </m:r>
                              </m:sub>
                            </m:sSub>
                            <m:r>
                              <a:rPr lang="en-US" altLang="zh-TW" sz="2400" i="1" kern="100">
                                <a:latin typeface="Cambria Math" panose="02040503050406030204" pitchFamily="18" charset="0"/>
                                <a:ea typeface="新細明體" panose="02020500000000000000" pitchFamily="18" charset="-120"/>
                                <a:cs typeface="Times New Roman" panose="02020603050405020304" pitchFamily="18" charset="0"/>
                              </a:rPr>
                              <m:t>)</m:t>
                            </m:r>
                          </m:e>
                        </m:func>
                      </m:e>
                    </m:nary>
                  </m:oMath>
                </a14:m>
                <a:endParaRPr lang="en-US" altLang="zh-TW" sz="2400" kern="100" dirty="0">
                  <a:latin typeface="Calibri" panose="020F0502020204030204" pitchFamily="34" charset="0"/>
                  <a:ea typeface="新細明體" panose="02020500000000000000" pitchFamily="18" charset="-120"/>
                  <a:cs typeface="Times New Roman" panose="02020603050405020304" pitchFamily="18" charset="0"/>
                </a:endParaRPr>
              </a:p>
              <a:p>
                <a:pPr marL="0" indent="0">
                  <a:lnSpc>
                    <a:spcPts val="3600"/>
                  </a:lnSpc>
                  <a:buNone/>
                </a:pPr>
                <a:r>
                  <a:rPr lang="zh-TW" altLang="en-US" sz="2400" kern="100" dirty="0">
                    <a:latin typeface="Calibri" panose="020F0502020204030204" pitchFamily="34" charset="0"/>
                    <a:ea typeface="新細明體" panose="02020500000000000000" pitchFamily="18" charset="-120"/>
                    <a:cs typeface="Times New Roman" panose="02020603050405020304" pitchFamily="18" charset="0"/>
                  </a:rPr>
                  <a:t>例如：</a:t>
                </a:r>
                <a:r>
                  <a:rPr lang="en-US" altLang="zh-TW" sz="2400" kern="100" dirty="0">
                    <a:latin typeface="Calibri" panose="020F0502020204030204" pitchFamily="34" charset="0"/>
                    <a:ea typeface="新細明體" panose="02020500000000000000" pitchFamily="18" charset="-120"/>
                    <a:cs typeface="Times New Roman" panose="02020603050405020304" pitchFamily="18" charset="0"/>
                  </a:rPr>
                  <a:t>X=[1/4, 1/4, 1/4, 1/4]</a:t>
                </a:r>
                <a:r>
                  <a:rPr lang="zh-TW" altLang="en-US" sz="2400" kern="100" dirty="0">
                    <a:latin typeface="Calibri" panose="020F0502020204030204" pitchFamily="34" charset="0"/>
                    <a:ea typeface="新細明體" panose="02020500000000000000" pitchFamily="18" charset="-120"/>
                    <a:cs typeface="Times New Roman" panose="02020603050405020304" pitchFamily="18" charset="0"/>
                  </a:rPr>
                  <a:t>，深度學習到</a:t>
                </a:r>
                <a:r>
                  <a:rPr lang="en-US" altLang="zh-TW" sz="2400" kern="100" dirty="0">
                    <a:latin typeface="Calibri" panose="020F0502020204030204" pitchFamily="34" charset="0"/>
                    <a:ea typeface="新細明體" panose="02020500000000000000" pitchFamily="18" charset="-120"/>
                    <a:cs typeface="Times New Roman" panose="02020603050405020304" pitchFamily="18" charset="0"/>
                  </a:rPr>
                  <a:t>2</a:t>
                </a:r>
                <a:r>
                  <a:rPr lang="zh-TW" altLang="en-US" sz="2400" kern="100" dirty="0">
                    <a:latin typeface="Calibri" panose="020F0502020204030204" pitchFamily="34" charset="0"/>
                    <a:ea typeface="新細明體" panose="02020500000000000000" pitchFamily="18" charset="-120"/>
                    <a:cs typeface="Times New Roman" panose="02020603050405020304" pitchFamily="18" charset="0"/>
                  </a:rPr>
                  <a:t>組預測為</a:t>
                </a:r>
                <a:r>
                  <a:rPr lang="en-US" altLang="zh-TW" sz="2400" kern="100" dirty="0">
                    <a:latin typeface="Calibri" panose="020F0502020204030204" pitchFamily="34" charset="0"/>
                    <a:ea typeface="新細明體" panose="02020500000000000000" pitchFamily="18" charset="-120"/>
                    <a:cs typeface="Times New Roman" panose="02020603050405020304" pitchFamily="18" charset="0"/>
                  </a:rPr>
                  <a:t>Y1=[1/4, 1/2, 1/8, 1/8]</a:t>
                </a:r>
                <a:r>
                  <a:rPr lang="zh-TW" altLang="en-US" sz="2400" kern="100" dirty="0">
                    <a:latin typeface="Calibri" panose="020F0502020204030204" pitchFamily="34" charset="0"/>
                    <a:ea typeface="新細明體" panose="02020500000000000000" pitchFamily="18" charset="-120"/>
                    <a:cs typeface="Times New Roman" panose="02020603050405020304" pitchFamily="18" charset="0"/>
                  </a:rPr>
                  <a:t>、</a:t>
                </a:r>
                <a:r>
                  <a:rPr lang="en-US" altLang="zh-TW" sz="2400" kern="100" dirty="0">
                    <a:latin typeface="Calibri" panose="020F0502020204030204" pitchFamily="34" charset="0"/>
                    <a:ea typeface="新細明體" panose="02020500000000000000" pitchFamily="18" charset="-120"/>
                    <a:cs typeface="Times New Roman" panose="02020603050405020304" pitchFamily="18" charset="0"/>
                  </a:rPr>
                  <a:t>Y2=[1/4, 1/4, 1/8, 1/2]</a:t>
                </a:r>
              </a:p>
              <a:p>
                <a:pPr marL="530352" lvl="1" indent="0">
                  <a:lnSpc>
                    <a:spcPts val="3600"/>
                  </a:lnSpc>
                  <a:buNone/>
                </a:pPr>
                <a:r>
                  <a:rPr lang="zh-TW" altLang="en-US" sz="2400" kern="100" dirty="0">
                    <a:latin typeface="Calibri" panose="020F0502020204030204" pitchFamily="34" charset="0"/>
                    <a:ea typeface="新細明體" panose="02020500000000000000" pitchFamily="18" charset="-120"/>
                    <a:cs typeface="Times New Roman" panose="02020603050405020304" pitchFamily="18" charset="0"/>
                  </a:rPr>
                  <a:t>依照上面的公式計算出</a:t>
                </a:r>
                <a14:m>
                  <m:oMath xmlns:m="http://schemas.openxmlformats.org/officeDocument/2006/math">
                    <m:r>
                      <a:rPr lang="en-US" altLang="zh-TW" sz="2400" b="0" i="1" kern="100" smtClean="0">
                        <a:latin typeface="Cambria Math" panose="02040503050406030204" pitchFamily="18" charset="0"/>
                        <a:ea typeface="新細明體" panose="02020500000000000000" pitchFamily="18" charset="-120"/>
                        <a:cs typeface="Times New Roman" panose="02020603050405020304" pitchFamily="18" charset="0"/>
                      </a:rPr>
                      <m:t>𝐻</m:t>
                    </m:r>
                    <m:d>
                      <m:dPr>
                        <m:ctrlPr>
                          <a:rPr lang="en-US" altLang="zh-TW" sz="2400" b="0" i="1" kern="100" smtClean="0">
                            <a:latin typeface="Cambria Math" panose="02040503050406030204" pitchFamily="18" charset="0"/>
                            <a:ea typeface="新細明體" panose="02020500000000000000" pitchFamily="18" charset="-120"/>
                            <a:cs typeface="Times New Roman" panose="02020603050405020304" pitchFamily="18" charset="0"/>
                          </a:rPr>
                        </m:ctrlPr>
                      </m:dPr>
                      <m:e>
                        <m:r>
                          <a:rPr lang="en-US" altLang="zh-TW" sz="2400" b="0" i="1" kern="100" smtClean="0">
                            <a:latin typeface="Cambria Math" panose="02040503050406030204" pitchFamily="18" charset="0"/>
                            <a:ea typeface="新細明體" panose="02020500000000000000" pitchFamily="18" charset="-120"/>
                            <a:cs typeface="Times New Roman" panose="02020603050405020304" pitchFamily="18" charset="0"/>
                          </a:rPr>
                          <m:t>𝑋</m:t>
                        </m:r>
                        <m:r>
                          <a:rPr lang="en-US" altLang="zh-TW" sz="2400" b="0" i="1" kern="100" smtClean="0">
                            <a:latin typeface="Cambria Math" panose="02040503050406030204" pitchFamily="18" charset="0"/>
                            <a:ea typeface="新細明體" panose="02020500000000000000" pitchFamily="18" charset="-120"/>
                            <a:cs typeface="Times New Roman" panose="02020603050405020304" pitchFamily="18" charset="0"/>
                          </a:rPr>
                          <m:t>,</m:t>
                        </m:r>
                        <m:sSub>
                          <m:sSubPr>
                            <m:ctrlPr>
                              <a:rPr lang="en-US" altLang="zh-TW" sz="2400" b="0" i="1" kern="100" smtClean="0">
                                <a:latin typeface="Cambria Math" panose="02040503050406030204" pitchFamily="18" charset="0"/>
                                <a:ea typeface="新細明體" panose="02020500000000000000" pitchFamily="18" charset="-120"/>
                                <a:cs typeface="Times New Roman" panose="02020603050405020304" pitchFamily="18" charset="0"/>
                              </a:rPr>
                            </m:ctrlPr>
                          </m:sSubPr>
                          <m:e>
                            <m:r>
                              <a:rPr lang="en-US" altLang="zh-TW" sz="2400" b="0" i="1" kern="100" smtClean="0">
                                <a:latin typeface="Cambria Math" panose="02040503050406030204" pitchFamily="18" charset="0"/>
                                <a:ea typeface="新細明體" panose="02020500000000000000" pitchFamily="18" charset="-120"/>
                                <a:cs typeface="Times New Roman" panose="02020603050405020304" pitchFamily="18" charset="0"/>
                              </a:rPr>
                              <m:t>𝑌</m:t>
                            </m:r>
                          </m:e>
                          <m:sub>
                            <m:r>
                              <a:rPr lang="en-US" altLang="zh-TW" sz="2400" b="0" i="1" kern="100" smtClean="0">
                                <a:latin typeface="Cambria Math" panose="02040503050406030204" pitchFamily="18" charset="0"/>
                                <a:ea typeface="新細明體" panose="02020500000000000000" pitchFamily="18" charset="-120"/>
                                <a:cs typeface="Times New Roman" panose="02020603050405020304" pitchFamily="18" charset="0"/>
                              </a:rPr>
                              <m:t>1</m:t>
                            </m:r>
                          </m:sub>
                        </m:sSub>
                      </m:e>
                    </m:d>
                  </m:oMath>
                </a14:m>
                <a:r>
                  <a:rPr lang="en-US" altLang="zh-TW" sz="2400" kern="100" dirty="0">
                    <a:latin typeface="Calibri" panose="020F0502020204030204" pitchFamily="34" charset="0"/>
                    <a:ea typeface="新細明體" panose="02020500000000000000" pitchFamily="18" charset="-120"/>
                    <a:cs typeface="Times New Roman" panose="02020603050405020304" pitchFamily="18" charset="0"/>
                  </a:rPr>
                  <a:t>=2.25</a:t>
                </a:r>
                <a:r>
                  <a:rPr lang="zh-TW" altLang="en-US" sz="2400" kern="100" dirty="0">
                    <a:latin typeface="Calibri" panose="020F0502020204030204" pitchFamily="34" charset="0"/>
                    <a:ea typeface="新細明體" panose="02020500000000000000" pitchFamily="18" charset="-120"/>
                    <a:cs typeface="Times New Roman" panose="02020603050405020304" pitchFamily="18" charset="0"/>
                  </a:rPr>
                  <a:t>和 </a:t>
                </a:r>
                <a14:m>
                  <m:oMath xmlns:m="http://schemas.openxmlformats.org/officeDocument/2006/math">
                    <m:r>
                      <a:rPr lang="en-US" altLang="zh-TW" sz="2400" kern="100">
                        <a:latin typeface="Cambria Math" panose="02040503050406030204" pitchFamily="18" charset="0"/>
                        <a:ea typeface="新細明體" panose="02020500000000000000" pitchFamily="18" charset="-120"/>
                        <a:cs typeface="Times New Roman" panose="02020603050405020304" pitchFamily="18" charset="0"/>
                      </a:rPr>
                      <m:t>𝐻</m:t>
                    </m:r>
                    <m:d>
                      <m:dPr>
                        <m:ctrlPr>
                          <a:rPr lang="en-US" altLang="zh-TW" sz="2400" i="1" kern="100">
                            <a:latin typeface="Cambria Math" panose="02040503050406030204" pitchFamily="18" charset="0"/>
                            <a:ea typeface="新細明體" panose="02020500000000000000" pitchFamily="18" charset="-120"/>
                            <a:cs typeface="Times New Roman" panose="02020603050405020304" pitchFamily="18" charset="0"/>
                          </a:rPr>
                        </m:ctrlPr>
                      </m:dPr>
                      <m:e>
                        <m:r>
                          <a:rPr lang="en-US" altLang="zh-TW" sz="2400" kern="100">
                            <a:latin typeface="Cambria Math" panose="02040503050406030204" pitchFamily="18" charset="0"/>
                            <a:ea typeface="新細明體" panose="02020500000000000000" pitchFamily="18" charset="-120"/>
                            <a:cs typeface="Times New Roman" panose="02020603050405020304" pitchFamily="18" charset="0"/>
                          </a:rPr>
                          <m:t>𝑋</m:t>
                        </m:r>
                        <m:r>
                          <a:rPr lang="en-US" altLang="zh-TW" sz="2400" kern="100">
                            <a:latin typeface="Cambria Math" panose="02040503050406030204" pitchFamily="18" charset="0"/>
                            <a:ea typeface="新細明體" panose="02020500000000000000" pitchFamily="18" charset="-120"/>
                            <a:cs typeface="Times New Roman" panose="02020603050405020304" pitchFamily="18" charset="0"/>
                          </a:rPr>
                          <m:t>,</m:t>
                        </m:r>
                        <m:sSub>
                          <m:sSubPr>
                            <m:ctrlPr>
                              <a:rPr lang="en-US" altLang="zh-TW" sz="2400" i="1" kern="100">
                                <a:latin typeface="Cambria Math" panose="02040503050406030204" pitchFamily="18" charset="0"/>
                                <a:ea typeface="新細明體" panose="02020500000000000000" pitchFamily="18" charset="-120"/>
                                <a:cs typeface="Times New Roman" panose="02020603050405020304" pitchFamily="18" charset="0"/>
                              </a:rPr>
                            </m:ctrlPr>
                          </m:sSubPr>
                          <m:e>
                            <m:r>
                              <a:rPr lang="en-US" altLang="zh-TW" sz="2400" kern="100">
                                <a:latin typeface="Cambria Math" panose="02040503050406030204" pitchFamily="18" charset="0"/>
                                <a:ea typeface="新細明體" panose="02020500000000000000" pitchFamily="18" charset="-120"/>
                                <a:cs typeface="Times New Roman" panose="02020603050405020304" pitchFamily="18" charset="0"/>
                              </a:rPr>
                              <m:t>𝑌</m:t>
                            </m:r>
                          </m:e>
                          <m:sub>
                            <m:r>
                              <a:rPr lang="en-US" altLang="zh-TW" sz="2400" kern="100" smtClean="0">
                                <a:latin typeface="Cambria Math" panose="02040503050406030204" pitchFamily="18" charset="0"/>
                                <a:ea typeface="新細明體" panose="02020500000000000000" pitchFamily="18" charset="-120"/>
                                <a:cs typeface="Times New Roman" panose="02020603050405020304" pitchFamily="18" charset="0"/>
                              </a:rPr>
                              <m:t>2</m:t>
                            </m:r>
                          </m:sub>
                        </m:sSub>
                      </m:e>
                    </m:d>
                  </m:oMath>
                </a14:m>
                <a:r>
                  <a:rPr lang="en-US" altLang="zh-TW" sz="2400" kern="100" dirty="0">
                    <a:latin typeface="Calibri" panose="020F0502020204030204" pitchFamily="34" charset="0"/>
                    <a:ea typeface="新細明體" panose="02020500000000000000" pitchFamily="18" charset="-120"/>
                    <a:cs typeface="Times New Roman" panose="02020603050405020304" pitchFamily="18" charset="0"/>
                  </a:rPr>
                  <a:t>=2</a:t>
                </a:r>
                <a:r>
                  <a:rPr lang="zh-TW" altLang="en-US" sz="2400" kern="100" dirty="0">
                    <a:latin typeface="Calibri" panose="020F0502020204030204" pitchFamily="34" charset="0"/>
                    <a:ea typeface="新細明體" panose="02020500000000000000" pitchFamily="18" charset="-120"/>
                    <a:cs typeface="Times New Roman" panose="02020603050405020304" pitchFamily="18" charset="0"/>
                  </a:rPr>
                  <a:t>，由此得知</a:t>
                </a:r>
                <a:r>
                  <a:rPr lang="en-US" altLang="zh-TW" sz="2400" kern="100" dirty="0">
                    <a:latin typeface="Calibri" panose="020F0502020204030204" pitchFamily="34" charset="0"/>
                    <a:ea typeface="新細明體" panose="02020500000000000000" pitchFamily="18" charset="-120"/>
                    <a:cs typeface="Times New Roman" panose="02020603050405020304" pitchFamily="18" charset="0"/>
                  </a:rPr>
                  <a:t>Y2</a:t>
                </a:r>
                <a:r>
                  <a:rPr lang="zh-TW" altLang="en-US" sz="2400" kern="100" dirty="0">
                    <a:latin typeface="Calibri" panose="020F0502020204030204" pitchFamily="34" charset="0"/>
                    <a:ea typeface="新細明體" panose="02020500000000000000" pitchFamily="18" charset="-120"/>
                    <a:cs typeface="Times New Roman" panose="02020603050405020304" pitchFamily="18" charset="0"/>
                  </a:rPr>
                  <a:t>比</a:t>
                </a:r>
                <a:r>
                  <a:rPr lang="en-US" altLang="zh-TW" sz="2400" kern="100" dirty="0">
                    <a:latin typeface="Calibri" panose="020F0502020204030204" pitchFamily="34" charset="0"/>
                    <a:ea typeface="新細明體" panose="02020500000000000000" pitchFamily="18" charset="-120"/>
                    <a:cs typeface="Times New Roman" panose="02020603050405020304" pitchFamily="18" charset="0"/>
                  </a:rPr>
                  <a:t>Y1</a:t>
                </a:r>
                <a:r>
                  <a:rPr lang="zh-TW" altLang="en-US" sz="2400" kern="100" dirty="0">
                    <a:latin typeface="Calibri" panose="020F0502020204030204" pitchFamily="34" charset="0"/>
                    <a:ea typeface="新細明體" panose="02020500000000000000" pitchFamily="18" charset="-120"/>
                    <a:cs typeface="Times New Roman" panose="02020603050405020304" pitchFamily="18" charset="0"/>
                  </a:rPr>
                  <a:t>更接近目標值，藉此作為損失函數。</a:t>
                </a:r>
                <a:endParaRPr lang="en-US" altLang="zh-TW" sz="2400" kern="100" dirty="0">
                  <a:latin typeface="Calibri" panose="020F0502020204030204" pitchFamily="34" charset="0"/>
                  <a:ea typeface="新細明體" panose="02020500000000000000" pitchFamily="18" charset="-120"/>
                  <a:cs typeface="Times New Roman" panose="02020603050405020304" pitchFamily="18" charset="0"/>
                </a:endParaRPr>
              </a:p>
              <a:p>
                <a:pPr marL="0" indent="0">
                  <a:lnSpc>
                    <a:spcPts val="3600"/>
                  </a:lnSpc>
                  <a:buNone/>
                </a:pPr>
                <a:endParaRPr lang="en-US" altLang="zh-TW" sz="2400" kern="100" dirty="0">
                  <a:latin typeface="Calibri" panose="020F0502020204030204" pitchFamily="34" charset="0"/>
                  <a:ea typeface="新細明體" panose="02020500000000000000" pitchFamily="18" charset="-120"/>
                  <a:cs typeface="Times New Roman" panose="02020603050405020304" pitchFamily="18" charset="0"/>
                </a:endParaRPr>
              </a:p>
              <a:p>
                <a:pPr marL="0" indent="0">
                  <a:lnSpc>
                    <a:spcPts val="3600"/>
                  </a:lnSpc>
                  <a:buNone/>
                </a:pPr>
                <a:endParaRPr lang="en-US" altLang="zh-TW" sz="2400" kern="100" dirty="0">
                  <a:latin typeface="Calibri" panose="020F0502020204030204" pitchFamily="34" charset="0"/>
                  <a:ea typeface="新細明體" panose="02020500000000000000" pitchFamily="18" charset="-120"/>
                  <a:cs typeface="Times New Roman" panose="02020603050405020304" pitchFamily="18" charset="0"/>
                </a:endParaRPr>
              </a:p>
            </p:txBody>
          </p:sp>
        </mc:Choice>
        <mc:Fallback xmlns="">
          <p:sp>
            <p:nvSpPr>
              <p:cNvPr id="3" name="內容版面配置區 2">
                <a:extLst>
                  <a:ext uri="{FF2B5EF4-FFF2-40B4-BE49-F238E27FC236}">
                    <a16:creationId xmlns:a16="http://schemas.microsoft.com/office/drawing/2014/main" id="{F6F37710-5EBD-0D0F-1FDA-92986F6DBE45}"/>
                  </a:ext>
                </a:extLst>
              </p:cNvPr>
              <p:cNvSpPr>
                <a:spLocks noGrp="1" noRot="1" noChangeAspect="1" noMove="1" noResize="1" noEditPoints="1" noAdjustHandles="1" noChangeArrowheads="1" noChangeShapeType="1" noTextEdit="1"/>
              </p:cNvSpPr>
              <p:nvPr>
                <p:ph idx="1"/>
              </p:nvPr>
            </p:nvSpPr>
            <p:spPr>
              <a:xfrm>
                <a:off x="1371600" y="1473200"/>
                <a:ext cx="10274300" cy="4699000"/>
              </a:xfrm>
              <a:blipFill>
                <a:blip r:embed="rId2"/>
                <a:stretch>
                  <a:fillRect l="-890"/>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7559783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F2DD097-A3A2-5586-6F08-CBBE990E2667}"/>
              </a:ext>
            </a:extLst>
          </p:cNvPr>
          <p:cNvSpPr>
            <a:spLocks noGrp="1"/>
          </p:cNvSpPr>
          <p:nvPr>
            <p:ph type="title"/>
          </p:nvPr>
        </p:nvSpPr>
        <p:spPr/>
        <p:txBody>
          <a:bodyPr>
            <a:normAutofit fontScale="90000"/>
          </a:bodyPr>
          <a:lstStyle/>
          <a:p>
            <a:r>
              <a:rPr lang="zh-TW" altLang="en-US" dirty="0"/>
              <a:t>梯度下降法</a:t>
            </a:r>
          </a:p>
        </p:txBody>
      </p:sp>
      <p:sp>
        <p:nvSpPr>
          <p:cNvPr id="3" name="內容版面配置區 2">
            <a:extLst>
              <a:ext uri="{FF2B5EF4-FFF2-40B4-BE49-F238E27FC236}">
                <a16:creationId xmlns:a16="http://schemas.microsoft.com/office/drawing/2014/main" id="{F6F37710-5EBD-0D0F-1FDA-92986F6DBE45}"/>
              </a:ext>
            </a:extLst>
          </p:cNvPr>
          <p:cNvSpPr>
            <a:spLocks noGrp="1"/>
          </p:cNvSpPr>
          <p:nvPr>
            <p:ph idx="1"/>
          </p:nvPr>
        </p:nvSpPr>
        <p:spPr>
          <a:xfrm>
            <a:off x="1371600" y="1473200"/>
            <a:ext cx="10274300" cy="4699000"/>
          </a:xfrm>
        </p:spPr>
        <p:txBody>
          <a:bodyPr>
            <a:normAutofit/>
          </a:bodyPr>
          <a:lstStyle/>
          <a:p>
            <a:pPr marL="0" indent="0">
              <a:lnSpc>
                <a:spcPts val="3600"/>
              </a:lnSpc>
              <a:buNone/>
            </a:pPr>
            <a:r>
              <a:rPr lang="zh-TW" altLang="en-US" sz="2400" kern="100" dirty="0">
                <a:latin typeface="Calibri" panose="020F0502020204030204" pitchFamily="34" charset="0"/>
                <a:ea typeface="新細明體" panose="02020500000000000000" pitchFamily="18" charset="-120"/>
                <a:cs typeface="Times New Roman" panose="02020603050405020304" pitchFamily="18" charset="0"/>
              </a:rPr>
              <a:t>一個訓練週期的最後一步就是要更新權重降低損失度，而這裡就要用優化器，優化器使用反向傳播計算出每一層神經層需要分但損失的梯度，再使用梯度下降法更新每一層神經層的權重。</a:t>
            </a:r>
            <a:endParaRPr lang="en-US" altLang="zh-TW" sz="2400" kern="100" dirty="0">
              <a:latin typeface="Calibri" panose="020F0502020204030204" pitchFamily="34" charset="0"/>
              <a:ea typeface="新細明體" panose="02020500000000000000" pitchFamily="18" charset="-120"/>
              <a:cs typeface="Times New Roman" panose="02020603050405020304" pitchFamily="18" charset="0"/>
            </a:endParaRPr>
          </a:p>
          <a:p>
            <a:pPr marL="0" indent="0">
              <a:lnSpc>
                <a:spcPts val="3600"/>
              </a:lnSpc>
              <a:buNone/>
            </a:pPr>
            <a:endParaRPr lang="zh-TW" altLang="en-US" sz="2400" kern="100" dirty="0">
              <a:latin typeface="Calibri" panose="020F0502020204030204" pitchFamily="34" charset="0"/>
              <a:ea typeface="新細明體" panose="02020500000000000000" pitchFamily="18" charset="-120"/>
              <a:cs typeface="Times New Roman" panose="02020603050405020304" pitchFamily="18" charset="0"/>
            </a:endParaRPr>
          </a:p>
          <a:p>
            <a:pPr marL="0" indent="0">
              <a:lnSpc>
                <a:spcPts val="3600"/>
              </a:lnSpc>
              <a:buNone/>
            </a:pPr>
            <a:r>
              <a:rPr lang="zh-TW" altLang="en-US" sz="2400" kern="100" dirty="0">
                <a:latin typeface="Calibri" panose="020F0502020204030204" pitchFamily="34" charset="0"/>
                <a:ea typeface="新細明體" panose="02020500000000000000" pitchFamily="18" charset="-120"/>
                <a:cs typeface="Times New Roman" panose="02020603050405020304" pitchFamily="18" charset="0"/>
              </a:rPr>
              <a:t>梯度下降法是先計算出函數往低點的方</a:t>
            </a:r>
            <a:br>
              <a:rPr lang="en-US" altLang="zh-TW" sz="2400" kern="100" dirty="0">
                <a:latin typeface="Calibri" panose="020F0502020204030204" pitchFamily="34" charset="0"/>
                <a:ea typeface="新細明體" panose="02020500000000000000" pitchFamily="18" charset="-120"/>
                <a:cs typeface="Times New Roman" panose="02020603050405020304" pitchFamily="18" charset="0"/>
              </a:rPr>
            </a:br>
            <a:r>
              <a:rPr lang="zh-TW" altLang="en-US" sz="2400" kern="100" dirty="0">
                <a:latin typeface="Calibri" panose="020F0502020204030204" pitchFamily="34" charset="0"/>
                <a:ea typeface="新細明體" panose="02020500000000000000" pitchFamily="18" charset="-120"/>
                <a:cs typeface="Times New Roman" panose="02020603050405020304" pitchFamily="18" charset="0"/>
              </a:rPr>
              <a:t>向後一步一步在函數曲線上建立虛擬階</a:t>
            </a:r>
            <a:br>
              <a:rPr lang="en-US" altLang="zh-TW" sz="2400" kern="100" dirty="0">
                <a:latin typeface="Calibri" panose="020F0502020204030204" pitchFamily="34" charset="0"/>
                <a:ea typeface="新細明體" panose="02020500000000000000" pitchFamily="18" charset="-120"/>
                <a:cs typeface="Times New Roman" panose="02020603050405020304" pitchFamily="18" charset="0"/>
              </a:rPr>
            </a:br>
            <a:r>
              <a:rPr lang="zh-TW" altLang="en-US" sz="2400" kern="100" dirty="0">
                <a:latin typeface="Calibri" panose="020F0502020204030204" pitchFamily="34" charset="0"/>
                <a:ea typeface="新細明體" panose="02020500000000000000" pitchFamily="18" charset="-120"/>
                <a:cs typeface="Times New Roman" panose="02020603050405020304" pitchFamily="18" charset="0"/>
              </a:rPr>
              <a:t>梯，梯度下降法式找到相對的最佳解即</a:t>
            </a:r>
            <a:br>
              <a:rPr lang="en-US" altLang="zh-TW" sz="2400" kern="100" dirty="0">
                <a:latin typeface="Calibri" panose="020F0502020204030204" pitchFamily="34" charset="0"/>
                <a:ea typeface="新細明體" panose="02020500000000000000" pitchFamily="18" charset="-120"/>
                <a:cs typeface="Times New Roman" panose="02020603050405020304" pitchFamily="18" charset="0"/>
              </a:rPr>
            </a:br>
            <a:r>
              <a:rPr lang="zh-TW" altLang="en-US" sz="2400" kern="100" dirty="0">
                <a:latin typeface="Calibri" panose="020F0502020204030204" pitchFamily="34" charset="0"/>
                <a:ea typeface="新細明體" panose="02020500000000000000" pitchFamily="18" charset="-120"/>
                <a:cs typeface="Times New Roman" panose="02020603050405020304" pitchFamily="18" charset="0"/>
              </a:rPr>
              <a:t>為局部最佳，不一定能找整個函數真正</a:t>
            </a:r>
            <a:br>
              <a:rPr lang="en-US" altLang="zh-TW" sz="2400" kern="100" dirty="0">
                <a:latin typeface="Calibri" panose="020F0502020204030204" pitchFamily="34" charset="0"/>
                <a:ea typeface="新細明體" panose="02020500000000000000" pitchFamily="18" charset="-120"/>
                <a:cs typeface="Times New Roman" panose="02020603050405020304" pitchFamily="18" charset="0"/>
              </a:rPr>
            </a:br>
            <a:r>
              <a:rPr lang="zh-TW" altLang="en-US" sz="2400" kern="100" dirty="0">
                <a:latin typeface="Calibri" panose="020F0502020204030204" pitchFamily="34" charset="0"/>
                <a:ea typeface="新細明體" panose="02020500000000000000" pitchFamily="18" charset="-120"/>
                <a:cs typeface="Times New Roman" panose="02020603050405020304" pitchFamily="18" charset="0"/>
              </a:rPr>
              <a:t>的最低點，就是全域最佳解。</a:t>
            </a:r>
          </a:p>
        </p:txBody>
      </p:sp>
      <p:pic>
        <p:nvPicPr>
          <p:cNvPr id="5" name="圖片 4">
            <a:extLst>
              <a:ext uri="{FF2B5EF4-FFF2-40B4-BE49-F238E27FC236}">
                <a16:creationId xmlns:a16="http://schemas.microsoft.com/office/drawing/2014/main" id="{D675EE09-B66E-E545-E430-CB20D11DDDC7}"/>
              </a:ext>
            </a:extLst>
          </p:cNvPr>
          <p:cNvPicPr>
            <a:picLocks noChangeAspect="1"/>
          </p:cNvPicPr>
          <p:nvPr/>
        </p:nvPicPr>
        <p:blipFill rotWithShape="1">
          <a:blip r:embed="rId2"/>
          <a:srcRect l="10004" t="3001" r="8629" b="11695"/>
          <a:stretch/>
        </p:blipFill>
        <p:spPr>
          <a:xfrm>
            <a:off x="6997700" y="3517900"/>
            <a:ext cx="4648200" cy="2527300"/>
          </a:xfrm>
          <a:prstGeom prst="rect">
            <a:avLst/>
          </a:prstGeom>
        </p:spPr>
      </p:pic>
    </p:spTree>
    <p:extLst>
      <p:ext uri="{BB962C8B-B14F-4D97-AF65-F5344CB8AC3E}">
        <p14:creationId xmlns:p14="http://schemas.microsoft.com/office/powerpoint/2010/main" val="18455284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F2DD097-A3A2-5586-6F08-CBBE990E2667}"/>
              </a:ext>
            </a:extLst>
          </p:cNvPr>
          <p:cNvSpPr>
            <a:spLocks noGrp="1"/>
          </p:cNvSpPr>
          <p:nvPr>
            <p:ph type="title"/>
          </p:nvPr>
        </p:nvSpPr>
        <p:spPr/>
        <p:txBody>
          <a:bodyPr>
            <a:normAutofit fontScale="90000"/>
          </a:bodyPr>
          <a:lstStyle/>
          <a:p>
            <a:r>
              <a:rPr lang="zh-TW" altLang="en-US" dirty="0"/>
              <a:t>反向傳播演算法</a:t>
            </a:r>
          </a:p>
        </p:txBody>
      </p:sp>
      <p:sp>
        <p:nvSpPr>
          <p:cNvPr id="3" name="內容版面配置區 2">
            <a:extLst>
              <a:ext uri="{FF2B5EF4-FFF2-40B4-BE49-F238E27FC236}">
                <a16:creationId xmlns:a16="http://schemas.microsoft.com/office/drawing/2014/main" id="{F6F37710-5EBD-0D0F-1FDA-92986F6DBE45}"/>
              </a:ext>
            </a:extLst>
          </p:cNvPr>
          <p:cNvSpPr>
            <a:spLocks noGrp="1"/>
          </p:cNvSpPr>
          <p:nvPr>
            <p:ph idx="1"/>
          </p:nvPr>
        </p:nvSpPr>
        <p:spPr>
          <a:xfrm>
            <a:off x="1371600" y="1473200"/>
            <a:ext cx="5130800" cy="4699000"/>
          </a:xfrm>
        </p:spPr>
        <p:txBody>
          <a:bodyPr>
            <a:normAutofit/>
          </a:bodyPr>
          <a:lstStyle/>
          <a:p>
            <a:pPr marL="0" indent="0">
              <a:lnSpc>
                <a:spcPts val="3600"/>
              </a:lnSpc>
              <a:buNone/>
            </a:pPr>
            <a:r>
              <a:rPr lang="zh-TW" altLang="en-US" sz="2400" kern="100" dirty="0">
                <a:latin typeface="Calibri" panose="020F0502020204030204" pitchFamily="34" charset="0"/>
                <a:ea typeface="新細明體" panose="02020500000000000000" pitchFamily="18" charset="-120"/>
                <a:cs typeface="Times New Roman" panose="02020603050405020304" pitchFamily="18" charset="0"/>
              </a:rPr>
              <a:t>反向傳播演算法分成三階段，</a:t>
            </a:r>
          </a:p>
          <a:p>
            <a:pPr marL="0" indent="0">
              <a:lnSpc>
                <a:spcPts val="3600"/>
              </a:lnSpc>
              <a:buNone/>
            </a:pPr>
            <a:r>
              <a:rPr lang="zh-TW" altLang="en-US" sz="2400" b="1" kern="100" dirty="0">
                <a:latin typeface="Calibri" panose="020F0502020204030204" pitchFamily="34" charset="0"/>
                <a:ea typeface="新細明體" panose="02020500000000000000" pitchFamily="18" charset="-120"/>
                <a:cs typeface="Times New Roman" panose="02020603050405020304" pitchFamily="18" charset="0"/>
              </a:rPr>
              <a:t>前向傳播階段</a:t>
            </a:r>
            <a:r>
              <a:rPr lang="zh-TW" altLang="en-US" sz="2400" kern="100" dirty="0">
                <a:latin typeface="Calibri" panose="020F0502020204030204" pitchFamily="34" charset="0"/>
                <a:ea typeface="新細明體" panose="02020500000000000000" pitchFamily="18" charset="-120"/>
                <a:cs typeface="Times New Roman" panose="02020603050405020304" pitchFamily="18" charset="0"/>
              </a:rPr>
              <a:t>：從輸入值經過神經網路預測值。</a:t>
            </a:r>
          </a:p>
          <a:p>
            <a:pPr marL="0" indent="0">
              <a:lnSpc>
                <a:spcPts val="3600"/>
              </a:lnSpc>
              <a:buNone/>
            </a:pPr>
            <a:r>
              <a:rPr lang="zh-TW" altLang="en-US" sz="2400" b="1" kern="100" dirty="0">
                <a:latin typeface="Calibri" panose="020F0502020204030204" pitchFamily="34" charset="0"/>
                <a:ea typeface="新細明體" panose="02020500000000000000" pitchFamily="18" charset="-120"/>
                <a:cs typeface="Times New Roman" panose="02020603050405020304" pitchFamily="18" charset="0"/>
              </a:rPr>
              <a:t>反向傳播階段</a:t>
            </a:r>
            <a:r>
              <a:rPr lang="zh-TW" altLang="en-US" sz="2400" kern="100" dirty="0">
                <a:latin typeface="Calibri" panose="020F0502020204030204" pitchFamily="34" charset="0"/>
                <a:ea typeface="新細明體" panose="02020500000000000000" pitchFamily="18" charset="-120"/>
                <a:cs typeface="Times New Roman" panose="02020603050405020304" pitchFamily="18" charset="0"/>
              </a:rPr>
              <a:t>：計算損失後，計算各層權重誤差比例的梯度。</a:t>
            </a:r>
          </a:p>
          <a:p>
            <a:pPr marL="0" indent="0">
              <a:lnSpc>
                <a:spcPts val="3600"/>
              </a:lnSpc>
              <a:buNone/>
            </a:pPr>
            <a:r>
              <a:rPr lang="zh-TW" altLang="en-US" sz="2400" b="1" kern="100" dirty="0">
                <a:latin typeface="Calibri" panose="020F0502020204030204" pitchFamily="34" charset="0"/>
                <a:ea typeface="新細明體" panose="02020500000000000000" pitchFamily="18" charset="-120"/>
                <a:cs typeface="Times New Roman" panose="02020603050405020304" pitchFamily="18" charset="0"/>
              </a:rPr>
              <a:t>權重更新階段</a:t>
            </a:r>
            <a:r>
              <a:rPr lang="zh-TW" altLang="en-US" sz="2400" kern="100" dirty="0">
                <a:latin typeface="Calibri" panose="020F0502020204030204" pitchFamily="34" charset="0"/>
                <a:ea typeface="新細明體" panose="02020500000000000000" pitchFamily="18" charset="-120"/>
                <a:cs typeface="Times New Roman" panose="02020603050405020304" pitchFamily="18" charset="0"/>
              </a:rPr>
              <a:t>：依照前一階段計算出的梯度，使用梯度下降法來更新權重，也就是更新神經網路的參數。</a:t>
            </a:r>
          </a:p>
          <a:p>
            <a:pPr marL="0" indent="0">
              <a:lnSpc>
                <a:spcPts val="3600"/>
              </a:lnSpc>
              <a:buNone/>
            </a:pPr>
            <a:endParaRPr lang="zh-TW" altLang="en-US" sz="2400" kern="100" dirty="0">
              <a:latin typeface="Calibri" panose="020F0502020204030204" pitchFamily="34" charset="0"/>
              <a:ea typeface="新細明體" panose="02020500000000000000" pitchFamily="18" charset="-120"/>
              <a:cs typeface="Times New Roman" panose="02020603050405020304" pitchFamily="18" charset="0"/>
            </a:endParaRPr>
          </a:p>
        </p:txBody>
      </p:sp>
      <p:pic>
        <p:nvPicPr>
          <p:cNvPr id="6" name="圖片 5">
            <a:extLst>
              <a:ext uri="{FF2B5EF4-FFF2-40B4-BE49-F238E27FC236}">
                <a16:creationId xmlns:a16="http://schemas.microsoft.com/office/drawing/2014/main" id="{36A5A338-54D7-136C-E026-9C7C8C47A9DB}"/>
              </a:ext>
            </a:extLst>
          </p:cNvPr>
          <p:cNvPicPr>
            <a:picLocks noChangeAspect="1"/>
          </p:cNvPicPr>
          <p:nvPr/>
        </p:nvPicPr>
        <p:blipFill>
          <a:blip r:embed="rId2"/>
          <a:stretch>
            <a:fillRect/>
          </a:stretch>
        </p:blipFill>
        <p:spPr>
          <a:xfrm>
            <a:off x="7086600" y="3690849"/>
            <a:ext cx="4370745" cy="2481351"/>
          </a:xfrm>
          <a:prstGeom prst="rect">
            <a:avLst/>
          </a:prstGeom>
        </p:spPr>
      </p:pic>
      <p:pic>
        <p:nvPicPr>
          <p:cNvPr id="8" name="圖片 7">
            <a:extLst>
              <a:ext uri="{FF2B5EF4-FFF2-40B4-BE49-F238E27FC236}">
                <a16:creationId xmlns:a16="http://schemas.microsoft.com/office/drawing/2014/main" id="{3171DB75-A618-E272-9EE2-55C11C18F812}"/>
              </a:ext>
            </a:extLst>
          </p:cNvPr>
          <p:cNvPicPr>
            <a:picLocks noChangeAspect="1"/>
          </p:cNvPicPr>
          <p:nvPr/>
        </p:nvPicPr>
        <p:blipFill>
          <a:blip r:embed="rId3"/>
          <a:stretch>
            <a:fillRect/>
          </a:stretch>
        </p:blipFill>
        <p:spPr>
          <a:xfrm>
            <a:off x="7294156" y="561976"/>
            <a:ext cx="3955632" cy="2770275"/>
          </a:xfrm>
          <a:prstGeom prst="rect">
            <a:avLst/>
          </a:prstGeom>
        </p:spPr>
      </p:pic>
    </p:spTree>
    <p:extLst>
      <p:ext uri="{BB962C8B-B14F-4D97-AF65-F5344CB8AC3E}">
        <p14:creationId xmlns:p14="http://schemas.microsoft.com/office/powerpoint/2010/main" val="9958319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ADF1D94-91B5-C6AF-A407-07074ECBA9D3}"/>
              </a:ext>
            </a:extLst>
          </p:cNvPr>
          <p:cNvSpPr>
            <a:spLocks noGrp="1"/>
          </p:cNvSpPr>
          <p:nvPr>
            <p:ph type="title"/>
          </p:nvPr>
        </p:nvSpPr>
        <p:spPr/>
        <p:txBody>
          <a:bodyPr>
            <a:normAutofit fontScale="90000"/>
          </a:bodyPr>
          <a:lstStyle/>
          <a:p>
            <a:r>
              <a:rPr lang="zh-TW" altLang="en-US" dirty="0"/>
              <a:t>線性不可分問題</a:t>
            </a:r>
          </a:p>
        </p:txBody>
      </p:sp>
      <p:sp>
        <p:nvSpPr>
          <p:cNvPr id="3" name="內容版面配置區 2">
            <a:extLst>
              <a:ext uri="{FF2B5EF4-FFF2-40B4-BE49-F238E27FC236}">
                <a16:creationId xmlns:a16="http://schemas.microsoft.com/office/drawing/2014/main" id="{35936171-B8DB-44D7-7A4A-6A9E15A70D02}"/>
              </a:ext>
            </a:extLst>
          </p:cNvPr>
          <p:cNvSpPr>
            <a:spLocks noGrp="1"/>
          </p:cNvSpPr>
          <p:nvPr>
            <p:ph idx="1"/>
          </p:nvPr>
        </p:nvSpPr>
        <p:spPr>
          <a:xfrm>
            <a:off x="1371600" y="1765300"/>
            <a:ext cx="5397500" cy="1549400"/>
          </a:xfrm>
        </p:spPr>
        <p:txBody>
          <a:bodyPr>
            <a:normAutofit/>
          </a:bodyPr>
          <a:lstStyle/>
          <a:p>
            <a:pPr marL="0" indent="0">
              <a:buNone/>
            </a:pPr>
            <a:r>
              <a:rPr lang="zh-TW" altLang="zh-TW" sz="2400" dirty="0">
                <a:effectLst/>
                <a:latin typeface="Calibri" panose="020F0502020204030204" pitchFamily="34" charset="0"/>
                <a:ea typeface="新細明體" panose="02020500000000000000" pitchFamily="18" charset="-120"/>
                <a:cs typeface="Times New Roman" panose="02020603050405020304" pitchFamily="18" charset="0"/>
              </a:rPr>
              <a:t>就是無法使用單一條線將資料分成兩類的問題，單一感知器只能將問題粗暴地分成兩類，但如結果是一個區間為一類的話就無法解決。</a:t>
            </a:r>
            <a:endParaRPr lang="zh-TW" altLang="en-US" sz="2800" dirty="0"/>
          </a:p>
        </p:txBody>
      </p:sp>
      <p:pic>
        <p:nvPicPr>
          <p:cNvPr id="5" name="圖片 4">
            <a:extLst>
              <a:ext uri="{FF2B5EF4-FFF2-40B4-BE49-F238E27FC236}">
                <a16:creationId xmlns:a16="http://schemas.microsoft.com/office/drawing/2014/main" id="{9BD5A716-8DCF-4A3B-A1A4-9F08B286FF35}"/>
              </a:ext>
            </a:extLst>
          </p:cNvPr>
          <p:cNvPicPr>
            <a:picLocks noChangeAspect="1"/>
          </p:cNvPicPr>
          <p:nvPr/>
        </p:nvPicPr>
        <p:blipFill>
          <a:blip r:embed="rId2"/>
          <a:stretch>
            <a:fillRect/>
          </a:stretch>
        </p:blipFill>
        <p:spPr>
          <a:xfrm>
            <a:off x="7406083" y="369075"/>
            <a:ext cx="3484850" cy="2945624"/>
          </a:xfrm>
          <a:prstGeom prst="rect">
            <a:avLst/>
          </a:prstGeom>
        </p:spPr>
      </p:pic>
      <p:pic>
        <p:nvPicPr>
          <p:cNvPr id="9" name="圖片 8">
            <a:extLst>
              <a:ext uri="{FF2B5EF4-FFF2-40B4-BE49-F238E27FC236}">
                <a16:creationId xmlns:a16="http://schemas.microsoft.com/office/drawing/2014/main" id="{95803F6A-66D2-E011-70CC-C95F9C0F01A1}"/>
              </a:ext>
            </a:extLst>
          </p:cNvPr>
          <p:cNvPicPr>
            <a:picLocks noChangeAspect="1"/>
          </p:cNvPicPr>
          <p:nvPr/>
        </p:nvPicPr>
        <p:blipFill>
          <a:blip r:embed="rId3"/>
          <a:stretch>
            <a:fillRect/>
          </a:stretch>
        </p:blipFill>
        <p:spPr>
          <a:xfrm>
            <a:off x="2247900" y="3543301"/>
            <a:ext cx="3448302" cy="2967355"/>
          </a:xfrm>
          <a:prstGeom prst="rect">
            <a:avLst/>
          </a:prstGeom>
        </p:spPr>
      </p:pic>
      <p:pic>
        <p:nvPicPr>
          <p:cNvPr id="11" name="圖片 10">
            <a:extLst>
              <a:ext uri="{FF2B5EF4-FFF2-40B4-BE49-F238E27FC236}">
                <a16:creationId xmlns:a16="http://schemas.microsoft.com/office/drawing/2014/main" id="{289BBA48-B974-190C-7E3F-9D9C10E8355F}"/>
              </a:ext>
            </a:extLst>
          </p:cNvPr>
          <p:cNvPicPr>
            <a:picLocks noChangeAspect="1"/>
          </p:cNvPicPr>
          <p:nvPr/>
        </p:nvPicPr>
        <p:blipFill>
          <a:blip r:embed="rId4"/>
          <a:stretch>
            <a:fillRect/>
          </a:stretch>
        </p:blipFill>
        <p:spPr>
          <a:xfrm>
            <a:off x="7324216" y="3543301"/>
            <a:ext cx="3648584" cy="2896004"/>
          </a:xfrm>
          <a:prstGeom prst="rect">
            <a:avLst/>
          </a:prstGeom>
        </p:spPr>
      </p:pic>
    </p:spTree>
    <p:extLst>
      <p:ext uri="{BB962C8B-B14F-4D97-AF65-F5344CB8AC3E}">
        <p14:creationId xmlns:p14="http://schemas.microsoft.com/office/powerpoint/2010/main" val="9514976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F2DD097-A3A2-5586-6F08-CBBE990E2667}"/>
              </a:ext>
            </a:extLst>
          </p:cNvPr>
          <p:cNvSpPr>
            <a:spLocks noGrp="1"/>
          </p:cNvSpPr>
          <p:nvPr>
            <p:ph type="title"/>
          </p:nvPr>
        </p:nvSpPr>
        <p:spPr/>
        <p:txBody>
          <a:bodyPr>
            <a:normAutofit fontScale="90000"/>
          </a:bodyPr>
          <a:lstStyle/>
          <a:p>
            <a:r>
              <a:rPr lang="zh-TW" altLang="en-US" dirty="0"/>
              <a:t>神經網路的樣本和標籤資料</a:t>
            </a:r>
          </a:p>
        </p:txBody>
      </p:sp>
      <p:sp>
        <p:nvSpPr>
          <p:cNvPr id="3" name="內容版面配置區 2">
            <a:extLst>
              <a:ext uri="{FF2B5EF4-FFF2-40B4-BE49-F238E27FC236}">
                <a16:creationId xmlns:a16="http://schemas.microsoft.com/office/drawing/2014/main" id="{F6F37710-5EBD-0D0F-1FDA-92986F6DBE45}"/>
              </a:ext>
            </a:extLst>
          </p:cNvPr>
          <p:cNvSpPr>
            <a:spLocks noGrp="1"/>
          </p:cNvSpPr>
          <p:nvPr>
            <p:ph idx="1"/>
          </p:nvPr>
        </p:nvSpPr>
        <p:spPr>
          <a:xfrm>
            <a:off x="1371600" y="1473200"/>
            <a:ext cx="10033000" cy="1295400"/>
          </a:xfrm>
        </p:spPr>
        <p:txBody>
          <a:bodyPr>
            <a:normAutofit/>
          </a:bodyPr>
          <a:lstStyle/>
          <a:p>
            <a:pPr marL="0" indent="0">
              <a:lnSpc>
                <a:spcPts val="3600"/>
              </a:lnSpc>
              <a:buNone/>
            </a:pPr>
            <a:r>
              <a:rPr lang="zh-TW" altLang="en-US" sz="2400" kern="100" dirty="0">
                <a:latin typeface="Calibri" panose="020F0502020204030204" pitchFamily="34" charset="0"/>
                <a:ea typeface="新細明體" panose="02020500000000000000" pitchFamily="18" charset="-120"/>
                <a:cs typeface="Times New Roman" panose="02020603050405020304" pitchFamily="18" charset="0"/>
              </a:rPr>
              <a:t>神經網路得樣本是用來訓練神經網路的資料集，標籤是每一個樣本對應的真實目標值，這些資料都是不同維度的張量。</a:t>
            </a:r>
          </a:p>
        </p:txBody>
      </p:sp>
      <p:sp>
        <p:nvSpPr>
          <p:cNvPr id="4" name="標題 1">
            <a:extLst>
              <a:ext uri="{FF2B5EF4-FFF2-40B4-BE49-F238E27FC236}">
                <a16:creationId xmlns:a16="http://schemas.microsoft.com/office/drawing/2014/main" id="{B1CD3820-347D-A722-66CF-1CA71BC42B96}"/>
              </a:ext>
            </a:extLst>
          </p:cNvPr>
          <p:cNvSpPr txBox="1">
            <a:spLocks/>
          </p:cNvSpPr>
          <p:nvPr/>
        </p:nvSpPr>
        <p:spPr>
          <a:xfrm>
            <a:off x="1371600" y="3124200"/>
            <a:ext cx="9601200" cy="628887"/>
          </a:xfrm>
          <a:prstGeom prst="rect">
            <a:avLst/>
          </a:prstGeom>
        </p:spPr>
        <p:txBody>
          <a:bodyPr vert="horz" lIns="91440" tIns="45720" rIns="91440" bIns="45720" rtlCol="0" anchor="t">
            <a:normAutofit fontScale="97500" lnSpcReduction="10000"/>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zh-TW" altLang="en-US" dirty="0"/>
              <a:t>標籤資料 </a:t>
            </a:r>
            <a:r>
              <a:rPr lang="en-US" altLang="zh-TW" dirty="0"/>
              <a:t>one-hot</a:t>
            </a:r>
            <a:r>
              <a:rPr lang="zh-TW" altLang="en-US" dirty="0"/>
              <a:t>編碼</a:t>
            </a:r>
          </a:p>
        </p:txBody>
      </p:sp>
      <p:sp>
        <p:nvSpPr>
          <p:cNvPr id="5" name="內容版面配置區 2">
            <a:extLst>
              <a:ext uri="{FF2B5EF4-FFF2-40B4-BE49-F238E27FC236}">
                <a16:creationId xmlns:a16="http://schemas.microsoft.com/office/drawing/2014/main" id="{AD31DF87-0A1A-33AD-C093-D03F655158FF}"/>
              </a:ext>
            </a:extLst>
          </p:cNvPr>
          <p:cNvSpPr txBox="1">
            <a:spLocks/>
          </p:cNvSpPr>
          <p:nvPr/>
        </p:nvSpPr>
        <p:spPr>
          <a:xfrm>
            <a:off x="1371600" y="3645929"/>
            <a:ext cx="10033000" cy="1981200"/>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a:lnSpc>
                <a:spcPts val="3600"/>
              </a:lnSpc>
              <a:buFont typeface="Franklin Gothic Book" panose="020B0503020102020204" pitchFamily="34" charset="0"/>
              <a:buNone/>
            </a:pPr>
            <a:r>
              <a:rPr lang="zh-TW" altLang="en-US" sz="2400" kern="100" dirty="0">
                <a:latin typeface="Calibri" panose="020F0502020204030204" pitchFamily="34" charset="0"/>
                <a:ea typeface="新細明體" panose="02020500000000000000" pitchFamily="18" charset="-120"/>
                <a:cs typeface="Times New Roman" panose="02020603050405020304" pitchFamily="18" charset="0"/>
              </a:rPr>
              <a:t>標籤是監督式學習訓練所需樣本對應的答案，訓練時才能計算出損失分數，對於分類資料來說因為交叉熵是使用機率向量來計算損失，需要先把標籤執行</a:t>
            </a:r>
            <a:r>
              <a:rPr lang="en-US" altLang="zh-TW" sz="2400" kern="100" dirty="0">
                <a:latin typeface="Calibri" panose="020F0502020204030204" pitchFamily="34" charset="0"/>
                <a:ea typeface="新細明體" panose="02020500000000000000" pitchFamily="18" charset="-120"/>
                <a:cs typeface="Times New Roman" panose="02020603050405020304" pitchFamily="18" charset="0"/>
              </a:rPr>
              <a:t>one-hot</a:t>
            </a:r>
            <a:r>
              <a:rPr lang="zh-TW" altLang="en-US" sz="2400" kern="100" dirty="0">
                <a:latin typeface="Calibri" panose="020F0502020204030204" pitchFamily="34" charset="0"/>
                <a:ea typeface="新細明體" panose="02020500000000000000" pitchFamily="18" charset="-120"/>
                <a:cs typeface="Times New Roman" panose="02020603050405020304" pitchFamily="18" charset="0"/>
              </a:rPr>
              <a:t>編碼才能和分類問題常用的啟動函數</a:t>
            </a:r>
            <a:r>
              <a:rPr lang="en-US" altLang="zh-TW" sz="2400" kern="100" dirty="0" err="1">
                <a:latin typeface="Calibri" panose="020F0502020204030204" pitchFamily="34" charset="0"/>
                <a:ea typeface="新細明體" panose="02020500000000000000" pitchFamily="18" charset="-120"/>
                <a:cs typeface="Times New Roman" panose="02020603050405020304" pitchFamily="18" charset="0"/>
              </a:rPr>
              <a:t>Softmax</a:t>
            </a:r>
            <a:r>
              <a:rPr lang="zh-TW" altLang="en-US" sz="2400" kern="100" dirty="0">
                <a:latin typeface="Calibri" panose="020F0502020204030204" pitchFamily="34" charset="0"/>
                <a:ea typeface="新細明體" panose="02020500000000000000" pitchFamily="18" charset="-120"/>
                <a:cs typeface="Times New Roman" panose="02020603050405020304" pitchFamily="18" charset="0"/>
              </a:rPr>
              <a:t>輸出的機率向量做損失分數計算。</a:t>
            </a:r>
          </a:p>
        </p:txBody>
      </p:sp>
      <p:graphicFrame>
        <p:nvGraphicFramePr>
          <p:cNvPr id="6" name="表格 6">
            <a:extLst>
              <a:ext uri="{FF2B5EF4-FFF2-40B4-BE49-F238E27FC236}">
                <a16:creationId xmlns:a16="http://schemas.microsoft.com/office/drawing/2014/main" id="{B57A3216-955F-1B9C-A16D-87F0F33B6A14}"/>
              </a:ext>
            </a:extLst>
          </p:cNvPr>
          <p:cNvGraphicFramePr>
            <a:graphicFrameLocks noGrp="1"/>
          </p:cNvGraphicFramePr>
          <p:nvPr>
            <p:extLst>
              <p:ext uri="{D42A27DB-BD31-4B8C-83A1-F6EECF244321}">
                <p14:modId xmlns:p14="http://schemas.microsoft.com/office/powerpoint/2010/main" val="1389952298"/>
              </p:ext>
            </p:extLst>
          </p:nvPr>
        </p:nvGraphicFramePr>
        <p:xfrm>
          <a:off x="939112" y="5627129"/>
          <a:ext cx="10725660" cy="741680"/>
        </p:xfrm>
        <a:graphic>
          <a:graphicData uri="http://schemas.openxmlformats.org/drawingml/2006/table">
            <a:tbl>
              <a:tblPr firstRow="1" bandRow="1">
                <a:tableStyleId>{5C22544A-7EE6-4342-B048-85BDC9FD1C3A}</a:tableStyleId>
              </a:tblPr>
              <a:tblGrid>
                <a:gridCol w="2508620">
                  <a:extLst>
                    <a:ext uri="{9D8B030D-6E8A-4147-A177-3AD203B41FA5}">
                      <a16:colId xmlns:a16="http://schemas.microsoft.com/office/drawing/2014/main" val="1641293253"/>
                    </a:ext>
                  </a:extLst>
                </a:gridCol>
                <a:gridCol w="821704">
                  <a:extLst>
                    <a:ext uri="{9D8B030D-6E8A-4147-A177-3AD203B41FA5}">
                      <a16:colId xmlns:a16="http://schemas.microsoft.com/office/drawing/2014/main" val="3156624418"/>
                    </a:ext>
                  </a:extLst>
                </a:gridCol>
                <a:gridCol w="821704">
                  <a:extLst>
                    <a:ext uri="{9D8B030D-6E8A-4147-A177-3AD203B41FA5}">
                      <a16:colId xmlns:a16="http://schemas.microsoft.com/office/drawing/2014/main" val="1533566141"/>
                    </a:ext>
                  </a:extLst>
                </a:gridCol>
                <a:gridCol w="821704">
                  <a:extLst>
                    <a:ext uri="{9D8B030D-6E8A-4147-A177-3AD203B41FA5}">
                      <a16:colId xmlns:a16="http://schemas.microsoft.com/office/drawing/2014/main" val="3835632374"/>
                    </a:ext>
                  </a:extLst>
                </a:gridCol>
                <a:gridCol w="821704">
                  <a:extLst>
                    <a:ext uri="{9D8B030D-6E8A-4147-A177-3AD203B41FA5}">
                      <a16:colId xmlns:a16="http://schemas.microsoft.com/office/drawing/2014/main" val="19866127"/>
                    </a:ext>
                  </a:extLst>
                </a:gridCol>
                <a:gridCol w="821704">
                  <a:extLst>
                    <a:ext uri="{9D8B030D-6E8A-4147-A177-3AD203B41FA5}">
                      <a16:colId xmlns:a16="http://schemas.microsoft.com/office/drawing/2014/main" val="764350040"/>
                    </a:ext>
                  </a:extLst>
                </a:gridCol>
                <a:gridCol w="821704">
                  <a:extLst>
                    <a:ext uri="{9D8B030D-6E8A-4147-A177-3AD203B41FA5}">
                      <a16:colId xmlns:a16="http://schemas.microsoft.com/office/drawing/2014/main" val="164953763"/>
                    </a:ext>
                  </a:extLst>
                </a:gridCol>
                <a:gridCol w="821704">
                  <a:extLst>
                    <a:ext uri="{9D8B030D-6E8A-4147-A177-3AD203B41FA5}">
                      <a16:colId xmlns:a16="http://schemas.microsoft.com/office/drawing/2014/main" val="521143202"/>
                    </a:ext>
                  </a:extLst>
                </a:gridCol>
                <a:gridCol w="821704">
                  <a:extLst>
                    <a:ext uri="{9D8B030D-6E8A-4147-A177-3AD203B41FA5}">
                      <a16:colId xmlns:a16="http://schemas.microsoft.com/office/drawing/2014/main" val="1412321118"/>
                    </a:ext>
                  </a:extLst>
                </a:gridCol>
                <a:gridCol w="821704">
                  <a:extLst>
                    <a:ext uri="{9D8B030D-6E8A-4147-A177-3AD203B41FA5}">
                      <a16:colId xmlns:a16="http://schemas.microsoft.com/office/drawing/2014/main" val="1013421362"/>
                    </a:ext>
                  </a:extLst>
                </a:gridCol>
                <a:gridCol w="821704">
                  <a:extLst>
                    <a:ext uri="{9D8B030D-6E8A-4147-A177-3AD203B41FA5}">
                      <a16:colId xmlns:a16="http://schemas.microsoft.com/office/drawing/2014/main" val="1759456986"/>
                    </a:ext>
                  </a:extLst>
                </a:gridCol>
              </a:tblGrid>
              <a:tr h="370840">
                <a:tc>
                  <a:txBody>
                    <a:bodyPr/>
                    <a:lstStyle/>
                    <a:p>
                      <a:r>
                        <a:rPr lang="en-US" altLang="zh-TW" dirty="0" err="1"/>
                        <a:t>Softmax</a:t>
                      </a:r>
                      <a:r>
                        <a:rPr lang="zh-TW" altLang="en-US" dirty="0"/>
                        <a:t>輸出機率向量</a:t>
                      </a:r>
                    </a:p>
                  </a:txBody>
                  <a:tcPr/>
                </a:tc>
                <a:tc>
                  <a:txBody>
                    <a:bodyPr/>
                    <a:lstStyle/>
                    <a:p>
                      <a:pPr algn="ctr"/>
                      <a:r>
                        <a:rPr lang="en-US" altLang="zh-TW" dirty="0"/>
                        <a:t>0.32</a:t>
                      </a:r>
                      <a:endParaRPr lang="zh-TW" altLang="en-US" dirty="0"/>
                    </a:p>
                  </a:txBody>
                  <a:tcPr anchor="ctr"/>
                </a:tc>
                <a:tc>
                  <a:txBody>
                    <a:bodyPr/>
                    <a:lstStyle/>
                    <a:p>
                      <a:pPr algn="ctr"/>
                      <a:r>
                        <a:rPr lang="en-US" altLang="zh-TW" dirty="0"/>
                        <a:t>0.12</a:t>
                      </a:r>
                      <a:endParaRPr lang="zh-TW" altLang="en-US" dirty="0"/>
                    </a:p>
                  </a:txBody>
                  <a:tcPr anchor="ctr"/>
                </a:tc>
                <a:tc>
                  <a:txBody>
                    <a:bodyPr/>
                    <a:lstStyle/>
                    <a:p>
                      <a:pPr algn="ctr"/>
                      <a:r>
                        <a:rPr lang="en-US" altLang="zh-TW" dirty="0"/>
                        <a:t>0.45</a:t>
                      </a:r>
                      <a:endParaRPr lang="zh-TW" altLang="en-US" dirty="0"/>
                    </a:p>
                  </a:txBody>
                  <a:tcPr anchor="ctr"/>
                </a:tc>
                <a:tc>
                  <a:txBody>
                    <a:bodyPr/>
                    <a:lstStyle/>
                    <a:p>
                      <a:pPr algn="ctr"/>
                      <a:r>
                        <a:rPr lang="en-US" altLang="zh-TW" dirty="0"/>
                        <a:t>0.78</a:t>
                      </a:r>
                      <a:endParaRPr lang="zh-TW" altLang="en-US" dirty="0"/>
                    </a:p>
                  </a:txBody>
                  <a:tcPr anchor="ctr"/>
                </a:tc>
                <a:tc>
                  <a:txBody>
                    <a:bodyPr/>
                    <a:lstStyle/>
                    <a:p>
                      <a:pPr algn="ctr"/>
                      <a:r>
                        <a:rPr lang="en-US" altLang="zh-TW" dirty="0"/>
                        <a:t>0.15</a:t>
                      </a:r>
                      <a:endParaRPr lang="zh-TW" altLang="en-US" dirty="0"/>
                    </a:p>
                  </a:txBody>
                  <a:tcPr anchor="ctr"/>
                </a:tc>
                <a:tc>
                  <a:txBody>
                    <a:bodyPr/>
                    <a:lstStyle/>
                    <a:p>
                      <a:pPr algn="ctr"/>
                      <a:r>
                        <a:rPr lang="en-US" altLang="zh-TW" dirty="0"/>
                        <a:t>0.42</a:t>
                      </a:r>
                      <a:endParaRPr lang="zh-TW" altLang="en-US" dirty="0"/>
                    </a:p>
                  </a:txBody>
                  <a:tcPr anchor="ctr"/>
                </a:tc>
                <a:tc>
                  <a:txBody>
                    <a:bodyPr/>
                    <a:lstStyle/>
                    <a:p>
                      <a:pPr algn="ctr"/>
                      <a:r>
                        <a:rPr lang="en-US" altLang="zh-TW" dirty="0"/>
                        <a:t>0.34</a:t>
                      </a:r>
                      <a:endParaRPr lang="zh-TW" altLang="en-US" dirty="0"/>
                    </a:p>
                  </a:txBody>
                  <a:tcPr anchor="ctr"/>
                </a:tc>
                <a:tc>
                  <a:txBody>
                    <a:bodyPr/>
                    <a:lstStyle/>
                    <a:p>
                      <a:pPr algn="ctr"/>
                      <a:r>
                        <a:rPr lang="en-US" altLang="zh-TW" dirty="0"/>
                        <a:t>0.14</a:t>
                      </a:r>
                      <a:endParaRPr lang="zh-TW" altLang="en-US" dirty="0"/>
                    </a:p>
                  </a:txBody>
                  <a:tcPr anchor="ctr"/>
                </a:tc>
                <a:tc>
                  <a:txBody>
                    <a:bodyPr/>
                    <a:lstStyle/>
                    <a:p>
                      <a:pPr algn="ctr"/>
                      <a:r>
                        <a:rPr lang="en-US" altLang="zh-TW" dirty="0"/>
                        <a:t>0.64</a:t>
                      </a:r>
                      <a:endParaRPr lang="zh-TW" altLang="en-US" dirty="0"/>
                    </a:p>
                  </a:txBody>
                  <a:tcPr anchor="ctr"/>
                </a:tc>
                <a:tc>
                  <a:txBody>
                    <a:bodyPr/>
                    <a:lstStyle/>
                    <a:p>
                      <a:pPr algn="ctr"/>
                      <a:r>
                        <a:rPr lang="en-US" altLang="zh-TW" dirty="0"/>
                        <a:t>0.12</a:t>
                      </a:r>
                      <a:endParaRPr lang="zh-TW" altLang="en-US" dirty="0"/>
                    </a:p>
                  </a:txBody>
                  <a:tcPr anchor="ctr"/>
                </a:tc>
                <a:extLst>
                  <a:ext uri="{0D108BD9-81ED-4DB2-BD59-A6C34878D82A}">
                    <a16:rowId xmlns:a16="http://schemas.microsoft.com/office/drawing/2014/main" val="2197410207"/>
                  </a:ext>
                </a:extLst>
              </a:tr>
              <a:tr h="370840">
                <a:tc>
                  <a:txBody>
                    <a:bodyPr/>
                    <a:lstStyle/>
                    <a:p>
                      <a:r>
                        <a:rPr lang="zh-TW" altLang="en-US" dirty="0"/>
                        <a:t>標籤的</a:t>
                      </a:r>
                      <a:r>
                        <a:rPr lang="en-US" altLang="zh-TW" dirty="0"/>
                        <a:t>One-hot</a:t>
                      </a:r>
                      <a:r>
                        <a:rPr lang="zh-TW" altLang="en-US" dirty="0"/>
                        <a:t>編碼</a:t>
                      </a:r>
                    </a:p>
                  </a:txBody>
                  <a:tcPr/>
                </a:tc>
                <a:tc>
                  <a:txBody>
                    <a:bodyPr/>
                    <a:lstStyle/>
                    <a:p>
                      <a:pPr algn="ctr"/>
                      <a:r>
                        <a:rPr lang="en-US" altLang="zh-TW" dirty="0"/>
                        <a:t>0</a:t>
                      </a:r>
                      <a:endParaRPr lang="zh-TW" altLang="en-US" dirty="0"/>
                    </a:p>
                  </a:txBody>
                  <a:tcPr anchor="ctr"/>
                </a:tc>
                <a:tc>
                  <a:txBody>
                    <a:bodyPr/>
                    <a:lstStyle/>
                    <a:p>
                      <a:pPr algn="ctr"/>
                      <a:r>
                        <a:rPr lang="en-US" altLang="zh-TW" dirty="0"/>
                        <a:t>0</a:t>
                      </a:r>
                      <a:endParaRPr lang="zh-TW" altLang="en-US" dirty="0"/>
                    </a:p>
                  </a:txBody>
                  <a:tcPr anchor="ctr"/>
                </a:tc>
                <a:tc>
                  <a:txBody>
                    <a:bodyPr/>
                    <a:lstStyle/>
                    <a:p>
                      <a:pPr algn="ctr"/>
                      <a:r>
                        <a:rPr lang="en-US" altLang="zh-TW" dirty="0"/>
                        <a:t>0</a:t>
                      </a:r>
                      <a:endParaRPr lang="zh-TW" altLang="en-US" dirty="0"/>
                    </a:p>
                  </a:txBody>
                  <a:tcPr anchor="ctr"/>
                </a:tc>
                <a:tc>
                  <a:txBody>
                    <a:bodyPr/>
                    <a:lstStyle/>
                    <a:p>
                      <a:pPr algn="ctr"/>
                      <a:r>
                        <a:rPr lang="en-US" altLang="zh-TW" dirty="0"/>
                        <a:t>1</a:t>
                      </a:r>
                      <a:endParaRPr lang="zh-TW" altLang="en-US" dirty="0"/>
                    </a:p>
                  </a:txBody>
                  <a:tcPr anchor="ctr"/>
                </a:tc>
                <a:tc>
                  <a:txBody>
                    <a:bodyPr/>
                    <a:lstStyle/>
                    <a:p>
                      <a:pPr algn="ctr"/>
                      <a:r>
                        <a:rPr lang="en-US" altLang="zh-TW" dirty="0"/>
                        <a:t>0</a:t>
                      </a:r>
                      <a:endParaRPr lang="zh-TW" altLang="en-US" dirty="0"/>
                    </a:p>
                  </a:txBody>
                  <a:tcPr anchor="ctr"/>
                </a:tc>
                <a:tc>
                  <a:txBody>
                    <a:bodyPr/>
                    <a:lstStyle/>
                    <a:p>
                      <a:pPr algn="ctr"/>
                      <a:r>
                        <a:rPr lang="en-US" altLang="zh-TW" dirty="0"/>
                        <a:t>0</a:t>
                      </a:r>
                      <a:endParaRPr lang="zh-TW" altLang="en-US" dirty="0"/>
                    </a:p>
                  </a:txBody>
                  <a:tcPr anchor="ctr"/>
                </a:tc>
                <a:tc>
                  <a:txBody>
                    <a:bodyPr/>
                    <a:lstStyle/>
                    <a:p>
                      <a:pPr algn="ctr"/>
                      <a:r>
                        <a:rPr lang="en-US" altLang="zh-TW" dirty="0"/>
                        <a:t>0</a:t>
                      </a:r>
                      <a:endParaRPr lang="zh-TW" altLang="en-US" dirty="0"/>
                    </a:p>
                  </a:txBody>
                  <a:tcPr anchor="ctr"/>
                </a:tc>
                <a:tc>
                  <a:txBody>
                    <a:bodyPr/>
                    <a:lstStyle/>
                    <a:p>
                      <a:pPr algn="ctr"/>
                      <a:r>
                        <a:rPr lang="en-US" altLang="zh-TW" dirty="0"/>
                        <a:t>0</a:t>
                      </a:r>
                      <a:endParaRPr lang="zh-TW" altLang="en-US" dirty="0"/>
                    </a:p>
                  </a:txBody>
                  <a:tcPr anchor="ctr"/>
                </a:tc>
                <a:tc>
                  <a:txBody>
                    <a:bodyPr/>
                    <a:lstStyle/>
                    <a:p>
                      <a:pPr algn="ctr"/>
                      <a:r>
                        <a:rPr lang="en-US" altLang="zh-TW" dirty="0"/>
                        <a:t>0</a:t>
                      </a:r>
                      <a:endParaRPr lang="zh-TW" altLang="en-US" dirty="0"/>
                    </a:p>
                  </a:txBody>
                  <a:tcPr anchor="ctr"/>
                </a:tc>
                <a:tc>
                  <a:txBody>
                    <a:bodyPr/>
                    <a:lstStyle/>
                    <a:p>
                      <a:pPr algn="ctr"/>
                      <a:r>
                        <a:rPr lang="en-US" altLang="zh-TW"/>
                        <a:t>0</a:t>
                      </a:r>
                      <a:endParaRPr lang="zh-TW" altLang="en-US" dirty="0"/>
                    </a:p>
                  </a:txBody>
                  <a:tcPr anchor="ctr"/>
                </a:tc>
                <a:extLst>
                  <a:ext uri="{0D108BD9-81ED-4DB2-BD59-A6C34878D82A}">
                    <a16:rowId xmlns:a16="http://schemas.microsoft.com/office/drawing/2014/main" val="1495418515"/>
                  </a:ext>
                </a:extLst>
              </a:tr>
            </a:tbl>
          </a:graphicData>
        </a:graphic>
      </p:graphicFrame>
    </p:spTree>
    <p:extLst>
      <p:ext uri="{BB962C8B-B14F-4D97-AF65-F5344CB8AC3E}">
        <p14:creationId xmlns:p14="http://schemas.microsoft.com/office/powerpoint/2010/main" val="582646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F2DD097-A3A2-5586-6F08-CBBE990E2667}"/>
              </a:ext>
            </a:extLst>
          </p:cNvPr>
          <p:cNvSpPr>
            <a:spLocks noGrp="1"/>
          </p:cNvSpPr>
          <p:nvPr>
            <p:ph type="title"/>
          </p:nvPr>
        </p:nvSpPr>
        <p:spPr>
          <a:xfrm>
            <a:off x="1371600" y="800100"/>
            <a:ext cx="9601200" cy="647700"/>
          </a:xfrm>
        </p:spPr>
        <p:txBody>
          <a:bodyPr>
            <a:normAutofit fontScale="90000"/>
          </a:bodyPr>
          <a:lstStyle/>
          <a:p>
            <a:r>
              <a:rPr lang="zh-TW" altLang="en-US" dirty="0"/>
              <a:t>樣本資料 </a:t>
            </a:r>
            <a:r>
              <a:rPr lang="en-US" altLang="zh-TW" dirty="0"/>
              <a:t>- </a:t>
            </a:r>
            <a:r>
              <a:rPr lang="zh-TW" altLang="en-US" dirty="0"/>
              <a:t>特徵標準化</a:t>
            </a:r>
          </a:p>
        </p:txBody>
      </p:sp>
      <p:sp>
        <p:nvSpPr>
          <p:cNvPr id="3" name="內容版面配置區 2">
            <a:extLst>
              <a:ext uri="{FF2B5EF4-FFF2-40B4-BE49-F238E27FC236}">
                <a16:creationId xmlns:a16="http://schemas.microsoft.com/office/drawing/2014/main" id="{F6F37710-5EBD-0D0F-1FDA-92986F6DBE45}"/>
              </a:ext>
            </a:extLst>
          </p:cNvPr>
          <p:cNvSpPr>
            <a:spLocks noGrp="1"/>
          </p:cNvSpPr>
          <p:nvPr>
            <p:ph idx="1"/>
          </p:nvPr>
        </p:nvSpPr>
        <p:spPr>
          <a:xfrm>
            <a:off x="1371600" y="1587500"/>
            <a:ext cx="10312400" cy="1295400"/>
          </a:xfrm>
        </p:spPr>
        <p:txBody>
          <a:bodyPr>
            <a:normAutofit/>
          </a:bodyPr>
          <a:lstStyle/>
          <a:p>
            <a:pPr marL="0" indent="0">
              <a:lnSpc>
                <a:spcPts val="3600"/>
              </a:lnSpc>
              <a:buNone/>
            </a:pPr>
            <a:r>
              <a:rPr lang="zh-TW" altLang="en-US" sz="2400" kern="100" dirty="0">
                <a:latin typeface="Calibri" panose="020F0502020204030204" pitchFamily="34" charset="0"/>
                <a:ea typeface="新細明體" panose="02020500000000000000" pitchFamily="18" charset="-120"/>
                <a:cs typeface="Times New Roman" panose="02020603050405020304" pitchFamily="18" charset="0"/>
              </a:rPr>
              <a:t>資料集在送入神經網路訓練前，需要先執行特徵標準化，並且將樣本切割成訓練、驗證和測試資料集，和決定訓練週期、批次與批次尺寸。</a:t>
            </a:r>
          </a:p>
        </p:txBody>
      </p:sp>
      <p:sp>
        <p:nvSpPr>
          <p:cNvPr id="4" name="標題 1">
            <a:extLst>
              <a:ext uri="{FF2B5EF4-FFF2-40B4-BE49-F238E27FC236}">
                <a16:creationId xmlns:a16="http://schemas.microsoft.com/office/drawing/2014/main" id="{B1CD3820-347D-A722-66CF-1CA71BC42B96}"/>
              </a:ext>
            </a:extLst>
          </p:cNvPr>
          <p:cNvSpPr txBox="1">
            <a:spLocks/>
          </p:cNvSpPr>
          <p:nvPr/>
        </p:nvSpPr>
        <p:spPr>
          <a:xfrm>
            <a:off x="1371600" y="3044706"/>
            <a:ext cx="3086100" cy="628887"/>
          </a:xfrm>
          <a:prstGeom prst="rect">
            <a:avLst/>
          </a:prstGeom>
        </p:spPr>
        <p:txBody>
          <a:bodyPr vert="horz" lIns="91440" tIns="45720" rIns="91440" bIns="45720" rtlCol="0" anchor="t">
            <a:normAutofit fontScale="97500" lnSpcReduction="10000"/>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zh-TW" altLang="en-US" dirty="0"/>
              <a:t>特徵標準化</a:t>
            </a:r>
          </a:p>
        </p:txBody>
      </p:sp>
      <p:sp>
        <p:nvSpPr>
          <p:cNvPr id="5" name="內容版面配置區 2">
            <a:extLst>
              <a:ext uri="{FF2B5EF4-FFF2-40B4-BE49-F238E27FC236}">
                <a16:creationId xmlns:a16="http://schemas.microsoft.com/office/drawing/2014/main" id="{AD31DF87-0A1A-33AD-C093-D03F655158FF}"/>
              </a:ext>
            </a:extLst>
          </p:cNvPr>
          <p:cNvSpPr txBox="1">
            <a:spLocks/>
          </p:cNvSpPr>
          <p:nvPr/>
        </p:nvSpPr>
        <p:spPr>
          <a:xfrm>
            <a:off x="1371600" y="3810000"/>
            <a:ext cx="10033000" cy="2057400"/>
          </a:xfrm>
          <a:prstGeom prst="rect">
            <a:avLst/>
          </a:prstGeom>
        </p:spPr>
        <p:txBody>
          <a:bodyPr vert="horz" lIns="91440" tIns="45720" rIns="91440" bIns="45720" rtlCol="0">
            <a:no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a:lnSpc>
                <a:spcPts val="3400"/>
              </a:lnSpc>
              <a:buFont typeface="Franklin Gothic Book" panose="020B0503020102020204" pitchFamily="34" charset="0"/>
              <a:buNone/>
            </a:pPr>
            <a:r>
              <a:rPr lang="zh-TW" altLang="en-US" sz="2400" kern="100" dirty="0">
                <a:latin typeface="Calibri" panose="020F0502020204030204" pitchFamily="34" charset="0"/>
                <a:ea typeface="新細明體" panose="02020500000000000000" pitchFamily="18" charset="-120"/>
                <a:cs typeface="Times New Roman" panose="02020603050405020304" pitchFamily="18" charset="0"/>
              </a:rPr>
              <a:t>如果樣本特徵區間差異太大，其中一個特徵影響力會非常小；計算梯度時，數值小的特徵變化量會與數值大的特徵變化量大幅拉開差距，導致損失函數最小化更難收斂。</a:t>
            </a:r>
          </a:p>
          <a:p>
            <a:pPr marL="0" indent="0">
              <a:lnSpc>
                <a:spcPts val="3600"/>
              </a:lnSpc>
              <a:buFont typeface="Franklin Gothic Book" panose="020B0503020102020204" pitchFamily="34" charset="0"/>
              <a:buNone/>
            </a:pPr>
            <a:endParaRPr lang="zh-TW" altLang="en-US" sz="2400" kern="100" dirty="0">
              <a:latin typeface="Calibri" panose="020F0502020204030204" pitchFamily="34" charset="0"/>
              <a:ea typeface="新細明體" panose="02020500000000000000" pitchFamily="18" charset="-120"/>
              <a:cs typeface="Times New Roman" panose="02020603050405020304" pitchFamily="18" charset="0"/>
            </a:endParaRPr>
          </a:p>
        </p:txBody>
      </p:sp>
    </p:spTree>
    <p:extLst>
      <p:ext uri="{BB962C8B-B14F-4D97-AF65-F5344CB8AC3E}">
        <p14:creationId xmlns:p14="http://schemas.microsoft.com/office/powerpoint/2010/main" val="24112703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a:extLst>
              <a:ext uri="{FF2B5EF4-FFF2-40B4-BE49-F238E27FC236}">
                <a16:creationId xmlns:a16="http://schemas.microsoft.com/office/drawing/2014/main" id="{B1CD3820-347D-A722-66CF-1CA71BC42B96}"/>
              </a:ext>
            </a:extLst>
          </p:cNvPr>
          <p:cNvSpPr txBox="1">
            <a:spLocks/>
          </p:cNvSpPr>
          <p:nvPr/>
        </p:nvSpPr>
        <p:spPr>
          <a:xfrm>
            <a:off x="1371600" y="1485900"/>
            <a:ext cx="3810000" cy="628887"/>
          </a:xfrm>
          <a:prstGeom prst="rect">
            <a:avLst/>
          </a:prstGeom>
        </p:spPr>
        <p:txBody>
          <a:bodyPr vert="horz" lIns="91440" tIns="45720" rIns="91440" bIns="45720" rtlCol="0" anchor="t">
            <a:normAutofit fontScale="90000" lnSpcReduction="10000"/>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zh-TW" altLang="en-US" dirty="0"/>
              <a:t>特徵標準化方法</a:t>
            </a:r>
          </a:p>
        </p:txBody>
      </p:sp>
      <p:sp>
        <p:nvSpPr>
          <p:cNvPr id="5" name="內容版面配置區 2">
            <a:extLst>
              <a:ext uri="{FF2B5EF4-FFF2-40B4-BE49-F238E27FC236}">
                <a16:creationId xmlns:a16="http://schemas.microsoft.com/office/drawing/2014/main" id="{AD31DF87-0A1A-33AD-C093-D03F655158FF}"/>
              </a:ext>
            </a:extLst>
          </p:cNvPr>
          <p:cNvSpPr txBox="1">
            <a:spLocks/>
          </p:cNvSpPr>
          <p:nvPr/>
        </p:nvSpPr>
        <p:spPr>
          <a:xfrm>
            <a:off x="1333500" y="2146300"/>
            <a:ext cx="10033000" cy="3073400"/>
          </a:xfrm>
          <a:prstGeom prst="rect">
            <a:avLst/>
          </a:prstGeom>
        </p:spPr>
        <p:txBody>
          <a:bodyPr vert="horz" lIns="91440" tIns="45720" rIns="91440" bIns="45720" rtlCol="0">
            <a:no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a:lnSpc>
                <a:spcPts val="3400"/>
              </a:lnSpc>
              <a:buFont typeface="Franklin Gothic Book" panose="020B0503020102020204" pitchFamily="34" charset="0"/>
              <a:buNone/>
            </a:pPr>
            <a:r>
              <a:rPr lang="zh-TW" altLang="en-US" sz="2400" kern="100" dirty="0">
                <a:latin typeface="Calibri" panose="020F0502020204030204" pitchFamily="34" charset="0"/>
                <a:ea typeface="新細明體" panose="02020500000000000000" pitchFamily="18" charset="-120"/>
                <a:cs typeface="Times New Roman" panose="02020603050405020304" pitchFamily="18" charset="0"/>
              </a:rPr>
              <a:t>特徵標準化目的就是平衡特徵值的貢獻，主要有兩個方法，</a:t>
            </a:r>
          </a:p>
          <a:p>
            <a:pPr marL="0" indent="0">
              <a:lnSpc>
                <a:spcPts val="3000"/>
              </a:lnSpc>
              <a:buFont typeface="Franklin Gothic Book" panose="020B0503020102020204" pitchFamily="34" charset="0"/>
              <a:buNone/>
            </a:pPr>
            <a:r>
              <a:rPr lang="zh-TW" altLang="en-US" sz="2400" kern="100" dirty="0">
                <a:latin typeface="Calibri" panose="020F0502020204030204" pitchFamily="34" charset="0"/>
                <a:ea typeface="新細明體" panose="02020500000000000000" pitchFamily="18" charset="-120"/>
                <a:cs typeface="Times New Roman" panose="02020603050405020304" pitchFamily="18" charset="0"/>
              </a:rPr>
              <a:t>正規化：將資料縮小至</a:t>
            </a:r>
            <a:r>
              <a:rPr lang="en-US" altLang="zh-TW" sz="2400" kern="100" dirty="0">
                <a:latin typeface="Calibri" panose="020F0502020204030204" pitchFamily="34" charset="0"/>
                <a:ea typeface="新細明體" panose="02020500000000000000" pitchFamily="18" charset="-120"/>
                <a:cs typeface="Times New Roman" panose="02020603050405020304" pitchFamily="18" charset="0"/>
              </a:rPr>
              <a:t>0~1</a:t>
            </a:r>
            <a:r>
              <a:rPr lang="zh-TW" altLang="en-US" sz="2400" kern="100" dirty="0">
                <a:latin typeface="Calibri" panose="020F0502020204030204" pitchFamily="34" charset="0"/>
                <a:ea typeface="新細明體" panose="02020500000000000000" pitchFamily="18" charset="-120"/>
                <a:cs typeface="Times New Roman" panose="02020603050405020304" pitchFamily="18" charset="0"/>
              </a:rPr>
              <a:t>，資料量範圍固定，沒有極端的最大最小值使用正規化。</a:t>
            </a:r>
          </a:p>
          <a:p>
            <a:pPr marL="0" indent="0">
              <a:lnSpc>
                <a:spcPts val="3000"/>
              </a:lnSpc>
              <a:buFont typeface="Franklin Gothic Book" panose="020B0503020102020204" pitchFamily="34" charset="0"/>
              <a:buNone/>
            </a:pPr>
            <a:r>
              <a:rPr lang="zh-TW" altLang="en-US" sz="2400" kern="100" dirty="0">
                <a:latin typeface="Calibri" panose="020F0502020204030204" pitchFamily="34" charset="0"/>
                <a:ea typeface="新細明體" panose="02020500000000000000" pitchFamily="18" charset="-120"/>
                <a:cs typeface="Times New Roman" panose="02020603050405020304" pitchFamily="18" charset="0"/>
              </a:rPr>
              <a:t>標準化：將資料轉成平均值為</a:t>
            </a:r>
            <a:r>
              <a:rPr lang="en-US" altLang="zh-TW" sz="2400" kern="100" dirty="0">
                <a:latin typeface="Calibri" panose="020F0502020204030204" pitchFamily="34" charset="0"/>
                <a:ea typeface="新細明體" panose="02020500000000000000" pitchFamily="18" charset="-120"/>
                <a:cs typeface="Times New Roman" panose="02020603050405020304" pitchFamily="18" charset="0"/>
              </a:rPr>
              <a:t>0</a:t>
            </a:r>
            <a:r>
              <a:rPr lang="zh-TW" altLang="en-US" sz="2400" kern="100" dirty="0">
                <a:latin typeface="Calibri" panose="020F0502020204030204" pitchFamily="34" charset="0"/>
                <a:ea typeface="新細明體" panose="02020500000000000000" pitchFamily="18" charset="-120"/>
                <a:cs typeface="Times New Roman" panose="02020603050405020304" pitchFamily="18" charset="0"/>
              </a:rPr>
              <a:t>、標準差是</a:t>
            </a:r>
            <a:r>
              <a:rPr lang="en-US" altLang="zh-TW" sz="2400" kern="100" dirty="0">
                <a:latin typeface="Calibri" panose="020F0502020204030204" pitchFamily="34" charset="0"/>
                <a:ea typeface="新細明體" panose="02020500000000000000" pitchFamily="18" charset="-120"/>
                <a:cs typeface="Times New Roman" panose="02020603050405020304" pitchFamily="18" charset="0"/>
              </a:rPr>
              <a:t>1</a:t>
            </a:r>
            <a:r>
              <a:rPr lang="zh-TW" altLang="en-US" sz="2400" kern="100" dirty="0">
                <a:latin typeface="Calibri" panose="020F0502020204030204" pitchFamily="34" charset="0"/>
                <a:ea typeface="新細明體" panose="02020500000000000000" pitchFamily="18" charset="-120"/>
                <a:cs typeface="Times New Roman" panose="02020603050405020304" pitchFamily="18" charset="0"/>
              </a:rPr>
              <a:t>，如果資料多雜訊且存在極端值使用標準化。</a:t>
            </a:r>
          </a:p>
          <a:p>
            <a:pPr marL="0" indent="0">
              <a:lnSpc>
                <a:spcPts val="3600"/>
              </a:lnSpc>
              <a:buFont typeface="Franklin Gothic Book" panose="020B0503020102020204" pitchFamily="34" charset="0"/>
              <a:buNone/>
            </a:pPr>
            <a:endParaRPr lang="zh-TW" altLang="en-US" sz="2400" kern="100" dirty="0">
              <a:latin typeface="Calibri" panose="020F0502020204030204" pitchFamily="34" charset="0"/>
              <a:ea typeface="新細明體" panose="02020500000000000000" pitchFamily="18" charset="-120"/>
              <a:cs typeface="Times New Roman" panose="02020603050405020304" pitchFamily="18" charset="0"/>
            </a:endParaRPr>
          </a:p>
        </p:txBody>
      </p:sp>
    </p:spTree>
    <p:extLst>
      <p:ext uri="{BB962C8B-B14F-4D97-AF65-F5344CB8AC3E}">
        <p14:creationId xmlns:p14="http://schemas.microsoft.com/office/powerpoint/2010/main" val="21431610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ADF1D94-91B5-C6AF-A407-07074ECBA9D3}"/>
              </a:ext>
            </a:extLst>
          </p:cNvPr>
          <p:cNvSpPr>
            <a:spLocks noGrp="1"/>
          </p:cNvSpPr>
          <p:nvPr>
            <p:ph type="title"/>
          </p:nvPr>
        </p:nvSpPr>
        <p:spPr/>
        <p:txBody>
          <a:bodyPr>
            <a:normAutofit fontScale="90000"/>
          </a:bodyPr>
          <a:lstStyle/>
          <a:p>
            <a:r>
              <a:rPr lang="zh-TW" altLang="en-US" dirty="0"/>
              <a:t>兩層感知器解決</a:t>
            </a:r>
            <a:r>
              <a:rPr lang="en-US" altLang="zh-TW" dirty="0"/>
              <a:t>XOR</a:t>
            </a:r>
            <a:r>
              <a:rPr lang="zh-TW" altLang="en-US" dirty="0"/>
              <a:t>問題</a:t>
            </a:r>
          </a:p>
        </p:txBody>
      </p:sp>
      <p:sp>
        <p:nvSpPr>
          <p:cNvPr id="6" name="內容版面配置區 5">
            <a:extLst>
              <a:ext uri="{FF2B5EF4-FFF2-40B4-BE49-F238E27FC236}">
                <a16:creationId xmlns:a16="http://schemas.microsoft.com/office/drawing/2014/main" id="{21157F6E-A494-8EC2-569A-9757EFFDF721}"/>
              </a:ext>
            </a:extLst>
          </p:cNvPr>
          <p:cNvSpPr>
            <a:spLocks noGrp="1"/>
          </p:cNvSpPr>
          <p:nvPr>
            <p:ph idx="1"/>
          </p:nvPr>
        </p:nvSpPr>
        <p:spPr>
          <a:xfrm>
            <a:off x="1371600" y="1765300"/>
            <a:ext cx="6134100" cy="4406900"/>
          </a:xfrm>
        </p:spPr>
        <p:txBody>
          <a:bodyPr>
            <a:normAutofit lnSpcReduction="10000"/>
          </a:bodyPr>
          <a:lstStyle/>
          <a:p>
            <a:pPr marL="0" indent="0" eaLnBrk="0">
              <a:lnSpc>
                <a:spcPct val="150000"/>
              </a:lnSpc>
              <a:buNone/>
            </a:pPr>
            <a:r>
              <a:rPr lang="zh-TW" altLang="zh-TW" sz="2400" dirty="0">
                <a:effectLst/>
                <a:latin typeface="Calibri" panose="020F0502020204030204" pitchFamily="34" charset="0"/>
                <a:ea typeface="新細明體" panose="02020500000000000000" pitchFamily="18" charset="-120"/>
                <a:cs typeface="Times New Roman" panose="02020603050405020304" pitchFamily="18" charset="0"/>
              </a:rPr>
              <a:t>座標上兩條線分別為</a:t>
            </a:r>
            <a:r>
              <a:rPr lang="en-US" altLang="zh-TW" sz="2400" dirty="0">
                <a:effectLst/>
                <a:latin typeface="Calibri" panose="020F0502020204030204" pitchFamily="34" charset="0"/>
                <a:ea typeface="新細明體" panose="02020500000000000000" pitchFamily="18" charset="-120"/>
                <a:cs typeface="Times New Roman" panose="02020603050405020304" pitchFamily="18" charset="0"/>
              </a:rPr>
              <a:t>X1 + X2 - 0.5</a:t>
            </a:r>
            <a:r>
              <a:rPr lang="zh-TW" altLang="zh-TW" sz="2400" dirty="0">
                <a:effectLst/>
                <a:latin typeface="Calibri" panose="020F0502020204030204" pitchFamily="34" charset="0"/>
                <a:ea typeface="新細明體" panose="02020500000000000000" pitchFamily="18" charset="-120"/>
                <a:cs typeface="Times New Roman" panose="02020603050405020304" pitchFamily="18" charset="0"/>
              </a:rPr>
              <a:t>和</a:t>
            </a:r>
            <a:r>
              <a:rPr lang="en-US" altLang="zh-TW" sz="2400" dirty="0">
                <a:effectLst/>
                <a:latin typeface="Calibri" panose="020F0502020204030204" pitchFamily="34" charset="0"/>
                <a:ea typeface="新細明體" panose="02020500000000000000" pitchFamily="18" charset="-120"/>
                <a:cs typeface="Times New Roman" panose="02020603050405020304" pitchFamily="18" charset="0"/>
              </a:rPr>
              <a:t>X1 + X2 - 1.5</a:t>
            </a:r>
            <a:r>
              <a:rPr lang="zh-TW" altLang="zh-TW" sz="2400" dirty="0">
                <a:effectLst/>
                <a:latin typeface="Calibri" panose="020F0502020204030204" pitchFamily="34" charset="0"/>
                <a:ea typeface="新細明體" panose="02020500000000000000" pitchFamily="18" charset="-120"/>
                <a:cs typeface="Times New Roman" panose="02020603050405020304" pitchFamily="18" charset="0"/>
              </a:rPr>
              <a:t>，第一條式就是</a:t>
            </a:r>
            <a:r>
              <a:rPr lang="en-US" altLang="zh-TW" sz="2400" dirty="0">
                <a:effectLst/>
                <a:latin typeface="Calibri" panose="020F0502020204030204" pitchFamily="34" charset="0"/>
                <a:ea typeface="新細明體" panose="02020500000000000000" pitchFamily="18" charset="-120"/>
                <a:cs typeface="Times New Roman" panose="02020603050405020304" pitchFamily="18" charset="0"/>
              </a:rPr>
              <a:t>OR</a:t>
            </a:r>
            <a:r>
              <a:rPr lang="zh-TW" altLang="zh-TW" sz="2400" dirty="0">
                <a:effectLst/>
                <a:latin typeface="Calibri" panose="020F0502020204030204" pitchFamily="34" charset="0"/>
                <a:ea typeface="新細明體" panose="02020500000000000000" pitchFamily="18" charset="-120"/>
                <a:cs typeface="Times New Roman" panose="02020603050405020304" pitchFamily="18" charset="0"/>
              </a:rPr>
              <a:t>邏輯閘，這兩條函數就是</a:t>
            </a:r>
            <a:r>
              <a:rPr lang="en-US" altLang="zh-TW" sz="2400" dirty="0">
                <a:effectLst/>
                <a:latin typeface="Calibri" panose="020F0502020204030204" pitchFamily="34" charset="0"/>
                <a:ea typeface="新細明體" panose="02020500000000000000" pitchFamily="18" charset="-120"/>
                <a:cs typeface="Times New Roman" panose="02020603050405020304" pitchFamily="18" charset="0"/>
              </a:rPr>
              <a:t>2</a:t>
            </a:r>
            <a:r>
              <a:rPr lang="zh-TW" altLang="zh-TW" sz="2400" dirty="0">
                <a:effectLst/>
                <a:latin typeface="Calibri" panose="020F0502020204030204" pitchFamily="34" charset="0"/>
                <a:ea typeface="新細明體" panose="02020500000000000000" pitchFamily="18" charset="-120"/>
                <a:cs typeface="Times New Roman" panose="02020603050405020304" pitchFamily="18" charset="0"/>
              </a:rPr>
              <a:t>個感知器的權重運算式，分別使用這兩個感知器新的輸出後建立新函數來繪出座標點，轉換後因</a:t>
            </a:r>
            <a:r>
              <a:rPr lang="en-US" altLang="zh-TW" sz="2400" dirty="0">
                <a:effectLst/>
                <a:latin typeface="Calibri" panose="020F0502020204030204" pitchFamily="34" charset="0"/>
                <a:ea typeface="新細明體" panose="02020500000000000000" pitchFamily="18" charset="-120"/>
                <a:cs typeface="Times New Roman" panose="02020603050405020304" pitchFamily="18" charset="0"/>
              </a:rPr>
              <a:t>(0,1)</a:t>
            </a:r>
            <a:r>
              <a:rPr lang="zh-TW" altLang="zh-TW" sz="2400" dirty="0">
                <a:effectLst/>
                <a:latin typeface="Calibri" panose="020F0502020204030204" pitchFamily="34" charset="0"/>
                <a:ea typeface="新細明體" panose="02020500000000000000" pitchFamily="18" charset="-120"/>
                <a:cs typeface="Times New Roman" panose="02020603050405020304" pitchFamily="18" charset="0"/>
              </a:rPr>
              <a:t>和</a:t>
            </a:r>
            <a:r>
              <a:rPr lang="en-US" altLang="zh-TW" sz="2400" dirty="0">
                <a:effectLst/>
                <a:latin typeface="Calibri" panose="020F0502020204030204" pitchFamily="34" charset="0"/>
                <a:ea typeface="新細明體" panose="02020500000000000000" pitchFamily="18" charset="-120"/>
                <a:cs typeface="Times New Roman" panose="02020603050405020304" pitchFamily="18" charset="0"/>
              </a:rPr>
              <a:t>(1,0)</a:t>
            </a:r>
            <a:r>
              <a:rPr lang="zh-TW" altLang="zh-TW" sz="2400" dirty="0">
                <a:effectLst/>
                <a:latin typeface="Calibri" panose="020F0502020204030204" pitchFamily="34" charset="0"/>
                <a:ea typeface="新細明體" panose="02020500000000000000" pitchFamily="18" charset="-120"/>
                <a:cs typeface="Times New Roman" panose="02020603050405020304" pitchFamily="18" charset="0"/>
              </a:rPr>
              <a:t>都轉換為</a:t>
            </a:r>
            <a:r>
              <a:rPr lang="en-US" altLang="zh-TW" sz="2400" dirty="0">
                <a:effectLst/>
                <a:latin typeface="Calibri" panose="020F0502020204030204" pitchFamily="34" charset="0"/>
                <a:ea typeface="新細明體" panose="02020500000000000000" pitchFamily="18" charset="-120"/>
                <a:cs typeface="Times New Roman" panose="02020603050405020304" pitchFamily="18" charset="0"/>
              </a:rPr>
              <a:t>(1,0)</a:t>
            </a:r>
            <a:r>
              <a:rPr lang="zh-TW" altLang="zh-TW" sz="2400" dirty="0">
                <a:effectLst/>
                <a:latin typeface="Calibri" panose="020F0502020204030204" pitchFamily="34" charset="0"/>
                <a:ea typeface="新細明體" panose="02020500000000000000" pitchFamily="18" charset="-120"/>
                <a:cs typeface="Times New Roman" panose="02020603050405020304" pitchFamily="18" charset="0"/>
              </a:rPr>
              <a:t>所以只剩下三個點，新的座標就能使用一條線將三個點區分為兩類，就是將前一層感知器的資料當作後一層感知器的輸入。</a:t>
            </a:r>
            <a:endParaRPr lang="zh-TW" altLang="en-US" sz="2800" dirty="0"/>
          </a:p>
        </p:txBody>
      </p:sp>
      <p:pic>
        <p:nvPicPr>
          <p:cNvPr id="8" name="圖片 7">
            <a:extLst>
              <a:ext uri="{FF2B5EF4-FFF2-40B4-BE49-F238E27FC236}">
                <a16:creationId xmlns:a16="http://schemas.microsoft.com/office/drawing/2014/main" id="{EFEBDB40-A3A6-5FEC-8AC9-1BF093AF0385}"/>
              </a:ext>
            </a:extLst>
          </p:cNvPr>
          <p:cNvPicPr>
            <a:picLocks noChangeAspect="1"/>
          </p:cNvPicPr>
          <p:nvPr/>
        </p:nvPicPr>
        <p:blipFill>
          <a:blip r:embed="rId2"/>
          <a:stretch>
            <a:fillRect/>
          </a:stretch>
        </p:blipFill>
        <p:spPr>
          <a:xfrm>
            <a:off x="7800048" y="1934245"/>
            <a:ext cx="3750913" cy="2989510"/>
          </a:xfrm>
          <a:prstGeom prst="rect">
            <a:avLst/>
          </a:prstGeom>
        </p:spPr>
      </p:pic>
    </p:spTree>
    <p:extLst>
      <p:ext uri="{BB962C8B-B14F-4D97-AF65-F5344CB8AC3E}">
        <p14:creationId xmlns:p14="http://schemas.microsoft.com/office/powerpoint/2010/main" val="19926596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ADF1D94-91B5-C6AF-A407-07074ECBA9D3}"/>
              </a:ext>
            </a:extLst>
          </p:cNvPr>
          <p:cNvSpPr>
            <a:spLocks noGrp="1"/>
          </p:cNvSpPr>
          <p:nvPr>
            <p:ph type="title"/>
          </p:nvPr>
        </p:nvSpPr>
        <p:spPr/>
        <p:txBody>
          <a:bodyPr>
            <a:normAutofit fontScale="90000"/>
          </a:bodyPr>
          <a:lstStyle/>
          <a:p>
            <a:r>
              <a:rPr lang="zh-TW" altLang="en-US" dirty="0"/>
              <a:t>兩層感知器解決</a:t>
            </a:r>
            <a:r>
              <a:rPr lang="en-US" altLang="zh-TW" dirty="0"/>
              <a:t>XOR</a:t>
            </a:r>
            <a:r>
              <a:rPr lang="zh-TW" altLang="en-US" dirty="0"/>
              <a:t>問題</a:t>
            </a:r>
          </a:p>
        </p:txBody>
      </p:sp>
      <p:sp>
        <p:nvSpPr>
          <p:cNvPr id="6" name="內容版面配置區 5">
            <a:extLst>
              <a:ext uri="{FF2B5EF4-FFF2-40B4-BE49-F238E27FC236}">
                <a16:creationId xmlns:a16="http://schemas.microsoft.com/office/drawing/2014/main" id="{21157F6E-A494-8EC2-569A-9757EFFDF721}"/>
              </a:ext>
            </a:extLst>
          </p:cNvPr>
          <p:cNvSpPr>
            <a:spLocks noGrp="1"/>
          </p:cNvSpPr>
          <p:nvPr>
            <p:ph idx="1"/>
          </p:nvPr>
        </p:nvSpPr>
        <p:spPr>
          <a:xfrm>
            <a:off x="1516550" y="1524757"/>
            <a:ext cx="5444688" cy="2604169"/>
          </a:xfrm>
        </p:spPr>
        <p:txBody>
          <a:bodyPr>
            <a:normAutofit/>
          </a:bodyPr>
          <a:lstStyle/>
          <a:p>
            <a:pPr marL="0" indent="0">
              <a:buNone/>
            </a:pPr>
            <a:r>
              <a:rPr lang="en-US" altLang="zh-TW" sz="2400" kern="100" dirty="0">
                <a:effectLst/>
                <a:latin typeface="Calibri" panose="020F0502020204030204" pitchFamily="34" charset="0"/>
                <a:ea typeface="新細明體" panose="02020500000000000000" pitchFamily="18" charset="-120"/>
                <a:cs typeface="Times New Roman" panose="02020603050405020304" pitchFamily="18" charset="0"/>
              </a:rPr>
              <a:t>h1</a:t>
            </a:r>
            <a:r>
              <a:rPr lang="zh-TW" altLang="zh-TW" sz="2400" kern="100" dirty="0">
                <a:effectLst/>
                <a:latin typeface="Calibri" panose="020F0502020204030204" pitchFamily="34" charset="0"/>
                <a:ea typeface="新細明體" panose="02020500000000000000" pitchFamily="18" charset="-120"/>
                <a:cs typeface="Times New Roman" panose="02020603050405020304" pitchFamily="18" charset="0"/>
              </a:rPr>
              <a:t>判斷點的位置是否超過</a:t>
            </a:r>
            <a:r>
              <a:rPr lang="en-US" altLang="zh-TW" sz="2400" kern="100" dirty="0">
                <a:effectLst/>
                <a:latin typeface="Calibri" panose="020F0502020204030204" pitchFamily="34" charset="0"/>
                <a:ea typeface="新細明體" panose="02020500000000000000" pitchFamily="18" charset="-120"/>
                <a:cs typeface="Times New Roman" panose="02020603050405020304" pitchFamily="18" charset="0"/>
              </a:rPr>
              <a:t>x1+x2-0.5</a:t>
            </a:r>
            <a:r>
              <a:rPr lang="zh-TW" altLang="zh-TW" sz="2400" kern="100" dirty="0">
                <a:effectLst/>
                <a:latin typeface="Calibri" panose="020F0502020204030204" pitchFamily="34" charset="0"/>
                <a:ea typeface="新細明體" panose="02020500000000000000" pitchFamily="18" charset="-120"/>
                <a:cs typeface="Times New Roman" panose="02020603050405020304" pitchFamily="18" charset="0"/>
              </a:rPr>
              <a:t>，是的話輸出</a:t>
            </a:r>
            <a:r>
              <a:rPr lang="en-US" altLang="zh-TW" sz="2400" kern="100" dirty="0">
                <a:effectLst/>
                <a:latin typeface="Calibri" panose="020F0502020204030204" pitchFamily="34" charset="0"/>
                <a:ea typeface="新細明體" panose="02020500000000000000" pitchFamily="18" charset="-120"/>
                <a:cs typeface="Times New Roman" panose="02020603050405020304" pitchFamily="18" charset="0"/>
              </a:rPr>
              <a:t>1</a:t>
            </a:r>
            <a:r>
              <a:rPr lang="zh-TW" altLang="zh-TW" sz="2400" kern="100" dirty="0">
                <a:effectLst/>
                <a:latin typeface="Calibri" panose="020F0502020204030204" pitchFamily="34" charset="0"/>
                <a:ea typeface="新細明體" panose="02020500000000000000" pitchFamily="18" charset="-120"/>
                <a:cs typeface="Times New Roman" panose="02020603050405020304" pitchFamily="18" charset="0"/>
              </a:rPr>
              <a:t>，沒有超過的話就輸出</a:t>
            </a:r>
            <a:r>
              <a:rPr lang="en-US" altLang="zh-TW" sz="2400" kern="100" dirty="0">
                <a:effectLst/>
                <a:latin typeface="Calibri" panose="020F0502020204030204" pitchFamily="34" charset="0"/>
                <a:ea typeface="新細明體" panose="02020500000000000000" pitchFamily="18" charset="-120"/>
                <a:cs typeface="Times New Roman" panose="02020603050405020304" pitchFamily="18" charset="0"/>
              </a:rPr>
              <a:t>0</a:t>
            </a:r>
            <a:endParaRPr lang="zh-TW" altLang="zh-TW" sz="2400" kern="100" dirty="0">
              <a:effectLst/>
              <a:latin typeface="Calibri" panose="020F0502020204030204" pitchFamily="34" charset="0"/>
              <a:ea typeface="新細明體" panose="02020500000000000000" pitchFamily="18" charset="-120"/>
              <a:cs typeface="Times New Roman" panose="02020603050405020304" pitchFamily="18" charset="0"/>
            </a:endParaRPr>
          </a:p>
          <a:p>
            <a:pPr marL="0" indent="0">
              <a:buNone/>
            </a:pPr>
            <a:r>
              <a:rPr lang="en-US" altLang="zh-TW" sz="2400" kern="100" dirty="0">
                <a:effectLst/>
                <a:latin typeface="Calibri" panose="020F0502020204030204" pitchFamily="34" charset="0"/>
                <a:ea typeface="新細明體" panose="02020500000000000000" pitchFamily="18" charset="-120"/>
                <a:cs typeface="Times New Roman" panose="02020603050405020304" pitchFamily="18" charset="0"/>
              </a:rPr>
              <a:t>h2</a:t>
            </a:r>
            <a:r>
              <a:rPr lang="zh-TW" altLang="zh-TW" sz="2400" kern="100" dirty="0">
                <a:effectLst/>
                <a:latin typeface="Calibri" panose="020F0502020204030204" pitchFamily="34" charset="0"/>
                <a:ea typeface="新細明體" panose="02020500000000000000" pitchFamily="18" charset="-120"/>
                <a:cs typeface="Times New Roman" panose="02020603050405020304" pitchFamily="18" charset="0"/>
              </a:rPr>
              <a:t>則是判斷位置是否超過</a:t>
            </a:r>
            <a:r>
              <a:rPr lang="en-US" altLang="zh-TW" sz="2400" kern="100" dirty="0">
                <a:effectLst/>
                <a:latin typeface="Calibri" panose="020F0502020204030204" pitchFamily="34" charset="0"/>
                <a:ea typeface="新細明體" panose="02020500000000000000" pitchFamily="18" charset="-120"/>
                <a:cs typeface="Times New Roman" panose="02020603050405020304" pitchFamily="18" charset="0"/>
              </a:rPr>
              <a:t>x1+x2-1.5</a:t>
            </a:r>
            <a:r>
              <a:rPr lang="zh-TW" altLang="zh-TW" sz="2400" kern="100" dirty="0">
                <a:effectLst/>
                <a:latin typeface="Calibri" panose="020F0502020204030204" pitchFamily="34" charset="0"/>
                <a:ea typeface="新細明體" panose="02020500000000000000" pitchFamily="18" charset="-120"/>
                <a:cs typeface="Times New Roman" panose="02020603050405020304" pitchFamily="18" charset="0"/>
              </a:rPr>
              <a:t>，是的話一樣輸出</a:t>
            </a:r>
            <a:r>
              <a:rPr lang="en-US" altLang="zh-TW" sz="2400" kern="100" dirty="0">
                <a:effectLst/>
                <a:latin typeface="Calibri" panose="020F0502020204030204" pitchFamily="34" charset="0"/>
                <a:ea typeface="新細明體" panose="02020500000000000000" pitchFamily="18" charset="-120"/>
                <a:cs typeface="Times New Roman" panose="02020603050405020304" pitchFamily="18" charset="0"/>
              </a:rPr>
              <a:t>1</a:t>
            </a:r>
            <a:r>
              <a:rPr lang="zh-TW" altLang="zh-TW" sz="2400" kern="100" dirty="0">
                <a:effectLst/>
                <a:latin typeface="Calibri" panose="020F0502020204030204" pitchFamily="34" charset="0"/>
                <a:ea typeface="新細明體" panose="02020500000000000000" pitchFamily="18" charset="-120"/>
                <a:cs typeface="Times New Roman" panose="02020603050405020304" pitchFamily="18" charset="0"/>
              </a:rPr>
              <a:t>，沒有超過就輸出</a:t>
            </a:r>
            <a:r>
              <a:rPr lang="en-US" altLang="zh-TW" sz="2400" kern="100" dirty="0">
                <a:effectLst/>
                <a:latin typeface="Calibri" panose="020F0502020204030204" pitchFamily="34" charset="0"/>
                <a:ea typeface="新細明體" panose="02020500000000000000" pitchFamily="18" charset="-120"/>
                <a:cs typeface="Times New Roman" panose="02020603050405020304" pitchFamily="18" charset="0"/>
              </a:rPr>
              <a:t>0</a:t>
            </a:r>
            <a:endParaRPr lang="zh-TW" altLang="zh-TW" sz="2400" kern="100" dirty="0">
              <a:effectLst/>
              <a:latin typeface="Calibri" panose="020F0502020204030204" pitchFamily="34" charset="0"/>
              <a:ea typeface="新細明體" panose="02020500000000000000" pitchFamily="18" charset="-120"/>
              <a:cs typeface="Times New Roman" panose="02020603050405020304" pitchFamily="18" charset="0"/>
            </a:endParaRPr>
          </a:p>
          <a:p>
            <a:pPr marL="0" indent="0">
              <a:buNone/>
            </a:pPr>
            <a:r>
              <a:rPr lang="zh-TW" altLang="zh-TW" sz="2400" kern="100" dirty="0">
                <a:effectLst/>
                <a:latin typeface="Calibri" panose="020F0502020204030204" pitchFamily="34" charset="0"/>
                <a:ea typeface="新細明體" panose="02020500000000000000" pitchFamily="18" charset="-120"/>
                <a:cs typeface="Times New Roman" panose="02020603050405020304" pitchFamily="18" charset="0"/>
              </a:rPr>
              <a:t>用這兩個感知器計算出的結果畫在座標軸後就能用一條線區分</a:t>
            </a:r>
            <a:endParaRPr lang="en-US" altLang="zh-TW" sz="2400" kern="100" dirty="0">
              <a:effectLst/>
              <a:latin typeface="Calibri" panose="020F0502020204030204" pitchFamily="34" charset="0"/>
              <a:ea typeface="新細明體" panose="02020500000000000000" pitchFamily="18" charset="-120"/>
              <a:cs typeface="Times New Roman" panose="02020603050405020304" pitchFamily="18" charset="0"/>
            </a:endParaRPr>
          </a:p>
          <a:p>
            <a:pPr marL="0" indent="0">
              <a:buNone/>
            </a:pPr>
            <a:endParaRPr lang="en-US" altLang="zh-TW" sz="2400" kern="100" dirty="0">
              <a:latin typeface="Calibri" panose="020F0502020204030204" pitchFamily="34" charset="0"/>
              <a:ea typeface="新細明體" panose="02020500000000000000" pitchFamily="18" charset="-120"/>
              <a:cs typeface="Times New Roman" panose="02020603050405020304" pitchFamily="18" charset="0"/>
            </a:endParaRPr>
          </a:p>
          <a:p>
            <a:pPr marL="0" indent="0">
              <a:buNone/>
            </a:pPr>
            <a:endParaRPr lang="zh-TW" altLang="zh-TW" sz="2400" kern="100" dirty="0">
              <a:effectLst/>
              <a:latin typeface="Calibri" panose="020F0502020204030204" pitchFamily="34" charset="0"/>
              <a:ea typeface="新細明體" panose="02020500000000000000" pitchFamily="18" charset="-120"/>
              <a:cs typeface="Times New Roman" panose="02020603050405020304" pitchFamily="18" charset="0"/>
            </a:endParaRPr>
          </a:p>
        </p:txBody>
      </p:sp>
      <p:pic>
        <p:nvPicPr>
          <p:cNvPr id="12" name="圖片 11">
            <a:extLst>
              <a:ext uri="{FF2B5EF4-FFF2-40B4-BE49-F238E27FC236}">
                <a16:creationId xmlns:a16="http://schemas.microsoft.com/office/drawing/2014/main" id="{219AD45B-327B-ED40-F7E3-6FDBC831F28B}"/>
              </a:ext>
            </a:extLst>
          </p:cNvPr>
          <p:cNvPicPr>
            <a:picLocks noChangeAspect="1"/>
          </p:cNvPicPr>
          <p:nvPr/>
        </p:nvPicPr>
        <p:blipFill>
          <a:blip r:embed="rId2"/>
          <a:stretch>
            <a:fillRect/>
          </a:stretch>
        </p:blipFill>
        <p:spPr>
          <a:xfrm>
            <a:off x="8470898" y="852579"/>
            <a:ext cx="3018457" cy="2804333"/>
          </a:xfrm>
          <a:prstGeom prst="rect">
            <a:avLst/>
          </a:prstGeom>
        </p:spPr>
      </p:pic>
      <p:pic>
        <p:nvPicPr>
          <p:cNvPr id="16" name="圖片 15">
            <a:extLst>
              <a:ext uri="{FF2B5EF4-FFF2-40B4-BE49-F238E27FC236}">
                <a16:creationId xmlns:a16="http://schemas.microsoft.com/office/drawing/2014/main" id="{3783D85A-0A1E-92F1-CA33-8F52A22E85AF}"/>
              </a:ext>
            </a:extLst>
          </p:cNvPr>
          <p:cNvPicPr>
            <a:picLocks noChangeAspect="1"/>
          </p:cNvPicPr>
          <p:nvPr/>
        </p:nvPicPr>
        <p:blipFill>
          <a:blip r:embed="rId3"/>
          <a:stretch>
            <a:fillRect/>
          </a:stretch>
        </p:blipFill>
        <p:spPr>
          <a:xfrm>
            <a:off x="2402533" y="4128924"/>
            <a:ext cx="2869009" cy="2408633"/>
          </a:xfrm>
          <a:prstGeom prst="rect">
            <a:avLst/>
          </a:prstGeom>
        </p:spPr>
      </p:pic>
      <p:pic>
        <p:nvPicPr>
          <p:cNvPr id="4" name="圖片 3">
            <a:extLst>
              <a:ext uri="{FF2B5EF4-FFF2-40B4-BE49-F238E27FC236}">
                <a16:creationId xmlns:a16="http://schemas.microsoft.com/office/drawing/2014/main" id="{A11D72C0-6DCC-D90C-8BB2-41BE232B46EA}"/>
              </a:ext>
            </a:extLst>
          </p:cNvPr>
          <p:cNvPicPr>
            <a:picLocks noChangeAspect="1"/>
          </p:cNvPicPr>
          <p:nvPr/>
        </p:nvPicPr>
        <p:blipFill>
          <a:blip r:embed="rId4"/>
          <a:stretch>
            <a:fillRect/>
          </a:stretch>
        </p:blipFill>
        <p:spPr>
          <a:xfrm>
            <a:off x="6920460" y="4306049"/>
            <a:ext cx="3756085" cy="2054385"/>
          </a:xfrm>
          <a:prstGeom prst="rect">
            <a:avLst/>
          </a:prstGeom>
        </p:spPr>
      </p:pic>
    </p:spTree>
    <p:extLst>
      <p:ext uri="{BB962C8B-B14F-4D97-AF65-F5344CB8AC3E}">
        <p14:creationId xmlns:p14="http://schemas.microsoft.com/office/powerpoint/2010/main" val="19020041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ADF1D94-91B5-C6AF-A407-07074ECBA9D3}"/>
              </a:ext>
            </a:extLst>
          </p:cNvPr>
          <p:cNvSpPr>
            <a:spLocks noGrp="1"/>
          </p:cNvSpPr>
          <p:nvPr>
            <p:ph type="title"/>
          </p:nvPr>
        </p:nvSpPr>
        <p:spPr>
          <a:xfrm>
            <a:off x="1371600" y="467310"/>
            <a:ext cx="5943600" cy="647700"/>
          </a:xfrm>
        </p:spPr>
        <p:txBody>
          <a:bodyPr>
            <a:normAutofit fontScale="90000"/>
          </a:bodyPr>
          <a:lstStyle/>
          <a:p>
            <a:r>
              <a:rPr lang="zh-TW" altLang="en-US" dirty="0"/>
              <a:t>多層感知器就是神經網路</a:t>
            </a:r>
          </a:p>
        </p:txBody>
      </p:sp>
      <p:sp>
        <p:nvSpPr>
          <p:cNvPr id="6" name="內容版面配置區 5">
            <a:extLst>
              <a:ext uri="{FF2B5EF4-FFF2-40B4-BE49-F238E27FC236}">
                <a16:creationId xmlns:a16="http://schemas.microsoft.com/office/drawing/2014/main" id="{21157F6E-A494-8EC2-569A-9757EFFDF721}"/>
              </a:ext>
            </a:extLst>
          </p:cNvPr>
          <p:cNvSpPr>
            <a:spLocks noGrp="1"/>
          </p:cNvSpPr>
          <p:nvPr>
            <p:ph idx="1"/>
          </p:nvPr>
        </p:nvSpPr>
        <p:spPr>
          <a:xfrm>
            <a:off x="1371600" y="1238274"/>
            <a:ext cx="6037113" cy="1736530"/>
          </a:xfrm>
        </p:spPr>
        <p:txBody>
          <a:bodyPr>
            <a:normAutofit/>
          </a:bodyPr>
          <a:lstStyle/>
          <a:p>
            <a:pPr marL="0" indent="0" eaLnBrk="0">
              <a:lnSpc>
                <a:spcPts val="3900"/>
              </a:lnSpc>
              <a:buNone/>
            </a:pPr>
            <a:r>
              <a:rPr lang="zh-TW" altLang="en-US" sz="2400" dirty="0">
                <a:latin typeface="Calibri" panose="020F0502020204030204" pitchFamily="34" charset="0"/>
                <a:ea typeface="新細明體" panose="02020500000000000000" pitchFamily="18" charset="-120"/>
                <a:cs typeface="Times New Roman" panose="02020603050405020304" pitchFamily="18" charset="0"/>
              </a:rPr>
              <a:t>上述的二層</a:t>
            </a:r>
            <a:r>
              <a:rPr lang="en-US" altLang="zh-TW" sz="2400" dirty="0">
                <a:latin typeface="Calibri" panose="020F0502020204030204" pitchFamily="34" charset="0"/>
                <a:ea typeface="新細明體" panose="02020500000000000000" pitchFamily="18" charset="-120"/>
                <a:cs typeface="Times New Roman" panose="02020603050405020304" pitchFamily="18" charset="0"/>
              </a:rPr>
              <a:t>XOR</a:t>
            </a:r>
            <a:r>
              <a:rPr lang="zh-TW" altLang="en-US" sz="2400" dirty="0">
                <a:latin typeface="Calibri" panose="020F0502020204030204" pitchFamily="34" charset="0"/>
                <a:ea typeface="新細明體" panose="02020500000000000000" pitchFamily="18" charset="-120"/>
                <a:cs typeface="Times New Roman" panose="02020603050405020304" pitchFamily="18" charset="0"/>
              </a:rPr>
              <a:t>邏輯閘感知器其中第一層感知器不會顯示在最終的結果上就是隱藏層，加上輸入和輸出層就是三層神經網路。</a:t>
            </a:r>
            <a:endParaRPr lang="en-US" altLang="zh-TW" sz="2400" dirty="0">
              <a:latin typeface="Calibri" panose="020F0502020204030204" pitchFamily="34" charset="0"/>
              <a:ea typeface="新細明體" panose="02020500000000000000" pitchFamily="18" charset="-120"/>
              <a:cs typeface="Times New Roman" panose="02020603050405020304" pitchFamily="18" charset="0"/>
            </a:endParaRPr>
          </a:p>
        </p:txBody>
      </p:sp>
      <p:pic>
        <p:nvPicPr>
          <p:cNvPr id="4" name="圖片 3">
            <a:extLst>
              <a:ext uri="{FF2B5EF4-FFF2-40B4-BE49-F238E27FC236}">
                <a16:creationId xmlns:a16="http://schemas.microsoft.com/office/drawing/2014/main" id="{D562FBC2-23B0-A34E-88D5-9EFFAB2FD564}"/>
              </a:ext>
            </a:extLst>
          </p:cNvPr>
          <p:cNvPicPr>
            <a:picLocks noChangeAspect="1"/>
          </p:cNvPicPr>
          <p:nvPr/>
        </p:nvPicPr>
        <p:blipFill>
          <a:blip r:embed="rId2"/>
          <a:stretch>
            <a:fillRect/>
          </a:stretch>
        </p:blipFill>
        <p:spPr>
          <a:xfrm>
            <a:off x="8005681" y="467310"/>
            <a:ext cx="3258005" cy="2800741"/>
          </a:xfrm>
          <a:prstGeom prst="rect">
            <a:avLst/>
          </a:prstGeom>
        </p:spPr>
      </p:pic>
      <p:pic>
        <p:nvPicPr>
          <p:cNvPr id="7" name="圖片 6">
            <a:extLst>
              <a:ext uri="{FF2B5EF4-FFF2-40B4-BE49-F238E27FC236}">
                <a16:creationId xmlns:a16="http://schemas.microsoft.com/office/drawing/2014/main" id="{E8612326-59A5-B398-CA35-B9DDE57E9FAF}"/>
              </a:ext>
            </a:extLst>
          </p:cNvPr>
          <p:cNvPicPr>
            <a:picLocks noChangeAspect="1"/>
          </p:cNvPicPr>
          <p:nvPr/>
        </p:nvPicPr>
        <p:blipFill>
          <a:blip r:embed="rId3"/>
          <a:stretch>
            <a:fillRect/>
          </a:stretch>
        </p:blipFill>
        <p:spPr>
          <a:xfrm>
            <a:off x="7510313" y="3717731"/>
            <a:ext cx="4248743" cy="2467319"/>
          </a:xfrm>
          <a:prstGeom prst="rect">
            <a:avLst/>
          </a:prstGeom>
        </p:spPr>
      </p:pic>
      <p:sp>
        <p:nvSpPr>
          <p:cNvPr id="9" name="標題 1">
            <a:extLst>
              <a:ext uri="{FF2B5EF4-FFF2-40B4-BE49-F238E27FC236}">
                <a16:creationId xmlns:a16="http://schemas.microsoft.com/office/drawing/2014/main" id="{0705B4CE-E921-FF3A-04CF-86BA585DD9A4}"/>
              </a:ext>
            </a:extLst>
          </p:cNvPr>
          <p:cNvSpPr txBox="1">
            <a:spLocks/>
          </p:cNvSpPr>
          <p:nvPr/>
        </p:nvSpPr>
        <p:spPr>
          <a:xfrm>
            <a:off x="1371600" y="3493429"/>
            <a:ext cx="5943600" cy="647700"/>
          </a:xfrm>
          <a:prstGeom prst="rect">
            <a:avLst/>
          </a:prstGeom>
        </p:spPr>
        <p:txBody>
          <a:bodyPr vert="horz" lIns="91440" tIns="45720" rIns="91440" bIns="45720" rtlCol="0" anchor="t">
            <a:normAutofit fontScale="97500" lnSpcReduction="10000"/>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pPr>
              <a:lnSpc>
                <a:spcPct val="99000"/>
              </a:lnSpc>
            </a:pPr>
            <a:r>
              <a:rPr lang="zh-TW" altLang="en-US" sz="4000" dirty="0"/>
              <a:t>深度神經網路</a:t>
            </a:r>
          </a:p>
        </p:txBody>
      </p:sp>
      <p:sp>
        <p:nvSpPr>
          <p:cNvPr id="10" name="內容版面配置區 5">
            <a:extLst>
              <a:ext uri="{FF2B5EF4-FFF2-40B4-BE49-F238E27FC236}">
                <a16:creationId xmlns:a16="http://schemas.microsoft.com/office/drawing/2014/main" id="{4C8748AF-048A-A511-A3A0-2924545783AC}"/>
              </a:ext>
            </a:extLst>
          </p:cNvPr>
          <p:cNvSpPr txBox="1">
            <a:spLocks/>
          </p:cNvSpPr>
          <p:nvPr/>
        </p:nvSpPr>
        <p:spPr>
          <a:xfrm>
            <a:off x="1371600" y="4141129"/>
            <a:ext cx="6037113" cy="2467319"/>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eaLnBrk="0">
              <a:lnSpc>
                <a:spcPts val="3900"/>
              </a:lnSpc>
              <a:buFont typeface="Franklin Gothic Book" panose="020B0503020102020204" pitchFamily="34" charset="0"/>
              <a:buNone/>
            </a:pPr>
            <a:r>
              <a:rPr lang="zh-TW" altLang="en-US" sz="2400" dirty="0">
                <a:latin typeface="Calibri" panose="020F0502020204030204" pitchFamily="34" charset="0"/>
                <a:ea typeface="新細明體" panose="02020500000000000000" pitchFamily="18" charset="-120"/>
                <a:cs typeface="Times New Roman" panose="02020603050405020304" pitchFamily="18" charset="0"/>
              </a:rPr>
              <a:t>就是不只一層隱藏層，即為深度學習。每層的所有頂點都會連接下層的所有頂點稱為全連接，這種神經層稱為密集層，這種神經網路稱為密集連接神經網路。</a:t>
            </a:r>
          </a:p>
        </p:txBody>
      </p:sp>
    </p:spTree>
    <p:extLst>
      <p:ext uri="{BB962C8B-B14F-4D97-AF65-F5344CB8AC3E}">
        <p14:creationId xmlns:p14="http://schemas.microsoft.com/office/powerpoint/2010/main" val="2482011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CBC4A84-4765-39F4-5AEF-BC640E1558D9}"/>
              </a:ext>
            </a:extLst>
          </p:cNvPr>
          <p:cNvSpPr>
            <a:spLocks noGrp="1"/>
          </p:cNvSpPr>
          <p:nvPr>
            <p:ph type="title"/>
          </p:nvPr>
        </p:nvSpPr>
        <p:spPr/>
        <p:txBody>
          <a:bodyPr>
            <a:normAutofit fontScale="90000"/>
          </a:bodyPr>
          <a:lstStyle/>
          <a:p>
            <a:r>
              <a:rPr lang="zh-TW" altLang="en-US" b="1" dirty="0"/>
              <a:t>打造你的神經網路</a:t>
            </a:r>
          </a:p>
        </p:txBody>
      </p:sp>
      <p:sp>
        <p:nvSpPr>
          <p:cNvPr id="3" name="內容版面配置區 2">
            <a:extLst>
              <a:ext uri="{FF2B5EF4-FFF2-40B4-BE49-F238E27FC236}">
                <a16:creationId xmlns:a16="http://schemas.microsoft.com/office/drawing/2014/main" id="{E389939B-9F1A-357C-2BA0-19C408210B01}"/>
              </a:ext>
            </a:extLst>
          </p:cNvPr>
          <p:cNvSpPr>
            <a:spLocks noGrp="1"/>
          </p:cNvSpPr>
          <p:nvPr>
            <p:ph idx="1"/>
          </p:nvPr>
        </p:nvSpPr>
        <p:spPr>
          <a:xfrm>
            <a:off x="1371600" y="1549400"/>
            <a:ext cx="10731500" cy="2273300"/>
          </a:xfrm>
        </p:spPr>
        <p:txBody>
          <a:bodyPr>
            <a:normAutofit/>
          </a:bodyPr>
          <a:lstStyle/>
          <a:p>
            <a:pPr marL="0" indent="0">
              <a:buNone/>
            </a:pPr>
            <a:r>
              <a:rPr lang="zh-TW" altLang="en-US" sz="2800" dirty="0"/>
              <a:t>神經網路的神經元數量會依照輸出結果和解決的問題而定，例如</a:t>
            </a:r>
            <a:endParaRPr lang="en-US" altLang="zh-TW" sz="2800" dirty="0"/>
          </a:p>
          <a:p>
            <a:pPr marL="0" indent="0">
              <a:buNone/>
            </a:pPr>
            <a:r>
              <a:rPr lang="zh-TW" altLang="en-US" sz="2800" dirty="0"/>
              <a:t>回歸問題：使用一個</a:t>
            </a:r>
            <a:endParaRPr lang="en-US" altLang="zh-TW" sz="2800" dirty="0"/>
          </a:p>
          <a:p>
            <a:pPr marL="0" indent="0">
              <a:buNone/>
            </a:pPr>
            <a:r>
              <a:rPr lang="zh-TW" altLang="en-US" sz="2800" dirty="0"/>
              <a:t>二元分類問題：就需要</a:t>
            </a:r>
            <a:r>
              <a:rPr lang="en-US" altLang="zh-TW" sz="2800" dirty="0"/>
              <a:t>1</a:t>
            </a:r>
            <a:r>
              <a:rPr lang="zh-TW" altLang="en-US" sz="2800" dirty="0"/>
              <a:t>或</a:t>
            </a:r>
            <a:r>
              <a:rPr lang="en-US" altLang="zh-TW" sz="2800" dirty="0"/>
              <a:t>2</a:t>
            </a:r>
            <a:r>
              <a:rPr lang="zh-TW" altLang="en-US" sz="2800" dirty="0"/>
              <a:t>個</a:t>
            </a:r>
            <a:endParaRPr lang="en-US" altLang="zh-TW" sz="2800" dirty="0"/>
          </a:p>
          <a:p>
            <a:pPr marL="0" indent="0">
              <a:buNone/>
            </a:pPr>
            <a:r>
              <a:rPr lang="zh-TW" altLang="en-US" sz="2800" dirty="0"/>
              <a:t>多元分類問題：依照分幾類而定，５類５個，</a:t>
            </a:r>
            <a:r>
              <a:rPr lang="en-US" altLang="zh-TW" sz="2800" dirty="0"/>
              <a:t>10</a:t>
            </a:r>
            <a:r>
              <a:rPr lang="zh-TW" altLang="en-US" sz="2800" dirty="0"/>
              <a:t>類是</a:t>
            </a:r>
            <a:r>
              <a:rPr lang="en-US" altLang="zh-TW" sz="2800" dirty="0"/>
              <a:t>10</a:t>
            </a:r>
            <a:r>
              <a:rPr lang="zh-TW" altLang="en-US" sz="2800" dirty="0"/>
              <a:t>個。</a:t>
            </a:r>
            <a:endParaRPr lang="en-US" altLang="zh-TW" sz="2800" dirty="0"/>
          </a:p>
          <a:p>
            <a:pPr marL="0" indent="0">
              <a:buNone/>
            </a:pPr>
            <a:endParaRPr lang="zh-TW" altLang="en-US" sz="2800" dirty="0"/>
          </a:p>
        </p:txBody>
      </p:sp>
      <p:sp>
        <p:nvSpPr>
          <p:cNvPr id="4" name="標題 1">
            <a:extLst>
              <a:ext uri="{FF2B5EF4-FFF2-40B4-BE49-F238E27FC236}">
                <a16:creationId xmlns:a16="http://schemas.microsoft.com/office/drawing/2014/main" id="{EF45BD46-BDBE-38BD-6795-B144E4221BEB}"/>
              </a:ext>
            </a:extLst>
          </p:cNvPr>
          <p:cNvSpPr txBox="1">
            <a:spLocks/>
          </p:cNvSpPr>
          <p:nvPr/>
        </p:nvSpPr>
        <p:spPr>
          <a:xfrm>
            <a:off x="1371600" y="4038600"/>
            <a:ext cx="9601200" cy="622300"/>
          </a:xfrm>
          <a:prstGeom prst="rect">
            <a:avLst/>
          </a:prstGeom>
        </p:spPr>
        <p:txBody>
          <a:bodyPr vert="horz" lIns="91440" tIns="45720" rIns="91440" bIns="45720" rtlCol="0" anchor="t">
            <a:noAutofit/>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zh-TW" altLang="en-US" sz="4000" b="1" dirty="0"/>
              <a:t>權重與偏量</a:t>
            </a:r>
          </a:p>
        </p:txBody>
      </p:sp>
      <p:sp>
        <p:nvSpPr>
          <p:cNvPr id="5" name="內容版面配置區 2">
            <a:extLst>
              <a:ext uri="{FF2B5EF4-FFF2-40B4-BE49-F238E27FC236}">
                <a16:creationId xmlns:a16="http://schemas.microsoft.com/office/drawing/2014/main" id="{215F00E4-2DF4-0603-6DE8-AEF09FD33BB4}"/>
              </a:ext>
            </a:extLst>
          </p:cNvPr>
          <p:cNvSpPr txBox="1">
            <a:spLocks/>
          </p:cNvSpPr>
          <p:nvPr/>
        </p:nvSpPr>
        <p:spPr>
          <a:xfrm>
            <a:off x="1371600" y="4737100"/>
            <a:ext cx="5245100" cy="1689100"/>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a:buNone/>
            </a:pPr>
            <a:r>
              <a:rPr lang="zh-TW" altLang="en-US" sz="2800" kern="100" dirty="0">
                <a:effectLst/>
                <a:latin typeface="Calibri" panose="020F0502020204030204" pitchFamily="34" charset="0"/>
                <a:ea typeface="新細明體" panose="02020500000000000000" pitchFamily="18" charset="-120"/>
                <a:cs typeface="Times New Roman" panose="02020603050405020304" pitchFamily="18" charset="0"/>
              </a:rPr>
              <a:t>範例中已經找出一組權重值以及偏量，但實際可以找出不只一組權重值及偏量。</a:t>
            </a:r>
            <a:endParaRPr lang="zh-TW" altLang="zh-TW" sz="2800" kern="100" dirty="0">
              <a:effectLst/>
              <a:latin typeface="Calibri" panose="020F0502020204030204" pitchFamily="34" charset="0"/>
              <a:ea typeface="新細明體" panose="02020500000000000000" pitchFamily="18" charset="-120"/>
              <a:cs typeface="Times New Roman" panose="02020603050405020304" pitchFamily="18" charset="0"/>
            </a:endParaRPr>
          </a:p>
        </p:txBody>
      </p:sp>
      <p:pic>
        <p:nvPicPr>
          <p:cNvPr id="9" name="圖片 8">
            <a:extLst>
              <a:ext uri="{FF2B5EF4-FFF2-40B4-BE49-F238E27FC236}">
                <a16:creationId xmlns:a16="http://schemas.microsoft.com/office/drawing/2014/main" id="{BA3DC580-ADB3-FD31-4146-1E89D5BA6F0A}"/>
              </a:ext>
            </a:extLst>
          </p:cNvPr>
          <p:cNvPicPr>
            <a:picLocks noChangeAspect="1"/>
          </p:cNvPicPr>
          <p:nvPr/>
        </p:nvPicPr>
        <p:blipFill>
          <a:blip r:embed="rId2"/>
          <a:stretch>
            <a:fillRect/>
          </a:stretch>
        </p:blipFill>
        <p:spPr>
          <a:xfrm>
            <a:off x="7327238" y="3873500"/>
            <a:ext cx="3150927" cy="2594378"/>
          </a:xfrm>
          <a:prstGeom prst="rect">
            <a:avLst/>
          </a:prstGeom>
        </p:spPr>
      </p:pic>
    </p:spTree>
    <p:extLst>
      <p:ext uri="{BB962C8B-B14F-4D97-AF65-F5344CB8AC3E}">
        <p14:creationId xmlns:p14="http://schemas.microsoft.com/office/powerpoint/2010/main" val="2231904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ADF1D94-91B5-C6AF-A407-07074ECBA9D3}"/>
              </a:ext>
            </a:extLst>
          </p:cNvPr>
          <p:cNvSpPr>
            <a:spLocks noGrp="1"/>
          </p:cNvSpPr>
          <p:nvPr>
            <p:ph type="title"/>
          </p:nvPr>
        </p:nvSpPr>
        <p:spPr>
          <a:xfrm>
            <a:off x="1371600" y="467310"/>
            <a:ext cx="5943600" cy="647700"/>
          </a:xfrm>
        </p:spPr>
        <p:txBody>
          <a:bodyPr>
            <a:normAutofit fontScale="90000"/>
          </a:bodyPr>
          <a:lstStyle/>
          <a:p>
            <a:r>
              <a:rPr lang="zh-TW" altLang="en-US" dirty="0"/>
              <a:t>深度學習的幾何解釋</a:t>
            </a:r>
          </a:p>
        </p:txBody>
      </p:sp>
      <p:sp>
        <p:nvSpPr>
          <p:cNvPr id="6" name="內容版面配置區 5">
            <a:extLst>
              <a:ext uri="{FF2B5EF4-FFF2-40B4-BE49-F238E27FC236}">
                <a16:creationId xmlns:a16="http://schemas.microsoft.com/office/drawing/2014/main" id="{21157F6E-A494-8EC2-569A-9757EFFDF721}"/>
              </a:ext>
            </a:extLst>
          </p:cNvPr>
          <p:cNvSpPr>
            <a:spLocks noGrp="1"/>
          </p:cNvSpPr>
          <p:nvPr>
            <p:ph idx="1"/>
          </p:nvPr>
        </p:nvSpPr>
        <p:spPr>
          <a:xfrm>
            <a:off x="1371600" y="1238274"/>
            <a:ext cx="9105900" cy="5152416"/>
          </a:xfrm>
        </p:spPr>
        <p:txBody>
          <a:bodyPr>
            <a:normAutofit/>
          </a:bodyPr>
          <a:lstStyle/>
          <a:p>
            <a:pPr marL="0" indent="0">
              <a:lnSpc>
                <a:spcPct val="150000"/>
              </a:lnSpc>
              <a:buNone/>
            </a:pPr>
            <a:r>
              <a:rPr lang="zh-TW" altLang="zh-TW" sz="2400" kern="100" dirty="0">
                <a:effectLst/>
                <a:latin typeface="Calibri" panose="020F0502020204030204" pitchFamily="34" charset="0"/>
                <a:ea typeface="新細明體" panose="02020500000000000000" pitchFamily="18" charset="-120"/>
                <a:cs typeface="Times New Roman" panose="02020603050405020304" pitchFamily="18" charset="0"/>
              </a:rPr>
              <a:t>剛剛前面講到的</a:t>
            </a:r>
            <a:r>
              <a:rPr lang="en-US" altLang="zh-TW" sz="2400" kern="100" dirty="0">
                <a:effectLst/>
                <a:latin typeface="Calibri" panose="020F0502020204030204" pitchFamily="34" charset="0"/>
                <a:ea typeface="新細明體" panose="02020500000000000000" pitchFamily="18" charset="-120"/>
                <a:cs typeface="Times New Roman" panose="02020603050405020304" pitchFamily="18" charset="0"/>
              </a:rPr>
              <a:t>XOR</a:t>
            </a:r>
            <a:r>
              <a:rPr lang="zh-TW" altLang="zh-TW" sz="2400" kern="100" dirty="0">
                <a:effectLst/>
                <a:latin typeface="Calibri" panose="020F0502020204030204" pitchFamily="34" charset="0"/>
                <a:ea typeface="新細明體" panose="02020500000000000000" pitchFamily="18" charset="-120"/>
                <a:cs typeface="Times New Roman" panose="02020603050405020304" pitchFamily="18" charset="0"/>
              </a:rPr>
              <a:t>是隱藏層有</a:t>
            </a:r>
            <a:r>
              <a:rPr lang="en-US" altLang="zh-TW" sz="2400" kern="100" dirty="0">
                <a:effectLst/>
                <a:latin typeface="Calibri" panose="020F0502020204030204" pitchFamily="34" charset="0"/>
                <a:ea typeface="新細明體" panose="02020500000000000000" pitchFamily="18" charset="-120"/>
                <a:cs typeface="Times New Roman" panose="02020603050405020304" pitchFamily="18" charset="0"/>
              </a:rPr>
              <a:t>2</a:t>
            </a:r>
            <a:r>
              <a:rPr lang="zh-TW" altLang="zh-TW" sz="2400" kern="100" dirty="0">
                <a:effectLst/>
                <a:latin typeface="Calibri" panose="020F0502020204030204" pitchFamily="34" charset="0"/>
                <a:ea typeface="新細明體" panose="02020500000000000000" pitchFamily="18" charset="-120"/>
                <a:cs typeface="Times New Roman" panose="02020603050405020304" pitchFamily="18" charset="0"/>
              </a:rPr>
              <a:t>個神經元，在平面座標的轉換，如果問題更複雜，隱藏層有</a:t>
            </a:r>
            <a:r>
              <a:rPr lang="en-US" altLang="zh-TW" sz="2400" kern="100" dirty="0">
                <a:effectLst/>
                <a:latin typeface="Calibri" panose="020F0502020204030204" pitchFamily="34" charset="0"/>
                <a:ea typeface="新細明體" panose="02020500000000000000" pitchFamily="18" charset="-120"/>
                <a:cs typeface="Times New Roman" panose="02020603050405020304" pitchFamily="18" charset="0"/>
              </a:rPr>
              <a:t>3</a:t>
            </a:r>
            <a:r>
              <a:rPr lang="zh-TW" altLang="zh-TW" sz="2400" kern="100" dirty="0">
                <a:effectLst/>
                <a:latin typeface="Calibri" panose="020F0502020204030204" pitchFamily="34" charset="0"/>
                <a:ea typeface="新細明體" panose="02020500000000000000" pitchFamily="18" charset="-120"/>
                <a:cs typeface="Times New Roman" panose="02020603050405020304" pitchFamily="18" charset="0"/>
              </a:rPr>
              <a:t>個神經元就是</a:t>
            </a:r>
            <a:r>
              <a:rPr lang="en-US" altLang="zh-TW" sz="2400" kern="100" dirty="0">
                <a:effectLst/>
                <a:latin typeface="Calibri" panose="020F0502020204030204" pitchFamily="34" charset="0"/>
                <a:ea typeface="新細明體" panose="02020500000000000000" pitchFamily="18" charset="-120"/>
                <a:cs typeface="Times New Roman" panose="02020603050405020304" pitchFamily="18" charset="0"/>
              </a:rPr>
              <a:t>3</a:t>
            </a:r>
            <a:r>
              <a:rPr lang="zh-TW" altLang="zh-TW" sz="2400" kern="100" dirty="0">
                <a:effectLst/>
                <a:latin typeface="Calibri" panose="020F0502020204030204" pitchFamily="34" charset="0"/>
                <a:ea typeface="新細明體" panose="02020500000000000000" pitchFamily="18" charset="-120"/>
                <a:cs typeface="Times New Roman" panose="02020603050405020304" pitchFamily="18" charset="0"/>
              </a:rPr>
              <a:t>維座標轉換，深度學習如果超過</a:t>
            </a:r>
            <a:r>
              <a:rPr lang="en-US" altLang="zh-TW" sz="2400" kern="100" dirty="0">
                <a:effectLst/>
                <a:latin typeface="Calibri" panose="020F0502020204030204" pitchFamily="34" charset="0"/>
                <a:ea typeface="新細明體" panose="02020500000000000000" pitchFamily="18" charset="-120"/>
                <a:cs typeface="Times New Roman" panose="02020603050405020304" pitchFamily="18" charset="0"/>
              </a:rPr>
              <a:t>3</a:t>
            </a:r>
            <a:r>
              <a:rPr lang="zh-TW" altLang="zh-TW" sz="2400" kern="100" dirty="0">
                <a:effectLst/>
                <a:latin typeface="Calibri" panose="020F0502020204030204" pitchFamily="34" charset="0"/>
                <a:ea typeface="新細明體" panose="02020500000000000000" pitchFamily="18" charset="-120"/>
                <a:cs typeface="Times New Roman" panose="02020603050405020304" pitchFamily="18" charset="0"/>
              </a:rPr>
              <a:t>個神經元，就是一種高維度空間座標的轉換。</a:t>
            </a:r>
            <a:endParaRPr lang="en-US" altLang="zh-TW" sz="2400" kern="100" dirty="0">
              <a:effectLst/>
              <a:latin typeface="Calibri" panose="020F0502020204030204" pitchFamily="34" charset="0"/>
              <a:ea typeface="新細明體" panose="02020500000000000000" pitchFamily="18" charset="-120"/>
              <a:cs typeface="Times New Roman" panose="02020603050405020304" pitchFamily="18" charset="0"/>
            </a:endParaRPr>
          </a:p>
          <a:p>
            <a:pPr marL="0" indent="0">
              <a:lnSpc>
                <a:spcPct val="150000"/>
              </a:lnSpc>
              <a:buNone/>
            </a:pPr>
            <a:endParaRPr lang="en-US" altLang="zh-TW" sz="2400" kern="100" dirty="0">
              <a:latin typeface="Calibri" panose="020F0502020204030204" pitchFamily="34" charset="0"/>
              <a:ea typeface="新細明體" panose="02020500000000000000" pitchFamily="18" charset="-120"/>
              <a:cs typeface="Times New Roman" panose="02020603050405020304" pitchFamily="18" charset="0"/>
            </a:endParaRPr>
          </a:p>
          <a:p>
            <a:pPr marL="0" indent="0">
              <a:lnSpc>
                <a:spcPct val="150000"/>
              </a:lnSpc>
              <a:buNone/>
            </a:pPr>
            <a:endParaRPr lang="en-US" altLang="zh-TW" sz="2400" kern="100" dirty="0">
              <a:effectLst/>
              <a:latin typeface="Calibri" panose="020F0502020204030204" pitchFamily="34" charset="0"/>
              <a:ea typeface="新細明體" panose="02020500000000000000" pitchFamily="18" charset="-120"/>
              <a:cs typeface="Times New Roman" panose="02020603050405020304" pitchFamily="18" charset="0"/>
            </a:endParaRPr>
          </a:p>
          <a:p>
            <a:pPr marL="0" indent="0">
              <a:lnSpc>
                <a:spcPct val="150000"/>
              </a:lnSpc>
              <a:buNone/>
            </a:pPr>
            <a:endParaRPr lang="zh-TW" altLang="zh-TW" sz="2400" kern="100" dirty="0">
              <a:effectLst/>
              <a:latin typeface="Calibri" panose="020F0502020204030204" pitchFamily="34" charset="0"/>
              <a:ea typeface="新細明體" panose="02020500000000000000" pitchFamily="18" charset="-120"/>
              <a:cs typeface="Times New Roman" panose="02020603050405020304" pitchFamily="18" charset="0"/>
            </a:endParaRPr>
          </a:p>
          <a:p>
            <a:pPr marL="0" indent="0">
              <a:lnSpc>
                <a:spcPct val="150000"/>
              </a:lnSpc>
              <a:buNone/>
            </a:pPr>
            <a:r>
              <a:rPr lang="zh-TW" altLang="zh-TW" sz="2400" kern="100" dirty="0">
                <a:effectLst/>
                <a:latin typeface="Calibri" panose="020F0502020204030204" pitchFamily="34" charset="0"/>
                <a:ea typeface="新細明體" panose="02020500000000000000" pitchFamily="18" charset="-120"/>
                <a:cs typeface="Times New Roman" panose="02020603050405020304" pitchFamily="18" charset="0"/>
              </a:rPr>
              <a:t>如兩張紙做成的紙球，如果要使用深度學習做分類，就需要多層神經層來做分類。</a:t>
            </a:r>
          </a:p>
        </p:txBody>
      </p:sp>
      <p:pic>
        <p:nvPicPr>
          <p:cNvPr id="5" name="圖片 4">
            <a:extLst>
              <a:ext uri="{FF2B5EF4-FFF2-40B4-BE49-F238E27FC236}">
                <a16:creationId xmlns:a16="http://schemas.microsoft.com/office/drawing/2014/main" id="{26039F1B-5995-DFC2-4EB6-0D08EB6CFA15}"/>
              </a:ext>
            </a:extLst>
          </p:cNvPr>
          <p:cNvPicPr>
            <a:picLocks noChangeAspect="1"/>
          </p:cNvPicPr>
          <p:nvPr/>
        </p:nvPicPr>
        <p:blipFill>
          <a:blip r:embed="rId2"/>
          <a:stretch>
            <a:fillRect/>
          </a:stretch>
        </p:blipFill>
        <p:spPr>
          <a:xfrm>
            <a:off x="3912218" y="3050077"/>
            <a:ext cx="4367564" cy="2006272"/>
          </a:xfrm>
          <a:prstGeom prst="rect">
            <a:avLst/>
          </a:prstGeom>
        </p:spPr>
      </p:pic>
    </p:spTree>
    <p:extLst>
      <p:ext uri="{BB962C8B-B14F-4D97-AF65-F5344CB8AC3E}">
        <p14:creationId xmlns:p14="http://schemas.microsoft.com/office/powerpoint/2010/main" val="30330290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ADF1D94-91B5-C6AF-A407-07074ECBA9D3}"/>
              </a:ext>
            </a:extLst>
          </p:cNvPr>
          <p:cNvSpPr>
            <a:spLocks noGrp="1"/>
          </p:cNvSpPr>
          <p:nvPr>
            <p:ph type="title"/>
          </p:nvPr>
        </p:nvSpPr>
        <p:spPr>
          <a:xfrm>
            <a:off x="1371600" y="467310"/>
            <a:ext cx="5943600" cy="647700"/>
          </a:xfrm>
        </p:spPr>
        <p:txBody>
          <a:bodyPr>
            <a:normAutofit fontScale="90000"/>
          </a:bodyPr>
          <a:lstStyle/>
          <a:p>
            <a:r>
              <a:rPr lang="zh-TW" altLang="en-US" dirty="0"/>
              <a:t>正向與反向傳播</a:t>
            </a:r>
          </a:p>
        </p:txBody>
      </p:sp>
      <p:sp>
        <p:nvSpPr>
          <p:cNvPr id="6" name="內容版面配置區 5">
            <a:extLst>
              <a:ext uri="{FF2B5EF4-FFF2-40B4-BE49-F238E27FC236}">
                <a16:creationId xmlns:a16="http://schemas.microsoft.com/office/drawing/2014/main" id="{21157F6E-A494-8EC2-569A-9757EFFDF721}"/>
              </a:ext>
            </a:extLst>
          </p:cNvPr>
          <p:cNvSpPr>
            <a:spLocks noGrp="1"/>
          </p:cNvSpPr>
          <p:nvPr>
            <p:ph idx="1"/>
          </p:nvPr>
        </p:nvSpPr>
        <p:spPr>
          <a:xfrm>
            <a:off x="1371600" y="1238274"/>
            <a:ext cx="5016500" cy="5152416"/>
          </a:xfrm>
        </p:spPr>
        <p:txBody>
          <a:bodyPr>
            <a:normAutofit/>
          </a:bodyPr>
          <a:lstStyle/>
          <a:p>
            <a:pPr marL="0" indent="0">
              <a:lnSpc>
                <a:spcPct val="150000"/>
              </a:lnSpc>
              <a:buNone/>
            </a:pPr>
            <a:r>
              <a:rPr lang="zh-TW" altLang="en-US" sz="2400" kern="100" dirty="0">
                <a:effectLst/>
                <a:latin typeface="Calibri" panose="020F0502020204030204" pitchFamily="34" charset="0"/>
                <a:ea typeface="新細明體" panose="02020500000000000000" pitchFamily="18" charset="-120"/>
                <a:cs typeface="Times New Roman" panose="02020603050405020304" pitchFamily="18" charset="0"/>
              </a:rPr>
              <a:t>機器學習能夠自行從資料中學習，而學習目標就是為了降低預測值與實際值的差異稱為損失。監督式學習因為每筆資料都有明確的標籤，那經過全部神經層後計算出的預測值就可以使用損失函數計算出損失的分數，再經過優化器調整更新權重，就能夠讓機器學習降低預測及真實目標值的差異。</a:t>
            </a:r>
            <a:endParaRPr lang="zh-TW" altLang="zh-TW" sz="2400" kern="100" dirty="0">
              <a:effectLst/>
              <a:latin typeface="Calibri" panose="020F0502020204030204" pitchFamily="34" charset="0"/>
              <a:ea typeface="新細明體" panose="02020500000000000000" pitchFamily="18" charset="-120"/>
              <a:cs typeface="Times New Roman" panose="02020603050405020304" pitchFamily="18" charset="0"/>
            </a:endParaRPr>
          </a:p>
        </p:txBody>
      </p:sp>
      <p:pic>
        <p:nvPicPr>
          <p:cNvPr id="4" name="圖片 3">
            <a:extLst>
              <a:ext uri="{FF2B5EF4-FFF2-40B4-BE49-F238E27FC236}">
                <a16:creationId xmlns:a16="http://schemas.microsoft.com/office/drawing/2014/main" id="{3DE51873-3973-3C95-8D0B-5A05678C0252}"/>
              </a:ext>
            </a:extLst>
          </p:cNvPr>
          <p:cNvPicPr>
            <a:picLocks noChangeAspect="1"/>
          </p:cNvPicPr>
          <p:nvPr/>
        </p:nvPicPr>
        <p:blipFill>
          <a:blip r:embed="rId2"/>
          <a:stretch>
            <a:fillRect/>
          </a:stretch>
        </p:blipFill>
        <p:spPr>
          <a:xfrm>
            <a:off x="6388100" y="1904787"/>
            <a:ext cx="5572903" cy="3048425"/>
          </a:xfrm>
          <a:prstGeom prst="rect">
            <a:avLst/>
          </a:prstGeom>
        </p:spPr>
      </p:pic>
    </p:spTree>
    <p:extLst>
      <p:ext uri="{BB962C8B-B14F-4D97-AF65-F5344CB8AC3E}">
        <p14:creationId xmlns:p14="http://schemas.microsoft.com/office/powerpoint/2010/main" val="9480459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ADF1D94-91B5-C6AF-A407-07074ECBA9D3}"/>
              </a:ext>
            </a:extLst>
          </p:cNvPr>
          <p:cNvSpPr>
            <a:spLocks noGrp="1"/>
          </p:cNvSpPr>
          <p:nvPr>
            <p:ph type="title"/>
          </p:nvPr>
        </p:nvSpPr>
        <p:spPr>
          <a:xfrm>
            <a:off x="1371600" y="467310"/>
            <a:ext cx="5943600" cy="647700"/>
          </a:xfrm>
        </p:spPr>
        <p:txBody>
          <a:bodyPr>
            <a:normAutofit fontScale="90000"/>
          </a:bodyPr>
          <a:lstStyle/>
          <a:p>
            <a:r>
              <a:rPr lang="zh-TW" altLang="en-US" dirty="0"/>
              <a:t>神經網路的訓練迴圈</a:t>
            </a:r>
          </a:p>
        </p:txBody>
      </p:sp>
      <p:sp>
        <p:nvSpPr>
          <p:cNvPr id="6" name="內容版面配置區 5">
            <a:extLst>
              <a:ext uri="{FF2B5EF4-FFF2-40B4-BE49-F238E27FC236}">
                <a16:creationId xmlns:a16="http://schemas.microsoft.com/office/drawing/2014/main" id="{21157F6E-A494-8EC2-569A-9757EFFDF721}"/>
              </a:ext>
            </a:extLst>
          </p:cNvPr>
          <p:cNvSpPr>
            <a:spLocks noGrp="1"/>
          </p:cNvSpPr>
          <p:nvPr>
            <p:ph idx="1"/>
          </p:nvPr>
        </p:nvSpPr>
        <p:spPr>
          <a:xfrm>
            <a:off x="1371600" y="1238274"/>
            <a:ext cx="5016500" cy="5152416"/>
          </a:xfrm>
        </p:spPr>
        <p:txBody>
          <a:bodyPr>
            <a:normAutofit fontScale="92500"/>
          </a:bodyPr>
          <a:lstStyle/>
          <a:p>
            <a:pPr marL="0" indent="0">
              <a:lnSpc>
                <a:spcPts val="3800"/>
              </a:lnSpc>
              <a:buNone/>
            </a:pPr>
            <a:r>
              <a:rPr lang="zh-TW" altLang="zh-TW" sz="2400" kern="100" dirty="0">
                <a:effectLst/>
                <a:latin typeface="Calibri" panose="020F0502020204030204" pitchFamily="34" charset="0"/>
                <a:ea typeface="新細明體" panose="02020500000000000000" pitchFamily="18" charset="-120"/>
                <a:cs typeface="Times New Roman" panose="02020603050405020304" pitchFamily="18" charset="0"/>
              </a:rPr>
              <a:t>神經網路能夠自己使用資料來訓練，訓練迴圈需要重複輸入資料訓練多次後直到訓練出最佳的預測模型為止。初始權重普遍都是亂數產生每一層的初始權重後，訓練資料使用批次的部分樣本經過正向傳播算出預測值，再使用損失函數計算出損失，接著使用反向傳播計算出每一層神經層的錯誤比例，即可使用梯度下降法更新權重，準備下一次的訓練直到訓練出符合一定條件才會結束。</a:t>
            </a:r>
          </a:p>
        </p:txBody>
      </p:sp>
      <p:pic>
        <p:nvPicPr>
          <p:cNvPr id="5" name="圖片 4">
            <a:extLst>
              <a:ext uri="{FF2B5EF4-FFF2-40B4-BE49-F238E27FC236}">
                <a16:creationId xmlns:a16="http://schemas.microsoft.com/office/drawing/2014/main" id="{50BC027B-C4CD-5AB2-0068-0C39175DF630}"/>
              </a:ext>
            </a:extLst>
          </p:cNvPr>
          <p:cNvPicPr>
            <a:picLocks noChangeAspect="1"/>
          </p:cNvPicPr>
          <p:nvPr/>
        </p:nvPicPr>
        <p:blipFill>
          <a:blip r:embed="rId2"/>
          <a:stretch>
            <a:fillRect/>
          </a:stretch>
        </p:blipFill>
        <p:spPr>
          <a:xfrm>
            <a:off x="6546129" y="1913979"/>
            <a:ext cx="5163271" cy="3801005"/>
          </a:xfrm>
          <a:prstGeom prst="rect">
            <a:avLst/>
          </a:prstGeom>
        </p:spPr>
      </p:pic>
    </p:spTree>
    <p:extLst>
      <p:ext uri="{BB962C8B-B14F-4D97-AF65-F5344CB8AC3E}">
        <p14:creationId xmlns:p14="http://schemas.microsoft.com/office/powerpoint/2010/main" val="4029312473"/>
      </p:ext>
    </p:extLst>
  </p:cSld>
  <p:clrMapOvr>
    <a:masterClrMapping/>
  </p:clrMapOvr>
</p:sld>
</file>

<file path=ppt/theme/theme1.xml><?xml version="1.0" encoding="utf-8"?>
<a:theme xmlns:a="http://schemas.openxmlformats.org/drawingml/2006/main" name="裁剪">
  <a:themeElements>
    <a:clrScheme name="裁剪">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裁剪">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裁剪">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裁剪</Template>
  <TotalTime>498</TotalTime>
  <Words>1888</Words>
  <Application>Microsoft Office PowerPoint</Application>
  <PresentationFormat>寬螢幕</PresentationFormat>
  <Paragraphs>115</Paragraphs>
  <Slides>22</Slides>
  <Notes>0</Notes>
  <HiddenSlides>0</HiddenSlides>
  <MMClips>0</MMClips>
  <ScaleCrop>false</ScaleCrop>
  <HeadingPairs>
    <vt:vector size="6" baseType="variant">
      <vt:variant>
        <vt:lpstr>使用字型</vt:lpstr>
      </vt:variant>
      <vt:variant>
        <vt:i4>3</vt:i4>
      </vt:variant>
      <vt:variant>
        <vt:lpstr>佈景主題</vt:lpstr>
      </vt:variant>
      <vt:variant>
        <vt:i4>1</vt:i4>
      </vt:variant>
      <vt:variant>
        <vt:lpstr>投影片標題</vt:lpstr>
      </vt:variant>
      <vt:variant>
        <vt:i4>22</vt:i4>
      </vt:variant>
    </vt:vector>
  </HeadingPairs>
  <TitlesOfParts>
    <vt:vector size="26" baseType="lpstr">
      <vt:lpstr>Calibri</vt:lpstr>
      <vt:lpstr>Cambria Math</vt:lpstr>
      <vt:lpstr>Franklin Gothic Book</vt:lpstr>
      <vt:lpstr>裁剪</vt:lpstr>
      <vt:lpstr>第四章</vt:lpstr>
      <vt:lpstr>線性不可分問題</vt:lpstr>
      <vt:lpstr>兩層感知器解決XOR問題</vt:lpstr>
      <vt:lpstr>兩層感知器解決XOR問題</vt:lpstr>
      <vt:lpstr>多層感知器就是神經網路</vt:lpstr>
      <vt:lpstr>打造你的神經網路</vt:lpstr>
      <vt:lpstr>深度學習的幾何解釋</vt:lpstr>
      <vt:lpstr>正向與反向傳播</vt:lpstr>
      <vt:lpstr>神經網路的訓練迴圈</vt:lpstr>
      <vt:lpstr>神經網路到底學到了什麼</vt:lpstr>
      <vt:lpstr>啟動函數</vt:lpstr>
      <vt:lpstr>ReLU函數</vt:lpstr>
      <vt:lpstr>Softmax函數</vt:lpstr>
      <vt:lpstr>PowerPoint 簡報</vt:lpstr>
      <vt:lpstr>交叉熵(1)</vt:lpstr>
      <vt:lpstr>交叉熵(2)</vt:lpstr>
      <vt:lpstr>交叉熵(3)</vt:lpstr>
      <vt:lpstr>梯度下降法</vt:lpstr>
      <vt:lpstr>反向傳播演算法</vt:lpstr>
      <vt:lpstr>神經網路的樣本和標籤資料</vt:lpstr>
      <vt:lpstr>樣本資料 - 特徵標準化</vt:lpstr>
      <vt:lpstr>PowerPoint 簡報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第四章</dc:title>
  <dc:creator>mars lin</dc:creator>
  <cp:lastModifiedBy>mars lin</cp:lastModifiedBy>
  <cp:revision>7</cp:revision>
  <dcterms:created xsi:type="dcterms:W3CDTF">2023-02-05T10:33:34Z</dcterms:created>
  <dcterms:modified xsi:type="dcterms:W3CDTF">2023-02-09T02:51:32Z</dcterms:modified>
</cp:coreProperties>
</file>