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1" r:id="rId3"/>
    <p:sldId id="312" r:id="rId4"/>
    <p:sldId id="314" r:id="rId5"/>
    <p:sldId id="259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5" r:id="rId15"/>
    <p:sldId id="326" r:id="rId16"/>
    <p:sldId id="327" r:id="rId17"/>
    <p:sldId id="328" r:id="rId18"/>
    <p:sldId id="329" r:id="rId19"/>
    <p:sldId id="330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</p:sldIdLst>
  <p:sldSz cx="9144000" cy="5143500" type="screen16x9"/>
  <p:notesSz cx="6858000" cy="9144000"/>
  <p:embeddedFontLst>
    <p:embeddedFont>
      <p:font typeface="Anton" panose="020B0604020202020204" pitchFamily="2" charset="0"/>
      <p:regular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Poppins" panose="020B0502040204020203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CA0"/>
    <a:srgbClr val="6E7B59"/>
    <a:srgbClr val="DCB364"/>
    <a:srgbClr val="AF5C46"/>
    <a:srgbClr val="9CA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2D8474-318A-494F-AFAC-9A3F4266071B}">
  <a:tblStyle styleId="{DA2D8474-318A-494F-AFAC-9A3F42660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61DAB2-6B9F-0779-A2D8-F3A349759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1E7B7A-4F37-EEC0-80B3-D3846596D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DDBBC-28A7-4626-A22D-C6337D72E5CA}" type="datetimeFigureOut">
              <a:rPr lang="zh-TW" altLang="en-US" smtClean="0"/>
              <a:t>2023/2/20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ED5624-DAF6-BE83-5E4F-DCAD032D8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27FD28-5D8C-3E2A-06C6-6DEB85574F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2CC0A-7204-4C55-8427-1F2C11F650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597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003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035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96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52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006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089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324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140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55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10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565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49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78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5012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71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153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92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421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780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063b63ec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063b63ec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67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9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00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1242414e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a1242414e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7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460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727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12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527950"/>
            <a:ext cx="7243500" cy="1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098850"/>
            <a:ext cx="72435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91925" y="-446350"/>
            <a:ext cx="1382218" cy="691201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931073" y="3930531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720000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2"/>
          </p:nvPr>
        </p:nvSpPr>
        <p:spPr>
          <a:xfrm>
            <a:off x="4825525" y="1570175"/>
            <a:ext cx="3598500" cy="23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1325" y="411510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5"/>
          <p:cNvGrpSpPr/>
          <p:nvPr/>
        </p:nvGrpSpPr>
        <p:grpSpPr>
          <a:xfrm>
            <a:off x="7901304" y="-10"/>
            <a:ext cx="1156807" cy="915965"/>
            <a:chOff x="7812754" y="-10"/>
            <a:chExt cx="1156807" cy="915965"/>
          </a:xfrm>
        </p:grpSpPr>
        <p:sp>
          <p:nvSpPr>
            <p:cNvPr id="218" name="Google Shape;218;p25"/>
            <p:cNvSpPr/>
            <p:nvPr/>
          </p:nvSpPr>
          <p:spPr>
            <a:xfrm>
              <a:off x="7812754" y="-10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812754" y="337455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5"/>
          <p:cNvSpPr/>
          <p:nvPr/>
        </p:nvSpPr>
        <p:spPr>
          <a:xfrm>
            <a:off x="3631900" y="4603375"/>
            <a:ext cx="3336916" cy="643807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5614345" y="4115100"/>
            <a:ext cx="3827405" cy="1132072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2217575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2"/>
          </p:nvPr>
        </p:nvSpPr>
        <p:spPr>
          <a:xfrm>
            <a:off x="5552908" y="2119060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28"/>
          <p:cNvSpPr txBox="1">
            <a:spLocks noGrp="1"/>
          </p:cNvSpPr>
          <p:nvPr>
            <p:ph type="subTitle" idx="3"/>
          </p:nvPr>
        </p:nvSpPr>
        <p:spPr>
          <a:xfrm>
            <a:off x="2217494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"/>
          </p:nvPr>
        </p:nvSpPr>
        <p:spPr>
          <a:xfrm>
            <a:off x="5552795" y="3544246"/>
            <a:ext cx="18792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subTitle" idx="5"/>
          </p:nvPr>
        </p:nvSpPr>
        <p:spPr>
          <a:xfrm>
            <a:off x="2217450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6"/>
          </p:nvPr>
        </p:nvSpPr>
        <p:spPr>
          <a:xfrm>
            <a:off x="5552725" y="1766975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8"/>
          <p:cNvSpPr txBox="1">
            <a:spLocks noGrp="1"/>
          </p:cNvSpPr>
          <p:nvPr>
            <p:ph type="subTitle" idx="7"/>
          </p:nvPr>
        </p:nvSpPr>
        <p:spPr>
          <a:xfrm>
            <a:off x="2217450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subTitle" idx="8"/>
          </p:nvPr>
        </p:nvSpPr>
        <p:spPr>
          <a:xfrm>
            <a:off x="5552725" y="3179110"/>
            <a:ext cx="1879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 flipH="1">
            <a:off x="816530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flipH="1">
            <a:off x="8648698" y="2"/>
            <a:ext cx="495300" cy="49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 rot="-5400000" flipH="1">
            <a:off x="335468" y="3719249"/>
            <a:ext cx="1097269" cy="1768227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"/>
          <p:cNvSpPr/>
          <p:nvPr/>
        </p:nvSpPr>
        <p:spPr>
          <a:xfrm rot="-5400000" flipH="1">
            <a:off x="335626" y="4109334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8"/>
          <p:cNvSpPr/>
          <p:nvPr/>
        </p:nvSpPr>
        <p:spPr>
          <a:xfrm>
            <a:off x="8234575" y="4311925"/>
            <a:ext cx="582900" cy="58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8"/>
          <p:cNvSpPr/>
          <p:nvPr/>
        </p:nvSpPr>
        <p:spPr>
          <a:xfrm rot="5400000">
            <a:off x="-649173" y="574527"/>
            <a:ext cx="1952400" cy="72449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>
            <a:off x="818250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subTitle" idx="2"/>
          </p:nvPr>
        </p:nvSpPr>
        <p:spPr>
          <a:xfrm>
            <a:off x="3442406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3"/>
          </p:nvPr>
        </p:nvSpPr>
        <p:spPr>
          <a:xfrm>
            <a:off x="6066561" y="2091660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4"/>
          </p:nvPr>
        </p:nvSpPr>
        <p:spPr>
          <a:xfrm>
            <a:off x="2130331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subTitle" idx="5"/>
          </p:nvPr>
        </p:nvSpPr>
        <p:spPr>
          <a:xfrm>
            <a:off x="4754486" y="3521101"/>
            <a:ext cx="22593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5" name="Google Shape;275;p29"/>
          <p:cNvSpPr txBox="1">
            <a:spLocks noGrp="1"/>
          </p:cNvSpPr>
          <p:nvPr>
            <p:ph type="subTitle" idx="6"/>
          </p:nvPr>
        </p:nvSpPr>
        <p:spPr>
          <a:xfrm>
            <a:off x="818250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subTitle" idx="7"/>
          </p:nvPr>
        </p:nvSpPr>
        <p:spPr>
          <a:xfrm>
            <a:off x="3442411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ubTitle" idx="8"/>
          </p:nvPr>
        </p:nvSpPr>
        <p:spPr>
          <a:xfrm>
            <a:off x="6066586" y="1746550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9"/>
          </p:nvPr>
        </p:nvSpPr>
        <p:spPr>
          <a:xfrm>
            <a:off x="213033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3"/>
          </p:nvPr>
        </p:nvSpPr>
        <p:spPr>
          <a:xfrm>
            <a:off x="4754491" y="3171337"/>
            <a:ext cx="22593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-40844" y="4251521"/>
            <a:ext cx="3133407" cy="95552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 flipH="1">
            <a:off x="7013460" y="4098252"/>
            <a:ext cx="2130539" cy="1045008"/>
            <a:chOff x="14" y="4251530"/>
            <a:chExt cx="1818487" cy="891950"/>
          </a:xfrm>
        </p:grpSpPr>
        <p:sp>
          <p:nvSpPr>
            <p:cNvPr id="282" name="Google Shape;282;p29"/>
            <p:cNvSpPr/>
            <p:nvPr/>
          </p:nvSpPr>
          <p:spPr>
            <a:xfrm rot="5400000" flipH="1">
              <a:off x="199098" y="4251530"/>
              <a:ext cx="703800" cy="703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 rot="5400000">
              <a:off x="598255" y="3923234"/>
              <a:ext cx="622004" cy="1818487"/>
            </a:xfrm>
            <a:custGeom>
              <a:avLst/>
              <a:gdLst/>
              <a:ahLst/>
              <a:cxnLst/>
              <a:rect l="l" t="t" r="r" b="b"/>
              <a:pathLst>
                <a:path w="4378" h="10723" extrusionOk="0">
                  <a:moveTo>
                    <a:pt x="4378" y="0"/>
                  </a:moveTo>
                  <a:cubicBezTo>
                    <a:pt x="2800" y="1548"/>
                    <a:pt x="680" y="4690"/>
                    <a:pt x="1" y="10723"/>
                  </a:cubicBezTo>
                  <a:lnTo>
                    <a:pt x="4378" y="10723"/>
                  </a:lnTo>
                  <a:lnTo>
                    <a:pt x="43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9"/>
          <p:cNvGrpSpPr/>
          <p:nvPr/>
        </p:nvGrpSpPr>
        <p:grpSpPr>
          <a:xfrm rot="-5400000">
            <a:off x="370805" y="-371113"/>
            <a:ext cx="743127" cy="1484733"/>
            <a:chOff x="8451358" y="8"/>
            <a:chExt cx="692634" cy="1383850"/>
          </a:xfrm>
        </p:grpSpPr>
        <p:sp>
          <p:nvSpPr>
            <p:cNvPr id="285" name="Google Shape;285;p29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 rot="-5400000" flipH="1">
            <a:off x="6743238" y="1254225"/>
            <a:ext cx="3793461" cy="1156806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4"/>
          <p:cNvSpPr/>
          <p:nvPr/>
        </p:nvSpPr>
        <p:spPr>
          <a:xfrm flipH="1">
            <a:off x="8452811" y="4452300"/>
            <a:ext cx="691200" cy="69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4"/>
          <p:cNvSpPr/>
          <p:nvPr/>
        </p:nvSpPr>
        <p:spPr>
          <a:xfrm rot="-5400000">
            <a:off x="7573390" y="1105784"/>
            <a:ext cx="758100" cy="758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4"/>
          <p:cNvSpPr/>
          <p:nvPr/>
        </p:nvSpPr>
        <p:spPr>
          <a:xfrm flipH="1">
            <a:off x="296474" y="43189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4"/>
          <p:cNvSpPr/>
          <p:nvPr/>
        </p:nvSpPr>
        <p:spPr>
          <a:xfrm flipH="1">
            <a:off x="296474" y="769363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4"/>
          <p:cNvSpPr/>
          <p:nvPr/>
        </p:nvSpPr>
        <p:spPr>
          <a:xfrm rot="-5400000" flipH="1">
            <a:off x="526433" y="1444297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"/>
          <p:cNvSpPr/>
          <p:nvPr/>
        </p:nvSpPr>
        <p:spPr>
          <a:xfrm flipH="1">
            <a:off x="11" y="4003109"/>
            <a:ext cx="1140346" cy="114038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 rot="-5400000">
            <a:off x="7273712" y="906613"/>
            <a:ext cx="3008901" cy="889971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 rot="5400000" flipH="1">
            <a:off x="2244544" y="3805975"/>
            <a:ext cx="758100" cy="758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 flipH="1">
            <a:off x="1706073" y="2089580"/>
            <a:ext cx="1337527" cy="4798022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5"/>
          <p:cNvSpPr/>
          <p:nvPr/>
        </p:nvSpPr>
        <p:spPr>
          <a:xfrm rot="5400000">
            <a:off x="888564" y="3560862"/>
            <a:ext cx="669900" cy="2495376"/>
          </a:xfrm>
          <a:custGeom>
            <a:avLst/>
            <a:gdLst/>
            <a:ahLst/>
            <a:cxnLst/>
            <a:rect l="l" t="t" r="r" b="b"/>
            <a:pathLst>
              <a:path w="4378" h="10723" extrusionOk="0">
                <a:moveTo>
                  <a:pt x="4378" y="0"/>
                </a:moveTo>
                <a:cubicBezTo>
                  <a:pt x="2800" y="1548"/>
                  <a:pt x="680" y="4690"/>
                  <a:pt x="1" y="10723"/>
                </a:cubicBezTo>
                <a:lnTo>
                  <a:pt x="4378" y="10723"/>
                </a:lnTo>
                <a:lnTo>
                  <a:pt x="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5"/>
          <p:cNvSpPr/>
          <p:nvPr/>
        </p:nvSpPr>
        <p:spPr>
          <a:xfrm rot="-5400000">
            <a:off x="-293774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"/>
          <p:cNvSpPr/>
          <p:nvPr/>
        </p:nvSpPr>
        <p:spPr>
          <a:xfrm rot="-5400000">
            <a:off x="48309" y="977348"/>
            <a:ext cx="1156807" cy="578499"/>
          </a:xfrm>
          <a:custGeom>
            <a:avLst/>
            <a:gdLst/>
            <a:ahLst/>
            <a:cxnLst/>
            <a:rect l="l" t="t" r="r" b="b"/>
            <a:pathLst>
              <a:path w="14970" h="7486" extrusionOk="0">
                <a:moveTo>
                  <a:pt x="1" y="1"/>
                </a:moveTo>
                <a:cubicBezTo>
                  <a:pt x="1" y="4146"/>
                  <a:pt x="3340" y="7485"/>
                  <a:pt x="7485" y="7485"/>
                </a:cubicBezTo>
                <a:cubicBezTo>
                  <a:pt x="11630" y="7485"/>
                  <a:pt x="14970" y="4146"/>
                  <a:pt x="1497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69222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896077" y="2760525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69222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896075" y="2411635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691200" cy="69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7921839" y="3921297"/>
            <a:ext cx="1222153" cy="122220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-527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2399100" y="1523688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rot="10800000">
            <a:off x="7" y="3"/>
            <a:ext cx="978691" cy="9787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7" y="2"/>
            <a:ext cx="495300" cy="49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7"/>
          <p:cNvGrpSpPr/>
          <p:nvPr/>
        </p:nvGrpSpPr>
        <p:grpSpPr>
          <a:xfrm>
            <a:off x="297682" y="4277964"/>
            <a:ext cx="1093072" cy="865499"/>
            <a:chOff x="297682" y="4277964"/>
            <a:chExt cx="1093072" cy="865499"/>
          </a:xfrm>
        </p:grpSpPr>
        <p:sp>
          <p:nvSpPr>
            <p:cNvPr id="55" name="Google Shape;55;p7"/>
            <p:cNvSpPr/>
            <p:nvPr/>
          </p:nvSpPr>
          <p:spPr>
            <a:xfrm rot="10800000">
              <a:off x="297682" y="4596836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 rot="10800000">
              <a:off x="297682" y="4277964"/>
              <a:ext cx="1093072" cy="546628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7"/>
          <p:cNvSpPr/>
          <p:nvPr/>
        </p:nvSpPr>
        <p:spPr>
          <a:xfrm flipH="1">
            <a:off x="6176666" y="4236361"/>
            <a:ext cx="2481685" cy="734026"/>
          </a:xfrm>
          <a:custGeom>
            <a:avLst/>
            <a:gdLst/>
            <a:ahLst/>
            <a:cxnLst/>
            <a:rect l="l" t="t" r="r" b="b"/>
            <a:pathLst>
              <a:path w="21541" h="6450" extrusionOk="0">
                <a:moveTo>
                  <a:pt x="11047" y="1"/>
                </a:moveTo>
                <a:cubicBezTo>
                  <a:pt x="10962" y="1"/>
                  <a:pt x="10876" y="3"/>
                  <a:pt x="10789" y="6"/>
                </a:cubicBezTo>
                <a:cubicBezTo>
                  <a:pt x="8556" y="75"/>
                  <a:pt x="6537" y="1270"/>
                  <a:pt x="4737" y="2556"/>
                </a:cubicBezTo>
                <a:cubicBezTo>
                  <a:pt x="3091" y="3718"/>
                  <a:pt x="1522" y="4987"/>
                  <a:pt x="22" y="6346"/>
                </a:cubicBezTo>
                <a:lnTo>
                  <a:pt x="0" y="6397"/>
                </a:lnTo>
                <a:cubicBezTo>
                  <a:pt x="2357" y="6085"/>
                  <a:pt x="4458" y="6032"/>
                  <a:pt x="6708" y="6032"/>
                </a:cubicBezTo>
                <a:cubicBezTo>
                  <a:pt x="7425" y="6032"/>
                  <a:pt x="8156" y="6037"/>
                  <a:pt x="8916" y="6041"/>
                </a:cubicBezTo>
                <a:cubicBezTo>
                  <a:pt x="10789" y="6041"/>
                  <a:pt x="12667" y="6059"/>
                  <a:pt x="14523" y="6076"/>
                </a:cubicBezTo>
                <a:cubicBezTo>
                  <a:pt x="15809" y="6076"/>
                  <a:pt x="17078" y="6093"/>
                  <a:pt x="18347" y="6221"/>
                </a:cubicBezTo>
                <a:cubicBezTo>
                  <a:pt x="19264" y="6295"/>
                  <a:pt x="20166" y="6450"/>
                  <a:pt x="21079" y="6450"/>
                </a:cubicBezTo>
                <a:cubicBezTo>
                  <a:pt x="21233" y="6450"/>
                  <a:pt x="21386" y="6446"/>
                  <a:pt x="21540" y="6436"/>
                </a:cubicBezTo>
                <a:cubicBezTo>
                  <a:pt x="20828" y="5793"/>
                  <a:pt x="20113" y="5150"/>
                  <a:pt x="19397" y="4507"/>
                </a:cubicBezTo>
                <a:cubicBezTo>
                  <a:pt x="16996" y="2315"/>
                  <a:pt x="14258" y="1"/>
                  <a:pt x="110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flipH="1">
            <a:off x="5388283" y="4310100"/>
            <a:ext cx="3808967" cy="871672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5859568" y="4203401"/>
            <a:ext cx="633600" cy="63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413600" y="2790400"/>
            <a:ext cx="43167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5408750" y="3536800"/>
            <a:ext cx="3793461" cy="1644981"/>
            <a:chOff x="5408750" y="3536800"/>
            <a:chExt cx="3793461" cy="1644981"/>
          </a:xfrm>
        </p:grpSpPr>
        <p:sp>
          <p:nvSpPr>
            <p:cNvPr id="74" name="Google Shape;74;p9"/>
            <p:cNvSpPr/>
            <p:nvPr/>
          </p:nvSpPr>
          <p:spPr>
            <a:xfrm flipH="1">
              <a:off x="5408750" y="4024975"/>
              <a:ext cx="3793461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7307450" y="3536800"/>
              <a:ext cx="758100" cy="758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9"/>
          <p:cNvSpPr/>
          <p:nvPr/>
        </p:nvSpPr>
        <p:spPr>
          <a:xfrm rot="-5400000">
            <a:off x="8276347" y="3"/>
            <a:ext cx="867655" cy="86767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2138151" y="2059652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1139750" y="1652427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5917798" y="2059661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4" hasCustomPrompt="1"/>
          </p:nvPr>
        </p:nvSpPr>
        <p:spPr>
          <a:xfrm>
            <a:off x="4919375" y="1652326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2138151" y="3575486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1139750" y="3168103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7"/>
          </p:nvPr>
        </p:nvSpPr>
        <p:spPr>
          <a:xfrm>
            <a:off x="5917798" y="3575488"/>
            <a:ext cx="2417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919378" y="3168145"/>
            <a:ext cx="998400" cy="890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2138151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17798" y="1752125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2138151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917798" y="3267950"/>
            <a:ext cx="2417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/>
          <p:nvPr/>
        </p:nvSpPr>
        <p:spPr>
          <a:xfrm rot="5400000">
            <a:off x="-6585" y="4309125"/>
            <a:ext cx="844084" cy="84408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"/>
          <p:cNvSpPr/>
          <p:nvPr/>
        </p:nvSpPr>
        <p:spPr>
          <a:xfrm flipH="1">
            <a:off x="5690250" y="4152350"/>
            <a:ext cx="3513695" cy="1071504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8233586" y="4233051"/>
            <a:ext cx="910417" cy="910454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0" y="4452300"/>
            <a:ext cx="691200" cy="69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359444" y="160950"/>
            <a:ext cx="691200" cy="69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flipH="1">
            <a:off x="6" y="-12"/>
            <a:ext cx="807025" cy="1573247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1379175" y="1792525"/>
            <a:ext cx="26511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1379075" y="2395875"/>
            <a:ext cx="2651100" cy="9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20"/>
          <p:cNvSpPr/>
          <p:nvPr/>
        </p:nvSpPr>
        <p:spPr>
          <a:xfrm flipH="1">
            <a:off x="0" y="15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 flipH="1">
            <a:off x="-10" y="2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20"/>
          <p:cNvGrpSpPr/>
          <p:nvPr/>
        </p:nvGrpSpPr>
        <p:grpSpPr>
          <a:xfrm>
            <a:off x="8232129" y="-3"/>
            <a:ext cx="911853" cy="1821838"/>
            <a:chOff x="8451358" y="8"/>
            <a:chExt cx="692634" cy="1383850"/>
          </a:xfrm>
        </p:grpSpPr>
        <p:sp>
          <p:nvSpPr>
            <p:cNvPr id="171" name="Google Shape;171;p20"/>
            <p:cNvSpPr/>
            <p:nvPr/>
          </p:nvSpPr>
          <p:spPr>
            <a:xfrm rot="5400000" flipH="1">
              <a:off x="8452783" y="8"/>
              <a:ext cx="691200" cy="69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8451358" y="691205"/>
              <a:ext cx="692634" cy="692653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5285" y="1"/>
                  </a:moveTo>
                  <a:cubicBezTo>
                    <a:pt x="2358" y="1"/>
                    <a:pt x="0" y="2358"/>
                    <a:pt x="0" y="5286"/>
                  </a:cubicBezTo>
                  <a:lnTo>
                    <a:pt x="0" y="7395"/>
                  </a:lnTo>
                  <a:lnTo>
                    <a:pt x="7394" y="7395"/>
                  </a:lnTo>
                  <a:lnTo>
                    <a:pt x="7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0"/>
          <p:cNvSpPr/>
          <p:nvPr/>
        </p:nvSpPr>
        <p:spPr>
          <a:xfrm flipH="1">
            <a:off x="-5" y="3785078"/>
            <a:ext cx="692634" cy="6926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-5400000" flipH="1">
            <a:off x="393538" y="3462835"/>
            <a:ext cx="1287126" cy="2074174"/>
          </a:xfrm>
          <a:custGeom>
            <a:avLst/>
            <a:gdLst/>
            <a:ahLst/>
            <a:cxnLst/>
            <a:rect l="l" t="t" r="r" b="b"/>
            <a:pathLst>
              <a:path w="3436" h="5537" extrusionOk="0">
                <a:moveTo>
                  <a:pt x="944" y="1"/>
                </a:moveTo>
                <a:cubicBezTo>
                  <a:pt x="1" y="2073"/>
                  <a:pt x="2459" y="4623"/>
                  <a:pt x="3435" y="5537"/>
                </a:cubicBezTo>
                <a:lnTo>
                  <a:pt x="34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 rot="-5400000" flipH="1">
            <a:off x="335639" y="4100829"/>
            <a:ext cx="707030" cy="1378304"/>
          </a:xfrm>
          <a:custGeom>
            <a:avLst/>
            <a:gdLst/>
            <a:ahLst/>
            <a:cxnLst/>
            <a:rect l="l" t="t" r="r" b="b"/>
            <a:pathLst>
              <a:path w="2214" h="4316" extrusionOk="0">
                <a:moveTo>
                  <a:pt x="958" y="1"/>
                </a:moveTo>
                <a:cubicBezTo>
                  <a:pt x="0" y="1393"/>
                  <a:pt x="899" y="2986"/>
                  <a:pt x="2213" y="4315"/>
                </a:cubicBezTo>
                <a:lnTo>
                  <a:pt x="221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973725" y="1106475"/>
            <a:ext cx="3038400" cy="18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973749" y="2939625"/>
            <a:ext cx="3038400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9" name="Google Shape;189;p22"/>
          <p:cNvSpPr>
            <a:spLocks noGrp="1"/>
          </p:cNvSpPr>
          <p:nvPr>
            <p:ph type="pic" idx="2"/>
          </p:nvPr>
        </p:nvSpPr>
        <p:spPr>
          <a:xfrm>
            <a:off x="4655875" y="963900"/>
            <a:ext cx="3120300" cy="3120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0" name="Google Shape;190;p22"/>
          <p:cNvSpPr/>
          <p:nvPr/>
        </p:nvSpPr>
        <p:spPr>
          <a:xfrm flipH="1">
            <a:off x="6081916" y="4230249"/>
            <a:ext cx="3120286" cy="951525"/>
          </a:xfrm>
          <a:custGeom>
            <a:avLst/>
            <a:gdLst/>
            <a:ahLst/>
            <a:cxnLst/>
            <a:rect l="l" t="t" r="r" b="b"/>
            <a:pathLst>
              <a:path w="16452" h="6105" extrusionOk="0">
                <a:moveTo>
                  <a:pt x="2136" y="1"/>
                </a:moveTo>
                <a:cubicBezTo>
                  <a:pt x="1296" y="1"/>
                  <a:pt x="444" y="389"/>
                  <a:pt x="0" y="1107"/>
                </a:cubicBezTo>
                <a:lnTo>
                  <a:pt x="107" y="6002"/>
                </a:lnTo>
                <a:cubicBezTo>
                  <a:pt x="866" y="5992"/>
                  <a:pt x="1624" y="5988"/>
                  <a:pt x="2381" y="5988"/>
                </a:cubicBezTo>
                <a:cubicBezTo>
                  <a:pt x="6359" y="5988"/>
                  <a:pt x="10316" y="6105"/>
                  <a:pt x="14294" y="6105"/>
                </a:cubicBezTo>
                <a:cubicBezTo>
                  <a:pt x="15012" y="6105"/>
                  <a:pt x="15732" y="6101"/>
                  <a:pt x="16452" y="6092"/>
                </a:cubicBezTo>
                <a:cubicBezTo>
                  <a:pt x="15843" y="4750"/>
                  <a:pt x="15024" y="3464"/>
                  <a:pt x="13863" y="2573"/>
                </a:cubicBezTo>
                <a:cubicBezTo>
                  <a:pt x="12946" y="1876"/>
                  <a:pt x="11802" y="1442"/>
                  <a:pt x="10667" y="1442"/>
                </a:cubicBezTo>
                <a:cubicBezTo>
                  <a:pt x="10343" y="1442"/>
                  <a:pt x="10018" y="1477"/>
                  <a:pt x="9701" y="1553"/>
                </a:cubicBezTo>
                <a:cubicBezTo>
                  <a:pt x="8968" y="1750"/>
                  <a:pt x="8290" y="2144"/>
                  <a:pt x="7557" y="2393"/>
                </a:cubicBezTo>
                <a:cubicBezTo>
                  <a:pt x="7179" y="2524"/>
                  <a:pt x="6762" y="2616"/>
                  <a:pt x="6355" y="2616"/>
                </a:cubicBezTo>
                <a:cubicBezTo>
                  <a:pt x="5991" y="2616"/>
                  <a:pt x="5636" y="2543"/>
                  <a:pt x="5324" y="2359"/>
                </a:cubicBezTo>
                <a:cubicBezTo>
                  <a:pt x="4630" y="1947"/>
                  <a:pt x="4308" y="1124"/>
                  <a:pt x="3717" y="571"/>
                </a:cubicBezTo>
                <a:cubicBezTo>
                  <a:pt x="3287" y="185"/>
                  <a:pt x="2714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 rot="5400000">
            <a:off x="28" y="4194247"/>
            <a:ext cx="949222" cy="949278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5285" y="1"/>
                </a:moveTo>
                <a:cubicBezTo>
                  <a:pt x="2358" y="1"/>
                  <a:pt x="0" y="2358"/>
                  <a:pt x="0" y="5286"/>
                </a:cubicBezTo>
                <a:lnTo>
                  <a:pt x="0" y="7395"/>
                </a:lnTo>
                <a:lnTo>
                  <a:pt x="7394" y="7395"/>
                </a:lnTo>
                <a:lnTo>
                  <a:pt x="73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oppins"/>
              <a:buNone/>
              <a:defRPr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8" r:id="rId5"/>
    <p:sldLayoutId id="2147483659" r:id="rId6"/>
    <p:sldLayoutId id="2147483663" r:id="rId7"/>
    <p:sldLayoutId id="2147483666" r:id="rId8"/>
    <p:sldLayoutId id="2147483668" r:id="rId9"/>
    <p:sldLayoutId id="2147483671" r:id="rId10"/>
    <p:sldLayoutId id="2147483674" r:id="rId11"/>
    <p:sldLayoutId id="2147483675" r:id="rId12"/>
    <p:sldLayoutId id="2147483680" r:id="rId13"/>
    <p:sldLayoutId id="2147483681" r:id="rId1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ctrTitle"/>
          </p:nvPr>
        </p:nvSpPr>
        <p:spPr>
          <a:xfrm>
            <a:off x="2475775" y="1487800"/>
            <a:ext cx="3858900" cy="1083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Chapter 5</a:t>
            </a:r>
            <a:endParaRPr dirty="0"/>
          </a:p>
        </p:txBody>
      </p:sp>
      <p:sp>
        <p:nvSpPr>
          <p:cNvPr id="372" name="Google Shape;372;p39"/>
          <p:cNvSpPr txBox="1">
            <a:spLocks noGrp="1"/>
          </p:cNvSpPr>
          <p:nvPr>
            <p:ph type="subTitle" idx="1"/>
          </p:nvPr>
        </p:nvSpPr>
        <p:spPr>
          <a:xfrm>
            <a:off x="2475776" y="2675425"/>
            <a:ext cx="3858900" cy="4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打造你的神經網路 </a:t>
            </a:r>
            <a:r>
              <a:rPr lang="en-US" altLang="zh-TW" dirty="0"/>
              <a:t>– </a:t>
            </a:r>
            <a:r>
              <a:rPr lang="zh-TW" altLang="en-US" dirty="0"/>
              <a:t>多層感知器</a:t>
            </a:r>
            <a:endParaRPr dirty="0"/>
          </a:p>
        </p:txBody>
      </p:sp>
      <p:grpSp>
        <p:nvGrpSpPr>
          <p:cNvPr id="373" name="Google Shape;373;p39"/>
          <p:cNvGrpSpPr/>
          <p:nvPr/>
        </p:nvGrpSpPr>
        <p:grpSpPr>
          <a:xfrm>
            <a:off x="-41325" y="3921300"/>
            <a:ext cx="6465842" cy="1260481"/>
            <a:chOff x="-41325" y="3921300"/>
            <a:chExt cx="6465842" cy="1260481"/>
          </a:xfrm>
        </p:grpSpPr>
        <p:sp>
          <p:nvSpPr>
            <p:cNvPr id="374" name="Google Shape;374;p39"/>
            <p:cNvSpPr/>
            <p:nvPr/>
          </p:nvSpPr>
          <p:spPr>
            <a:xfrm>
              <a:off x="691200" y="3921300"/>
              <a:ext cx="4132156" cy="1222194"/>
            </a:xfrm>
            <a:custGeom>
              <a:avLst/>
              <a:gdLst/>
              <a:ahLst/>
              <a:cxnLst/>
              <a:rect l="l" t="t" r="r" b="b"/>
              <a:pathLst>
                <a:path w="21541" h="6450" extrusionOk="0">
                  <a:moveTo>
                    <a:pt x="11047" y="1"/>
                  </a:moveTo>
                  <a:cubicBezTo>
                    <a:pt x="10962" y="1"/>
                    <a:pt x="10876" y="3"/>
                    <a:pt x="10789" y="6"/>
                  </a:cubicBezTo>
                  <a:cubicBezTo>
                    <a:pt x="8556" y="75"/>
                    <a:pt x="6537" y="1270"/>
                    <a:pt x="4737" y="2556"/>
                  </a:cubicBezTo>
                  <a:cubicBezTo>
                    <a:pt x="3091" y="3718"/>
                    <a:pt x="1522" y="4987"/>
                    <a:pt x="22" y="6346"/>
                  </a:cubicBezTo>
                  <a:lnTo>
                    <a:pt x="0" y="6397"/>
                  </a:lnTo>
                  <a:cubicBezTo>
                    <a:pt x="2357" y="6085"/>
                    <a:pt x="4458" y="6032"/>
                    <a:pt x="6708" y="6032"/>
                  </a:cubicBezTo>
                  <a:cubicBezTo>
                    <a:pt x="7425" y="6032"/>
                    <a:pt x="8156" y="6037"/>
                    <a:pt x="8916" y="6041"/>
                  </a:cubicBezTo>
                  <a:cubicBezTo>
                    <a:pt x="10789" y="6041"/>
                    <a:pt x="12667" y="6059"/>
                    <a:pt x="14523" y="6076"/>
                  </a:cubicBezTo>
                  <a:cubicBezTo>
                    <a:pt x="15809" y="6076"/>
                    <a:pt x="17078" y="6093"/>
                    <a:pt x="18347" y="6221"/>
                  </a:cubicBezTo>
                  <a:cubicBezTo>
                    <a:pt x="19264" y="6295"/>
                    <a:pt x="20166" y="6450"/>
                    <a:pt x="21079" y="6450"/>
                  </a:cubicBezTo>
                  <a:cubicBezTo>
                    <a:pt x="21233" y="6450"/>
                    <a:pt x="21386" y="6446"/>
                    <a:pt x="21540" y="6436"/>
                  </a:cubicBezTo>
                  <a:cubicBezTo>
                    <a:pt x="20828" y="5793"/>
                    <a:pt x="20113" y="5150"/>
                    <a:pt x="19397" y="4507"/>
                  </a:cubicBezTo>
                  <a:cubicBezTo>
                    <a:pt x="16996" y="2315"/>
                    <a:pt x="14258" y="1"/>
                    <a:pt x="11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-41325" y="4024975"/>
              <a:ext cx="6465842" cy="1156806"/>
            </a:xfrm>
            <a:custGeom>
              <a:avLst/>
              <a:gdLst/>
              <a:ahLst/>
              <a:cxnLst/>
              <a:rect l="l" t="t" r="r" b="b"/>
              <a:pathLst>
                <a:path w="16452" h="6105" extrusionOk="0">
                  <a:moveTo>
                    <a:pt x="2136" y="1"/>
                  </a:moveTo>
                  <a:cubicBezTo>
                    <a:pt x="1296" y="1"/>
                    <a:pt x="444" y="389"/>
                    <a:pt x="0" y="1107"/>
                  </a:cubicBezTo>
                  <a:lnTo>
                    <a:pt x="107" y="6002"/>
                  </a:lnTo>
                  <a:cubicBezTo>
                    <a:pt x="866" y="5992"/>
                    <a:pt x="1624" y="5988"/>
                    <a:pt x="2381" y="5988"/>
                  </a:cubicBezTo>
                  <a:cubicBezTo>
                    <a:pt x="6359" y="5988"/>
                    <a:pt x="10316" y="6105"/>
                    <a:pt x="14294" y="6105"/>
                  </a:cubicBezTo>
                  <a:cubicBezTo>
                    <a:pt x="15012" y="6105"/>
                    <a:pt x="15732" y="6101"/>
                    <a:pt x="16452" y="6092"/>
                  </a:cubicBezTo>
                  <a:cubicBezTo>
                    <a:pt x="15843" y="4750"/>
                    <a:pt x="15024" y="3464"/>
                    <a:pt x="13863" y="2573"/>
                  </a:cubicBezTo>
                  <a:cubicBezTo>
                    <a:pt x="12946" y="1876"/>
                    <a:pt x="11802" y="1442"/>
                    <a:pt x="10667" y="1442"/>
                  </a:cubicBezTo>
                  <a:cubicBezTo>
                    <a:pt x="10343" y="1442"/>
                    <a:pt x="10018" y="1477"/>
                    <a:pt x="9701" y="1553"/>
                  </a:cubicBezTo>
                  <a:cubicBezTo>
                    <a:pt x="8968" y="1750"/>
                    <a:pt x="8290" y="2144"/>
                    <a:pt x="7557" y="2393"/>
                  </a:cubicBezTo>
                  <a:cubicBezTo>
                    <a:pt x="7179" y="2524"/>
                    <a:pt x="6762" y="2616"/>
                    <a:pt x="6355" y="2616"/>
                  </a:cubicBezTo>
                  <a:cubicBezTo>
                    <a:pt x="5991" y="2616"/>
                    <a:pt x="5636" y="2543"/>
                    <a:pt x="5324" y="2359"/>
                  </a:cubicBezTo>
                  <a:cubicBezTo>
                    <a:pt x="4630" y="1947"/>
                    <a:pt x="4308" y="1124"/>
                    <a:pt x="3717" y="571"/>
                  </a:cubicBezTo>
                  <a:cubicBezTo>
                    <a:pt x="3287" y="185"/>
                    <a:pt x="2714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026175" y="3921300"/>
              <a:ext cx="758100" cy="758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39"/>
          <p:cNvGrpSpPr/>
          <p:nvPr/>
        </p:nvGrpSpPr>
        <p:grpSpPr>
          <a:xfrm>
            <a:off x="7337329" y="399295"/>
            <a:ext cx="1350555" cy="1032070"/>
            <a:chOff x="4338287" y="332320"/>
            <a:chExt cx="1072465" cy="819558"/>
          </a:xfrm>
        </p:grpSpPr>
        <p:grpSp>
          <p:nvGrpSpPr>
            <p:cNvPr id="378" name="Google Shape;378;p39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379" name="Google Shape;379;p39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9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" name="Google Shape;381;p39"/>
            <p:cNvSpPr/>
            <p:nvPr/>
          </p:nvSpPr>
          <p:spPr>
            <a:xfrm rot="10800000">
              <a:off x="4999906" y="332320"/>
              <a:ext cx="410847" cy="819558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557840-E77E-17EF-FCC0-B9162047298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8;p49">
            <a:extLst>
              <a:ext uri="{FF2B5EF4-FFF2-40B4-BE49-F238E27FC236}">
                <a16:creationId xmlns:a16="http://schemas.microsoft.com/office/drawing/2014/main" id="{0EF3A73E-EC8A-D9C3-8B06-E102E139E1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90605" y="1713544"/>
            <a:ext cx="3044051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300" dirty="0"/>
              <a:t>第一個參數</a:t>
            </a:r>
            <a:r>
              <a:rPr lang="en-US" altLang="zh-TW" sz="1300" dirty="0"/>
              <a:t>10</a:t>
            </a:r>
            <a:r>
              <a:rPr lang="zh-TW" altLang="en-US" sz="1300" dirty="0"/>
              <a:t>，神經元數，為正整數。</a:t>
            </a:r>
            <a:endParaRPr lang="en-US" altLang="zh-TW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300" dirty="0"/>
              <a:t>(</a:t>
            </a:r>
            <a:r>
              <a:rPr lang="zh-TW" altLang="en-US" sz="1300" dirty="0"/>
              <a:t>*</a:t>
            </a:r>
            <a:r>
              <a:rPr lang="en-US" altLang="zh-TW" sz="1300" dirty="0"/>
              <a:t>, 10)</a:t>
            </a:r>
            <a:r>
              <a:rPr lang="zh-TW" altLang="en-US" sz="1300" dirty="0"/>
              <a:t>形狀的輸出，「*」是樣本數。</a:t>
            </a:r>
            <a:endParaRPr sz="1300" dirty="0"/>
          </a:p>
        </p:txBody>
      </p:sp>
      <p:sp>
        <p:nvSpPr>
          <p:cNvPr id="8" name="Google Shape;564;p49">
            <a:extLst>
              <a:ext uri="{FF2B5EF4-FFF2-40B4-BE49-F238E27FC236}">
                <a16:creationId xmlns:a16="http://schemas.microsoft.com/office/drawing/2014/main" id="{6495706F-9FCF-C94B-B81D-2C139F58CAB3}"/>
              </a:ext>
            </a:extLst>
          </p:cNvPr>
          <p:cNvSpPr txBox="1">
            <a:spLocks/>
          </p:cNvSpPr>
          <p:nvPr/>
        </p:nvSpPr>
        <p:spPr>
          <a:xfrm>
            <a:off x="1931264" y="1756294"/>
            <a:ext cx="184554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units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8DD710-7841-DEA5-111D-1AB839B32B1D}"/>
              </a:ext>
            </a:extLst>
          </p:cNvPr>
          <p:cNvSpPr txBox="1"/>
          <p:nvPr/>
        </p:nvSpPr>
        <p:spPr>
          <a:xfrm>
            <a:off x="2286952" y="999500"/>
            <a:ext cx="4874895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 (Dens(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6E7B59"/>
                </a:solidFill>
              </a:rPr>
              <a:t>input_shape</a:t>
            </a:r>
            <a:r>
              <a:rPr lang="en-US" altLang="zh-TW" dirty="0">
                <a:solidFill>
                  <a:srgbClr val="6E7B59"/>
                </a:solidFill>
              </a:rPr>
              <a:t>=(8, )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46CA0"/>
                </a:solidFill>
              </a:rPr>
              <a:t>activation=“</a:t>
            </a:r>
            <a:r>
              <a:rPr lang="en-US" altLang="zh-TW" dirty="0" err="1">
                <a:solidFill>
                  <a:srgbClr val="046CA0"/>
                </a:solidFill>
              </a:rPr>
              <a:t>relu</a:t>
            </a:r>
            <a:r>
              <a:rPr lang="en-US" altLang="zh-TW" dirty="0">
                <a:solidFill>
                  <a:srgbClr val="0070C0"/>
                </a:solidFill>
              </a:rPr>
              <a:t>”</a:t>
            </a:r>
            <a:r>
              <a:rPr lang="en-US" altLang="zh-TW" dirty="0"/>
              <a:t>))</a:t>
            </a:r>
          </a:p>
        </p:txBody>
      </p:sp>
      <p:sp>
        <p:nvSpPr>
          <p:cNvPr id="12" name="Google Shape;558;p49">
            <a:extLst>
              <a:ext uri="{FF2B5EF4-FFF2-40B4-BE49-F238E27FC236}">
                <a16:creationId xmlns:a16="http://schemas.microsoft.com/office/drawing/2014/main" id="{FD059DA4-8D80-8826-770F-9549868CF489}"/>
              </a:ext>
            </a:extLst>
          </p:cNvPr>
          <p:cNvSpPr txBox="1">
            <a:spLocks/>
          </p:cNvSpPr>
          <p:nvPr/>
        </p:nvSpPr>
        <p:spPr>
          <a:xfrm>
            <a:off x="4290607" y="2456537"/>
            <a:ext cx="304405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300" dirty="0"/>
              <a:t>指定輸入資料的形狀，值</a:t>
            </a:r>
            <a:r>
              <a:rPr lang="en-US" altLang="zh-TW" sz="1300" dirty="0"/>
              <a:t>(8, )</a:t>
            </a:r>
            <a:r>
              <a:rPr lang="zh-TW" altLang="en-US" sz="1300" dirty="0"/>
              <a:t>表示使用</a:t>
            </a:r>
            <a:endParaRPr lang="en-US" altLang="zh-TW" sz="1300" dirty="0"/>
          </a:p>
          <a:p>
            <a:pPr marL="0" indent="0" algn="just"/>
            <a:r>
              <a:rPr lang="en-US" altLang="zh-TW" sz="1300" dirty="0"/>
              <a:t>(*,</a:t>
            </a:r>
            <a:r>
              <a:rPr lang="zh-TW" altLang="en-US" sz="1300" dirty="0"/>
              <a:t> </a:t>
            </a:r>
            <a:r>
              <a:rPr lang="en-US" altLang="zh-TW" sz="1300" dirty="0"/>
              <a:t>8)</a:t>
            </a:r>
            <a:r>
              <a:rPr lang="zh-TW" altLang="en-US" sz="1300" dirty="0"/>
              <a:t>的輸入資料。 「*」是特徵數。</a:t>
            </a:r>
          </a:p>
        </p:txBody>
      </p:sp>
      <p:sp>
        <p:nvSpPr>
          <p:cNvPr id="13" name="Google Shape;564;p49">
            <a:extLst>
              <a:ext uri="{FF2B5EF4-FFF2-40B4-BE49-F238E27FC236}">
                <a16:creationId xmlns:a16="http://schemas.microsoft.com/office/drawing/2014/main" id="{AB115D95-A97E-C611-6B38-C54CE546534E}"/>
              </a:ext>
            </a:extLst>
          </p:cNvPr>
          <p:cNvSpPr txBox="1">
            <a:spLocks/>
          </p:cNvSpPr>
          <p:nvPr/>
        </p:nvSpPr>
        <p:spPr>
          <a:xfrm>
            <a:off x="1931264" y="2499287"/>
            <a:ext cx="1942148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</a:t>
            </a:r>
            <a:r>
              <a:rPr lang="en-US" sz="1800" dirty="0" err="1"/>
              <a:t>input_shape</a:t>
            </a:r>
            <a:endParaRPr lang="en-US" sz="1800" dirty="0"/>
          </a:p>
        </p:txBody>
      </p:sp>
      <p:sp>
        <p:nvSpPr>
          <p:cNvPr id="14" name="Google Shape;558;p49">
            <a:extLst>
              <a:ext uri="{FF2B5EF4-FFF2-40B4-BE49-F238E27FC236}">
                <a16:creationId xmlns:a16="http://schemas.microsoft.com/office/drawing/2014/main" id="{04EBBC19-A9BC-65C1-E36F-1D7CE66B5F1E}"/>
              </a:ext>
            </a:extLst>
          </p:cNvPr>
          <p:cNvSpPr txBox="1">
            <a:spLocks/>
          </p:cNvSpPr>
          <p:nvPr/>
        </p:nvSpPr>
        <p:spPr>
          <a:xfrm>
            <a:off x="4290607" y="3199530"/>
            <a:ext cx="3176993" cy="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300" dirty="0"/>
              <a:t>指定使用的啟動函數，字串</a:t>
            </a:r>
            <a:r>
              <a:rPr lang="en-US" altLang="zh-TW" sz="1300" dirty="0"/>
              <a:t>“</a:t>
            </a:r>
            <a:r>
              <a:rPr lang="en-US" altLang="zh-TW" sz="1300" dirty="0" err="1"/>
              <a:t>relu</a:t>
            </a:r>
            <a:r>
              <a:rPr lang="en-US" altLang="zh-TW" sz="1300" dirty="0"/>
              <a:t>”</a:t>
            </a:r>
            <a:r>
              <a:rPr lang="zh-TW" altLang="en-US" sz="1300" dirty="0"/>
              <a:t>是</a:t>
            </a:r>
            <a:r>
              <a:rPr lang="en-US" altLang="zh-TW" sz="1300" dirty="0" err="1"/>
              <a:t>ReLU</a:t>
            </a:r>
            <a:endParaRPr lang="en-US" altLang="zh-TW" sz="1300" dirty="0"/>
          </a:p>
          <a:p>
            <a:pPr marL="0" indent="0" algn="just"/>
            <a:r>
              <a:rPr lang="zh-TW" altLang="en-US" sz="1300" dirty="0"/>
              <a:t>函數；</a:t>
            </a:r>
            <a:r>
              <a:rPr lang="en-US" altLang="zh-TW" sz="1300" dirty="0"/>
              <a:t>”sigmoid”</a:t>
            </a:r>
            <a:r>
              <a:rPr lang="zh-TW" altLang="en-US" sz="1300" dirty="0"/>
              <a:t>是</a:t>
            </a:r>
            <a:r>
              <a:rPr lang="en-US" altLang="zh-TW" sz="1300" dirty="0"/>
              <a:t>Sigmoid</a:t>
            </a:r>
            <a:r>
              <a:rPr lang="zh-TW" altLang="en-US" sz="1300" dirty="0"/>
              <a:t>函數；</a:t>
            </a:r>
            <a:r>
              <a:rPr lang="en-US" altLang="zh-TW" sz="1300" dirty="0"/>
              <a:t>”tanh”</a:t>
            </a:r>
          </a:p>
          <a:p>
            <a:pPr marL="0" indent="0" algn="just"/>
            <a:r>
              <a:rPr lang="zh-TW" altLang="en-US" sz="1300" dirty="0"/>
              <a:t>是</a:t>
            </a:r>
            <a:r>
              <a:rPr lang="en-US" altLang="zh-TW" sz="1300" dirty="0"/>
              <a:t>Tanh</a:t>
            </a:r>
            <a:r>
              <a:rPr lang="zh-TW" altLang="en-US" sz="1300" dirty="0"/>
              <a:t>函數；</a:t>
            </a:r>
            <a:r>
              <a:rPr lang="en-US" altLang="zh-TW" sz="1300" dirty="0"/>
              <a:t>“</a:t>
            </a:r>
            <a:r>
              <a:rPr lang="en-US" altLang="zh-TW" sz="1300" dirty="0" err="1"/>
              <a:t>softmax</a:t>
            </a:r>
            <a:r>
              <a:rPr lang="en-US" altLang="zh-TW" sz="1300" dirty="0"/>
              <a:t>”</a:t>
            </a:r>
            <a:r>
              <a:rPr lang="zh-TW" altLang="en-US" sz="1300" dirty="0"/>
              <a:t>是</a:t>
            </a:r>
            <a:r>
              <a:rPr lang="en-US" altLang="zh-TW" sz="1300" dirty="0" err="1"/>
              <a:t>Softmax</a:t>
            </a:r>
            <a:r>
              <a:rPr lang="zh-TW" altLang="en-US" sz="1300" dirty="0"/>
              <a:t>函數。</a:t>
            </a:r>
          </a:p>
        </p:txBody>
      </p:sp>
      <p:sp>
        <p:nvSpPr>
          <p:cNvPr id="15" name="Google Shape;564;p49">
            <a:extLst>
              <a:ext uri="{FF2B5EF4-FFF2-40B4-BE49-F238E27FC236}">
                <a16:creationId xmlns:a16="http://schemas.microsoft.com/office/drawing/2014/main" id="{EEF2D5D5-81D0-3695-F7BD-3FB69479248A}"/>
              </a:ext>
            </a:extLst>
          </p:cNvPr>
          <p:cNvSpPr txBox="1">
            <a:spLocks/>
          </p:cNvSpPr>
          <p:nvPr/>
        </p:nvSpPr>
        <p:spPr>
          <a:xfrm>
            <a:off x="1931264" y="3242280"/>
            <a:ext cx="2038756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800" dirty="0"/>
              <a:t>• activation</a:t>
            </a:r>
            <a:r>
              <a:rPr lang="zh-TW" altLang="en-US" sz="1800" dirty="0"/>
              <a:t>參數</a:t>
            </a:r>
            <a:endParaRPr lang="en-US" sz="1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C31425-F60A-55B8-A6BD-D1B5574B9B60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77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編譯模型</a:t>
            </a:r>
            <a:endParaRPr dirty="0"/>
          </a:p>
        </p:txBody>
      </p:sp>
      <p:sp>
        <p:nvSpPr>
          <p:cNvPr id="6" name="Google Shape;558;p49">
            <a:extLst>
              <a:ext uri="{FF2B5EF4-FFF2-40B4-BE49-F238E27FC236}">
                <a16:creationId xmlns:a16="http://schemas.microsoft.com/office/drawing/2014/main" id="{B7654F14-BFF0-CE9A-931D-1AEF00D062E3}"/>
              </a:ext>
            </a:extLst>
          </p:cNvPr>
          <p:cNvSpPr txBox="1">
            <a:spLocks/>
          </p:cNvSpPr>
          <p:nvPr/>
        </p:nvSpPr>
        <p:spPr>
          <a:xfrm>
            <a:off x="3610928" y="2290200"/>
            <a:ext cx="3893275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300" dirty="0"/>
              <a:t>二元分類、多元分類、單標籤、多標籤、回歸分析。</a:t>
            </a:r>
          </a:p>
        </p:txBody>
      </p:sp>
      <p:sp>
        <p:nvSpPr>
          <p:cNvPr id="7" name="Google Shape;564;p49">
            <a:extLst>
              <a:ext uri="{FF2B5EF4-FFF2-40B4-BE49-F238E27FC236}">
                <a16:creationId xmlns:a16="http://schemas.microsoft.com/office/drawing/2014/main" id="{EFD201C2-FF1A-CAEC-EEB1-64F6F94255C8}"/>
              </a:ext>
            </a:extLst>
          </p:cNvPr>
          <p:cNvSpPr txBox="1">
            <a:spLocks/>
          </p:cNvSpPr>
          <p:nvPr/>
        </p:nvSpPr>
        <p:spPr>
          <a:xfrm>
            <a:off x="1668780" y="2254110"/>
            <a:ext cx="1942148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600" dirty="0"/>
              <a:t>• loss</a:t>
            </a:r>
            <a:r>
              <a:rPr lang="zh-TW" altLang="en-US" sz="1600" dirty="0"/>
              <a:t>參數</a:t>
            </a:r>
            <a:endParaRPr lang="en-US" sz="1600" dirty="0"/>
          </a:p>
        </p:txBody>
      </p:sp>
      <p:sp>
        <p:nvSpPr>
          <p:cNvPr id="8" name="Google Shape;558;p49">
            <a:extLst>
              <a:ext uri="{FF2B5EF4-FFF2-40B4-BE49-F238E27FC236}">
                <a16:creationId xmlns:a16="http://schemas.microsoft.com/office/drawing/2014/main" id="{ABF84A51-7693-313A-0B3B-7690595425D5}"/>
              </a:ext>
            </a:extLst>
          </p:cNvPr>
          <p:cNvSpPr txBox="1">
            <a:spLocks/>
          </p:cNvSpPr>
          <p:nvPr/>
        </p:nvSpPr>
        <p:spPr>
          <a:xfrm>
            <a:off x="3610927" y="2987544"/>
            <a:ext cx="3893275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300" dirty="0"/>
              <a:t>在訓練時使用的優化器名稱字串，一種梯度下降法。</a:t>
            </a:r>
          </a:p>
        </p:txBody>
      </p:sp>
      <p:sp>
        <p:nvSpPr>
          <p:cNvPr id="9" name="Google Shape;564;p49">
            <a:extLst>
              <a:ext uri="{FF2B5EF4-FFF2-40B4-BE49-F238E27FC236}">
                <a16:creationId xmlns:a16="http://schemas.microsoft.com/office/drawing/2014/main" id="{EA96F7F4-98A5-7449-31C3-CD04E6DAB3C0}"/>
              </a:ext>
            </a:extLst>
          </p:cNvPr>
          <p:cNvSpPr txBox="1">
            <a:spLocks/>
          </p:cNvSpPr>
          <p:nvPr/>
        </p:nvSpPr>
        <p:spPr>
          <a:xfrm>
            <a:off x="1668780" y="2929078"/>
            <a:ext cx="1942148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600" dirty="0"/>
              <a:t>• optimizer</a:t>
            </a:r>
            <a:r>
              <a:rPr lang="zh-TW" altLang="en-US" sz="1600" dirty="0"/>
              <a:t>參數</a:t>
            </a:r>
            <a:endParaRPr lang="en-US" sz="1600" dirty="0"/>
          </a:p>
        </p:txBody>
      </p:sp>
      <p:sp>
        <p:nvSpPr>
          <p:cNvPr id="10" name="Google Shape;558;p49">
            <a:extLst>
              <a:ext uri="{FF2B5EF4-FFF2-40B4-BE49-F238E27FC236}">
                <a16:creationId xmlns:a16="http://schemas.microsoft.com/office/drawing/2014/main" id="{AE6E4977-A971-F2BC-7A41-467E6B13F9F5}"/>
              </a:ext>
            </a:extLst>
          </p:cNvPr>
          <p:cNvSpPr txBox="1">
            <a:spLocks/>
          </p:cNvSpPr>
          <p:nvPr/>
        </p:nvSpPr>
        <p:spPr>
          <a:xfrm>
            <a:off x="3610927" y="3604046"/>
            <a:ext cx="3893275" cy="944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300" dirty="0"/>
              <a:t>指定訓練和評估模型時的評估標準，通常使用</a:t>
            </a:r>
            <a:r>
              <a:rPr lang="en-US" altLang="zh-TW" sz="1300" dirty="0" err="1"/>
              <a:t>accuuracy</a:t>
            </a:r>
            <a:r>
              <a:rPr lang="zh-TW" altLang="en-US" sz="1300" dirty="0"/>
              <a:t>準確度。</a:t>
            </a:r>
          </a:p>
        </p:txBody>
      </p:sp>
      <p:sp>
        <p:nvSpPr>
          <p:cNvPr id="11" name="Google Shape;564;p49">
            <a:extLst>
              <a:ext uri="{FF2B5EF4-FFF2-40B4-BE49-F238E27FC236}">
                <a16:creationId xmlns:a16="http://schemas.microsoft.com/office/drawing/2014/main" id="{FCE687D0-C98B-0E9A-DBE5-035FC7074AE6}"/>
              </a:ext>
            </a:extLst>
          </p:cNvPr>
          <p:cNvSpPr txBox="1">
            <a:spLocks/>
          </p:cNvSpPr>
          <p:nvPr/>
        </p:nvSpPr>
        <p:spPr>
          <a:xfrm>
            <a:off x="1668780" y="3604046"/>
            <a:ext cx="199045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600" dirty="0"/>
              <a:t>• metrics</a:t>
            </a:r>
            <a:r>
              <a:rPr lang="zh-TW" altLang="en-US" sz="1600" dirty="0"/>
              <a:t>參數</a:t>
            </a:r>
            <a:endParaRPr 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08B48D-A761-3017-5C2F-ED38CCDED1C3}"/>
              </a:ext>
            </a:extLst>
          </p:cNvPr>
          <p:cNvSpPr txBox="1"/>
          <p:nvPr/>
        </p:nvSpPr>
        <p:spPr>
          <a:xfrm>
            <a:off x="1287780" y="1633351"/>
            <a:ext cx="6743700" cy="3077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model.compile</a:t>
            </a:r>
            <a:r>
              <a:rPr lang="en-US" altLang="zh-TW" dirty="0"/>
              <a:t>(loss=“</a:t>
            </a:r>
            <a:r>
              <a:rPr lang="en-US" altLang="zh-TW" dirty="0" err="1"/>
              <a:t>binary_crossentropy</a:t>
            </a:r>
            <a:r>
              <a:rPr lang="en-US" altLang="zh-TW" dirty="0"/>
              <a:t>”, optimizer=“</a:t>
            </a:r>
            <a:r>
              <a:rPr lang="en-US" altLang="zh-TW" dirty="0" err="1"/>
              <a:t>sgd</a:t>
            </a:r>
            <a:r>
              <a:rPr lang="en-US" altLang="zh-TW" dirty="0"/>
              <a:t>”, metrics=[“accuracy”])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E65AB2-E739-C80B-955D-1818959CCEFA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1573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訓練模型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640413" y="1541835"/>
            <a:ext cx="355092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model.fit</a:t>
            </a:r>
            <a:r>
              <a:rPr lang="en-US" altLang="zh-TW" dirty="0"/>
              <a:t>(X, Y, epochs=150, </a:t>
            </a:r>
            <a:r>
              <a:rPr lang="en-US" altLang="zh-TW" dirty="0" err="1"/>
              <a:t>batch_size</a:t>
            </a:r>
            <a:r>
              <a:rPr lang="en-US" altLang="zh-TW" dirty="0"/>
              <a:t>=10)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8478E7-BE40-A94D-1065-744D7A3CB583}"/>
              </a:ext>
            </a:extLst>
          </p:cNvPr>
          <p:cNvGrpSpPr/>
          <p:nvPr/>
        </p:nvGrpSpPr>
        <p:grpSpPr>
          <a:xfrm>
            <a:off x="635376" y="2077840"/>
            <a:ext cx="3936624" cy="1889850"/>
            <a:chOff x="2791503" y="1933060"/>
            <a:chExt cx="3936624" cy="1889850"/>
          </a:xfrm>
        </p:grpSpPr>
        <p:sp>
          <p:nvSpPr>
            <p:cNvPr id="6" name="Google Shape;558;p49">
              <a:extLst>
                <a:ext uri="{FF2B5EF4-FFF2-40B4-BE49-F238E27FC236}">
                  <a16:creationId xmlns:a16="http://schemas.microsoft.com/office/drawing/2014/main" id="{B7654F14-BFF0-CE9A-931D-1AEF00D062E3}"/>
                </a:ext>
              </a:extLst>
            </p:cNvPr>
            <p:cNvSpPr txBox="1">
              <a:spLocks/>
            </p:cNvSpPr>
            <p:nvPr/>
          </p:nvSpPr>
          <p:spPr>
            <a:xfrm>
              <a:off x="4785978" y="2007582"/>
              <a:ext cx="1942149" cy="381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l"/>
              <a:r>
                <a:rPr lang="zh-TW" altLang="en-US" sz="1300" dirty="0"/>
                <a:t>訓練的特徵資料。</a:t>
              </a:r>
            </a:p>
          </p:txBody>
        </p:sp>
        <p:sp>
          <p:nvSpPr>
            <p:cNvPr id="7" name="Google Shape;564;p49">
              <a:extLst>
                <a:ext uri="{FF2B5EF4-FFF2-40B4-BE49-F238E27FC236}">
                  <a16:creationId xmlns:a16="http://schemas.microsoft.com/office/drawing/2014/main" id="{EFD201C2-FF1A-CAEC-EEB1-64F6F94255C8}"/>
                </a:ext>
              </a:extLst>
            </p:cNvPr>
            <p:cNvSpPr txBox="1">
              <a:spLocks/>
            </p:cNvSpPr>
            <p:nvPr/>
          </p:nvSpPr>
          <p:spPr>
            <a:xfrm>
              <a:off x="2796540" y="1933060"/>
              <a:ext cx="1561484" cy="4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nton"/>
                <a:buNone/>
                <a:defRPr sz="2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l"/>
              <a:r>
                <a:rPr lang="en-US" sz="1600" dirty="0"/>
                <a:t>• X</a:t>
              </a:r>
            </a:p>
          </p:txBody>
        </p:sp>
        <p:sp>
          <p:nvSpPr>
            <p:cNvPr id="8" name="Google Shape;558;p49">
              <a:extLst>
                <a:ext uri="{FF2B5EF4-FFF2-40B4-BE49-F238E27FC236}">
                  <a16:creationId xmlns:a16="http://schemas.microsoft.com/office/drawing/2014/main" id="{ABF84A51-7693-313A-0B3B-7690595425D5}"/>
                </a:ext>
              </a:extLst>
            </p:cNvPr>
            <p:cNvSpPr txBox="1">
              <a:spLocks/>
            </p:cNvSpPr>
            <p:nvPr/>
          </p:nvSpPr>
          <p:spPr>
            <a:xfrm>
              <a:off x="4780940" y="2462015"/>
              <a:ext cx="1942149" cy="366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just"/>
              <a:r>
                <a:rPr lang="zh-TW" altLang="en-US" sz="1300" dirty="0"/>
                <a:t>對應目標值的標籤資料。</a:t>
              </a:r>
            </a:p>
          </p:txBody>
        </p:sp>
        <p:sp>
          <p:nvSpPr>
            <p:cNvPr id="9" name="Google Shape;564;p49">
              <a:extLst>
                <a:ext uri="{FF2B5EF4-FFF2-40B4-BE49-F238E27FC236}">
                  <a16:creationId xmlns:a16="http://schemas.microsoft.com/office/drawing/2014/main" id="{EA96F7F4-98A5-7449-31C3-CD04E6DAB3C0}"/>
                </a:ext>
              </a:extLst>
            </p:cNvPr>
            <p:cNvSpPr txBox="1">
              <a:spLocks/>
            </p:cNvSpPr>
            <p:nvPr/>
          </p:nvSpPr>
          <p:spPr>
            <a:xfrm>
              <a:off x="2796540" y="2469065"/>
              <a:ext cx="1566520" cy="40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nton"/>
                <a:buNone/>
                <a:defRPr sz="2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l"/>
              <a:r>
                <a:rPr lang="en-US" sz="1600" dirty="0"/>
                <a:t>• Y</a:t>
              </a:r>
            </a:p>
          </p:txBody>
        </p:sp>
        <p:sp>
          <p:nvSpPr>
            <p:cNvPr id="10" name="Google Shape;558;p49">
              <a:extLst>
                <a:ext uri="{FF2B5EF4-FFF2-40B4-BE49-F238E27FC236}">
                  <a16:creationId xmlns:a16="http://schemas.microsoft.com/office/drawing/2014/main" id="{AE6E4977-A971-F2BC-7A41-467E6B13F9F5}"/>
                </a:ext>
              </a:extLst>
            </p:cNvPr>
            <p:cNvSpPr txBox="1">
              <a:spLocks/>
            </p:cNvSpPr>
            <p:nvPr/>
          </p:nvSpPr>
          <p:spPr>
            <a:xfrm>
              <a:off x="4780941" y="2934006"/>
              <a:ext cx="1942149" cy="334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just"/>
              <a:r>
                <a:rPr lang="zh-TW" altLang="en-US" sz="1300" dirty="0"/>
                <a:t>訓練週期的次數。</a:t>
              </a:r>
            </a:p>
          </p:txBody>
        </p:sp>
        <p:sp>
          <p:nvSpPr>
            <p:cNvPr id="11" name="Google Shape;564;p49">
              <a:extLst>
                <a:ext uri="{FF2B5EF4-FFF2-40B4-BE49-F238E27FC236}">
                  <a16:creationId xmlns:a16="http://schemas.microsoft.com/office/drawing/2014/main" id="{FCE687D0-C98B-0E9A-DBE5-035FC7074AE6}"/>
                </a:ext>
              </a:extLst>
            </p:cNvPr>
            <p:cNvSpPr txBox="1">
              <a:spLocks/>
            </p:cNvSpPr>
            <p:nvPr/>
          </p:nvSpPr>
          <p:spPr>
            <a:xfrm>
              <a:off x="2796540" y="2933682"/>
              <a:ext cx="1566520" cy="405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nton"/>
                <a:buNone/>
                <a:defRPr sz="2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l"/>
              <a:r>
                <a:rPr lang="en-US" sz="1600" dirty="0"/>
                <a:t>• epochs</a:t>
              </a:r>
              <a:r>
                <a:rPr lang="zh-TW" altLang="en-US" sz="1600" dirty="0"/>
                <a:t>參數</a:t>
              </a:r>
              <a:endParaRPr lang="en-US" sz="1600" dirty="0"/>
            </a:p>
          </p:txBody>
        </p:sp>
        <p:sp>
          <p:nvSpPr>
            <p:cNvPr id="2" name="Google Shape;564;p49">
              <a:extLst>
                <a:ext uri="{FF2B5EF4-FFF2-40B4-BE49-F238E27FC236}">
                  <a16:creationId xmlns:a16="http://schemas.microsoft.com/office/drawing/2014/main" id="{5D2C6A94-65A1-A081-E1D3-D66D148682ED}"/>
                </a:ext>
              </a:extLst>
            </p:cNvPr>
            <p:cNvSpPr txBox="1">
              <a:spLocks/>
            </p:cNvSpPr>
            <p:nvPr/>
          </p:nvSpPr>
          <p:spPr>
            <a:xfrm>
              <a:off x="2791503" y="3338889"/>
              <a:ext cx="1566521" cy="4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nton"/>
                <a:buNone/>
                <a:defRPr sz="2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l"/>
              <a:r>
                <a:rPr lang="en-US" sz="1600" dirty="0"/>
                <a:t>• </a:t>
              </a:r>
              <a:r>
                <a:rPr lang="en-US" sz="1600" dirty="0" err="1"/>
                <a:t>batch_size</a:t>
              </a:r>
              <a:endParaRPr lang="en-US" sz="1600" dirty="0"/>
            </a:p>
          </p:txBody>
        </p:sp>
        <p:sp>
          <p:nvSpPr>
            <p:cNvPr id="3" name="Google Shape;558;p49">
              <a:extLst>
                <a:ext uri="{FF2B5EF4-FFF2-40B4-BE49-F238E27FC236}">
                  <a16:creationId xmlns:a16="http://schemas.microsoft.com/office/drawing/2014/main" id="{1F5D4F03-09BB-837F-F16E-FFB7E024DFC3}"/>
                </a:ext>
              </a:extLst>
            </p:cNvPr>
            <p:cNvSpPr txBox="1">
              <a:spLocks/>
            </p:cNvSpPr>
            <p:nvPr/>
          </p:nvSpPr>
          <p:spPr>
            <a:xfrm>
              <a:off x="4780940" y="3415691"/>
              <a:ext cx="1942149" cy="4072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Lato"/>
                <a:buNone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100"/>
                <a:buFont typeface="Lato"/>
                <a:buNone/>
                <a:defRPr sz="2100" b="0" i="0" u="none" strike="noStrike" cap="none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 algn="just"/>
              <a:r>
                <a:rPr lang="zh-TW" altLang="en-US" sz="1300" dirty="0"/>
                <a:t>參數是批次尺寸。</a:t>
              </a: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5CCAAE49-0FE6-A02A-B4F8-BA80749483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7"/>
          <a:stretch/>
        </p:blipFill>
        <p:spPr>
          <a:xfrm>
            <a:off x="4952669" y="1824680"/>
            <a:ext cx="3730516" cy="187259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3439AE-C4A1-1156-FFEC-61E156D23068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401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評估模型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2028049" y="1850444"/>
            <a:ext cx="3306747" cy="59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loss, accuracy = </a:t>
            </a:r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evaluate</a:t>
            </a:r>
            <a:r>
              <a:rPr lang="en-US" altLang="zh-TW" dirty="0"/>
              <a:t>(X, Y)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print(“</a:t>
            </a:r>
            <a:r>
              <a:rPr lang="zh-TW" altLang="en-US" dirty="0"/>
              <a:t>準確度 </a:t>
            </a:r>
            <a:r>
              <a:rPr lang="en-US" altLang="zh-TW" dirty="0"/>
              <a:t>= {: . 2f}.format(accuracy))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2779488-AD1B-3D24-D1E1-9920AC52B9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6" t="64889" r="19535" b="27852"/>
          <a:stretch/>
        </p:blipFill>
        <p:spPr>
          <a:xfrm>
            <a:off x="2028049" y="2873522"/>
            <a:ext cx="5087902" cy="4776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A50002-888F-78B9-FA9F-37F295C8AA3D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6416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376482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調整神經網路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1367676" y="1515261"/>
            <a:ext cx="1234603" cy="342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300" dirty="0"/>
              <a:t>特徵標準化</a:t>
            </a:r>
            <a:endParaRPr lang="en" sz="13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EA0C11-7BED-9773-2A1D-8B4CDA3A22B8}"/>
              </a:ext>
            </a:extLst>
          </p:cNvPr>
          <p:cNvGrpSpPr/>
          <p:nvPr/>
        </p:nvGrpSpPr>
        <p:grpSpPr>
          <a:xfrm>
            <a:off x="921878" y="1522680"/>
            <a:ext cx="349394" cy="304305"/>
            <a:chOff x="687244" y="1549814"/>
            <a:chExt cx="468873" cy="408366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Google Shape;847;p65">
            <a:extLst>
              <a:ext uri="{FF2B5EF4-FFF2-40B4-BE49-F238E27FC236}">
                <a16:creationId xmlns:a16="http://schemas.microsoft.com/office/drawing/2014/main" id="{935EFC8F-3039-AD63-6536-5B1E4EC4C2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83880" y="1262426"/>
            <a:ext cx="3649736" cy="899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X</a:t>
            </a:r>
            <a:r>
              <a:rPr lang="zh-TW" altLang="en-US" sz="1100" dirty="0"/>
              <a:t> </a:t>
            </a:r>
            <a:r>
              <a:rPr lang="en-US" altLang="zh-TW" sz="1100" dirty="0"/>
              <a:t>-= </a:t>
            </a:r>
            <a:r>
              <a:rPr lang="en-US" altLang="zh-TW" sz="1100" dirty="0" err="1"/>
              <a:t>X.mean</a:t>
            </a:r>
            <a:r>
              <a:rPr lang="en-US" altLang="zh-TW" sz="1100" dirty="0"/>
              <a:t>(axis=0)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/>
              <a:t>X /= </a:t>
            </a:r>
            <a:r>
              <a:rPr lang="en-US" altLang="zh-TW" sz="1100" dirty="0" err="1"/>
              <a:t>X.std</a:t>
            </a:r>
            <a:r>
              <a:rPr lang="en-US" altLang="zh-TW" sz="1100" dirty="0"/>
              <a:t>(axis=0)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0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100" dirty="0" err="1"/>
              <a:t>model.</a:t>
            </a:r>
            <a:r>
              <a:rPr lang="en-US" altLang="zh-TW" sz="1100" dirty="0" err="1">
                <a:solidFill>
                  <a:srgbClr val="FF0000"/>
                </a:solidFill>
              </a:rPr>
              <a:t>fit</a:t>
            </a:r>
            <a:r>
              <a:rPr lang="en-US" altLang="zh-TW" sz="1100" dirty="0"/>
              <a:t>(X, Y, epochs=150, </a:t>
            </a:r>
            <a:r>
              <a:rPr lang="en-US" altLang="zh-TW" sz="1100" dirty="0" err="1"/>
              <a:t>batch_size</a:t>
            </a:r>
            <a:r>
              <a:rPr lang="en-US" altLang="zh-TW" sz="1100" dirty="0"/>
              <a:t>=10, </a:t>
            </a:r>
            <a:r>
              <a:rPr lang="en-US" altLang="zh-TW" sz="1100" dirty="0">
                <a:solidFill>
                  <a:srgbClr val="FF0000"/>
                </a:solidFill>
              </a:rPr>
              <a:t>verbose</a:t>
            </a:r>
            <a:r>
              <a:rPr lang="en-US" altLang="zh-TW" sz="1100" dirty="0"/>
              <a:t>=0)</a:t>
            </a:r>
          </a:p>
        </p:txBody>
      </p:sp>
      <p:sp>
        <p:nvSpPr>
          <p:cNvPr id="3" name="Google Shape;847;p65">
            <a:extLst>
              <a:ext uri="{FF2B5EF4-FFF2-40B4-BE49-F238E27FC236}">
                <a16:creationId xmlns:a16="http://schemas.microsoft.com/office/drawing/2014/main" id="{4B875DBF-68B5-ECB3-D803-9125F7B3ABF2}"/>
              </a:ext>
            </a:extLst>
          </p:cNvPr>
          <p:cNvSpPr txBox="1">
            <a:spLocks/>
          </p:cNvSpPr>
          <p:nvPr/>
        </p:nvSpPr>
        <p:spPr>
          <a:xfrm>
            <a:off x="7077815" y="1546523"/>
            <a:ext cx="1270049" cy="31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b="1" dirty="0"/>
              <a:t>準確度 </a:t>
            </a:r>
            <a:r>
              <a:rPr lang="en-US" altLang="zh-TW" sz="1200" b="1" dirty="0"/>
              <a:t>= 0.80</a:t>
            </a:r>
          </a:p>
        </p:txBody>
      </p:sp>
      <p:sp>
        <p:nvSpPr>
          <p:cNvPr id="450" name="Google Shape;461;p46">
            <a:extLst>
              <a:ext uri="{FF2B5EF4-FFF2-40B4-BE49-F238E27FC236}">
                <a16:creationId xmlns:a16="http://schemas.microsoft.com/office/drawing/2014/main" id="{13B9C0AD-D6C0-B1DC-02AF-8034E0C376E9}"/>
              </a:ext>
            </a:extLst>
          </p:cNvPr>
          <p:cNvSpPr txBox="1">
            <a:spLocks/>
          </p:cNvSpPr>
          <p:nvPr/>
        </p:nvSpPr>
        <p:spPr>
          <a:xfrm>
            <a:off x="1367675" y="2422356"/>
            <a:ext cx="1234603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編譯模型優化</a:t>
            </a:r>
            <a:endParaRPr lang="en" sz="1300" dirty="0"/>
          </a:p>
        </p:txBody>
      </p:sp>
      <p:grpSp>
        <p:nvGrpSpPr>
          <p:cNvPr id="451" name="群組 450">
            <a:extLst>
              <a:ext uri="{FF2B5EF4-FFF2-40B4-BE49-F238E27FC236}">
                <a16:creationId xmlns:a16="http://schemas.microsoft.com/office/drawing/2014/main" id="{5209EA5B-63A4-447F-447A-3A652170DB3E}"/>
              </a:ext>
            </a:extLst>
          </p:cNvPr>
          <p:cNvGrpSpPr/>
          <p:nvPr/>
        </p:nvGrpSpPr>
        <p:grpSpPr>
          <a:xfrm>
            <a:off x="921878" y="2422356"/>
            <a:ext cx="349394" cy="304305"/>
            <a:chOff x="687244" y="1549814"/>
            <a:chExt cx="468873" cy="408366"/>
          </a:xfrm>
        </p:grpSpPr>
        <p:sp>
          <p:nvSpPr>
            <p:cNvPr id="452" name="Google Shape;464;p46">
              <a:extLst>
                <a:ext uri="{FF2B5EF4-FFF2-40B4-BE49-F238E27FC236}">
                  <a16:creationId xmlns:a16="http://schemas.microsoft.com/office/drawing/2014/main" id="{CDBDC600-2853-52CB-258B-95B84E54FF32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3" name="Google Shape;465;p46">
              <a:extLst>
                <a:ext uri="{FF2B5EF4-FFF2-40B4-BE49-F238E27FC236}">
                  <a16:creationId xmlns:a16="http://schemas.microsoft.com/office/drawing/2014/main" id="{3BA8FB1E-0D70-DF76-092A-CDD90098F055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54" name="Google Shape;466;p46">
                <a:extLst>
                  <a:ext uri="{FF2B5EF4-FFF2-40B4-BE49-F238E27FC236}">
                    <a16:creationId xmlns:a16="http://schemas.microsoft.com/office/drawing/2014/main" id="{64389E4B-351D-2AB6-70FD-75F4BD8C15B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5" name="Google Shape;467;p46">
                <a:extLst>
                  <a:ext uri="{FF2B5EF4-FFF2-40B4-BE49-F238E27FC236}">
                    <a16:creationId xmlns:a16="http://schemas.microsoft.com/office/drawing/2014/main" id="{245760E1-B64E-8D49-CA06-A7B2443B9C73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56" name="Google Shape;468;p46">
                <a:extLst>
                  <a:ext uri="{FF2B5EF4-FFF2-40B4-BE49-F238E27FC236}">
                    <a16:creationId xmlns:a16="http://schemas.microsoft.com/office/drawing/2014/main" id="{7BFD59FC-AB05-79C3-1FEF-0338ADA5DA66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57" name="Google Shape;847;p65">
            <a:extLst>
              <a:ext uri="{FF2B5EF4-FFF2-40B4-BE49-F238E27FC236}">
                <a16:creationId xmlns:a16="http://schemas.microsoft.com/office/drawing/2014/main" id="{508266B1-AA77-0F69-4AB0-37F1D2AAA3BD}"/>
              </a:ext>
            </a:extLst>
          </p:cNvPr>
          <p:cNvSpPr txBox="1">
            <a:spLocks/>
          </p:cNvSpPr>
          <p:nvPr/>
        </p:nvSpPr>
        <p:spPr>
          <a:xfrm>
            <a:off x="2883880" y="2309792"/>
            <a:ext cx="3943640" cy="60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 err="1"/>
              <a:t>model.compile</a:t>
            </a:r>
            <a:r>
              <a:rPr lang="en-US" altLang="zh-TW" sz="1100" dirty="0"/>
              <a:t>(loss=”</a:t>
            </a:r>
            <a:r>
              <a:rPr lang="en-US" altLang="zh-TW" sz="1100" dirty="0" err="1"/>
              <a:t>binary_crossentropy</a:t>
            </a:r>
            <a:r>
              <a:rPr lang="en-US" altLang="zh-TW" sz="1100" dirty="0"/>
              <a:t>”, optimizer=“</a:t>
            </a:r>
            <a:r>
              <a:rPr lang="en-US" altLang="zh-TW" sz="1100" dirty="0" err="1"/>
              <a:t>adam</a:t>
            </a:r>
            <a:r>
              <a:rPr lang="en-US" altLang="zh-TW" sz="1100" dirty="0"/>
              <a:t>”, metrics=[“accuracy”])</a:t>
            </a:r>
          </a:p>
        </p:txBody>
      </p:sp>
      <p:sp>
        <p:nvSpPr>
          <p:cNvPr id="459" name="Google Shape;847;p65">
            <a:extLst>
              <a:ext uri="{FF2B5EF4-FFF2-40B4-BE49-F238E27FC236}">
                <a16:creationId xmlns:a16="http://schemas.microsoft.com/office/drawing/2014/main" id="{2213B158-C8EB-0B22-3EB7-EE498652AF76}"/>
              </a:ext>
            </a:extLst>
          </p:cNvPr>
          <p:cNvSpPr txBox="1">
            <a:spLocks/>
          </p:cNvSpPr>
          <p:nvPr/>
        </p:nvSpPr>
        <p:spPr>
          <a:xfrm>
            <a:off x="7077814" y="2369487"/>
            <a:ext cx="1270049" cy="31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b="1" dirty="0"/>
              <a:t>準確度 </a:t>
            </a:r>
            <a:r>
              <a:rPr lang="en-US" altLang="zh-TW" sz="1200" b="1" dirty="0"/>
              <a:t>= 0.82</a:t>
            </a:r>
          </a:p>
        </p:txBody>
      </p:sp>
      <p:sp>
        <p:nvSpPr>
          <p:cNvPr id="460" name="Google Shape;461;p46">
            <a:extLst>
              <a:ext uri="{FF2B5EF4-FFF2-40B4-BE49-F238E27FC236}">
                <a16:creationId xmlns:a16="http://schemas.microsoft.com/office/drawing/2014/main" id="{A475BC05-58C5-9B95-085D-FA1A4587432B}"/>
              </a:ext>
            </a:extLst>
          </p:cNvPr>
          <p:cNvSpPr txBox="1">
            <a:spLocks/>
          </p:cNvSpPr>
          <p:nvPr/>
        </p:nvSpPr>
        <p:spPr>
          <a:xfrm>
            <a:off x="1367675" y="3319875"/>
            <a:ext cx="1516205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減少神經網路數量</a:t>
            </a:r>
            <a:endParaRPr lang="en" sz="1300" dirty="0"/>
          </a:p>
        </p:txBody>
      </p: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FB8FA7CD-B1D1-5797-0961-B608B60DCC90}"/>
              </a:ext>
            </a:extLst>
          </p:cNvPr>
          <p:cNvGrpSpPr/>
          <p:nvPr/>
        </p:nvGrpSpPr>
        <p:grpSpPr>
          <a:xfrm>
            <a:off x="921878" y="3319875"/>
            <a:ext cx="349394" cy="304305"/>
            <a:chOff x="687244" y="1549814"/>
            <a:chExt cx="468873" cy="408366"/>
          </a:xfrm>
        </p:grpSpPr>
        <p:sp>
          <p:nvSpPr>
            <p:cNvPr id="463" name="Google Shape;464;p46">
              <a:extLst>
                <a:ext uri="{FF2B5EF4-FFF2-40B4-BE49-F238E27FC236}">
                  <a16:creationId xmlns:a16="http://schemas.microsoft.com/office/drawing/2014/main" id="{B8FF2184-B5B4-F994-EEBF-6730E19E036E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5;p46">
              <a:extLst>
                <a:ext uri="{FF2B5EF4-FFF2-40B4-BE49-F238E27FC236}">
                  <a16:creationId xmlns:a16="http://schemas.microsoft.com/office/drawing/2014/main" id="{FD40FFC4-A429-F8B2-8FAA-106C1390A72D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65" name="Google Shape;466;p46">
                <a:extLst>
                  <a:ext uri="{FF2B5EF4-FFF2-40B4-BE49-F238E27FC236}">
                    <a16:creationId xmlns:a16="http://schemas.microsoft.com/office/drawing/2014/main" id="{B24A4858-353E-1B8A-3C52-BA8EDF476F1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6" name="Google Shape;467;p46">
                <a:extLst>
                  <a:ext uri="{FF2B5EF4-FFF2-40B4-BE49-F238E27FC236}">
                    <a16:creationId xmlns:a16="http://schemas.microsoft.com/office/drawing/2014/main" id="{09BD71C9-8958-E9CE-9A92-38E37367816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7" name="Google Shape;468;p46">
                <a:extLst>
                  <a:ext uri="{FF2B5EF4-FFF2-40B4-BE49-F238E27FC236}">
                    <a16:creationId xmlns:a16="http://schemas.microsoft.com/office/drawing/2014/main" id="{4AE220ED-A53A-1AD3-1164-73668C3F6DB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68" name="Google Shape;847;p65">
            <a:extLst>
              <a:ext uri="{FF2B5EF4-FFF2-40B4-BE49-F238E27FC236}">
                <a16:creationId xmlns:a16="http://schemas.microsoft.com/office/drawing/2014/main" id="{BB93CC0D-0352-B268-6D93-302CDED2787F}"/>
              </a:ext>
            </a:extLst>
          </p:cNvPr>
          <p:cNvSpPr txBox="1">
            <a:spLocks/>
          </p:cNvSpPr>
          <p:nvPr/>
        </p:nvSpPr>
        <p:spPr>
          <a:xfrm>
            <a:off x="2883880" y="3146701"/>
            <a:ext cx="3943640" cy="67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 err="1"/>
              <a:t>model.add</a:t>
            </a:r>
            <a:r>
              <a:rPr lang="en-US" altLang="zh-TW" sz="1100" dirty="0"/>
              <a:t>(Dense(10, </a:t>
            </a:r>
            <a:r>
              <a:rPr lang="en-US" altLang="zh-TW" sz="1100" dirty="0" err="1"/>
              <a:t>input_shape</a:t>
            </a:r>
            <a:r>
              <a:rPr lang="en-US" altLang="zh-TW" sz="1100" dirty="0"/>
              <a:t>=(8, ), activation=“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”))</a:t>
            </a:r>
          </a:p>
          <a:p>
            <a:pPr marL="0" indent="0" algn="just"/>
            <a:r>
              <a:rPr lang="en-US" altLang="zh-TW" sz="1100" dirty="0" err="1"/>
              <a:t>model.add</a:t>
            </a:r>
            <a:r>
              <a:rPr lang="en-US" altLang="zh-TW" sz="1100" dirty="0"/>
              <a:t>(Dense(6, activation=“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”))</a:t>
            </a:r>
          </a:p>
          <a:p>
            <a:pPr marL="0" indent="0" algn="just"/>
            <a:r>
              <a:rPr lang="en-US" altLang="zh-TW" sz="1100" dirty="0" err="1"/>
              <a:t>model.add</a:t>
            </a:r>
            <a:r>
              <a:rPr lang="en-US" altLang="zh-TW" sz="1100" dirty="0"/>
              <a:t>(Dense(2, activation=“</a:t>
            </a:r>
            <a:r>
              <a:rPr lang="en-US" altLang="zh-TW" sz="1100" dirty="0" err="1"/>
              <a:t>softmax</a:t>
            </a:r>
            <a:r>
              <a:rPr lang="en-US" altLang="zh-TW" sz="1100" dirty="0"/>
              <a:t>”))</a:t>
            </a:r>
          </a:p>
        </p:txBody>
      </p:sp>
      <p:sp>
        <p:nvSpPr>
          <p:cNvPr id="469" name="Google Shape;847;p65">
            <a:extLst>
              <a:ext uri="{FF2B5EF4-FFF2-40B4-BE49-F238E27FC236}">
                <a16:creationId xmlns:a16="http://schemas.microsoft.com/office/drawing/2014/main" id="{579A8B22-A8A5-59D2-ED9B-DD570825BEAA}"/>
              </a:ext>
            </a:extLst>
          </p:cNvPr>
          <p:cNvSpPr txBox="1">
            <a:spLocks/>
          </p:cNvSpPr>
          <p:nvPr/>
        </p:nvSpPr>
        <p:spPr>
          <a:xfrm>
            <a:off x="7077814" y="3267006"/>
            <a:ext cx="1270049" cy="31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b="1" dirty="0"/>
              <a:t>準確度 </a:t>
            </a:r>
            <a:r>
              <a:rPr lang="en-US" altLang="zh-TW" sz="1200" b="1" dirty="0"/>
              <a:t>= 0.84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3815E9-CF98-054C-1270-5989428A28FF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42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376482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調整神經網路</a:t>
            </a:r>
            <a:endParaRPr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1;p46">
            <a:extLst>
              <a:ext uri="{FF2B5EF4-FFF2-40B4-BE49-F238E27FC236}">
                <a16:creationId xmlns:a16="http://schemas.microsoft.com/office/drawing/2014/main" id="{A475BC05-58C5-9B95-085D-FA1A4587432B}"/>
              </a:ext>
            </a:extLst>
          </p:cNvPr>
          <p:cNvSpPr txBox="1">
            <a:spLocks/>
          </p:cNvSpPr>
          <p:nvPr/>
        </p:nvSpPr>
        <p:spPr>
          <a:xfrm>
            <a:off x="1073493" y="1807987"/>
            <a:ext cx="1847965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更改輸出層神經元數量</a:t>
            </a:r>
            <a:endParaRPr lang="en" sz="1300" dirty="0"/>
          </a:p>
        </p:txBody>
      </p:sp>
      <p:grpSp>
        <p:nvGrpSpPr>
          <p:cNvPr id="462" name="群組 461">
            <a:extLst>
              <a:ext uri="{FF2B5EF4-FFF2-40B4-BE49-F238E27FC236}">
                <a16:creationId xmlns:a16="http://schemas.microsoft.com/office/drawing/2014/main" id="{FB8FA7CD-B1D1-5797-0961-B608B60DCC90}"/>
              </a:ext>
            </a:extLst>
          </p:cNvPr>
          <p:cNvGrpSpPr/>
          <p:nvPr/>
        </p:nvGrpSpPr>
        <p:grpSpPr>
          <a:xfrm>
            <a:off x="601838" y="1807987"/>
            <a:ext cx="349394" cy="304305"/>
            <a:chOff x="687244" y="1549814"/>
            <a:chExt cx="468873" cy="408366"/>
          </a:xfrm>
        </p:grpSpPr>
        <p:sp>
          <p:nvSpPr>
            <p:cNvPr id="463" name="Google Shape;464;p46">
              <a:extLst>
                <a:ext uri="{FF2B5EF4-FFF2-40B4-BE49-F238E27FC236}">
                  <a16:creationId xmlns:a16="http://schemas.microsoft.com/office/drawing/2014/main" id="{B8FF2184-B5B4-F994-EEBF-6730E19E036E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5;p46">
              <a:extLst>
                <a:ext uri="{FF2B5EF4-FFF2-40B4-BE49-F238E27FC236}">
                  <a16:creationId xmlns:a16="http://schemas.microsoft.com/office/drawing/2014/main" id="{FD40FFC4-A429-F8B2-8FAA-106C1390A72D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65" name="Google Shape;466;p46">
                <a:extLst>
                  <a:ext uri="{FF2B5EF4-FFF2-40B4-BE49-F238E27FC236}">
                    <a16:creationId xmlns:a16="http://schemas.microsoft.com/office/drawing/2014/main" id="{B24A4858-353E-1B8A-3C52-BA8EDF476F1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6" name="Google Shape;467;p46">
                <a:extLst>
                  <a:ext uri="{FF2B5EF4-FFF2-40B4-BE49-F238E27FC236}">
                    <a16:creationId xmlns:a16="http://schemas.microsoft.com/office/drawing/2014/main" id="{09BD71C9-8958-E9CE-9A92-38E37367816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7" name="Google Shape;468;p46">
                <a:extLst>
                  <a:ext uri="{FF2B5EF4-FFF2-40B4-BE49-F238E27FC236}">
                    <a16:creationId xmlns:a16="http://schemas.microsoft.com/office/drawing/2014/main" id="{4AE220ED-A53A-1AD3-1164-73668C3F6DB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68" name="Google Shape;847;p65">
            <a:extLst>
              <a:ext uri="{FF2B5EF4-FFF2-40B4-BE49-F238E27FC236}">
                <a16:creationId xmlns:a16="http://schemas.microsoft.com/office/drawing/2014/main" id="{BB93CC0D-0352-B268-6D93-302CDED2787F}"/>
              </a:ext>
            </a:extLst>
          </p:cNvPr>
          <p:cNvSpPr txBox="1">
            <a:spLocks/>
          </p:cNvSpPr>
          <p:nvPr/>
        </p:nvSpPr>
        <p:spPr>
          <a:xfrm>
            <a:off x="3174464" y="1553769"/>
            <a:ext cx="3800703" cy="100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/>
              <a:t>model = </a:t>
            </a:r>
            <a:r>
              <a:rPr lang="en-US" altLang="zh-TW" sz="1100" dirty="0" err="1"/>
              <a:t>Sequentail</a:t>
            </a:r>
            <a:r>
              <a:rPr lang="en-US" altLang="zh-TW" sz="1100" dirty="0"/>
              <a:t>()</a:t>
            </a:r>
          </a:p>
          <a:p>
            <a:pPr marL="0" indent="0" algn="just"/>
            <a:r>
              <a:rPr lang="en-US" altLang="zh-TW" sz="1100" dirty="0" err="1"/>
              <a:t>model.add</a:t>
            </a:r>
            <a:r>
              <a:rPr lang="en-US" altLang="zh-TW" sz="1100" dirty="0"/>
              <a:t>(Dense(10, </a:t>
            </a:r>
            <a:r>
              <a:rPr lang="en-US" altLang="zh-TW" sz="1100" dirty="0" err="1"/>
              <a:t>input_shape</a:t>
            </a:r>
            <a:r>
              <a:rPr lang="en-US" altLang="zh-TW" sz="1100" dirty="0"/>
              <a:t>=(8, ), activation=“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”))</a:t>
            </a:r>
          </a:p>
          <a:p>
            <a:pPr marL="0" indent="0" algn="just"/>
            <a:r>
              <a:rPr lang="en-US" altLang="zh-TW" sz="1100" dirty="0" err="1"/>
              <a:t>model.add</a:t>
            </a:r>
            <a:r>
              <a:rPr lang="en-US" altLang="zh-TW" sz="1100" dirty="0"/>
              <a:t>(Dense(8, activation=“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”))</a:t>
            </a:r>
          </a:p>
          <a:p>
            <a:pPr marL="0" indent="0" algn="just"/>
            <a:r>
              <a:rPr lang="en-US" altLang="zh-TW" sz="1100" dirty="0" err="1"/>
              <a:t>model.add</a:t>
            </a:r>
            <a:r>
              <a:rPr lang="en-US" altLang="zh-TW" sz="1100" dirty="0"/>
              <a:t>(Dense(2, activation=“</a:t>
            </a:r>
            <a:r>
              <a:rPr lang="en-US" altLang="zh-TW" sz="1100" dirty="0" err="1"/>
              <a:t>softmax</a:t>
            </a:r>
            <a:r>
              <a:rPr lang="en-US" altLang="zh-TW" sz="1100" dirty="0"/>
              <a:t>”))</a:t>
            </a:r>
          </a:p>
        </p:txBody>
      </p:sp>
      <p:sp>
        <p:nvSpPr>
          <p:cNvPr id="469" name="Google Shape;847;p65">
            <a:extLst>
              <a:ext uri="{FF2B5EF4-FFF2-40B4-BE49-F238E27FC236}">
                <a16:creationId xmlns:a16="http://schemas.microsoft.com/office/drawing/2014/main" id="{579A8B22-A8A5-59D2-ED9B-DD570825BEAA}"/>
              </a:ext>
            </a:extLst>
          </p:cNvPr>
          <p:cNvSpPr txBox="1">
            <a:spLocks/>
          </p:cNvSpPr>
          <p:nvPr/>
        </p:nvSpPr>
        <p:spPr>
          <a:xfrm>
            <a:off x="7153816" y="1839249"/>
            <a:ext cx="1270049" cy="31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b="1" dirty="0"/>
              <a:t>準確度 </a:t>
            </a:r>
            <a:r>
              <a:rPr lang="en-US" altLang="zh-TW" sz="1200" b="1" dirty="0"/>
              <a:t>= 0.79</a:t>
            </a:r>
          </a:p>
        </p:txBody>
      </p: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15453428-F9A3-3AA9-1C1C-1C2F31ED2526}"/>
              </a:ext>
            </a:extLst>
          </p:cNvPr>
          <p:cNvSpPr txBox="1">
            <a:spLocks/>
          </p:cNvSpPr>
          <p:nvPr/>
        </p:nvSpPr>
        <p:spPr>
          <a:xfrm>
            <a:off x="1073493" y="3199296"/>
            <a:ext cx="1847965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初始使用權重</a:t>
            </a:r>
            <a:endParaRPr lang="en" sz="13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4426F93-9959-8A1D-ADD8-51682C3DAE4E}"/>
              </a:ext>
            </a:extLst>
          </p:cNvPr>
          <p:cNvGrpSpPr/>
          <p:nvPr/>
        </p:nvGrpSpPr>
        <p:grpSpPr>
          <a:xfrm>
            <a:off x="601838" y="3199296"/>
            <a:ext cx="349394" cy="304305"/>
            <a:chOff x="687244" y="1549814"/>
            <a:chExt cx="468873" cy="408366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579A840C-AE25-9DD7-6EFB-928AA00ABE85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E3C05608-1669-A397-F3E4-21E63C5305DF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113EAC4A-F529-404A-A02B-8364475959EA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A42064AA-A554-4FDA-7518-DE92FED2DADC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6C5D205F-28CB-75BF-1FE5-171F0C98CED2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847;p65">
            <a:extLst>
              <a:ext uri="{FF2B5EF4-FFF2-40B4-BE49-F238E27FC236}">
                <a16:creationId xmlns:a16="http://schemas.microsoft.com/office/drawing/2014/main" id="{62AFE876-A0DE-23CE-A9AC-AE6563DA9C78}"/>
              </a:ext>
            </a:extLst>
          </p:cNvPr>
          <p:cNvSpPr txBox="1">
            <a:spLocks/>
          </p:cNvSpPr>
          <p:nvPr/>
        </p:nvSpPr>
        <p:spPr>
          <a:xfrm>
            <a:off x="3171693" y="2643469"/>
            <a:ext cx="4178836" cy="160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100" dirty="0"/>
              <a:t>model = </a:t>
            </a:r>
            <a:r>
              <a:rPr lang="en-US" altLang="zh-TW" sz="1100" dirty="0" err="1"/>
              <a:t>Sequentail</a:t>
            </a:r>
            <a:r>
              <a:rPr lang="en-US" altLang="zh-TW" sz="1100" dirty="0"/>
              <a:t>()</a:t>
            </a:r>
          </a:p>
          <a:p>
            <a:pPr marL="0" indent="0" algn="l"/>
            <a:r>
              <a:rPr lang="en-US" altLang="zh-TW" sz="1100" dirty="0" err="1"/>
              <a:t>model.add</a:t>
            </a:r>
            <a:r>
              <a:rPr lang="en-US" altLang="zh-TW" sz="1100" dirty="0"/>
              <a:t>(Dense(10, </a:t>
            </a:r>
            <a:r>
              <a:rPr lang="en-US" altLang="zh-TW" sz="1100" dirty="0" err="1"/>
              <a:t>input_shape</a:t>
            </a:r>
            <a:r>
              <a:rPr lang="en-US" altLang="zh-TW" sz="1100" dirty="0"/>
              <a:t>=(8, ), </a:t>
            </a:r>
            <a:r>
              <a:rPr lang="en-US" altLang="zh-TW" sz="1100" dirty="0" err="1"/>
              <a:t>kernel_initializer</a:t>
            </a:r>
            <a:r>
              <a:rPr lang="en-US" altLang="zh-TW" sz="1100" dirty="0"/>
              <a:t>=“</a:t>
            </a:r>
            <a:r>
              <a:rPr lang="en-US" altLang="zh-TW" sz="1100" dirty="0" err="1"/>
              <a:t>random_uniform</a:t>
            </a:r>
            <a:r>
              <a:rPr lang="en-US" altLang="zh-TW" sz="1100" dirty="0"/>
              <a:t>”, </a:t>
            </a:r>
            <a:r>
              <a:rPr lang="en-US" altLang="zh-TW" sz="1100" dirty="0" err="1"/>
              <a:t>bias_initializer</a:t>
            </a:r>
            <a:r>
              <a:rPr lang="en-US" altLang="zh-TW" sz="1100" dirty="0"/>
              <a:t>=“ones”, activation=“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”))</a:t>
            </a:r>
          </a:p>
          <a:p>
            <a:pPr marL="0" indent="0" algn="l"/>
            <a:r>
              <a:rPr lang="en-US" altLang="zh-TW" sz="1100" dirty="0" err="1"/>
              <a:t>model.add</a:t>
            </a:r>
            <a:r>
              <a:rPr lang="en-US" altLang="zh-TW" sz="1100" dirty="0"/>
              <a:t>(Dense(8,  </a:t>
            </a:r>
            <a:r>
              <a:rPr lang="en-US" altLang="zh-TW" sz="1100" dirty="0" err="1"/>
              <a:t>kernel_initializer</a:t>
            </a:r>
            <a:r>
              <a:rPr lang="en-US" altLang="zh-TW" sz="1100" dirty="0"/>
              <a:t>=“</a:t>
            </a:r>
            <a:r>
              <a:rPr lang="en-US" altLang="zh-TW" sz="1100" dirty="0" err="1"/>
              <a:t>random_uniform</a:t>
            </a:r>
            <a:r>
              <a:rPr lang="en-US" altLang="zh-TW" sz="1100" dirty="0"/>
              <a:t>”, </a:t>
            </a:r>
            <a:r>
              <a:rPr lang="en-US" altLang="zh-TW" sz="1100" dirty="0" err="1"/>
              <a:t>bias_initializer</a:t>
            </a:r>
            <a:r>
              <a:rPr lang="en-US" altLang="zh-TW" sz="1100" dirty="0"/>
              <a:t>=“ones”, activation=“</a:t>
            </a:r>
            <a:r>
              <a:rPr lang="en-US" altLang="zh-TW" sz="1100" dirty="0" err="1"/>
              <a:t>relu</a:t>
            </a:r>
            <a:r>
              <a:rPr lang="en-US" altLang="zh-TW" sz="1100" dirty="0"/>
              <a:t>”))</a:t>
            </a:r>
          </a:p>
          <a:p>
            <a:pPr marL="0" indent="0" algn="l"/>
            <a:r>
              <a:rPr lang="en-US" altLang="zh-TW" sz="1100" dirty="0" err="1"/>
              <a:t>model.add</a:t>
            </a:r>
            <a:r>
              <a:rPr lang="en-US" altLang="zh-TW" sz="1100" dirty="0"/>
              <a:t>(Dense(2, </a:t>
            </a:r>
            <a:r>
              <a:rPr lang="en-US" altLang="zh-TW" sz="1100" dirty="0" err="1"/>
              <a:t>kernel_initializer</a:t>
            </a:r>
            <a:r>
              <a:rPr lang="en-US" altLang="zh-TW" sz="1100" dirty="0"/>
              <a:t>=“</a:t>
            </a:r>
            <a:r>
              <a:rPr lang="en-US" altLang="zh-TW" sz="1100" dirty="0" err="1"/>
              <a:t>random_uniform</a:t>
            </a:r>
            <a:r>
              <a:rPr lang="en-US" altLang="zh-TW" sz="1100" dirty="0"/>
              <a:t>”, </a:t>
            </a:r>
            <a:r>
              <a:rPr lang="en-US" altLang="zh-TW" sz="1100" dirty="0" err="1"/>
              <a:t>bias_initializer</a:t>
            </a:r>
            <a:r>
              <a:rPr lang="en-US" altLang="zh-TW" sz="1100" dirty="0"/>
              <a:t>=“ones”, activation=“</a:t>
            </a:r>
            <a:r>
              <a:rPr lang="en-US" altLang="zh-TW" sz="1100" dirty="0" err="1"/>
              <a:t>softmax</a:t>
            </a:r>
            <a:r>
              <a:rPr lang="en-US" altLang="zh-TW" sz="1100" dirty="0"/>
              <a:t>”))</a:t>
            </a:r>
          </a:p>
        </p:txBody>
      </p:sp>
      <p:sp>
        <p:nvSpPr>
          <p:cNvPr id="22" name="Google Shape;847;p65">
            <a:extLst>
              <a:ext uri="{FF2B5EF4-FFF2-40B4-BE49-F238E27FC236}">
                <a16:creationId xmlns:a16="http://schemas.microsoft.com/office/drawing/2014/main" id="{14B8A0BE-0E6A-F501-3961-F38989AC0809}"/>
              </a:ext>
            </a:extLst>
          </p:cNvPr>
          <p:cNvSpPr txBox="1">
            <a:spLocks/>
          </p:cNvSpPr>
          <p:nvPr/>
        </p:nvSpPr>
        <p:spPr>
          <a:xfrm>
            <a:off x="7153816" y="3116258"/>
            <a:ext cx="1270049" cy="31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zh-TW" altLang="en-US" sz="1200" b="1" dirty="0"/>
              <a:t>準確度 </a:t>
            </a:r>
            <a:r>
              <a:rPr lang="en-US" altLang="zh-TW" sz="1200" b="1" dirty="0"/>
              <a:t>= 0.78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27203A-E2F8-E709-0802-8431DA5756E8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22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58;p49">
            <a:extLst>
              <a:ext uri="{FF2B5EF4-FFF2-40B4-BE49-F238E27FC236}">
                <a16:creationId xmlns:a16="http://schemas.microsoft.com/office/drawing/2014/main" id="{6231A51C-C184-6D2A-1B60-4DC9E6E555C7}"/>
              </a:ext>
            </a:extLst>
          </p:cNvPr>
          <p:cNvSpPr txBox="1">
            <a:spLocks/>
          </p:cNvSpPr>
          <p:nvPr/>
        </p:nvSpPr>
        <p:spPr>
          <a:xfrm>
            <a:off x="3709088" y="1104309"/>
            <a:ext cx="3893275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300" dirty="0"/>
              <a:t>初始神經層的權重矩陣，參數值字串是初始器名稱，預設值</a:t>
            </a:r>
            <a:r>
              <a:rPr lang="en-US" altLang="zh-TW" sz="1300" dirty="0" err="1"/>
              <a:t>glorot_uniform</a:t>
            </a:r>
            <a:r>
              <a:rPr lang="zh-TW" altLang="en-US" sz="1300" dirty="0"/>
              <a:t>。</a:t>
            </a:r>
          </a:p>
        </p:txBody>
      </p:sp>
      <p:sp>
        <p:nvSpPr>
          <p:cNvPr id="5" name="Google Shape;564;p49">
            <a:extLst>
              <a:ext uri="{FF2B5EF4-FFF2-40B4-BE49-F238E27FC236}">
                <a16:creationId xmlns:a16="http://schemas.microsoft.com/office/drawing/2014/main" id="{4A159A0A-C82C-5665-09F1-9F24180FEA42}"/>
              </a:ext>
            </a:extLst>
          </p:cNvPr>
          <p:cNvSpPr txBox="1">
            <a:spLocks/>
          </p:cNvSpPr>
          <p:nvPr/>
        </p:nvSpPr>
        <p:spPr>
          <a:xfrm>
            <a:off x="1040585" y="1075460"/>
            <a:ext cx="253746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500" dirty="0"/>
              <a:t>• </a:t>
            </a:r>
            <a:r>
              <a:rPr lang="en-US" sz="1500" dirty="0" err="1"/>
              <a:t>kernel_initializer</a:t>
            </a:r>
            <a:r>
              <a:rPr lang="zh-TW" altLang="en-US" sz="1500" dirty="0"/>
              <a:t>參數</a:t>
            </a:r>
            <a:endParaRPr lang="en-US" sz="1500" dirty="0"/>
          </a:p>
        </p:txBody>
      </p:sp>
      <p:sp>
        <p:nvSpPr>
          <p:cNvPr id="9" name="Google Shape;558;p49">
            <a:extLst>
              <a:ext uri="{FF2B5EF4-FFF2-40B4-BE49-F238E27FC236}">
                <a16:creationId xmlns:a16="http://schemas.microsoft.com/office/drawing/2014/main" id="{9CC2237D-4B2D-8D2D-137A-36939AE8232A}"/>
              </a:ext>
            </a:extLst>
          </p:cNvPr>
          <p:cNvSpPr txBox="1">
            <a:spLocks/>
          </p:cNvSpPr>
          <p:nvPr/>
        </p:nvSpPr>
        <p:spPr>
          <a:xfrm>
            <a:off x="3709088" y="1759629"/>
            <a:ext cx="3893275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300" dirty="0"/>
              <a:t>初始偏向量的值，參數值字串是初始器名稱，預設值是</a:t>
            </a:r>
            <a:r>
              <a:rPr lang="en-US" altLang="zh-TW" sz="1300" dirty="0"/>
              <a:t>zeros</a:t>
            </a:r>
            <a:r>
              <a:rPr lang="zh-TW" altLang="en-US" sz="1300" dirty="0"/>
              <a:t>。</a:t>
            </a:r>
          </a:p>
        </p:txBody>
      </p:sp>
      <p:sp>
        <p:nvSpPr>
          <p:cNvPr id="10" name="Google Shape;564;p49">
            <a:extLst>
              <a:ext uri="{FF2B5EF4-FFF2-40B4-BE49-F238E27FC236}">
                <a16:creationId xmlns:a16="http://schemas.microsoft.com/office/drawing/2014/main" id="{FA50EB90-DFCE-3B57-D19C-4FE2BBADDCCF}"/>
              </a:ext>
            </a:extLst>
          </p:cNvPr>
          <p:cNvSpPr txBox="1">
            <a:spLocks/>
          </p:cNvSpPr>
          <p:nvPr/>
        </p:nvSpPr>
        <p:spPr>
          <a:xfrm>
            <a:off x="1040585" y="1730780"/>
            <a:ext cx="253746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500" dirty="0"/>
              <a:t>• </a:t>
            </a:r>
            <a:r>
              <a:rPr lang="en-US" sz="1500" dirty="0" err="1"/>
              <a:t>bias_initializer</a:t>
            </a:r>
            <a:r>
              <a:rPr lang="zh-TW" altLang="en-US" sz="1500" dirty="0"/>
              <a:t>參數</a:t>
            </a:r>
            <a:endParaRPr lang="en-US" sz="1500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26CB30C3-AAA9-794D-BDD9-E74E15371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289" y="2653132"/>
            <a:ext cx="3733160" cy="178648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93077DD-5656-CC3C-371D-D29090517928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58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使用測試與驗證資料集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847;p65">
            <a:extLst>
              <a:ext uri="{FF2B5EF4-FFF2-40B4-BE49-F238E27FC236}">
                <a16:creationId xmlns:a16="http://schemas.microsoft.com/office/drawing/2014/main" id="{9043B40A-1FF4-3E5E-0514-CFB355B4479E}"/>
              </a:ext>
            </a:extLst>
          </p:cNvPr>
          <p:cNvSpPr txBox="1">
            <a:spLocks/>
          </p:cNvSpPr>
          <p:nvPr/>
        </p:nvSpPr>
        <p:spPr>
          <a:xfrm>
            <a:off x="2469323" y="1616854"/>
            <a:ext cx="4205354" cy="1726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100" dirty="0" err="1"/>
              <a:t>X_train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Y_train</a:t>
            </a:r>
            <a:r>
              <a:rPr lang="en-US" altLang="zh-TW" sz="1100" dirty="0"/>
              <a:t> = X[:690], Y[:690]   #</a:t>
            </a:r>
            <a:r>
              <a:rPr lang="zh-TW" altLang="en-US" sz="1100" dirty="0"/>
              <a:t>測試資料前</a:t>
            </a:r>
            <a:r>
              <a:rPr lang="en-US" altLang="zh-TW" sz="1100" dirty="0"/>
              <a:t>690</a:t>
            </a:r>
            <a:r>
              <a:rPr lang="zh-TW" altLang="en-US" sz="1100" dirty="0"/>
              <a:t>筆</a:t>
            </a:r>
            <a:endParaRPr lang="en-US" altLang="zh-TW" sz="1100" dirty="0"/>
          </a:p>
          <a:p>
            <a:pPr marL="0" indent="0" algn="l"/>
            <a:r>
              <a:rPr lang="en-US" altLang="zh-TW" sz="1100" dirty="0" err="1"/>
              <a:t>X_test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Y_test</a:t>
            </a:r>
            <a:r>
              <a:rPr lang="en-US" altLang="zh-TW" sz="1100" dirty="0"/>
              <a:t> = X[690:], Y[690:]</a:t>
            </a:r>
            <a:r>
              <a:rPr lang="zh-TW" altLang="en-US" sz="1100" dirty="0"/>
              <a:t>      </a:t>
            </a:r>
            <a:r>
              <a:rPr lang="en-US" altLang="zh-TW" sz="1100" dirty="0"/>
              <a:t>#</a:t>
            </a:r>
            <a:r>
              <a:rPr lang="zh-TW" altLang="en-US" sz="1100" dirty="0"/>
              <a:t>測試機料後</a:t>
            </a:r>
            <a:r>
              <a:rPr lang="en-US" altLang="zh-TW" sz="1100" dirty="0"/>
              <a:t>78</a:t>
            </a:r>
            <a:r>
              <a:rPr lang="zh-TW" altLang="en-US" sz="1100" dirty="0"/>
              <a:t>筆</a:t>
            </a:r>
            <a:endParaRPr lang="en-US" altLang="zh-TW" sz="1100" dirty="0"/>
          </a:p>
          <a:p>
            <a:pPr marL="0" indent="0" algn="l"/>
            <a:endParaRPr lang="en-US" altLang="zh-TW" sz="1100" dirty="0"/>
          </a:p>
          <a:p>
            <a:pPr marL="0" indent="0" algn="l"/>
            <a:r>
              <a:rPr lang="en-US" altLang="zh-TW" sz="1100" dirty="0" err="1"/>
              <a:t>model.fit</a:t>
            </a:r>
            <a:r>
              <a:rPr lang="en-US" altLang="zh-TW" sz="1100" dirty="0"/>
              <a:t>(</a:t>
            </a:r>
            <a:r>
              <a:rPr lang="en-US" altLang="zh-TW" sz="1100" dirty="0" err="1"/>
              <a:t>X_train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Y_train</a:t>
            </a:r>
            <a:r>
              <a:rPr lang="en-US" altLang="zh-TW" sz="1100" dirty="0"/>
              <a:t>, epochs=150, </a:t>
            </a:r>
            <a:r>
              <a:rPr lang="en-US" altLang="zh-TW" sz="1100" dirty="0" err="1"/>
              <a:t>batch_size</a:t>
            </a:r>
            <a:r>
              <a:rPr lang="en-US" altLang="zh-TW" sz="1100" dirty="0"/>
              <a:t>=10, verbose=0</a:t>
            </a:r>
          </a:p>
          <a:p>
            <a:pPr marL="0" indent="0" algn="l"/>
            <a:endParaRPr lang="en-US" altLang="zh-TW" sz="1100" dirty="0"/>
          </a:p>
          <a:p>
            <a:pPr marL="0" indent="0" algn="l"/>
            <a:r>
              <a:rPr lang="en-US" altLang="zh-TW" sz="1100" dirty="0"/>
              <a:t>loss, </a:t>
            </a:r>
            <a:r>
              <a:rPr lang="en-US" altLang="zh-TW" sz="1100" dirty="0" err="1"/>
              <a:t>accurancy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model.evaluate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X_train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Y_train</a:t>
            </a:r>
            <a:r>
              <a:rPr lang="en-US" altLang="zh-TW" sz="1100" dirty="0"/>
              <a:t>)</a:t>
            </a:r>
          </a:p>
          <a:p>
            <a:pPr marL="0" indent="0" algn="l"/>
            <a:r>
              <a:rPr lang="en-US" altLang="zh-TW" sz="1100" dirty="0"/>
              <a:t>print(“</a:t>
            </a:r>
            <a:r>
              <a:rPr lang="zh-TW" altLang="en-US" sz="1100" dirty="0"/>
              <a:t>訓練資料集的準確度 </a:t>
            </a:r>
            <a:r>
              <a:rPr lang="en-US" altLang="zh-TW" sz="1100" dirty="0"/>
              <a:t>= {: . 2f}”.format(</a:t>
            </a:r>
            <a:r>
              <a:rPr lang="en-US" altLang="zh-TW" sz="1100" dirty="0" err="1"/>
              <a:t>accurancy</a:t>
            </a:r>
            <a:r>
              <a:rPr lang="en-US" altLang="zh-TW" sz="1100" dirty="0"/>
              <a:t>))</a:t>
            </a:r>
          </a:p>
          <a:p>
            <a:pPr marL="0" indent="0" algn="l"/>
            <a:r>
              <a:rPr lang="en-US" altLang="zh-TW" sz="1100" dirty="0"/>
              <a:t>loss, </a:t>
            </a:r>
            <a:r>
              <a:rPr lang="en-US" altLang="zh-TW" sz="1100" dirty="0" err="1"/>
              <a:t>accurancy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model.evaluate</a:t>
            </a:r>
            <a:r>
              <a:rPr lang="en-US" altLang="zh-TW" sz="1100" dirty="0"/>
              <a:t>(</a:t>
            </a:r>
            <a:r>
              <a:rPr lang="en-US" altLang="zh-TW" sz="1100" dirty="0" err="1"/>
              <a:t>X_test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Y_test</a:t>
            </a:r>
            <a:r>
              <a:rPr lang="en-US" altLang="zh-TW" sz="1100" dirty="0"/>
              <a:t>)</a:t>
            </a:r>
          </a:p>
          <a:p>
            <a:pPr marL="0" indent="0" algn="l"/>
            <a:r>
              <a:rPr lang="en-US" altLang="zh-TW" sz="1100" dirty="0"/>
              <a:t>print(“</a:t>
            </a:r>
            <a:r>
              <a:rPr lang="zh-TW" altLang="en-US" sz="1100" dirty="0"/>
              <a:t>訓練資料集的準確度 </a:t>
            </a:r>
            <a:r>
              <a:rPr lang="en-US" altLang="zh-TW" sz="1100" dirty="0"/>
              <a:t>= {: . 2f}”.format(</a:t>
            </a:r>
            <a:r>
              <a:rPr lang="en-US" altLang="zh-TW" sz="1100" dirty="0" err="1"/>
              <a:t>accurancy</a:t>
            </a:r>
            <a:r>
              <a:rPr lang="en-US" altLang="zh-TW" sz="1100" dirty="0"/>
              <a:t>))</a:t>
            </a:r>
          </a:p>
          <a:p>
            <a:pPr marL="0" indent="0" algn="l"/>
            <a:endParaRPr lang="en-US" altLang="zh-TW" sz="1100" dirty="0"/>
          </a:p>
        </p:txBody>
      </p:sp>
      <p:pic>
        <p:nvPicPr>
          <p:cNvPr id="557" name="圖片 556">
            <a:extLst>
              <a:ext uri="{FF2B5EF4-FFF2-40B4-BE49-F238E27FC236}">
                <a16:creationId xmlns:a16="http://schemas.microsoft.com/office/drawing/2014/main" id="{6834E63D-8DFD-9630-1735-4184D409D4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13" t="50000" r="23871" b="36444"/>
          <a:stretch/>
        </p:blipFill>
        <p:spPr>
          <a:xfrm>
            <a:off x="2436297" y="3595327"/>
            <a:ext cx="4271406" cy="77855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F5E3CBB-7A66-6F32-53FC-B8F3B1953F56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19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使用測試與驗證資料集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54" name="Google Shape;847;p65">
            <a:extLst>
              <a:ext uri="{FF2B5EF4-FFF2-40B4-BE49-F238E27FC236}">
                <a16:creationId xmlns:a16="http://schemas.microsoft.com/office/drawing/2014/main" id="{9043B40A-1FF4-3E5E-0514-CFB355B4479E}"/>
              </a:ext>
            </a:extLst>
          </p:cNvPr>
          <p:cNvSpPr txBox="1">
            <a:spLocks/>
          </p:cNvSpPr>
          <p:nvPr/>
        </p:nvSpPr>
        <p:spPr>
          <a:xfrm>
            <a:off x="1547080" y="1628180"/>
            <a:ext cx="6049837" cy="365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100" dirty="0"/>
              <a:t>history = </a:t>
            </a:r>
            <a:r>
              <a:rPr lang="en-US" altLang="zh-TW" sz="1100" dirty="0" err="1"/>
              <a:t>model.</a:t>
            </a:r>
            <a:r>
              <a:rPr lang="en-US" altLang="zh-TW" sz="1100" dirty="0" err="1">
                <a:solidFill>
                  <a:srgbClr val="FF0000"/>
                </a:solidFill>
              </a:rPr>
              <a:t>fit</a:t>
            </a:r>
            <a:r>
              <a:rPr lang="en-US" altLang="zh-TW" sz="1100" dirty="0"/>
              <a:t>(</a:t>
            </a:r>
            <a:r>
              <a:rPr lang="en-US" altLang="zh-TW" sz="1100" dirty="0" err="1"/>
              <a:t>X_train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validation_data</a:t>
            </a:r>
            <a:r>
              <a:rPr lang="en-US" altLang="zh-TW" sz="1100" dirty="0"/>
              <a:t>=(</a:t>
            </a:r>
            <a:r>
              <a:rPr lang="en-US" altLang="zh-TW" sz="1100" dirty="0" err="1"/>
              <a:t>X_test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T_test</a:t>
            </a:r>
            <a:r>
              <a:rPr lang="en-US" altLang="zh-TW" sz="1100" dirty="0"/>
              <a:t>), epochs=150, </a:t>
            </a:r>
            <a:r>
              <a:rPr lang="en-US" altLang="zh-TW" sz="1100" dirty="0" err="1"/>
              <a:t>batch_size</a:t>
            </a:r>
            <a:r>
              <a:rPr lang="en-US" altLang="zh-TW" sz="1100" dirty="0"/>
              <a:t>=10)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E5070C-7FB7-3076-14C7-613B66C9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84" t="19784" r="14976" b="11704"/>
          <a:stretch/>
        </p:blipFill>
        <p:spPr>
          <a:xfrm>
            <a:off x="2033652" y="2750232"/>
            <a:ext cx="2256407" cy="1548205"/>
          </a:xfrm>
          <a:prstGeom prst="rect">
            <a:avLst/>
          </a:prstGeom>
        </p:spPr>
      </p:pic>
      <p:sp>
        <p:nvSpPr>
          <p:cNvPr id="4" name="Google Shape;847;p65">
            <a:extLst>
              <a:ext uri="{FF2B5EF4-FFF2-40B4-BE49-F238E27FC236}">
                <a16:creationId xmlns:a16="http://schemas.microsoft.com/office/drawing/2014/main" id="{DFE86D54-9DDA-F492-7B95-723E1EE90AA0}"/>
              </a:ext>
            </a:extLst>
          </p:cNvPr>
          <p:cNvSpPr txBox="1">
            <a:spLocks/>
          </p:cNvSpPr>
          <p:nvPr/>
        </p:nvSpPr>
        <p:spPr>
          <a:xfrm>
            <a:off x="1547080" y="2027508"/>
            <a:ext cx="6049837" cy="365760"/>
          </a:xfrm>
          <a:prstGeom prst="rect">
            <a:avLst/>
          </a:prstGeom>
          <a:noFill/>
          <a:ln w="3175"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100" dirty="0"/>
              <a:t>history = </a:t>
            </a:r>
            <a:r>
              <a:rPr lang="en-US" altLang="zh-TW" sz="1100" dirty="0" err="1"/>
              <a:t>model.</a:t>
            </a:r>
            <a:r>
              <a:rPr lang="en-US" altLang="zh-TW" sz="1100" dirty="0" err="1">
                <a:solidFill>
                  <a:srgbClr val="FF0000"/>
                </a:solidFill>
              </a:rPr>
              <a:t>fit</a:t>
            </a:r>
            <a:r>
              <a:rPr lang="en-US" altLang="zh-TW" sz="1100" dirty="0"/>
              <a:t>(</a:t>
            </a:r>
            <a:r>
              <a:rPr lang="en-US" altLang="zh-TW" sz="1100" dirty="0" err="1"/>
              <a:t>X_train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Y_train</a:t>
            </a:r>
            <a:r>
              <a:rPr lang="en-US" altLang="zh-TW" sz="1100" dirty="0"/>
              <a:t>, </a:t>
            </a:r>
            <a:r>
              <a:rPr lang="en-US" altLang="zh-TW" sz="1100" dirty="0" err="1"/>
              <a:t>validation_split</a:t>
            </a:r>
            <a:r>
              <a:rPr lang="en-US" altLang="zh-TW" sz="1100" dirty="0"/>
              <a:t>=0.2, epochs=14, </a:t>
            </a:r>
            <a:r>
              <a:rPr lang="en-US" altLang="zh-TW" sz="1100" dirty="0" err="1"/>
              <a:t>batch_size</a:t>
            </a:r>
            <a:r>
              <a:rPr lang="en-US" altLang="zh-TW" sz="1100" dirty="0"/>
              <a:t>=10)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3C0A1D-8230-2EB8-075F-632DDACD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943" y="2750232"/>
            <a:ext cx="2217495" cy="154820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6ED2BF8-ADE9-6CE9-BD10-9515A0BF03ED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3869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0"/>
          <p:cNvSpPr txBox="1">
            <a:spLocks noGrp="1"/>
          </p:cNvSpPr>
          <p:nvPr>
            <p:ph type="subTitle" idx="1"/>
          </p:nvPr>
        </p:nvSpPr>
        <p:spPr>
          <a:xfrm>
            <a:off x="845675" y="1972965"/>
            <a:ext cx="4434985" cy="59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300" dirty="0" err="1"/>
              <a:t>Y_pred</a:t>
            </a:r>
            <a:r>
              <a:rPr lang="en-US" altLang="zh-TW" sz="1300" dirty="0"/>
              <a:t> = </a:t>
            </a:r>
            <a:r>
              <a:rPr lang="en-US" altLang="zh-TW" sz="1300" dirty="0" err="1"/>
              <a:t>model.</a:t>
            </a:r>
            <a:r>
              <a:rPr lang="en-US" altLang="zh-TW" sz="1300" dirty="0" err="1">
                <a:solidFill>
                  <a:srgbClr val="FF0000"/>
                </a:solidFill>
              </a:rPr>
              <a:t>predict</a:t>
            </a:r>
            <a:r>
              <a:rPr lang="en-US" altLang="zh-TW" sz="1300" dirty="0"/>
              <a:t>(</a:t>
            </a:r>
            <a:r>
              <a:rPr lang="en-US" altLang="zh-TW" sz="1300" dirty="0" err="1"/>
              <a:t>X_test</a:t>
            </a:r>
            <a:r>
              <a:rPr lang="en-US" altLang="zh-TW" sz="1300" dirty="0"/>
              <a:t>, </a:t>
            </a:r>
            <a:r>
              <a:rPr lang="en-US" altLang="zh-TW" sz="1300" dirty="0" err="1"/>
              <a:t>batch_size</a:t>
            </a:r>
            <a:r>
              <a:rPr lang="en-US" altLang="zh-TW" sz="1300" dirty="0"/>
              <a:t>=10, verbose=0)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print(</a:t>
            </a:r>
            <a:r>
              <a:rPr lang="en-US" sz="1300" dirty="0" err="1"/>
              <a:t>Y_pred</a:t>
            </a:r>
            <a:r>
              <a:rPr lang="en-US" sz="1300" dirty="0"/>
              <a:t>[0])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4" name="Google Shape;513;p48">
            <a:extLst>
              <a:ext uri="{FF2B5EF4-FFF2-40B4-BE49-F238E27FC236}">
                <a16:creationId xmlns:a16="http://schemas.microsoft.com/office/drawing/2014/main" id="{CAE998B9-D319-4E8C-169D-203BFB8D50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模型的預測值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695;p60">
            <a:extLst>
              <a:ext uri="{FF2B5EF4-FFF2-40B4-BE49-F238E27FC236}">
                <a16:creationId xmlns:a16="http://schemas.microsoft.com/office/drawing/2014/main" id="{C4F08F2B-BA83-1FA1-0ADD-6BE43E00581E}"/>
              </a:ext>
            </a:extLst>
          </p:cNvPr>
          <p:cNvSpPr txBox="1">
            <a:spLocks/>
          </p:cNvSpPr>
          <p:nvPr/>
        </p:nvSpPr>
        <p:spPr>
          <a:xfrm>
            <a:off x="6019800" y="1999965"/>
            <a:ext cx="2061265" cy="347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300" dirty="0"/>
              <a:t>[ 0.9327715   0.0672285 ]</a:t>
            </a:r>
            <a:endParaRPr lang="en-US" sz="1300" dirty="0"/>
          </a:p>
        </p:txBody>
      </p:sp>
      <p:sp>
        <p:nvSpPr>
          <p:cNvPr id="6" name="Google Shape;695;p60">
            <a:extLst>
              <a:ext uri="{FF2B5EF4-FFF2-40B4-BE49-F238E27FC236}">
                <a16:creationId xmlns:a16="http://schemas.microsoft.com/office/drawing/2014/main" id="{8AA3A524-68DF-52BA-C1C9-B614A03A1C6E}"/>
              </a:ext>
            </a:extLst>
          </p:cNvPr>
          <p:cNvSpPr txBox="1">
            <a:spLocks/>
          </p:cNvSpPr>
          <p:nvPr/>
        </p:nvSpPr>
        <p:spPr>
          <a:xfrm>
            <a:off x="5951220" y="2347290"/>
            <a:ext cx="1371600" cy="34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100" dirty="0"/>
              <a:t>One-hot</a:t>
            </a:r>
            <a:r>
              <a:rPr lang="zh-TW" altLang="en-US" sz="1100" dirty="0"/>
              <a:t>編碼：</a:t>
            </a:r>
            <a:r>
              <a:rPr lang="en-US" altLang="zh-TW" sz="1100" dirty="0"/>
              <a:t>[1,0]</a:t>
            </a:r>
            <a:endParaRPr lang="en-US" sz="1100" dirty="0"/>
          </a:p>
          <a:p>
            <a:pPr marL="0" indent="0" algn="l"/>
            <a:endParaRPr lang="en-US" sz="1100" dirty="0"/>
          </a:p>
          <a:p>
            <a:pPr marL="0" indent="0" algn="l"/>
            <a:endParaRPr lang="en-US" sz="1100" dirty="0"/>
          </a:p>
        </p:txBody>
      </p:sp>
      <p:sp>
        <p:nvSpPr>
          <p:cNvPr id="7" name="Google Shape;695;p60">
            <a:extLst>
              <a:ext uri="{FF2B5EF4-FFF2-40B4-BE49-F238E27FC236}">
                <a16:creationId xmlns:a16="http://schemas.microsoft.com/office/drawing/2014/main" id="{75D66AF0-3FED-9878-2C82-B8637B01263B}"/>
              </a:ext>
            </a:extLst>
          </p:cNvPr>
          <p:cNvSpPr txBox="1">
            <a:spLocks/>
          </p:cNvSpPr>
          <p:nvPr/>
        </p:nvSpPr>
        <p:spPr>
          <a:xfrm>
            <a:off x="845675" y="3033043"/>
            <a:ext cx="4945525" cy="59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300" dirty="0" err="1"/>
              <a:t>Y_pred</a:t>
            </a:r>
            <a:r>
              <a:rPr lang="en-US" altLang="zh-TW" sz="1300" dirty="0"/>
              <a:t> = </a:t>
            </a:r>
            <a:r>
              <a:rPr lang="en-US" altLang="zh-TW" sz="1300" dirty="0" err="1"/>
              <a:t>model.</a:t>
            </a:r>
            <a:r>
              <a:rPr lang="en-US" altLang="zh-TW" sz="1300" dirty="0" err="1">
                <a:solidFill>
                  <a:srgbClr val="FF0000"/>
                </a:solidFill>
              </a:rPr>
              <a:t>predict_classes</a:t>
            </a:r>
            <a:r>
              <a:rPr lang="en-US" altLang="zh-TW" sz="1300" dirty="0"/>
              <a:t>(</a:t>
            </a:r>
            <a:r>
              <a:rPr lang="en-US" altLang="zh-TW" sz="1300" dirty="0" err="1"/>
              <a:t>X_test</a:t>
            </a:r>
            <a:r>
              <a:rPr lang="en-US" altLang="zh-TW" sz="1300" dirty="0"/>
              <a:t>, </a:t>
            </a:r>
            <a:r>
              <a:rPr lang="en-US" altLang="zh-TW" sz="1300" dirty="0" err="1"/>
              <a:t>batch_size</a:t>
            </a:r>
            <a:r>
              <a:rPr lang="en-US" altLang="zh-TW" sz="1300" dirty="0"/>
              <a:t>=10, verbose=0)</a:t>
            </a:r>
          </a:p>
          <a:p>
            <a:pPr marL="0" indent="0" algn="l"/>
            <a:r>
              <a:rPr lang="en-US" sz="1300" dirty="0"/>
              <a:t>print(</a:t>
            </a:r>
            <a:r>
              <a:rPr lang="en-US" sz="1300" dirty="0" err="1"/>
              <a:t>Y_pred</a:t>
            </a:r>
            <a:r>
              <a:rPr lang="en-US" sz="1300" dirty="0"/>
              <a:t>[0], </a:t>
            </a:r>
            <a:r>
              <a:rPr lang="en-US" altLang="zh-TW" sz="1300" dirty="0" err="1"/>
              <a:t>Y_pred</a:t>
            </a:r>
            <a:r>
              <a:rPr lang="en-US" altLang="zh-TW" sz="1300" dirty="0"/>
              <a:t>[1]</a:t>
            </a:r>
            <a:r>
              <a:rPr lang="en-US" sz="1300" dirty="0"/>
              <a:t>)</a:t>
            </a:r>
          </a:p>
          <a:p>
            <a:pPr marL="0" indent="0" algn="l"/>
            <a:endParaRPr lang="en-US" sz="1300" dirty="0"/>
          </a:p>
          <a:p>
            <a:pPr marL="0" indent="0" algn="l"/>
            <a:endParaRPr lang="en-US" sz="1300" dirty="0"/>
          </a:p>
        </p:txBody>
      </p:sp>
      <p:sp>
        <p:nvSpPr>
          <p:cNvPr id="9" name="Google Shape;695;p60">
            <a:extLst>
              <a:ext uri="{FF2B5EF4-FFF2-40B4-BE49-F238E27FC236}">
                <a16:creationId xmlns:a16="http://schemas.microsoft.com/office/drawing/2014/main" id="{9F5210C8-ED4E-1B45-DA0C-01A4D5000BE6}"/>
              </a:ext>
            </a:extLst>
          </p:cNvPr>
          <p:cNvSpPr txBox="1">
            <a:spLocks/>
          </p:cNvSpPr>
          <p:nvPr/>
        </p:nvSpPr>
        <p:spPr>
          <a:xfrm>
            <a:off x="6019800" y="3097815"/>
            <a:ext cx="838200" cy="347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300" dirty="0"/>
              <a:t>[ 0 ]  [ 1 ]</a:t>
            </a:r>
            <a:endParaRPr lang="en-US" sz="13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65D68B0-4359-61FD-0AD2-909ACCB602B5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56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4"/>
          <p:cNvSpPr txBox="1">
            <a:spLocks noGrp="1"/>
          </p:cNvSpPr>
          <p:nvPr>
            <p:ph type="title"/>
          </p:nvPr>
        </p:nvSpPr>
        <p:spPr>
          <a:xfrm>
            <a:off x="1085439" y="1660725"/>
            <a:ext cx="2165715" cy="7778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Keras</a:t>
            </a:r>
            <a:endParaRPr dirty="0"/>
          </a:p>
        </p:txBody>
      </p:sp>
      <p:sp>
        <p:nvSpPr>
          <p:cNvPr id="616" name="Google Shape;616;p54"/>
          <p:cNvSpPr txBox="1">
            <a:spLocks noGrp="1"/>
          </p:cNvSpPr>
          <p:nvPr>
            <p:ph type="subTitle" idx="1"/>
          </p:nvPr>
        </p:nvSpPr>
        <p:spPr>
          <a:xfrm>
            <a:off x="1085439" y="2438624"/>
            <a:ext cx="3844701" cy="10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一套架構在</a:t>
            </a:r>
            <a:r>
              <a:rPr lang="en-US" altLang="zh-TW" dirty="0"/>
              <a:t>TensorFlow</a:t>
            </a:r>
            <a:r>
              <a:rPr lang="zh-TW" altLang="en-US" dirty="0"/>
              <a:t>上方便人們使用的高階函式庫，那它只需要使用很少的</a:t>
            </a:r>
            <a:r>
              <a:rPr lang="en-US" altLang="zh-TW" dirty="0"/>
              <a:t>Python</a:t>
            </a:r>
            <a:r>
              <a:rPr lang="zh-TW" altLang="en-US" dirty="0"/>
              <a:t>程式碼，就可以快速建構出深度學習模型的神經網路。</a:t>
            </a:r>
            <a:endParaRPr dirty="0"/>
          </a:p>
        </p:txBody>
      </p:sp>
      <p:pic>
        <p:nvPicPr>
          <p:cNvPr id="617" name="Google Shape;617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8333" t="1" r="2070" b="-17"/>
          <a:stretch/>
        </p:blipFill>
        <p:spPr>
          <a:xfrm>
            <a:off x="5273040" y="1101341"/>
            <a:ext cx="2785521" cy="2727362"/>
          </a:xfrm>
          <a:prstGeom prst="ellipse">
            <a:avLst/>
          </a:prstGeom>
        </p:spPr>
      </p:pic>
      <p:sp>
        <p:nvSpPr>
          <p:cNvPr id="618" name="Google Shape;618;p54"/>
          <p:cNvSpPr/>
          <p:nvPr/>
        </p:nvSpPr>
        <p:spPr>
          <a:xfrm>
            <a:off x="7643672" y="3828703"/>
            <a:ext cx="623700" cy="62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54"/>
          <p:cNvGrpSpPr/>
          <p:nvPr/>
        </p:nvGrpSpPr>
        <p:grpSpPr>
          <a:xfrm>
            <a:off x="256038" y="-10"/>
            <a:ext cx="2075291" cy="1037787"/>
            <a:chOff x="256038" y="-10"/>
            <a:chExt cx="2075291" cy="1037787"/>
          </a:xfrm>
        </p:grpSpPr>
        <p:sp>
          <p:nvSpPr>
            <p:cNvPr id="620" name="Google Shape;620;p54"/>
            <p:cNvSpPr/>
            <p:nvPr/>
          </p:nvSpPr>
          <p:spPr>
            <a:xfrm>
              <a:off x="256038" y="-7"/>
              <a:ext cx="2075291" cy="103778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693919" y="-10"/>
              <a:ext cx="1199509" cy="599816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C8090C-5798-F97C-6F31-F65B7C4D4542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75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xfrm>
            <a:off x="720010" y="544032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dk1"/>
                </a:solidFill>
              </a:rPr>
              <a:t>線性回歸</a:t>
            </a:r>
            <a:endParaRPr dirty="0"/>
          </a:p>
        </p:txBody>
      </p:sp>
      <p:grpSp>
        <p:nvGrpSpPr>
          <p:cNvPr id="443" name="Google Shape;443;p45"/>
          <p:cNvGrpSpPr/>
          <p:nvPr/>
        </p:nvGrpSpPr>
        <p:grpSpPr>
          <a:xfrm>
            <a:off x="297687" y="2571733"/>
            <a:ext cx="1093067" cy="1615117"/>
            <a:chOff x="297687" y="2571733"/>
            <a:chExt cx="1093067" cy="1615117"/>
          </a:xfrm>
        </p:grpSpPr>
        <p:sp>
          <p:nvSpPr>
            <p:cNvPr id="444" name="Google Shape;444;p45"/>
            <p:cNvSpPr/>
            <p:nvPr/>
          </p:nvSpPr>
          <p:spPr>
            <a:xfrm rot="10800000">
              <a:off x="297687" y="3640226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rot="10800000">
              <a:off x="297687" y="3321354"/>
              <a:ext cx="1093067" cy="546624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rot="-5400000">
              <a:off x="514976" y="2571733"/>
              <a:ext cx="658501" cy="65850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45"/>
          <p:cNvGrpSpPr/>
          <p:nvPr/>
        </p:nvGrpSpPr>
        <p:grpSpPr>
          <a:xfrm rot="5400000" flipH="1">
            <a:off x="7818542" y="458821"/>
            <a:ext cx="1210896" cy="875124"/>
            <a:chOff x="4338287" y="332320"/>
            <a:chExt cx="1134117" cy="819558"/>
          </a:xfrm>
        </p:grpSpPr>
        <p:grpSp>
          <p:nvGrpSpPr>
            <p:cNvPr id="448" name="Google Shape;448;p45"/>
            <p:cNvGrpSpPr/>
            <p:nvPr/>
          </p:nvGrpSpPr>
          <p:grpSpPr>
            <a:xfrm>
              <a:off x="4807062" y="332320"/>
              <a:ext cx="665342" cy="819558"/>
              <a:chOff x="2496300" y="332320"/>
              <a:chExt cx="665342" cy="819558"/>
            </a:xfrm>
          </p:grpSpPr>
          <p:sp>
            <p:nvSpPr>
              <p:cNvPr id="449" name="Google Shape;449;p45"/>
              <p:cNvSpPr/>
              <p:nvPr/>
            </p:nvSpPr>
            <p:spPr>
              <a:xfrm>
                <a:off x="2750795" y="332320"/>
                <a:ext cx="410847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14965" extrusionOk="0">
                    <a:moveTo>
                      <a:pt x="0" y="0"/>
                    </a:moveTo>
                    <a:lnTo>
                      <a:pt x="0" y="14964"/>
                    </a:lnTo>
                    <a:cubicBezTo>
                      <a:pt x="4141" y="14964"/>
                      <a:pt x="7502" y="11625"/>
                      <a:pt x="7502" y="7484"/>
                    </a:cubicBezTo>
                    <a:cubicBezTo>
                      <a:pt x="7502" y="3339"/>
                      <a:pt x="414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5"/>
              <p:cNvSpPr/>
              <p:nvPr/>
            </p:nvSpPr>
            <p:spPr>
              <a:xfrm>
                <a:off x="2496300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47" y="1"/>
                    </a:moveTo>
                    <a:cubicBezTo>
                      <a:pt x="2076" y="1"/>
                      <a:pt x="1" y="2093"/>
                      <a:pt x="1" y="4664"/>
                    </a:cubicBezTo>
                    <a:cubicBezTo>
                      <a:pt x="1" y="7236"/>
                      <a:pt x="2076" y="9324"/>
                      <a:pt x="4647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" name="Google Shape;451;p45"/>
            <p:cNvGrpSpPr/>
            <p:nvPr/>
          </p:nvGrpSpPr>
          <p:grpSpPr>
            <a:xfrm>
              <a:off x="4338287" y="332320"/>
              <a:ext cx="665342" cy="819558"/>
              <a:chOff x="1427225" y="332320"/>
              <a:chExt cx="665342" cy="819558"/>
            </a:xfrm>
          </p:grpSpPr>
          <p:sp>
            <p:nvSpPr>
              <p:cNvPr id="452" name="Google Shape;452;p45"/>
              <p:cNvSpPr/>
              <p:nvPr/>
            </p:nvSpPr>
            <p:spPr>
              <a:xfrm>
                <a:off x="1682651" y="332320"/>
                <a:ext cx="409916" cy="819558"/>
              </a:xfrm>
              <a:custGeom>
                <a:avLst/>
                <a:gdLst/>
                <a:ahLst/>
                <a:cxnLst/>
                <a:rect l="l" t="t" r="r" b="b"/>
                <a:pathLst>
                  <a:path w="7485" h="14965" extrusionOk="0">
                    <a:moveTo>
                      <a:pt x="1" y="0"/>
                    </a:moveTo>
                    <a:lnTo>
                      <a:pt x="1" y="14964"/>
                    </a:lnTo>
                    <a:cubicBezTo>
                      <a:pt x="4124" y="14964"/>
                      <a:pt x="7485" y="11625"/>
                      <a:pt x="7485" y="7484"/>
                    </a:cubicBezTo>
                    <a:cubicBezTo>
                      <a:pt x="7485" y="3339"/>
                      <a:pt x="4124" y="0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5"/>
              <p:cNvSpPr/>
              <p:nvPr/>
            </p:nvSpPr>
            <p:spPr>
              <a:xfrm>
                <a:off x="1427225" y="486763"/>
                <a:ext cx="509698" cy="510629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9324" extrusionOk="0">
                    <a:moveTo>
                      <a:pt x="4665" y="1"/>
                    </a:moveTo>
                    <a:cubicBezTo>
                      <a:pt x="2093" y="1"/>
                      <a:pt x="1" y="2093"/>
                      <a:pt x="1" y="4664"/>
                    </a:cubicBezTo>
                    <a:cubicBezTo>
                      <a:pt x="1" y="7236"/>
                      <a:pt x="2093" y="9324"/>
                      <a:pt x="4665" y="9324"/>
                    </a:cubicBezTo>
                    <a:cubicBezTo>
                      <a:pt x="7237" y="9324"/>
                      <a:pt x="9307" y="7236"/>
                      <a:pt x="9307" y="4664"/>
                    </a:cubicBezTo>
                    <a:cubicBezTo>
                      <a:pt x="9307" y="2093"/>
                      <a:pt x="7237" y="1"/>
                      <a:pt x="46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0AD4190E-22D3-C5DF-E36A-6ED7399F9E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8" r="3768"/>
          <a:stretch/>
        </p:blipFill>
        <p:spPr>
          <a:xfrm>
            <a:off x="1782064" y="1894056"/>
            <a:ext cx="2609738" cy="17461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B3EDFFA-C4EB-1651-2F26-E2FCA2011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260" y="1894056"/>
            <a:ext cx="2329577" cy="174617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B670499-38E3-F848-FEF2-0D53728BA1F3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67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Example</a:t>
            </a:r>
            <a:endParaRPr dirty="0"/>
          </a:p>
        </p:txBody>
      </p:sp>
      <p:sp>
        <p:nvSpPr>
          <p:cNvPr id="416" name="Google Shape;416;p42"/>
          <p:cNvSpPr txBox="1">
            <a:spLocks noGrp="1"/>
          </p:cNvSpPr>
          <p:nvPr>
            <p:ph type="subTitle" idx="1"/>
          </p:nvPr>
        </p:nvSpPr>
        <p:spPr>
          <a:xfrm>
            <a:off x="2413650" y="3029162"/>
            <a:ext cx="4316700" cy="493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/>
              <a:t>波士頓房價預測</a:t>
            </a:r>
            <a:endParaRPr sz="2000" dirty="0"/>
          </a:p>
        </p:txBody>
      </p:sp>
      <p:grpSp>
        <p:nvGrpSpPr>
          <p:cNvPr id="417" name="Google Shape;417;p42"/>
          <p:cNvGrpSpPr/>
          <p:nvPr/>
        </p:nvGrpSpPr>
        <p:grpSpPr>
          <a:xfrm>
            <a:off x="398450" y="242969"/>
            <a:ext cx="1928362" cy="1156807"/>
            <a:chOff x="398450" y="242969"/>
            <a:chExt cx="1928362" cy="1156807"/>
          </a:xfrm>
        </p:grpSpPr>
        <p:sp>
          <p:nvSpPr>
            <p:cNvPr id="418" name="Google Shape;418;p42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2423246" y="472928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008854F-4882-5271-FBA7-B3C037818660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61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35;p44">
            <a:extLst>
              <a:ext uri="{FF2B5EF4-FFF2-40B4-BE49-F238E27FC236}">
                <a16:creationId xmlns:a16="http://schemas.microsoft.com/office/drawing/2014/main" id="{8F649F45-22E8-577C-AF42-6A6B1D261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00" y="1442826"/>
            <a:ext cx="3369660" cy="573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pandas as pd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(“./boston_housing.csv”)</a:t>
            </a:r>
          </a:p>
        </p:txBody>
      </p:sp>
      <p:sp>
        <p:nvSpPr>
          <p:cNvPr id="9" name="Google Shape;435;p44">
            <a:extLst>
              <a:ext uri="{FF2B5EF4-FFF2-40B4-BE49-F238E27FC236}">
                <a16:creationId xmlns:a16="http://schemas.microsoft.com/office/drawing/2014/main" id="{A2513542-044B-67D0-B685-A5C6ECB96ED3}"/>
              </a:ext>
            </a:extLst>
          </p:cNvPr>
          <p:cNvSpPr txBox="1">
            <a:spLocks/>
          </p:cNvSpPr>
          <p:nvPr/>
        </p:nvSpPr>
        <p:spPr>
          <a:xfrm>
            <a:off x="691800" y="2113212"/>
            <a:ext cx="1478280" cy="3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print(</a:t>
            </a:r>
            <a:r>
              <a:rPr lang="en-US" dirty="0" err="1"/>
              <a:t>df.head</a:t>
            </a:r>
            <a:r>
              <a:rPr lang="en-US" dirty="0"/>
              <a:t>())</a:t>
            </a:r>
          </a:p>
        </p:txBody>
      </p:sp>
      <p:sp>
        <p:nvSpPr>
          <p:cNvPr id="12" name="Google Shape;435;p44">
            <a:extLst>
              <a:ext uri="{FF2B5EF4-FFF2-40B4-BE49-F238E27FC236}">
                <a16:creationId xmlns:a16="http://schemas.microsoft.com/office/drawing/2014/main" id="{9D7E84CE-ACF0-2FD7-7A21-28EB49734253}"/>
              </a:ext>
            </a:extLst>
          </p:cNvPr>
          <p:cNvSpPr txBox="1">
            <a:spLocks/>
          </p:cNvSpPr>
          <p:nvPr/>
        </p:nvSpPr>
        <p:spPr>
          <a:xfrm>
            <a:off x="691800" y="3154696"/>
            <a:ext cx="1478280" cy="3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print(</a:t>
            </a:r>
            <a:r>
              <a:rPr lang="en-US" dirty="0" err="1"/>
              <a:t>df.shape</a:t>
            </a:r>
            <a:r>
              <a:rPr lang="en-US" dirty="0"/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BEEA50-46C8-868A-8472-654DF892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83938"/>
            <a:ext cx="3627120" cy="11878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BA3E04A-1012-CD61-C871-894F206A3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181685"/>
            <a:ext cx="1245870" cy="32269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289B71F-D83F-C4A2-C445-616FD3B18286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0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73340" y="6771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使用交叉驗證打造迴歸分析的神經網路</a:t>
            </a:r>
            <a:endParaRPr dirty="0"/>
          </a:p>
        </p:txBody>
      </p:sp>
      <p:sp>
        <p:nvSpPr>
          <p:cNvPr id="6" name="Google Shape;435;p44">
            <a:extLst>
              <a:ext uri="{FF2B5EF4-FFF2-40B4-BE49-F238E27FC236}">
                <a16:creationId xmlns:a16="http://schemas.microsoft.com/office/drawing/2014/main" id="{C4A1547B-C1AC-9666-06ED-1D92CD8CC809}"/>
              </a:ext>
            </a:extLst>
          </p:cNvPr>
          <p:cNvSpPr txBox="1">
            <a:spLocks/>
          </p:cNvSpPr>
          <p:nvPr/>
        </p:nvSpPr>
        <p:spPr>
          <a:xfrm>
            <a:off x="1919430" y="1763204"/>
            <a:ext cx="1860900" cy="37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•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FF0000"/>
                </a:solidFill>
              </a:rPr>
              <a:t>random</a:t>
            </a:r>
            <a:r>
              <a:rPr lang="en-US" dirty="0" err="1"/>
              <a:t>.seed</a:t>
            </a:r>
            <a:r>
              <a:rPr lang="en-US" dirty="0"/>
              <a:t>(7)</a:t>
            </a:r>
          </a:p>
        </p:txBody>
      </p:sp>
      <p:sp>
        <p:nvSpPr>
          <p:cNvPr id="7" name="Google Shape;435;p44">
            <a:extLst>
              <a:ext uri="{FF2B5EF4-FFF2-40B4-BE49-F238E27FC236}">
                <a16:creationId xmlns:a16="http://schemas.microsoft.com/office/drawing/2014/main" id="{58469718-EABE-8332-25F3-596BCFCE5502}"/>
              </a:ext>
            </a:extLst>
          </p:cNvPr>
          <p:cNvSpPr txBox="1">
            <a:spLocks/>
          </p:cNvSpPr>
          <p:nvPr/>
        </p:nvSpPr>
        <p:spPr>
          <a:xfrm>
            <a:off x="1919430" y="2216354"/>
            <a:ext cx="5305140" cy="3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dirty="0"/>
              <a:t>• </a:t>
            </a:r>
            <a:r>
              <a:rPr lang="en-US" dirty="0" err="1"/>
              <a:t>moedle.</a:t>
            </a:r>
            <a:r>
              <a:rPr lang="en-US" dirty="0" err="1">
                <a:solidFill>
                  <a:srgbClr val="FF0000"/>
                </a:solidFill>
              </a:rPr>
              <a:t>compile</a:t>
            </a:r>
            <a:r>
              <a:rPr lang="en-US" dirty="0"/>
              <a:t>(loss=</a:t>
            </a:r>
            <a:r>
              <a:rPr lang="en-US" altLang="zh-TW" dirty="0"/>
              <a:t>“,</a:t>
            </a:r>
            <a:r>
              <a:rPr lang="en-US" altLang="zh-TW" dirty="0" err="1">
                <a:solidFill>
                  <a:srgbClr val="FF0000"/>
                </a:solidFill>
              </a:rPr>
              <a:t>mse</a:t>
            </a:r>
            <a:r>
              <a:rPr lang="en-US" altLang="zh-TW" dirty="0"/>
              <a:t>”, optimizer=“</a:t>
            </a:r>
            <a:r>
              <a:rPr lang="en-US" altLang="zh-TW" dirty="0" err="1"/>
              <a:t>adam</a:t>
            </a:r>
            <a:r>
              <a:rPr lang="en-US" altLang="zh-TW" dirty="0"/>
              <a:t>”, metrics=[“</a:t>
            </a:r>
            <a:r>
              <a:rPr lang="en-US" altLang="zh-TW" dirty="0" err="1">
                <a:solidFill>
                  <a:srgbClr val="FF0000"/>
                </a:solidFill>
              </a:rPr>
              <a:t>mae</a:t>
            </a:r>
            <a:r>
              <a:rPr lang="en-US" altLang="zh-TW" dirty="0"/>
              <a:t>”]</a:t>
            </a:r>
            <a:endParaRPr lang="en-US" dirty="0"/>
          </a:p>
        </p:txBody>
      </p:sp>
      <p:sp>
        <p:nvSpPr>
          <p:cNvPr id="8" name="Google Shape;435;p44">
            <a:extLst>
              <a:ext uri="{FF2B5EF4-FFF2-40B4-BE49-F238E27FC236}">
                <a16:creationId xmlns:a16="http://schemas.microsoft.com/office/drawing/2014/main" id="{CA61BA47-C7BF-28F6-EAC8-176E86D9F3D5}"/>
              </a:ext>
            </a:extLst>
          </p:cNvPr>
          <p:cNvSpPr txBox="1">
            <a:spLocks/>
          </p:cNvSpPr>
          <p:nvPr/>
        </p:nvSpPr>
        <p:spPr>
          <a:xfrm>
            <a:off x="1919430" y="2644786"/>
            <a:ext cx="5305140" cy="126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dirty="0"/>
              <a:t>• </a:t>
            </a:r>
            <a:r>
              <a:rPr lang="en-US" dirty="0"/>
              <a:t>k = 4</a:t>
            </a:r>
            <a:r>
              <a:rPr lang="zh-TW" altLang="en-US" dirty="0"/>
              <a:t>                                                    </a:t>
            </a:r>
            <a:r>
              <a:rPr lang="en-US" altLang="zh-TW" dirty="0"/>
              <a:t>#</a:t>
            </a:r>
            <a:r>
              <a:rPr lang="zh-TW" altLang="en-US" dirty="0"/>
              <a:t>執行</a:t>
            </a:r>
            <a:r>
              <a:rPr lang="en-US" altLang="zh-TW" dirty="0"/>
              <a:t>4</a:t>
            </a:r>
            <a:r>
              <a:rPr lang="zh-TW" altLang="en-US" dirty="0"/>
              <a:t>次交叉驗證</a:t>
            </a:r>
            <a:endParaRPr lang="en-US" dirty="0"/>
          </a:p>
          <a:p>
            <a:pPr marL="0" indent="0"/>
            <a:r>
              <a:rPr lang="en-US" dirty="0"/>
              <a:t>   </a:t>
            </a:r>
            <a:r>
              <a:rPr lang="en-US" dirty="0" err="1"/>
              <a:t>nb_val_sample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 // k     #</a:t>
            </a:r>
            <a:r>
              <a:rPr lang="zh-TW" altLang="en-US" dirty="0"/>
              <a:t>每一折樣本數</a:t>
            </a:r>
            <a:endParaRPr lang="en-US" altLang="zh-TW" dirty="0"/>
          </a:p>
          <a:p>
            <a:pPr marL="0" indent="0"/>
            <a:r>
              <a:rPr lang="en-US" dirty="0"/>
              <a:t>   </a:t>
            </a:r>
            <a:r>
              <a:rPr lang="en-US" dirty="0" err="1"/>
              <a:t>nb_epochs</a:t>
            </a:r>
            <a:r>
              <a:rPr lang="en-US" dirty="0"/>
              <a:t> = 80                                  #</a:t>
            </a:r>
            <a:r>
              <a:rPr lang="zh-TW" altLang="en-US" dirty="0"/>
              <a:t>訓練週期</a:t>
            </a:r>
            <a:endParaRPr lang="en-US" altLang="zh-TW" dirty="0"/>
          </a:p>
          <a:p>
            <a:pPr marL="0" indent="0"/>
            <a:r>
              <a:rPr lang="zh-TW" altLang="en-US" dirty="0"/>
              <a:t>   </a:t>
            </a:r>
            <a:r>
              <a:rPr lang="en-US" altLang="zh-TW" dirty="0" err="1"/>
              <a:t>mse_scores</a:t>
            </a:r>
            <a:r>
              <a:rPr lang="en-US" altLang="zh-TW" dirty="0"/>
              <a:t> = []</a:t>
            </a:r>
          </a:p>
          <a:p>
            <a:pPr marL="0" indent="0"/>
            <a:r>
              <a:rPr lang="en-US" dirty="0"/>
              <a:t>   </a:t>
            </a:r>
            <a:r>
              <a:rPr lang="en-US" dirty="0" err="1"/>
              <a:t>mae_scores</a:t>
            </a:r>
            <a:r>
              <a:rPr lang="en-US" dirty="0"/>
              <a:t> = []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43CEB7-F89A-3617-A007-C0D39E6BCF04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603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73340" y="6771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使用交叉驗證打造迴歸分析的神經網路</a:t>
            </a:r>
            <a:endParaRPr dirty="0"/>
          </a:p>
        </p:txBody>
      </p:sp>
      <p:sp>
        <p:nvSpPr>
          <p:cNvPr id="8" name="Google Shape;435;p44">
            <a:extLst>
              <a:ext uri="{FF2B5EF4-FFF2-40B4-BE49-F238E27FC236}">
                <a16:creationId xmlns:a16="http://schemas.microsoft.com/office/drawing/2014/main" id="{CA61BA47-C7BF-28F6-EAC8-176E86D9F3D5}"/>
              </a:ext>
            </a:extLst>
          </p:cNvPr>
          <p:cNvSpPr txBox="1">
            <a:spLocks/>
          </p:cNvSpPr>
          <p:nvPr/>
        </p:nvSpPr>
        <p:spPr>
          <a:xfrm>
            <a:off x="2240280" y="1706880"/>
            <a:ext cx="5021580" cy="257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range(k):</a:t>
            </a:r>
          </a:p>
          <a:p>
            <a:pPr marL="0" indent="0"/>
            <a:r>
              <a:rPr lang="zh-TW" altLang="en-US" dirty="0"/>
              <a:t>　　</a:t>
            </a:r>
            <a:r>
              <a:rPr lang="en-US" dirty="0"/>
              <a:t>print(“Processing </a:t>
            </a:r>
            <a:r>
              <a:rPr lang="en-US" dirty="0" err="1"/>
              <a:t>Fole</a:t>
            </a:r>
            <a:r>
              <a:rPr lang="en-US" dirty="0"/>
              <a:t> #” + str(</a:t>
            </a:r>
            <a:r>
              <a:rPr lang="en-US" dirty="0" err="1"/>
              <a:t>i</a:t>
            </a:r>
            <a:r>
              <a:rPr lang="en-US" dirty="0"/>
              <a:t>))</a:t>
            </a:r>
          </a:p>
          <a:p>
            <a:pPr marL="0" indent="0"/>
            <a:r>
              <a:rPr lang="zh-TW" altLang="en-US" dirty="0"/>
              <a:t>　　</a:t>
            </a:r>
            <a:r>
              <a:rPr lang="en-US" dirty="0" err="1"/>
              <a:t>X_val</a:t>
            </a:r>
            <a:r>
              <a:rPr lang="en-US" dirty="0"/>
              <a:t> = </a:t>
            </a:r>
            <a:r>
              <a:rPr lang="en-US" dirty="0" err="1"/>
              <a:t>X_train</a:t>
            </a:r>
            <a:r>
              <a:rPr lang="en-US" dirty="0"/>
              <a:t>[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nb_val_samples</a:t>
            </a:r>
            <a:r>
              <a:rPr lang="en-US" dirty="0"/>
              <a:t>: (i+1)*</a:t>
            </a:r>
            <a:r>
              <a:rPr lang="en-US" dirty="0" err="1"/>
              <a:t>nb_val_samples</a:t>
            </a:r>
            <a:r>
              <a:rPr lang="en-US" dirty="0"/>
              <a:t>]</a:t>
            </a:r>
          </a:p>
          <a:p>
            <a:pPr marL="0" indent="0"/>
            <a:r>
              <a:rPr lang="zh-TW" altLang="en-US" dirty="0"/>
              <a:t>　　</a:t>
            </a:r>
            <a:r>
              <a:rPr lang="en-US" dirty="0" err="1"/>
              <a:t>Y</a:t>
            </a:r>
            <a:r>
              <a:rPr lang="en-US" altLang="zh-TW" dirty="0" err="1"/>
              <a:t>_val</a:t>
            </a:r>
            <a:r>
              <a:rPr lang="en-US" altLang="zh-TW" dirty="0"/>
              <a:t> = </a:t>
            </a:r>
            <a:r>
              <a:rPr lang="en-US" altLang="zh-TW" dirty="0" err="1"/>
              <a:t>Y_train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nb_val_samples</a:t>
            </a:r>
            <a:r>
              <a:rPr lang="en-US" altLang="zh-TW" dirty="0"/>
              <a:t>: (i+1)*</a:t>
            </a:r>
            <a:r>
              <a:rPr lang="en-US" altLang="zh-TW" dirty="0" err="1"/>
              <a:t>nb_val_samples</a:t>
            </a:r>
            <a:r>
              <a:rPr lang="en-US" altLang="zh-TW" dirty="0"/>
              <a:t>]</a:t>
            </a:r>
          </a:p>
          <a:p>
            <a:pPr marL="0" indent="0"/>
            <a:r>
              <a:rPr lang="zh-TW" altLang="en-US" dirty="0"/>
              <a:t>　　</a:t>
            </a:r>
            <a:r>
              <a:rPr lang="en-US" altLang="zh-TW" dirty="0" err="1"/>
              <a:t>X_train_p</a:t>
            </a:r>
            <a:r>
              <a:rPr lang="en-US" altLang="zh-TW" dirty="0"/>
              <a:t> = </a:t>
            </a:r>
            <a:r>
              <a:rPr lang="en-US" altLang="zh-TW" dirty="0" err="1"/>
              <a:t>np.</a:t>
            </a:r>
            <a:r>
              <a:rPr lang="en-US" altLang="zh-TW" dirty="0" err="1">
                <a:solidFill>
                  <a:srgbClr val="FF0000"/>
                </a:solidFill>
              </a:rPr>
              <a:t>concatenate</a:t>
            </a:r>
            <a:r>
              <a:rPr lang="en-US" altLang="zh-TW" dirty="0"/>
              <a:t>(</a:t>
            </a:r>
          </a:p>
          <a:p>
            <a:pPr marL="0" indent="0"/>
            <a:r>
              <a:rPr lang="zh-TW" altLang="en-US" dirty="0"/>
              <a:t>　　　　</a:t>
            </a:r>
            <a:r>
              <a:rPr lang="en-US" altLang="zh-TW" dirty="0"/>
              <a:t>[</a:t>
            </a:r>
            <a:r>
              <a:rPr lang="en-US" altLang="zh-TW" dirty="0" err="1"/>
              <a:t>X_train</a:t>
            </a:r>
            <a:r>
              <a:rPr lang="en-US" altLang="zh-TW" dirty="0"/>
              <a:t>[: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nb_val_samples</a:t>
            </a:r>
            <a:r>
              <a:rPr lang="en-US" altLang="zh-TW" dirty="0"/>
              <a:t>],</a:t>
            </a:r>
          </a:p>
          <a:p>
            <a:pPr marL="0" indent="0"/>
            <a:r>
              <a:rPr lang="zh-TW" altLang="en-US" dirty="0"/>
              <a:t>　　　　</a:t>
            </a:r>
            <a:r>
              <a:rPr lang="en-US" altLang="zh-TW" dirty="0" err="1"/>
              <a:t>X_train</a:t>
            </a:r>
            <a:r>
              <a:rPr lang="en-US" altLang="zh-TW" dirty="0"/>
              <a:t>[(i+1)*</a:t>
            </a:r>
            <a:r>
              <a:rPr lang="en-US" altLang="zh-TW" dirty="0" err="1"/>
              <a:t>nb_val_samples</a:t>
            </a:r>
            <a:r>
              <a:rPr lang="en-US" altLang="zh-TW" dirty="0"/>
              <a:t>:]], axis=0)</a:t>
            </a:r>
          </a:p>
          <a:p>
            <a:pPr marL="0" indent="0"/>
            <a:r>
              <a:rPr lang="zh-TW" altLang="en-US" dirty="0"/>
              <a:t>　　</a:t>
            </a:r>
            <a:r>
              <a:rPr lang="en-US" dirty="0" err="1"/>
              <a:t>Y</a:t>
            </a:r>
            <a:r>
              <a:rPr lang="en-US" altLang="zh-TW" dirty="0" err="1"/>
              <a:t>_train_p</a:t>
            </a:r>
            <a:r>
              <a:rPr lang="en-US" altLang="zh-TW" dirty="0"/>
              <a:t> = </a:t>
            </a:r>
            <a:r>
              <a:rPr lang="en-US" altLang="zh-TW" dirty="0" err="1"/>
              <a:t>np.</a:t>
            </a:r>
            <a:r>
              <a:rPr lang="en-US" altLang="zh-TW" dirty="0" err="1">
                <a:solidFill>
                  <a:srgbClr val="FF0000"/>
                </a:solidFill>
              </a:rPr>
              <a:t>concatenate</a:t>
            </a:r>
            <a:r>
              <a:rPr lang="en-US" altLang="zh-TW" dirty="0"/>
              <a:t>(</a:t>
            </a:r>
          </a:p>
          <a:p>
            <a:pPr marL="0" indent="0"/>
            <a:r>
              <a:rPr lang="zh-TW" altLang="en-US" dirty="0"/>
              <a:t>　　　　</a:t>
            </a:r>
            <a:r>
              <a:rPr lang="en-US" altLang="zh-TW" dirty="0"/>
              <a:t>[</a:t>
            </a:r>
            <a:r>
              <a:rPr lang="en-US" altLang="zh-TW" dirty="0" err="1"/>
              <a:t>Y_train</a:t>
            </a:r>
            <a:r>
              <a:rPr lang="en-US" altLang="zh-TW" dirty="0"/>
              <a:t>[:</a:t>
            </a:r>
            <a:r>
              <a:rPr lang="en-US" altLang="zh-TW" dirty="0" err="1"/>
              <a:t>i</a:t>
            </a:r>
            <a:r>
              <a:rPr lang="en-US" altLang="zh-TW" dirty="0"/>
              <a:t>*</a:t>
            </a:r>
            <a:r>
              <a:rPr lang="en-US" altLang="zh-TW" dirty="0" err="1"/>
              <a:t>nb_val_samples</a:t>
            </a:r>
            <a:r>
              <a:rPr lang="en-US" altLang="zh-TW" dirty="0"/>
              <a:t>],</a:t>
            </a:r>
          </a:p>
          <a:p>
            <a:pPr marL="0" indent="0"/>
            <a:r>
              <a:rPr lang="zh-TW" altLang="en-US" dirty="0"/>
              <a:t>　　　　</a:t>
            </a:r>
            <a:r>
              <a:rPr lang="en-US" altLang="zh-TW" dirty="0" err="1"/>
              <a:t>Y_train</a:t>
            </a:r>
            <a:r>
              <a:rPr lang="en-US" altLang="zh-TW" dirty="0"/>
              <a:t>[(i+1)*</a:t>
            </a:r>
            <a:r>
              <a:rPr lang="en-US" altLang="zh-TW" dirty="0" err="1"/>
              <a:t>nb_val_samples</a:t>
            </a:r>
            <a:r>
              <a:rPr lang="en-US" altLang="zh-TW" dirty="0"/>
              <a:t>:]], axis=0) </a:t>
            </a:r>
          </a:p>
          <a:p>
            <a:pPr marL="0" indent="0"/>
            <a:endParaRPr 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B73494-1AC0-92DC-83F9-3D44626668D3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670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73340" y="6771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使用交叉驗證打造迴歸分析的神經網路</a:t>
            </a:r>
            <a:endParaRPr dirty="0"/>
          </a:p>
        </p:txBody>
      </p:sp>
      <p:sp>
        <p:nvSpPr>
          <p:cNvPr id="8" name="Google Shape;435;p44">
            <a:extLst>
              <a:ext uri="{FF2B5EF4-FFF2-40B4-BE49-F238E27FC236}">
                <a16:creationId xmlns:a16="http://schemas.microsoft.com/office/drawing/2014/main" id="{CA61BA47-C7BF-28F6-EAC8-176E86D9F3D5}"/>
              </a:ext>
            </a:extLst>
          </p:cNvPr>
          <p:cNvSpPr txBox="1">
            <a:spLocks/>
          </p:cNvSpPr>
          <p:nvPr/>
        </p:nvSpPr>
        <p:spPr>
          <a:xfrm>
            <a:off x="1500735" y="1597740"/>
            <a:ext cx="6249210" cy="12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model = </a:t>
            </a:r>
            <a:r>
              <a:rPr lang="en-US" dirty="0" err="1">
                <a:solidFill>
                  <a:srgbClr val="FF0000"/>
                </a:solidFill>
              </a:rPr>
              <a:t>build_model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0" indent="0"/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fit</a:t>
            </a:r>
            <a:r>
              <a:rPr lang="en-US" altLang="zh-TW" dirty="0"/>
              <a:t> (</a:t>
            </a:r>
            <a:r>
              <a:rPr lang="en-US" altLang="zh-TW" dirty="0" err="1"/>
              <a:t>X_train_p</a:t>
            </a:r>
            <a:r>
              <a:rPr lang="en-US" altLang="zh-TW" dirty="0"/>
              <a:t> ,</a:t>
            </a:r>
            <a:r>
              <a:rPr lang="en-US" altLang="zh-TW" dirty="0" err="1"/>
              <a:t>Y_train_p</a:t>
            </a:r>
            <a:r>
              <a:rPr lang="en-US" altLang="zh-TW" dirty="0"/>
              <a:t>, epochs=</a:t>
            </a:r>
            <a:r>
              <a:rPr lang="en-US" altLang="zh-TW" dirty="0" err="1"/>
              <a:t>nb_epochs</a:t>
            </a:r>
            <a:r>
              <a:rPr lang="en-US" altLang="zh-TW" dirty="0"/>
              <a:t>, </a:t>
            </a:r>
            <a:r>
              <a:rPr lang="en-US" altLang="zh-TW" dirty="0" err="1"/>
              <a:t>batch_size</a:t>
            </a:r>
            <a:r>
              <a:rPr lang="en-US" altLang="zh-TW" dirty="0"/>
              <a:t>=16, verbose=0)</a:t>
            </a:r>
          </a:p>
          <a:p>
            <a:pPr marL="0" indent="0"/>
            <a:r>
              <a:rPr lang="en-US" dirty="0" err="1"/>
              <a:t>mse</a:t>
            </a:r>
            <a:r>
              <a:rPr lang="en-US" dirty="0"/>
              <a:t>, </a:t>
            </a:r>
            <a:r>
              <a:rPr lang="en-US" dirty="0" err="1"/>
              <a:t>mae</a:t>
            </a:r>
            <a:r>
              <a:rPr lang="en-US" dirty="0"/>
              <a:t> = </a:t>
            </a:r>
            <a:r>
              <a:rPr lang="en-US" dirty="0" err="1"/>
              <a:t>model.</a:t>
            </a:r>
            <a:r>
              <a:rPr lang="en-US" dirty="0" err="1">
                <a:solidFill>
                  <a:srgbClr val="FF0000"/>
                </a:solidFill>
              </a:rPr>
              <a:t>evaluate</a:t>
            </a:r>
            <a:r>
              <a:rPr lang="en-US" dirty="0"/>
              <a:t>(</a:t>
            </a:r>
            <a:r>
              <a:rPr lang="en-US" dirty="0" err="1"/>
              <a:t>X_val</a:t>
            </a:r>
            <a:r>
              <a:rPr lang="en-US" dirty="0"/>
              <a:t>, </a:t>
            </a:r>
            <a:r>
              <a:rPr lang="en-US" dirty="0" err="1"/>
              <a:t>Y_val</a:t>
            </a:r>
            <a:r>
              <a:rPr lang="en-US" dirty="0"/>
              <a:t>)</a:t>
            </a:r>
          </a:p>
          <a:p>
            <a:pPr marL="0" indent="0"/>
            <a:r>
              <a:rPr lang="en-US" dirty="0" err="1"/>
              <a:t>mse_scores.apprnd</a:t>
            </a:r>
            <a:r>
              <a:rPr lang="en-US" dirty="0"/>
              <a:t>(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0" indent="0"/>
            <a:r>
              <a:rPr lang="en-US" altLang="zh-TW" dirty="0" err="1"/>
              <a:t>mae_scores.apprnd</a:t>
            </a:r>
            <a:r>
              <a:rPr lang="en-US" altLang="zh-TW" dirty="0"/>
              <a:t>(</a:t>
            </a:r>
            <a:r>
              <a:rPr lang="en-US" altLang="zh-TW" dirty="0" err="1"/>
              <a:t>mae</a:t>
            </a:r>
            <a:r>
              <a:rPr lang="en-US" altLang="zh-TW" dirty="0"/>
              <a:t>)</a:t>
            </a:r>
            <a:endParaRPr lang="en-US" dirty="0"/>
          </a:p>
          <a:p>
            <a:pPr marL="0" indent="0"/>
            <a:endParaRPr lang="en-US" altLang="zh-TW" dirty="0"/>
          </a:p>
        </p:txBody>
      </p:sp>
      <p:sp>
        <p:nvSpPr>
          <p:cNvPr id="2" name="Google Shape;435;p44">
            <a:extLst>
              <a:ext uri="{FF2B5EF4-FFF2-40B4-BE49-F238E27FC236}">
                <a16:creationId xmlns:a16="http://schemas.microsoft.com/office/drawing/2014/main" id="{D39E6984-109A-DAF4-C289-5DC30C3B1DAE}"/>
              </a:ext>
            </a:extLst>
          </p:cNvPr>
          <p:cNvSpPr txBox="1">
            <a:spLocks/>
          </p:cNvSpPr>
          <p:nvPr/>
        </p:nvSpPr>
        <p:spPr>
          <a:xfrm>
            <a:off x="1500735" y="2989500"/>
            <a:ext cx="6249210" cy="1264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print(“</a:t>
            </a:r>
            <a:r>
              <a:rPr lang="en-US" dirty="0" err="1"/>
              <a:t>MSE_val</a:t>
            </a:r>
            <a:r>
              <a:rPr lang="en-US" dirty="0"/>
              <a:t>: ”, </a:t>
            </a:r>
            <a:r>
              <a:rPr lang="en-US" dirty="0" err="1"/>
              <a:t>np.mean</a:t>
            </a:r>
            <a:r>
              <a:rPr lang="en-US" dirty="0"/>
              <a:t>(</a:t>
            </a:r>
            <a:r>
              <a:rPr lang="en-US" dirty="0" err="1"/>
              <a:t>mse_scores</a:t>
            </a:r>
            <a:r>
              <a:rPr lang="en-US" dirty="0"/>
              <a:t>))</a:t>
            </a:r>
          </a:p>
          <a:p>
            <a:pPr marL="0" indent="0"/>
            <a:r>
              <a:rPr lang="en-US" altLang="zh-TW" dirty="0"/>
              <a:t>print(“</a:t>
            </a:r>
            <a:r>
              <a:rPr lang="en-US" altLang="zh-TW" dirty="0" err="1"/>
              <a:t>MAE_val</a:t>
            </a:r>
            <a:r>
              <a:rPr lang="en-US" altLang="zh-TW" dirty="0"/>
              <a:t>: ”, </a:t>
            </a:r>
            <a:r>
              <a:rPr lang="en-US" altLang="zh-TW" dirty="0" err="1"/>
              <a:t>np.mean</a:t>
            </a:r>
            <a:r>
              <a:rPr lang="en-US" altLang="zh-TW" dirty="0"/>
              <a:t>(</a:t>
            </a:r>
            <a:r>
              <a:rPr lang="en-US" altLang="zh-TW" dirty="0" err="1"/>
              <a:t>mae_scores</a:t>
            </a:r>
            <a:r>
              <a:rPr lang="en-US" altLang="zh-TW" dirty="0"/>
              <a:t>))</a:t>
            </a:r>
          </a:p>
          <a:p>
            <a:pPr marL="0" indent="0"/>
            <a:r>
              <a:rPr lang="en-US" dirty="0" err="1"/>
              <a:t>mse</a:t>
            </a:r>
            <a:r>
              <a:rPr lang="en-US" dirty="0"/>
              <a:t> , </a:t>
            </a:r>
            <a:r>
              <a:rPr lang="en-US" dirty="0" err="1"/>
              <a:t>mae</a:t>
            </a:r>
            <a:r>
              <a:rPr lang="en-US" dirty="0"/>
              <a:t> = </a:t>
            </a:r>
            <a:r>
              <a:rPr lang="en-US" dirty="0" err="1"/>
              <a:t>model.evaluate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</a:t>
            </a:r>
          </a:p>
          <a:p>
            <a:pPr marL="0" indent="0"/>
            <a:r>
              <a:rPr lang="en-US" dirty="0"/>
              <a:t>print(“</a:t>
            </a:r>
            <a:r>
              <a:rPr lang="en-US" altLang="zh-TW" dirty="0" err="1"/>
              <a:t>MSE_test</a:t>
            </a:r>
            <a:r>
              <a:rPr lang="en-US" altLang="zh-TW" dirty="0"/>
              <a:t>: ”, </a:t>
            </a:r>
            <a:r>
              <a:rPr lang="en-US" dirty="0" err="1"/>
              <a:t>mse</a:t>
            </a:r>
            <a:r>
              <a:rPr lang="en-US" dirty="0"/>
              <a:t>)</a:t>
            </a:r>
          </a:p>
          <a:p>
            <a:pPr marL="0" indent="0"/>
            <a:r>
              <a:rPr lang="en-US" altLang="zh-TW" dirty="0"/>
              <a:t>print(“</a:t>
            </a:r>
            <a:r>
              <a:rPr lang="en-US" altLang="zh-TW" dirty="0" err="1"/>
              <a:t>MAE_test</a:t>
            </a:r>
            <a:r>
              <a:rPr lang="en-US" altLang="zh-TW" dirty="0"/>
              <a:t>: ”, </a:t>
            </a:r>
            <a:r>
              <a:rPr lang="en-US" altLang="zh-TW" dirty="0" err="1"/>
              <a:t>mae</a:t>
            </a:r>
            <a:r>
              <a:rPr lang="en-US" altLang="zh-TW" dirty="0"/>
              <a:t>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1098EB-558A-3D70-C145-15C745DE8A8E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7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73340" y="67716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使用交叉驗證打造迴歸分析的神經網路</a:t>
            </a:r>
            <a:endParaRPr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646F54-941C-4FA5-54D1-0AD08B0EC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40" y="1703340"/>
            <a:ext cx="4922520" cy="245746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3A7CEA0-A780-911C-FC1B-B1B6D678B321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28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儲存與載入神經網路模型</a:t>
            </a: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61;p46">
            <a:extLst>
              <a:ext uri="{FF2B5EF4-FFF2-40B4-BE49-F238E27FC236}">
                <a16:creationId xmlns:a16="http://schemas.microsoft.com/office/drawing/2014/main" id="{244748A1-6CAE-BA45-FC2A-D58A4CF6214D}"/>
              </a:ext>
            </a:extLst>
          </p:cNvPr>
          <p:cNvSpPr txBox="1">
            <a:spLocks/>
          </p:cNvSpPr>
          <p:nvPr/>
        </p:nvSpPr>
        <p:spPr>
          <a:xfrm>
            <a:off x="2514614" y="2075634"/>
            <a:ext cx="875607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分開儲存</a:t>
            </a:r>
            <a:endParaRPr lang="en" sz="1300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EF25718-5532-71D3-4DFE-345B4963D43E}"/>
              </a:ext>
            </a:extLst>
          </p:cNvPr>
          <p:cNvGrpSpPr/>
          <p:nvPr/>
        </p:nvGrpSpPr>
        <p:grpSpPr>
          <a:xfrm>
            <a:off x="2042959" y="2075634"/>
            <a:ext cx="349394" cy="304305"/>
            <a:chOff x="687244" y="1549814"/>
            <a:chExt cx="468873" cy="408366"/>
          </a:xfrm>
        </p:grpSpPr>
        <p:sp>
          <p:nvSpPr>
            <p:cNvPr id="28" name="Google Shape;464;p46">
              <a:extLst>
                <a:ext uri="{FF2B5EF4-FFF2-40B4-BE49-F238E27FC236}">
                  <a16:creationId xmlns:a16="http://schemas.microsoft.com/office/drawing/2014/main" id="{6164C249-2975-003C-DC5F-86515460EE57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465;p46">
              <a:extLst>
                <a:ext uri="{FF2B5EF4-FFF2-40B4-BE49-F238E27FC236}">
                  <a16:creationId xmlns:a16="http://schemas.microsoft.com/office/drawing/2014/main" id="{3357D891-5DF6-37D4-92E6-BC160552651C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30" name="Google Shape;466;p46">
                <a:extLst>
                  <a:ext uri="{FF2B5EF4-FFF2-40B4-BE49-F238E27FC236}">
                    <a16:creationId xmlns:a16="http://schemas.microsoft.com/office/drawing/2014/main" id="{3D24FE0F-472F-745D-1B81-432EDB6D1117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1" name="Google Shape;467;p46">
                <a:extLst>
                  <a:ext uri="{FF2B5EF4-FFF2-40B4-BE49-F238E27FC236}">
                    <a16:creationId xmlns:a16="http://schemas.microsoft.com/office/drawing/2014/main" id="{ED465871-E32E-8980-3BE3-85E0EB4BC509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4" name="Google Shape;468;p46">
                <a:extLst>
                  <a:ext uri="{FF2B5EF4-FFF2-40B4-BE49-F238E27FC236}">
                    <a16:creationId xmlns:a16="http://schemas.microsoft.com/office/drawing/2014/main" id="{678FD3BD-BC5E-DB07-DF98-B57E4A763480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85" name="Google Shape;847;p65">
            <a:extLst>
              <a:ext uri="{FF2B5EF4-FFF2-40B4-BE49-F238E27FC236}">
                <a16:creationId xmlns:a16="http://schemas.microsoft.com/office/drawing/2014/main" id="{072DE0E6-02B5-B7D7-D627-F7F1579FA946}"/>
              </a:ext>
            </a:extLst>
          </p:cNvPr>
          <p:cNvSpPr txBox="1">
            <a:spLocks/>
          </p:cNvSpPr>
          <p:nvPr/>
        </p:nvSpPr>
        <p:spPr>
          <a:xfrm>
            <a:off x="3804153" y="1776988"/>
            <a:ext cx="4178836" cy="10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300" dirty="0" err="1"/>
              <a:t>json_srt</a:t>
            </a:r>
            <a:r>
              <a:rPr lang="en-US" altLang="zh-TW" sz="1300" dirty="0"/>
              <a:t> = </a:t>
            </a:r>
            <a:r>
              <a:rPr lang="en-US" altLang="zh-TW" sz="1300" dirty="0" err="1"/>
              <a:t>model.to_json</a:t>
            </a:r>
            <a:r>
              <a:rPr lang="en-US" altLang="zh-TW" sz="1300" dirty="0"/>
              <a:t>()</a:t>
            </a:r>
          </a:p>
          <a:p>
            <a:pPr marL="0" indent="0" algn="just"/>
            <a:r>
              <a:rPr lang="en-US" altLang="zh-TW" sz="1300" dirty="0"/>
              <a:t>with open(“Ch5_5__1Model.config”, “w”) as </a:t>
            </a:r>
            <a:r>
              <a:rPr lang="en-US" altLang="zh-TW" sz="1300" dirty="0" err="1"/>
              <a:t>text_file</a:t>
            </a:r>
            <a:r>
              <a:rPr lang="en-US" altLang="zh-TW" sz="1300" dirty="0"/>
              <a:t>:</a:t>
            </a:r>
          </a:p>
          <a:p>
            <a:pPr marL="0" indent="0" algn="just"/>
            <a:r>
              <a:rPr lang="zh-TW" altLang="en-US" sz="1300" dirty="0"/>
              <a:t>　　</a:t>
            </a:r>
            <a:r>
              <a:rPr lang="en-US" altLang="zh-TW" sz="1300" dirty="0" err="1"/>
              <a:t>text_file.write</a:t>
            </a:r>
            <a:r>
              <a:rPr lang="en-US" altLang="zh-TW" sz="1300" dirty="0"/>
              <a:t>(</a:t>
            </a:r>
            <a:r>
              <a:rPr lang="en-US" altLang="zh-TW" sz="1300" dirty="0" err="1"/>
              <a:t>json_str</a:t>
            </a:r>
            <a:r>
              <a:rPr lang="en-US" altLang="zh-TW" sz="1300" dirty="0"/>
              <a:t>)</a:t>
            </a:r>
          </a:p>
          <a:p>
            <a:pPr marL="0" indent="0" algn="just"/>
            <a:endParaRPr lang="en-US" altLang="zh-TW" sz="1300" dirty="0"/>
          </a:p>
          <a:p>
            <a:pPr marL="0" indent="0" algn="just"/>
            <a:r>
              <a:rPr lang="en-US" altLang="zh-TW" sz="1300" dirty="0" err="1">
                <a:solidFill>
                  <a:srgbClr val="FF0000"/>
                </a:solidFill>
              </a:rPr>
              <a:t>model.save_weights</a:t>
            </a:r>
            <a:r>
              <a:rPr lang="en-US" altLang="zh-TW" sz="1300" dirty="0"/>
              <a:t>(“Ch5_5_1Model.weight”)</a:t>
            </a:r>
          </a:p>
        </p:txBody>
      </p:sp>
      <p:sp>
        <p:nvSpPr>
          <p:cNvPr id="387" name="Google Shape;461;p46">
            <a:extLst>
              <a:ext uri="{FF2B5EF4-FFF2-40B4-BE49-F238E27FC236}">
                <a16:creationId xmlns:a16="http://schemas.microsoft.com/office/drawing/2014/main" id="{2D17A7C0-E40F-AE2A-C879-EEA85049A605}"/>
              </a:ext>
            </a:extLst>
          </p:cNvPr>
          <p:cNvSpPr txBox="1">
            <a:spLocks/>
          </p:cNvSpPr>
          <p:nvPr/>
        </p:nvSpPr>
        <p:spPr>
          <a:xfrm>
            <a:off x="2514614" y="3406449"/>
            <a:ext cx="875607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同時儲存</a:t>
            </a:r>
            <a:endParaRPr lang="en" sz="1300" dirty="0"/>
          </a:p>
        </p:txBody>
      </p: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D061941C-E984-C734-D96B-9413F05CFEAD}"/>
              </a:ext>
            </a:extLst>
          </p:cNvPr>
          <p:cNvGrpSpPr/>
          <p:nvPr/>
        </p:nvGrpSpPr>
        <p:grpSpPr>
          <a:xfrm>
            <a:off x="2042959" y="3406449"/>
            <a:ext cx="349394" cy="304305"/>
            <a:chOff x="687244" y="1549814"/>
            <a:chExt cx="468873" cy="408366"/>
          </a:xfrm>
        </p:grpSpPr>
        <p:sp>
          <p:nvSpPr>
            <p:cNvPr id="389" name="Google Shape;464;p46">
              <a:extLst>
                <a:ext uri="{FF2B5EF4-FFF2-40B4-BE49-F238E27FC236}">
                  <a16:creationId xmlns:a16="http://schemas.microsoft.com/office/drawing/2014/main" id="{45E9EC6D-0577-D102-CA2D-889A67F8B3D0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465;p46">
              <a:extLst>
                <a:ext uri="{FF2B5EF4-FFF2-40B4-BE49-F238E27FC236}">
                  <a16:creationId xmlns:a16="http://schemas.microsoft.com/office/drawing/2014/main" id="{937D1924-48F6-D8AA-0A56-19BA3640C686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391" name="Google Shape;466;p46">
                <a:extLst>
                  <a:ext uri="{FF2B5EF4-FFF2-40B4-BE49-F238E27FC236}">
                    <a16:creationId xmlns:a16="http://schemas.microsoft.com/office/drawing/2014/main" id="{7244670C-8CFE-D4F3-0EE9-C9D73E2EA5DF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2" name="Google Shape;467;p46">
                <a:extLst>
                  <a:ext uri="{FF2B5EF4-FFF2-40B4-BE49-F238E27FC236}">
                    <a16:creationId xmlns:a16="http://schemas.microsoft.com/office/drawing/2014/main" id="{1FC1FD9B-CB77-DF2C-FE4C-7ADAD2DA72B9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93" name="Google Shape;468;p46">
                <a:extLst>
                  <a:ext uri="{FF2B5EF4-FFF2-40B4-BE49-F238E27FC236}">
                    <a16:creationId xmlns:a16="http://schemas.microsoft.com/office/drawing/2014/main" id="{1C109944-9269-DF44-D6BD-A8C08ED25A01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94" name="Google Shape;847;p65">
            <a:extLst>
              <a:ext uri="{FF2B5EF4-FFF2-40B4-BE49-F238E27FC236}">
                <a16:creationId xmlns:a16="http://schemas.microsoft.com/office/drawing/2014/main" id="{BC50789E-F3CE-D528-4DFF-F7C95D8B71C0}"/>
              </a:ext>
            </a:extLst>
          </p:cNvPr>
          <p:cNvSpPr txBox="1">
            <a:spLocks/>
          </p:cNvSpPr>
          <p:nvPr/>
        </p:nvSpPr>
        <p:spPr>
          <a:xfrm>
            <a:off x="3804153" y="3406449"/>
            <a:ext cx="2162307" cy="47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sz="1300" dirty="0" err="1"/>
              <a:t>model.</a:t>
            </a:r>
            <a:r>
              <a:rPr lang="en-US" altLang="zh-TW" sz="1300" dirty="0" err="1">
                <a:solidFill>
                  <a:srgbClr val="FF0000"/>
                </a:solidFill>
              </a:rPr>
              <a:t>save</a:t>
            </a:r>
            <a:r>
              <a:rPr lang="en-US" altLang="zh-TW" sz="1300" dirty="0"/>
              <a:t>(“Ch5_5_la.h5”)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44CFD5-1DCA-DDE0-FFBF-511B4E3FD299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14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儲存與載入神經網路模型</a:t>
            </a:r>
            <a:endParaRPr dirty="0"/>
          </a:p>
        </p:txBody>
      </p:sp>
      <p:grpSp>
        <p:nvGrpSpPr>
          <p:cNvPr id="408" name="Google Shape;408;p41"/>
          <p:cNvGrpSpPr/>
          <p:nvPr/>
        </p:nvGrpSpPr>
        <p:grpSpPr>
          <a:xfrm flipH="1">
            <a:off x="286432" y="334717"/>
            <a:ext cx="853322" cy="1051142"/>
            <a:chOff x="713107" y="470967"/>
            <a:chExt cx="853322" cy="1051142"/>
          </a:xfrm>
        </p:grpSpPr>
        <p:sp>
          <p:nvSpPr>
            <p:cNvPr id="409" name="Google Shape;409;p41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461;p46">
            <a:extLst>
              <a:ext uri="{FF2B5EF4-FFF2-40B4-BE49-F238E27FC236}">
                <a16:creationId xmlns:a16="http://schemas.microsoft.com/office/drawing/2014/main" id="{73009633-446C-0C46-EFDC-D6749528C215}"/>
              </a:ext>
            </a:extLst>
          </p:cNvPr>
          <p:cNvSpPr txBox="1">
            <a:spLocks/>
          </p:cNvSpPr>
          <p:nvPr/>
        </p:nvSpPr>
        <p:spPr>
          <a:xfrm>
            <a:off x="2193633" y="2127821"/>
            <a:ext cx="875607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zh-TW" altLang="en-US" sz="1300" dirty="0"/>
              <a:t>分開載入</a:t>
            </a:r>
            <a:endParaRPr lang="en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C340FFB-6A59-DDDE-6718-C59E59E0E880}"/>
              </a:ext>
            </a:extLst>
          </p:cNvPr>
          <p:cNvGrpSpPr/>
          <p:nvPr/>
        </p:nvGrpSpPr>
        <p:grpSpPr>
          <a:xfrm>
            <a:off x="1721978" y="2127821"/>
            <a:ext cx="349394" cy="304305"/>
            <a:chOff x="687244" y="1549814"/>
            <a:chExt cx="468873" cy="408366"/>
          </a:xfrm>
        </p:grpSpPr>
        <p:sp>
          <p:nvSpPr>
            <p:cNvPr id="22" name="Google Shape;464;p46">
              <a:extLst>
                <a:ext uri="{FF2B5EF4-FFF2-40B4-BE49-F238E27FC236}">
                  <a16:creationId xmlns:a16="http://schemas.microsoft.com/office/drawing/2014/main" id="{B48807A7-4C63-BD3C-9CE0-9FA950EFA916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465;p46">
              <a:extLst>
                <a:ext uri="{FF2B5EF4-FFF2-40B4-BE49-F238E27FC236}">
                  <a16:creationId xmlns:a16="http://schemas.microsoft.com/office/drawing/2014/main" id="{0279073F-AF3F-2A18-35B8-CA4F0CB47D68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24" name="Google Shape;466;p46">
                <a:extLst>
                  <a:ext uri="{FF2B5EF4-FFF2-40B4-BE49-F238E27FC236}">
                    <a16:creationId xmlns:a16="http://schemas.microsoft.com/office/drawing/2014/main" id="{8BBC5865-2D78-070A-52B4-102D98280331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5" name="Google Shape;467;p46">
                <a:extLst>
                  <a:ext uri="{FF2B5EF4-FFF2-40B4-BE49-F238E27FC236}">
                    <a16:creationId xmlns:a16="http://schemas.microsoft.com/office/drawing/2014/main" id="{0A23AAD8-B5C2-47E5-CC80-DD60DECFCAB7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86" name="Google Shape;468;p46">
                <a:extLst>
                  <a:ext uri="{FF2B5EF4-FFF2-40B4-BE49-F238E27FC236}">
                    <a16:creationId xmlns:a16="http://schemas.microsoft.com/office/drawing/2014/main" id="{27E3FBBF-7F9D-9598-1B9C-DC318019DEF7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396" name="Google Shape;847;p65">
            <a:extLst>
              <a:ext uri="{FF2B5EF4-FFF2-40B4-BE49-F238E27FC236}">
                <a16:creationId xmlns:a16="http://schemas.microsoft.com/office/drawing/2014/main" id="{D1163CC0-C3C1-ECD6-E78B-C938C19980DF}"/>
              </a:ext>
            </a:extLst>
          </p:cNvPr>
          <p:cNvSpPr txBox="1">
            <a:spLocks/>
          </p:cNvSpPr>
          <p:nvPr/>
        </p:nvSpPr>
        <p:spPr>
          <a:xfrm>
            <a:off x="3345851" y="1278966"/>
            <a:ext cx="5290177" cy="173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/>
              <a:t>from </a:t>
            </a:r>
            <a:r>
              <a:rPr lang="en-US" altLang="zh-TW" sz="1100" dirty="0" err="1"/>
              <a:t>keras.models</a:t>
            </a:r>
            <a:r>
              <a:rPr lang="en-US" altLang="zh-TW" sz="1100" dirty="0"/>
              <a:t> import </a:t>
            </a:r>
            <a:r>
              <a:rPr lang="en-US" altLang="zh-TW" sz="1100" dirty="0" err="1"/>
              <a:t>model_from_json</a:t>
            </a:r>
            <a:endParaRPr lang="en-US" altLang="zh-TW" sz="1100" dirty="0"/>
          </a:p>
          <a:p>
            <a:pPr marL="0" indent="0" algn="just"/>
            <a:endParaRPr lang="en-US" altLang="zh-TW" sz="1100" dirty="0"/>
          </a:p>
          <a:p>
            <a:pPr marL="0" indent="0" algn="just"/>
            <a:r>
              <a:rPr lang="en-US" altLang="zh-TW" sz="1100" dirty="0"/>
              <a:t>model = </a:t>
            </a:r>
            <a:r>
              <a:rPr lang="en-US" altLang="zh-TW" sz="1100" dirty="0" err="1"/>
              <a:t>Sequentail</a:t>
            </a:r>
            <a:r>
              <a:rPr lang="en-US" altLang="zh-TW" sz="1100" dirty="0"/>
              <a:t>()</a:t>
            </a:r>
          </a:p>
          <a:p>
            <a:pPr marL="0" indent="0" algn="just"/>
            <a:r>
              <a:rPr lang="en-US" altLang="zh-TW" sz="1100" dirty="0"/>
              <a:t>with open(“Ch5_5_1Model.config”, “r”) as </a:t>
            </a:r>
            <a:r>
              <a:rPr lang="en-US" altLang="zh-TW" sz="1100" dirty="0" err="1"/>
              <a:t>text_file</a:t>
            </a:r>
            <a:r>
              <a:rPr lang="en-US" altLang="zh-TW" sz="1100" dirty="0"/>
              <a:t>:</a:t>
            </a:r>
          </a:p>
          <a:p>
            <a:pPr marL="0" indent="0" algn="just"/>
            <a:r>
              <a:rPr lang="zh-TW" altLang="en-US" sz="1100" dirty="0"/>
              <a:t>　　</a:t>
            </a:r>
            <a:r>
              <a:rPr lang="en-US" altLang="zh-TW" sz="1100" dirty="0" err="1"/>
              <a:t>json_str</a:t>
            </a:r>
            <a:r>
              <a:rPr lang="en-US" altLang="zh-TW" sz="1100" dirty="0"/>
              <a:t> = </a:t>
            </a:r>
            <a:r>
              <a:rPr lang="en-US" altLang="zh-TW" sz="1100" dirty="0" err="1"/>
              <a:t>text_file.read</a:t>
            </a:r>
            <a:r>
              <a:rPr lang="en-US" altLang="zh-TW" sz="1100" dirty="0"/>
              <a:t>()</a:t>
            </a:r>
          </a:p>
          <a:p>
            <a:pPr marL="0" indent="0" algn="just"/>
            <a:r>
              <a:rPr lang="en-US" altLang="zh-TW" sz="1100" dirty="0"/>
              <a:t>model = </a:t>
            </a:r>
            <a:r>
              <a:rPr lang="en-US" altLang="zh-TW" sz="1100" dirty="0" err="1">
                <a:solidFill>
                  <a:srgbClr val="FF0000"/>
                </a:solidFill>
              </a:rPr>
              <a:t>model_from_json</a:t>
            </a:r>
            <a:r>
              <a:rPr lang="en-US" altLang="zh-TW" sz="1100" dirty="0"/>
              <a:t>(</a:t>
            </a:r>
            <a:r>
              <a:rPr lang="en-US" altLang="zh-TW" sz="1100" dirty="0" err="1"/>
              <a:t>json_str</a:t>
            </a:r>
            <a:r>
              <a:rPr lang="en-US" altLang="zh-TW" sz="1100" dirty="0"/>
              <a:t>)</a:t>
            </a:r>
          </a:p>
          <a:p>
            <a:pPr marL="0" indent="0" algn="just"/>
            <a:endParaRPr lang="en-US" altLang="zh-TW" sz="1100" dirty="0"/>
          </a:p>
          <a:p>
            <a:pPr marL="0" indent="0" algn="just"/>
            <a:r>
              <a:rPr lang="en-US" altLang="zh-TW" sz="1100" dirty="0" err="1"/>
              <a:t>model.</a:t>
            </a:r>
            <a:r>
              <a:rPr lang="en-US" altLang="zh-TW" sz="1100" dirty="0" err="1">
                <a:solidFill>
                  <a:srgbClr val="FF0000"/>
                </a:solidFill>
              </a:rPr>
              <a:t>load_weights</a:t>
            </a:r>
            <a:r>
              <a:rPr lang="en-US" altLang="zh-TW" sz="1100" dirty="0"/>
              <a:t>(“Ch5_5_1Model.weight”, </a:t>
            </a:r>
            <a:r>
              <a:rPr lang="en-US" altLang="zh-TW" sz="1100" dirty="0" err="1"/>
              <a:t>by_name</a:t>
            </a:r>
            <a:r>
              <a:rPr lang="en-US" altLang="zh-TW" sz="1100" dirty="0"/>
              <a:t>=False)</a:t>
            </a:r>
          </a:p>
          <a:p>
            <a:pPr marL="0" indent="0" algn="just"/>
            <a:r>
              <a:rPr lang="en-US" altLang="zh-TW" sz="1100" dirty="0" err="1"/>
              <a:t>model.</a:t>
            </a:r>
            <a:r>
              <a:rPr lang="en-US" altLang="zh-TW" sz="1100" dirty="0" err="1">
                <a:solidFill>
                  <a:srgbClr val="FF0000"/>
                </a:solidFill>
              </a:rPr>
              <a:t>compile</a:t>
            </a:r>
            <a:r>
              <a:rPr lang="en-US" altLang="zh-TW" sz="1100" dirty="0"/>
              <a:t>(loss=“</a:t>
            </a:r>
            <a:r>
              <a:rPr lang="en-US" altLang="zh-TW" sz="1100" dirty="0" err="1"/>
              <a:t>binary_crossentropy</a:t>
            </a:r>
            <a:r>
              <a:rPr lang="en-US" altLang="zh-TW" sz="1100" dirty="0"/>
              <a:t>”, optimizer=“</a:t>
            </a:r>
            <a:r>
              <a:rPr lang="en-US" altLang="zh-TW" sz="1100" dirty="0" err="1"/>
              <a:t>adam</a:t>
            </a:r>
            <a:r>
              <a:rPr lang="en-US" altLang="zh-TW" sz="1100" dirty="0"/>
              <a:t>, metrics=[“accuracy”])</a:t>
            </a:r>
          </a:p>
        </p:txBody>
      </p:sp>
      <p:sp>
        <p:nvSpPr>
          <p:cNvPr id="398" name="Google Shape;461;p46">
            <a:extLst>
              <a:ext uri="{FF2B5EF4-FFF2-40B4-BE49-F238E27FC236}">
                <a16:creationId xmlns:a16="http://schemas.microsoft.com/office/drawing/2014/main" id="{9AC41390-B48A-8B02-1F6A-136E799D6340}"/>
              </a:ext>
            </a:extLst>
          </p:cNvPr>
          <p:cNvSpPr txBox="1">
            <a:spLocks/>
          </p:cNvSpPr>
          <p:nvPr/>
        </p:nvSpPr>
        <p:spPr>
          <a:xfrm>
            <a:off x="2197760" y="3580296"/>
            <a:ext cx="875607" cy="342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endParaRPr lang="en" dirty="0"/>
          </a:p>
          <a:p>
            <a:pPr marL="0" indent="0" algn="l"/>
            <a:r>
              <a:rPr lang="zh-TW" altLang="en-US" sz="1300" dirty="0"/>
              <a:t>同時載入</a:t>
            </a:r>
            <a:endParaRPr lang="en" sz="1300" dirty="0"/>
          </a:p>
        </p:txBody>
      </p: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29B8FF71-7556-063E-E569-009DEAE3DC7D}"/>
              </a:ext>
            </a:extLst>
          </p:cNvPr>
          <p:cNvGrpSpPr/>
          <p:nvPr/>
        </p:nvGrpSpPr>
        <p:grpSpPr>
          <a:xfrm>
            <a:off x="1726105" y="3580296"/>
            <a:ext cx="349394" cy="304305"/>
            <a:chOff x="687244" y="1549814"/>
            <a:chExt cx="468873" cy="408366"/>
          </a:xfrm>
        </p:grpSpPr>
        <p:sp>
          <p:nvSpPr>
            <p:cNvPr id="400" name="Google Shape;464;p46">
              <a:extLst>
                <a:ext uri="{FF2B5EF4-FFF2-40B4-BE49-F238E27FC236}">
                  <a16:creationId xmlns:a16="http://schemas.microsoft.com/office/drawing/2014/main" id="{7477D8B2-12B6-ABE5-A2FE-B6597B95E9FB}"/>
                </a:ext>
              </a:extLst>
            </p:cNvPr>
            <p:cNvSpPr/>
            <p:nvPr/>
          </p:nvSpPr>
          <p:spPr>
            <a:xfrm>
              <a:off x="687244" y="1549814"/>
              <a:ext cx="468873" cy="4083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65;p46">
              <a:extLst>
                <a:ext uri="{FF2B5EF4-FFF2-40B4-BE49-F238E27FC236}">
                  <a16:creationId xmlns:a16="http://schemas.microsoft.com/office/drawing/2014/main" id="{58A30566-AE21-55CE-D275-508202A2C746}"/>
                </a:ext>
              </a:extLst>
            </p:cNvPr>
            <p:cNvGrpSpPr/>
            <p:nvPr/>
          </p:nvGrpSpPr>
          <p:grpSpPr>
            <a:xfrm>
              <a:off x="791274" y="1627252"/>
              <a:ext cx="260806" cy="252958"/>
              <a:chOff x="3270675" y="841800"/>
              <a:chExt cx="497700" cy="482725"/>
            </a:xfrm>
          </p:grpSpPr>
          <p:sp>
            <p:nvSpPr>
              <p:cNvPr id="402" name="Google Shape;466;p46">
                <a:extLst>
                  <a:ext uri="{FF2B5EF4-FFF2-40B4-BE49-F238E27FC236}">
                    <a16:creationId xmlns:a16="http://schemas.microsoft.com/office/drawing/2014/main" id="{E14C82DD-4147-819E-B4BE-03B986B0CA0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3" name="Google Shape;467;p46">
                <a:extLst>
                  <a:ext uri="{FF2B5EF4-FFF2-40B4-BE49-F238E27FC236}">
                    <a16:creationId xmlns:a16="http://schemas.microsoft.com/office/drawing/2014/main" id="{80BBEB58-78E9-E145-9E98-8C590744839D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4" name="Google Shape;468;p46">
                <a:extLst>
                  <a:ext uri="{FF2B5EF4-FFF2-40B4-BE49-F238E27FC236}">
                    <a16:creationId xmlns:a16="http://schemas.microsoft.com/office/drawing/2014/main" id="{690E0F0B-FF1F-6420-6175-6AF6516CF58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405" name="Google Shape;847;p65">
            <a:extLst>
              <a:ext uri="{FF2B5EF4-FFF2-40B4-BE49-F238E27FC236}">
                <a16:creationId xmlns:a16="http://schemas.microsoft.com/office/drawing/2014/main" id="{51926CD6-E379-4716-B679-35BF7D4B8D8B}"/>
              </a:ext>
            </a:extLst>
          </p:cNvPr>
          <p:cNvSpPr txBox="1">
            <a:spLocks/>
          </p:cNvSpPr>
          <p:nvPr/>
        </p:nvSpPr>
        <p:spPr>
          <a:xfrm>
            <a:off x="3345850" y="3232788"/>
            <a:ext cx="5290178" cy="1070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/>
            <a:r>
              <a:rPr lang="en-US" altLang="zh-TW" sz="1100" dirty="0"/>
              <a:t>from </a:t>
            </a:r>
            <a:r>
              <a:rPr lang="en-US" altLang="zh-TW" sz="1100" dirty="0" err="1"/>
              <a:t>keras.models</a:t>
            </a:r>
            <a:r>
              <a:rPr lang="en-US" altLang="zh-TW" sz="1100" dirty="0"/>
              <a:t> import </a:t>
            </a:r>
            <a:r>
              <a:rPr lang="en-US" altLang="zh-TW" sz="1100" dirty="0" err="1"/>
              <a:t>load_model</a:t>
            </a:r>
            <a:endParaRPr lang="en-US" altLang="zh-TW" sz="1100" dirty="0"/>
          </a:p>
          <a:p>
            <a:pPr marL="0" indent="0" algn="just"/>
            <a:endParaRPr lang="en-US" altLang="zh-TW" sz="1100" dirty="0"/>
          </a:p>
          <a:p>
            <a:pPr marL="0" indent="0" algn="just"/>
            <a:r>
              <a:rPr lang="en-US" altLang="zh-TW" sz="1100" dirty="0"/>
              <a:t>model = </a:t>
            </a:r>
            <a:r>
              <a:rPr lang="en-US" altLang="zh-TW" sz="1100" dirty="0" err="1"/>
              <a:t>Sequentail</a:t>
            </a:r>
            <a:r>
              <a:rPr lang="en-US" altLang="zh-TW" sz="1100" dirty="0"/>
              <a:t>()</a:t>
            </a:r>
          </a:p>
          <a:p>
            <a:pPr marL="0" indent="0" algn="just"/>
            <a:r>
              <a:rPr lang="en-US" altLang="zh-TW" sz="1100" dirty="0"/>
              <a:t>model = </a:t>
            </a:r>
            <a:r>
              <a:rPr lang="en-US" altLang="zh-TW" sz="1100" dirty="0" err="1">
                <a:solidFill>
                  <a:srgbClr val="FF0000"/>
                </a:solidFill>
              </a:rPr>
              <a:t>load_model</a:t>
            </a:r>
            <a:r>
              <a:rPr lang="en-US" altLang="zh-TW" sz="1100" dirty="0"/>
              <a:t>(“Ch5_5_la.h5”)</a:t>
            </a:r>
          </a:p>
          <a:p>
            <a:pPr marL="0" indent="0" algn="just"/>
            <a:r>
              <a:rPr lang="en-US" altLang="zh-TW" sz="1100" dirty="0" err="1"/>
              <a:t>model.</a:t>
            </a:r>
            <a:r>
              <a:rPr lang="en-US" altLang="zh-TW" sz="1100" dirty="0" err="1">
                <a:solidFill>
                  <a:srgbClr val="FF0000"/>
                </a:solidFill>
              </a:rPr>
              <a:t>compile</a:t>
            </a:r>
            <a:r>
              <a:rPr lang="en-US" altLang="zh-TW" sz="1100" dirty="0"/>
              <a:t>(loss=“</a:t>
            </a:r>
            <a:r>
              <a:rPr lang="en-US" altLang="zh-TW" sz="1100" dirty="0" err="1"/>
              <a:t>binary_crossentropy</a:t>
            </a:r>
            <a:r>
              <a:rPr lang="en-US" altLang="zh-TW" sz="1100" dirty="0"/>
              <a:t>”, optimizer=“</a:t>
            </a:r>
            <a:r>
              <a:rPr lang="en-US" altLang="zh-TW" sz="1100" dirty="0" err="1"/>
              <a:t>adam</a:t>
            </a:r>
            <a:r>
              <a:rPr lang="en-US" altLang="zh-TW" sz="1100" dirty="0"/>
              <a:t>, metrics=[“accuracy”])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C141ED-94B6-F15C-2D67-B07CA199A37E}"/>
              </a:ext>
            </a:extLst>
          </p:cNvPr>
          <p:cNvSpPr txBox="1"/>
          <p:nvPr/>
        </p:nvSpPr>
        <p:spPr>
          <a:xfrm>
            <a:off x="8752114" y="4835723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599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Keras</a:t>
            </a:r>
            <a:r>
              <a:rPr lang="zh-TW" altLang="en-US" dirty="0">
                <a:solidFill>
                  <a:schemeClr val="dk1"/>
                </a:solidFill>
              </a:rPr>
              <a:t>深度學習模型</a:t>
            </a:r>
            <a:r>
              <a:rPr lang="en-US" altLang="zh-TW" dirty="0">
                <a:solidFill>
                  <a:schemeClr val="dk1"/>
                </a:solidFill>
              </a:rPr>
              <a:t>(Models)</a:t>
            </a:r>
            <a:endParaRPr dirty="0"/>
          </a:p>
        </p:txBody>
      </p:sp>
      <p:sp>
        <p:nvSpPr>
          <p:cNvPr id="459" name="Google Shape;459;p46"/>
          <p:cNvSpPr txBox="1">
            <a:spLocks noGrp="1"/>
          </p:cNvSpPr>
          <p:nvPr>
            <p:ph type="subTitle" idx="1"/>
          </p:nvPr>
        </p:nvSpPr>
        <p:spPr>
          <a:xfrm>
            <a:off x="1123675" y="2601228"/>
            <a:ext cx="3028971" cy="1011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一種線性堆疊結構，代表說它的神經層是單一輸出和單一輸入，每一層接著連接下一層的神經層，不能跨層連接，然後是呼叫</a:t>
            </a:r>
            <a:r>
              <a:rPr lang="en-US" altLang="zh-TW" dirty="0">
                <a:solidFill>
                  <a:srgbClr val="FF0000"/>
                </a:solidFill>
              </a:rPr>
              <a:t>add(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函式來新增神經層。</a:t>
            </a:r>
            <a:endParaRPr dirty="0"/>
          </a:p>
        </p:txBody>
      </p:sp>
      <p:sp>
        <p:nvSpPr>
          <p:cNvPr id="460" name="Google Shape;460;p46"/>
          <p:cNvSpPr txBox="1">
            <a:spLocks noGrp="1"/>
          </p:cNvSpPr>
          <p:nvPr>
            <p:ph type="subTitle" idx="2"/>
          </p:nvPr>
        </p:nvSpPr>
        <p:spPr>
          <a:xfrm>
            <a:off x="4983982" y="2698461"/>
            <a:ext cx="3127783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/>
              <a:t>跟</a:t>
            </a:r>
            <a:r>
              <a:rPr lang="en-US" altLang="zh-TW" dirty="0"/>
              <a:t>Sequential</a:t>
            </a:r>
            <a:r>
              <a:rPr lang="zh-TW" altLang="en-US" dirty="0"/>
              <a:t>模型相反，它可以支持多輸入和多輸出，或是擁有共享神經層的深度學習模型。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1997665" y="1795529"/>
            <a:ext cx="2154981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Sequential</a:t>
            </a:r>
            <a:r>
              <a:rPr lang="zh-TW" altLang="en-US" sz="2000" dirty="0"/>
              <a:t>模型</a:t>
            </a:r>
            <a:endParaRPr lang="en" sz="20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14DBDB0-F407-3508-7CF6-9541DA06D7C6}"/>
              </a:ext>
            </a:extLst>
          </p:cNvPr>
          <p:cNvGrpSpPr/>
          <p:nvPr/>
        </p:nvGrpSpPr>
        <p:grpSpPr>
          <a:xfrm>
            <a:off x="5093291" y="1741213"/>
            <a:ext cx="630000" cy="548700"/>
            <a:chOff x="5858925" y="1666800"/>
            <a:chExt cx="630000" cy="548700"/>
          </a:xfrm>
        </p:grpSpPr>
        <p:sp>
          <p:nvSpPr>
            <p:cNvPr id="464" name="Google Shape;464;p46"/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5" name="Google Shape;465;p46"/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466" name="Google Shape;466;p46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7" name="Google Shape;467;p46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68" name="Google Shape;468;p46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461;p46">
            <a:extLst>
              <a:ext uri="{FF2B5EF4-FFF2-40B4-BE49-F238E27FC236}">
                <a16:creationId xmlns:a16="http://schemas.microsoft.com/office/drawing/2014/main" id="{A801D8B9-48B5-7D42-993E-7EE28802B51F}"/>
              </a:ext>
            </a:extLst>
          </p:cNvPr>
          <p:cNvSpPr txBox="1">
            <a:spLocks/>
          </p:cNvSpPr>
          <p:nvPr/>
        </p:nvSpPr>
        <p:spPr>
          <a:xfrm>
            <a:off x="5863070" y="1795529"/>
            <a:ext cx="215498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r>
              <a:rPr lang="en-US" altLang="zh-TW" sz="2000" dirty="0"/>
              <a:t>Functional API</a:t>
            </a:r>
            <a:endParaRPr lang="en" sz="2000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1227875" y="1747315"/>
            <a:ext cx="630000" cy="548700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9D3F92-4910-554B-4728-FF092C8A3693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42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54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>
                <a:solidFill>
                  <a:schemeClr val="dk1"/>
                </a:solidFill>
              </a:rPr>
              <a:t>Keras</a:t>
            </a:r>
            <a:r>
              <a:rPr lang="zh-TW" altLang="en-US" dirty="0">
                <a:solidFill>
                  <a:schemeClr val="dk1"/>
                </a:solidFill>
              </a:rPr>
              <a:t>預建神經層類型</a:t>
            </a:r>
            <a:endParaRPr dirty="0"/>
          </a:p>
        </p:txBody>
      </p:sp>
      <p:sp>
        <p:nvSpPr>
          <p:cNvPr id="461" name="Google Shape;461;p46"/>
          <p:cNvSpPr txBox="1">
            <a:spLocks noGrp="1"/>
          </p:cNvSpPr>
          <p:nvPr>
            <p:ph type="subTitle" idx="3"/>
          </p:nvPr>
        </p:nvSpPr>
        <p:spPr>
          <a:xfrm>
            <a:off x="3822915" y="1855241"/>
            <a:ext cx="1945425" cy="408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多層感知器</a:t>
            </a:r>
            <a:r>
              <a:rPr lang="en-US" altLang="zh-TW" sz="1800" dirty="0"/>
              <a:t>(MLP)</a:t>
            </a:r>
            <a:endParaRPr lang="en" sz="1800" dirty="0"/>
          </a:p>
        </p:txBody>
      </p:sp>
      <p:grpSp>
        <p:nvGrpSpPr>
          <p:cNvPr id="478" name="Google Shape;478;p46"/>
          <p:cNvGrpSpPr/>
          <p:nvPr/>
        </p:nvGrpSpPr>
        <p:grpSpPr>
          <a:xfrm flipH="1">
            <a:off x="7997345" y="334717"/>
            <a:ext cx="853322" cy="1051142"/>
            <a:chOff x="713107" y="470967"/>
            <a:chExt cx="853322" cy="1051142"/>
          </a:xfrm>
        </p:grpSpPr>
        <p:sp>
          <p:nvSpPr>
            <p:cNvPr id="479" name="Google Shape;479;p46"/>
            <p:cNvSpPr/>
            <p:nvPr/>
          </p:nvSpPr>
          <p:spPr>
            <a:xfrm>
              <a:off x="1039508" y="470967"/>
              <a:ext cx="526922" cy="1051142"/>
            </a:xfrm>
            <a:custGeom>
              <a:avLst/>
              <a:gdLst/>
              <a:ahLst/>
              <a:cxnLst/>
              <a:rect l="l" t="t" r="r" b="b"/>
              <a:pathLst>
                <a:path w="7502" h="14965" extrusionOk="0">
                  <a:moveTo>
                    <a:pt x="0" y="0"/>
                  </a:moveTo>
                  <a:lnTo>
                    <a:pt x="0" y="14964"/>
                  </a:lnTo>
                  <a:cubicBezTo>
                    <a:pt x="4141" y="14964"/>
                    <a:pt x="7502" y="11625"/>
                    <a:pt x="7502" y="7484"/>
                  </a:cubicBezTo>
                  <a:cubicBezTo>
                    <a:pt x="7502" y="3339"/>
                    <a:pt x="41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713107" y="669082"/>
              <a:ext cx="653700" cy="654918"/>
            </a:xfrm>
            <a:custGeom>
              <a:avLst/>
              <a:gdLst/>
              <a:ahLst/>
              <a:cxnLst/>
              <a:rect l="l" t="t" r="r" b="b"/>
              <a:pathLst>
                <a:path w="9307" h="9324" extrusionOk="0">
                  <a:moveTo>
                    <a:pt x="4647" y="1"/>
                  </a:moveTo>
                  <a:cubicBezTo>
                    <a:pt x="2076" y="1"/>
                    <a:pt x="1" y="2093"/>
                    <a:pt x="1" y="4664"/>
                  </a:cubicBezTo>
                  <a:cubicBezTo>
                    <a:pt x="1" y="7236"/>
                    <a:pt x="2076" y="9324"/>
                    <a:pt x="4647" y="9324"/>
                  </a:cubicBezTo>
                  <a:cubicBezTo>
                    <a:pt x="7237" y="9324"/>
                    <a:pt x="9307" y="7236"/>
                    <a:pt x="9307" y="4664"/>
                  </a:cubicBezTo>
                  <a:cubicBezTo>
                    <a:pt x="9307" y="2093"/>
                    <a:pt x="7237" y="1"/>
                    <a:pt x="4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18954-7EE0-FAF8-5896-22BD869D3E70}"/>
              </a:ext>
            </a:extLst>
          </p:cNvPr>
          <p:cNvGrpSpPr/>
          <p:nvPr/>
        </p:nvGrpSpPr>
        <p:grpSpPr>
          <a:xfrm>
            <a:off x="3133982" y="1855241"/>
            <a:ext cx="468873" cy="408366"/>
            <a:chOff x="5858925" y="1666800"/>
            <a:chExt cx="630000" cy="548700"/>
          </a:xfrm>
        </p:grpSpPr>
        <p:sp>
          <p:nvSpPr>
            <p:cNvPr id="8" name="Google Shape;464;p46">
              <a:extLst>
                <a:ext uri="{FF2B5EF4-FFF2-40B4-BE49-F238E27FC236}">
                  <a16:creationId xmlns:a16="http://schemas.microsoft.com/office/drawing/2014/main" id="{35C0F6EC-383C-D352-F3C8-38313E2FE8CA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465;p46">
              <a:extLst>
                <a:ext uri="{FF2B5EF4-FFF2-40B4-BE49-F238E27FC236}">
                  <a16:creationId xmlns:a16="http://schemas.microsoft.com/office/drawing/2014/main" id="{3A659B19-4D51-7F4D-8BD1-594D3DC0F63F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0" name="Google Shape;466;p46">
                <a:extLst>
                  <a:ext uri="{FF2B5EF4-FFF2-40B4-BE49-F238E27FC236}">
                    <a16:creationId xmlns:a16="http://schemas.microsoft.com/office/drawing/2014/main" id="{AB610C1A-01A5-9296-78A7-A782E5005AD4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467;p46">
                <a:extLst>
                  <a:ext uri="{FF2B5EF4-FFF2-40B4-BE49-F238E27FC236}">
                    <a16:creationId xmlns:a16="http://schemas.microsoft.com/office/drawing/2014/main" id="{F0521139-4069-D2EC-2E40-356F1205C595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" name="Google Shape;468;p46">
                <a:extLst>
                  <a:ext uri="{FF2B5EF4-FFF2-40B4-BE49-F238E27FC236}">
                    <a16:creationId xmlns:a16="http://schemas.microsoft.com/office/drawing/2014/main" id="{3173E5AC-D7EC-2DAC-1667-3FA0835D3F09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14" name="Google Shape;461;p46">
            <a:extLst>
              <a:ext uri="{FF2B5EF4-FFF2-40B4-BE49-F238E27FC236}">
                <a16:creationId xmlns:a16="http://schemas.microsoft.com/office/drawing/2014/main" id="{FC155E61-40DF-42F9-EAF4-2807C70AF860}"/>
              </a:ext>
            </a:extLst>
          </p:cNvPr>
          <p:cNvSpPr txBox="1">
            <a:spLocks/>
          </p:cNvSpPr>
          <p:nvPr/>
        </p:nvSpPr>
        <p:spPr>
          <a:xfrm>
            <a:off x="3822915" y="2618503"/>
            <a:ext cx="221974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卷積神經網路</a:t>
            </a:r>
            <a:r>
              <a:rPr lang="en-US" altLang="zh-TW" sz="1800" dirty="0"/>
              <a:t>(CNN)</a:t>
            </a:r>
            <a:endParaRPr lang="en" sz="18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C2A43F-81AB-2457-0756-6384F28D7612}"/>
              </a:ext>
            </a:extLst>
          </p:cNvPr>
          <p:cNvGrpSpPr/>
          <p:nvPr/>
        </p:nvGrpSpPr>
        <p:grpSpPr>
          <a:xfrm>
            <a:off x="3133982" y="2618503"/>
            <a:ext cx="468873" cy="408366"/>
            <a:chOff x="5858925" y="1666800"/>
            <a:chExt cx="630000" cy="548700"/>
          </a:xfrm>
        </p:grpSpPr>
        <p:sp>
          <p:nvSpPr>
            <p:cNvPr id="16" name="Google Shape;464;p46">
              <a:extLst>
                <a:ext uri="{FF2B5EF4-FFF2-40B4-BE49-F238E27FC236}">
                  <a16:creationId xmlns:a16="http://schemas.microsoft.com/office/drawing/2014/main" id="{0180BE12-F533-319D-3D44-D6615CA70084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65;p46">
              <a:extLst>
                <a:ext uri="{FF2B5EF4-FFF2-40B4-BE49-F238E27FC236}">
                  <a16:creationId xmlns:a16="http://schemas.microsoft.com/office/drawing/2014/main" id="{B2BE8A87-41CC-050C-FA33-6F2C6E4F1CFE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18" name="Google Shape;466;p46">
                <a:extLst>
                  <a:ext uri="{FF2B5EF4-FFF2-40B4-BE49-F238E27FC236}">
                    <a16:creationId xmlns:a16="http://schemas.microsoft.com/office/drawing/2014/main" id="{85F163E2-471D-E3E1-5967-56CA574C539E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467;p46">
                <a:extLst>
                  <a:ext uri="{FF2B5EF4-FFF2-40B4-BE49-F238E27FC236}">
                    <a16:creationId xmlns:a16="http://schemas.microsoft.com/office/drawing/2014/main" id="{966C6D83-1670-DC0E-879A-AE8FBDE3F232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468;p46">
                <a:extLst>
                  <a:ext uri="{FF2B5EF4-FFF2-40B4-BE49-F238E27FC236}">
                    <a16:creationId xmlns:a16="http://schemas.microsoft.com/office/drawing/2014/main" id="{065AB199-F6A6-2801-FCAD-9DF0198FAE98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1" name="Google Shape;461;p46">
            <a:extLst>
              <a:ext uri="{FF2B5EF4-FFF2-40B4-BE49-F238E27FC236}">
                <a16:creationId xmlns:a16="http://schemas.microsoft.com/office/drawing/2014/main" id="{0B911225-7AA3-7A6F-E0D9-DE39B978E228}"/>
              </a:ext>
            </a:extLst>
          </p:cNvPr>
          <p:cNvSpPr txBox="1">
            <a:spLocks/>
          </p:cNvSpPr>
          <p:nvPr/>
        </p:nvSpPr>
        <p:spPr>
          <a:xfrm>
            <a:off x="3822915" y="3381765"/>
            <a:ext cx="2219745" cy="40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zh-TW" altLang="en-US" sz="1800" dirty="0"/>
              <a:t>循環神經網路</a:t>
            </a:r>
            <a:r>
              <a:rPr lang="en-US" altLang="zh-TW" sz="1800" dirty="0"/>
              <a:t>(RNN)</a:t>
            </a:r>
            <a:endParaRPr lang="en" sz="18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AB4BB96-2897-4310-F77F-B2E226B02BCA}"/>
              </a:ext>
            </a:extLst>
          </p:cNvPr>
          <p:cNvGrpSpPr/>
          <p:nvPr/>
        </p:nvGrpSpPr>
        <p:grpSpPr>
          <a:xfrm>
            <a:off x="3133982" y="3381765"/>
            <a:ext cx="468873" cy="408366"/>
            <a:chOff x="5858925" y="1666800"/>
            <a:chExt cx="630000" cy="548700"/>
          </a:xfrm>
        </p:grpSpPr>
        <p:sp>
          <p:nvSpPr>
            <p:cNvPr id="23" name="Google Shape;464;p46">
              <a:extLst>
                <a:ext uri="{FF2B5EF4-FFF2-40B4-BE49-F238E27FC236}">
                  <a16:creationId xmlns:a16="http://schemas.microsoft.com/office/drawing/2014/main" id="{BE807218-12DA-37A5-0342-BB8E6375252F}"/>
                </a:ext>
              </a:extLst>
            </p:cNvPr>
            <p:cNvSpPr/>
            <p:nvPr/>
          </p:nvSpPr>
          <p:spPr>
            <a:xfrm>
              <a:off x="5858925" y="1666800"/>
              <a:ext cx="630000" cy="548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" name="Google Shape;465;p46">
              <a:extLst>
                <a:ext uri="{FF2B5EF4-FFF2-40B4-BE49-F238E27FC236}">
                  <a16:creationId xmlns:a16="http://schemas.microsoft.com/office/drawing/2014/main" id="{5FA00057-170C-7023-7E3D-E01A4A66D084}"/>
                </a:ext>
              </a:extLst>
            </p:cNvPr>
            <p:cNvGrpSpPr/>
            <p:nvPr/>
          </p:nvGrpSpPr>
          <p:grpSpPr>
            <a:xfrm>
              <a:off x="5998704" y="1770849"/>
              <a:ext cx="350431" cy="339887"/>
              <a:chOff x="3270675" y="841800"/>
              <a:chExt cx="497700" cy="482725"/>
            </a:xfrm>
          </p:grpSpPr>
          <p:sp>
            <p:nvSpPr>
              <p:cNvPr id="25" name="Google Shape;466;p46">
                <a:extLst>
                  <a:ext uri="{FF2B5EF4-FFF2-40B4-BE49-F238E27FC236}">
                    <a16:creationId xmlns:a16="http://schemas.microsoft.com/office/drawing/2014/main" id="{A7AC017B-5EE2-AC42-1147-6070E41A559C}"/>
                  </a:ext>
                </a:extLst>
              </p:cNvPr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avLst/>
                <a:gdLst/>
                <a:ahLst/>
                <a:cxnLst/>
                <a:rect l="l" t="t" r="r" b="b"/>
                <a:pathLst>
                  <a:path w="17885" h="16901" extrusionOk="0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467;p46">
                <a:extLst>
                  <a:ext uri="{FF2B5EF4-FFF2-40B4-BE49-F238E27FC236}">
                    <a16:creationId xmlns:a16="http://schemas.microsoft.com/office/drawing/2014/main" id="{B8BB221A-BF79-665C-36E0-BF5596824800}"/>
                  </a:ext>
                </a:extLst>
              </p:cNvPr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8837" extrusionOk="0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468;p46">
                <a:extLst>
                  <a:ext uri="{FF2B5EF4-FFF2-40B4-BE49-F238E27FC236}">
                    <a16:creationId xmlns:a16="http://schemas.microsoft.com/office/drawing/2014/main" id="{A66CD90A-1AD0-E74F-5E0F-5816024FBA0E}"/>
                  </a:ext>
                </a:extLst>
              </p:cNvPr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008" extrusionOk="0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09B02C-D8CB-A63C-E529-CC958597718E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76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2413712" y="1803225"/>
            <a:ext cx="43167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chemeClr val="dk1"/>
                </a:solidFill>
              </a:rPr>
              <a:t>Example</a:t>
            </a:r>
            <a:endParaRPr dirty="0"/>
          </a:p>
        </p:txBody>
      </p:sp>
      <p:sp>
        <p:nvSpPr>
          <p:cNvPr id="416" name="Google Shape;416;p42"/>
          <p:cNvSpPr txBox="1">
            <a:spLocks noGrp="1"/>
          </p:cNvSpPr>
          <p:nvPr>
            <p:ph type="subTitle" idx="1"/>
          </p:nvPr>
        </p:nvSpPr>
        <p:spPr>
          <a:xfrm>
            <a:off x="2413650" y="3029162"/>
            <a:ext cx="4316700" cy="493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000" dirty="0"/>
              <a:t>糖尿病預測</a:t>
            </a:r>
            <a:endParaRPr sz="2000" dirty="0"/>
          </a:p>
        </p:txBody>
      </p:sp>
      <p:grpSp>
        <p:nvGrpSpPr>
          <p:cNvPr id="417" name="Google Shape;417;p42"/>
          <p:cNvGrpSpPr/>
          <p:nvPr/>
        </p:nvGrpSpPr>
        <p:grpSpPr>
          <a:xfrm>
            <a:off x="398450" y="242969"/>
            <a:ext cx="1928362" cy="1156807"/>
            <a:chOff x="398450" y="242969"/>
            <a:chExt cx="1928362" cy="1156807"/>
          </a:xfrm>
        </p:grpSpPr>
        <p:sp>
          <p:nvSpPr>
            <p:cNvPr id="418" name="Google Shape;418;p42"/>
            <p:cNvSpPr/>
            <p:nvPr/>
          </p:nvSpPr>
          <p:spPr>
            <a:xfrm rot="-5400000">
              <a:off x="109296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 rot="-5400000">
              <a:off x="446762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 rot="-5400000">
              <a:off x="1121693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 rot="-5400000">
              <a:off x="1459159" y="532123"/>
              <a:ext cx="1156807" cy="578499"/>
            </a:xfrm>
            <a:custGeom>
              <a:avLst/>
              <a:gdLst/>
              <a:ahLst/>
              <a:cxnLst/>
              <a:rect l="l" t="t" r="r" b="b"/>
              <a:pathLst>
                <a:path w="14970" h="7486" extrusionOk="0">
                  <a:moveTo>
                    <a:pt x="1" y="1"/>
                  </a:moveTo>
                  <a:cubicBezTo>
                    <a:pt x="1" y="4146"/>
                    <a:pt x="3340" y="7485"/>
                    <a:pt x="7485" y="7485"/>
                  </a:cubicBezTo>
                  <a:cubicBezTo>
                    <a:pt x="11630" y="7485"/>
                    <a:pt x="14970" y="4146"/>
                    <a:pt x="149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42"/>
          <p:cNvSpPr/>
          <p:nvPr/>
        </p:nvSpPr>
        <p:spPr>
          <a:xfrm>
            <a:off x="2423246" y="472928"/>
            <a:ext cx="696900" cy="696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CB6649F-824D-DB4B-16A1-DF2ADD0D3793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05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69CF2CF-D59A-EE8B-5D62-F30A22CB7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74" t="69848" r="10006" b="8250"/>
          <a:stretch/>
        </p:blipFill>
        <p:spPr>
          <a:xfrm>
            <a:off x="3685320" y="1377517"/>
            <a:ext cx="4971000" cy="1194233"/>
          </a:xfrm>
          <a:prstGeom prst="rect">
            <a:avLst/>
          </a:prstGeom>
        </p:spPr>
      </p:pic>
      <p:sp>
        <p:nvSpPr>
          <p:cNvPr id="8" name="Google Shape;435;p44">
            <a:extLst>
              <a:ext uri="{FF2B5EF4-FFF2-40B4-BE49-F238E27FC236}">
                <a16:creationId xmlns:a16="http://schemas.microsoft.com/office/drawing/2014/main" id="{8F649F45-22E8-577C-AF42-6A6B1D2611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800" y="1442826"/>
            <a:ext cx="2782920" cy="573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pandas as pd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</a:t>
            </a:r>
            <a:r>
              <a:rPr lang="en-US" dirty="0" err="1">
                <a:solidFill>
                  <a:srgbClr val="FF0000"/>
                </a:solidFill>
              </a:rPr>
              <a:t>read_csv</a:t>
            </a:r>
            <a:r>
              <a:rPr lang="en-US" dirty="0"/>
              <a:t>(“./diabetes.csv”)</a:t>
            </a:r>
          </a:p>
        </p:txBody>
      </p:sp>
      <p:sp>
        <p:nvSpPr>
          <p:cNvPr id="9" name="Google Shape;435;p44">
            <a:extLst>
              <a:ext uri="{FF2B5EF4-FFF2-40B4-BE49-F238E27FC236}">
                <a16:creationId xmlns:a16="http://schemas.microsoft.com/office/drawing/2014/main" id="{A2513542-044B-67D0-B685-A5C6ECB96ED3}"/>
              </a:ext>
            </a:extLst>
          </p:cNvPr>
          <p:cNvSpPr txBox="1">
            <a:spLocks/>
          </p:cNvSpPr>
          <p:nvPr/>
        </p:nvSpPr>
        <p:spPr>
          <a:xfrm>
            <a:off x="691800" y="2113212"/>
            <a:ext cx="1478280" cy="3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dirty="0" err="1">
                <a:solidFill>
                  <a:srgbClr val="FF0000"/>
                </a:solidFill>
              </a:rPr>
              <a:t>head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)</a:t>
            </a:r>
          </a:p>
        </p:txBody>
      </p:sp>
      <p:sp>
        <p:nvSpPr>
          <p:cNvPr id="12" name="Google Shape;435;p44">
            <a:extLst>
              <a:ext uri="{FF2B5EF4-FFF2-40B4-BE49-F238E27FC236}">
                <a16:creationId xmlns:a16="http://schemas.microsoft.com/office/drawing/2014/main" id="{9D7E84CE-ACF0-2FD7-7A21-28EB49734253}"/>
              </a:ext>
            </a:extLst>
          </p:cNvPr>
          <p:cNvSpPr txBox="1">
            <a:spLocks/>
          </p:cNvSpPr>
          <p:nvPr/>
        </p:nvSpPr>
        <p:spPr>
          <a:xfrm>
            <a:off x="691800" y="3154696"/>
            <a:ext cx="1478280" cy="34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/>
              <a:t>print(</a:t>
            </a:r>
            <a:r>
              <a:rPr lang="en-US" dirty="0" err="1"/>
              <a:t>df.</a:t>
            </a:r>
            <a:r>
              <a:rPr lang="en-US" dirty="0" err="1">
                <a:solidFill>
                  <a:srgbClr val="FF0000"/>
                </a:solidFill>
              </a:rPr>
              <a:t>shape</a:t>
            </a:r>
            <a:r>
              <a:rPr lang="en-US" dirty="0"/>
              <a:t>)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30DC9AC-7A58-BB24-9B78-806446CD42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50" t="54612" r="67544" b="37092"/>
          <a:stretch/>
        </p:blipFill>
        <p:spPr>
          <a:xfrm>
            <a:off x="3685320" y="3116176"/>
            <a:ext cx="1405321" cy="42672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0B37BFD-C16E-690F-1EA7-E2E3469A21D1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885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2"/>
          <p:cNvSpPr txBox="1">
            <a:spLocks noGrp="1"/>
          </p:cNvSpPr>
          <p:nvPr>
            <p:ph type="title"/>
          </p:nvPr>
        </p:nvSpPr>
        <p:spPr>
          <a:xfrm>
            <a:off x="720000" y="60858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打造一個神經網路</a:t>
            </a:r>
            <a:endParaRPr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D5582832-DF95-7EC1-8F22-DE77B8D3C3AE}"/>
              </a:ext>
            </a:extLst>
          </p:cNvPr>
          <p:cNvGrpSpPr/>
          <p:nvPr/>
        </p:nvGrpSpPr>
        <p:grpSpPr>
          <a:xfrm>
            <a:off x="809747" y="2221714"/>
            <a:ext cx="7524505" cy="1329032"/>
            <a:chOff x="801796" y="1955014"/>
            <a:chExt cx="7524505" cy="1329032"/>
          </a:xfrm>
        </p:grpSpPr>
        <p:sp>
          <p:nvSpPr>
            <p:cNvPr id="771" name="Google Shape;771;p62"/>
            <p:cNvSpPr txBox="1"/>
            <p:nvPr/>
          </p:nvSpPr>
          <p:spPr>
            <a:xfrm>
              <a:off x="801796" y="2854446"/>
              <a:ext cx="136425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資料預處理</a:t>
              </a:r>
              <a:endParaRPr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91A136AB-45C6-90C5-EDF4-E202F22F919D}"/>
                </a:ext>
              </a:extLst>
            </p:cNvPr>
            <p:cNvGrpSpPr/>
            <p:nvPr/>
          </p:nvGrpSpPr>
          <p:grpSpPr>
            <a:xfrm>
              <a:off x="989660" y="1955014"/>
              <a:ext cx="7336641" cy="1329032"/>
              <a:chOff x="989660" y="1955014"/>
              <a:chExt cx="7336641" cy="1329032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0DB67F0F-8FFE-2AF6-4364-149CD4F81B87}"/>
                  </a:ext>
                </a:extLst>
              </p:cNvPr>
              <p:cNvGrpSpPr/>
              <p:nvPr/>
            </p:nvGrpSpPr>
            <p:grpSpPr>
              <a:xfrm>
                <a:off x="989660" y="1955014"/>
                <a:ext cx="7148777" cy="599621"/>
                <a:chOff x="1057963" y="1874150"/>
                <a:chExt cx="8966649" cy="752100"/>
              </a:xfrm>
            </p:grpSpPr>
            <p:cxnSp>
              <p:nvCxnSpPr>
                <p:cNvPr id="779" name="Google Shape;779;p62"/>
                <p:cNvCxnSpPr>
                  <a:stCxn id="780" idx="3"/>
                  <a:endCxn id="781" idx="1"/>
                </p:cNvCxnSpPr>
                <p:nvPr/>
              </p:nvCxnSpPr>
              <p:spPr>
                <a:xfrm>
                  <a:off x="2297863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80" name="Google Shape;780;p62"/>
                <p:cNvSpPr txBox="1"/>
                <p:nvPr/>
              </p:nvSpPr>
              <p:spPr>
                <a:xfrm>
                  <a:off x="1057963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01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1" name="Google Shape;781;p62"/>
                <p:cNvSpPr txBox="1"/>
                <p:nvPr/>
              </p:nvSpPr>
              <p:spPr>
                <a:xfrm>
                  <a:off x="2989662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02</a:t>
                  </a:r>
                  <a:endParaRPr sz="3600" b="1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2" name="Google Shape;782;p62"/>
                <p:cNvSpPr txBox="1"/>
                <p:nvPr/>
              </p:nvSpPr>
              <p:spPr>
                <a:xfrm>
                  <a:off x="6853037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04</a:t>
                  </a:r>
                  <a:endParaRPr sz="3600" b="1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783" name="Google Shape;783;p62"/>
                <p:cNvSpPr txBox="1"/>
                <p:nvPr/>
              </p:nvSpPr>
              <p:spPr>
                <a:xfrm>
                  <a:off x="4921362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03</a:t>
                  </a:r>
                  <a:endParaRPr sz="3600" b="1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cxnSp>
              <p:nvCxnSpPr>
                <p:cNvPr id="784" name="Google Shape;784;p62"/>
                <p:cNvCxnSpPr>
                  <a:stCxn id="781" idx="3"/>
                  <a:endCxn id="783" idx="1"/>
                </p:cNvCxnSpPr>
                <p:nvPr/>
              </p:nvCxnSpPr>
              <p:spPr>
                <a:xfrm>
                  <a:off x="4229562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62"/>
                <p:cNvCxnSpPr>
                  <a:stCxn id="783" idx="3"/>
                  <a:endCxn id="782" idx="1"/>
                </p:cNvCxnSpPr>
                <p:nvPr/>
              </p:nvCxnSpPr>
              <p:spPr>
                <a:xfrm>
                  <a:off x="6161262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" name="Google Shape;779;p62">
                  <a:extLst>
                    <a:ext uri="{FF2B5EF4-FFF2-40B4-BE49-F238E27FC236}">
                      <a16:creationId xmlns:a16="http://schemas.microsoft.com/office/drawing/2014/main" id="{5A84A7AB-74E3-52BB-812A-6DCFFE5F014F}"/>
                    </a:ext>
                  </a:extLst>
                </p:cNvPr>
                <p:cNvCxnSpPr>
                  <a:endCxn id="3" idx="1"/>
                </p:cNvCxnSpPr>
                <p:nvPr/>
              </p:nvCxnSpPr>
              <p:spPr>
                <a:xfrm>
                  <a:off x="8092913" y="2250200"/>
                  <a:ext cx="6918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" name="Google Shape;781;p62">
                  <a:extLst>
                    <a:ext uri="{FF2B5EF4-FFF2-40B4-BE49-F238E27FC236}">
                      <a16:creationId xmlns:a16="http://schemas.microsoft.com/office/drawing/2014/main" id="{D3875475-2BF4-7B85-9FEE-6F52015B6826}"/>
                    </a:ext>
                  </a:extLst>
                </p:cNvPr>
                <p:cNvSpPr txBox="1"/>
                <p:nvPr/>
              </p:nvSpPr>
              <p:spPr>
                <a:xfrm>
                  <a:off x="8784712" y="1874150"/>
                  <a:ext cx="1239900" cy="7521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0</a:t>
                  </a:r>
                  <a:r>
                    <a:rPr lang="en-US" altLang="zh-TW" sz="3600" b="1" dirty="0">
                      <a:solidFill>
                        <a:schemeClr val="lt1"/>
                      </a:solidFill>
                      <a:latin typeface="Poppins"/>
                      <a:ea typeface="Poppins"/>
                      <a:cs typeface="Poppins"/>
                      <a:sym typeface="Poppins"/>
                    </a:rPr>
                    <a:t>5</a:t>
                  </a:r>
                  <a:endParaRPr sz="3600" b="1" dirty="0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5" name="Google Shape;771;p62">
                <a:extLst>
                  <a:ext uri="{FF2B5EF4-FFF2-40B4-BE49-F238E27FC236}">
                    <a16:creationId xmlns:a16="http://schemas.microsoft.com/office/drawing/2014/main" id="{93D05E1A-253E-EA53-A113-323EE4485B62}"/>
                  </a:ext>
                </a:extLst>
              </p:cNvPr>
              <p:cNvSpPr txBox="1"/>
              <p:nvPr/>
            </p:nvSpPr>
            <p:spPr>
              <a:xfrm>
                <a:off x="2341868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定義模型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6" name="Google Shape;771;p62">
                <a:extLst>
                  <a:ext uri="{FF2B5EF4-FFF2-40B4-BE49-F238E27FC236}">
                    <a16:creationId xmlns:a16="http://schemas.microsoft.com/office/drawing/2014/main" id="{91F75DD4-DD9F-96A5-8ED0-90064128DBF4}"/>
                  </a:ext>
                </a:extLst>
              </p:cNvPr>
              <p:cNvSpPr txBox="1"/>
              <p:nvPr/>
            </p:nvSpPr>
            <p:spPr>
              <a:xfrm>
                <a:off x="3881940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編譯模型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7" name="Google Shape;771;p62">
                <a:extLst>
                  <a:ext uri="{FF2B5EF4-FFF2-40B4-BE49-F238E27FC236}">
                    <a16:creationId xmlns:a16="http://schemas.microsoft.com/office/drawing/2014/main" id="{74586BD1-E1A3-1DC0-B8C3-C2B5D713354C}"/>
                  </a:ext>
                </a:extLst>
              </p:cNvPr>
              <p:cNvSpPr txBox="1"/>
              <p:nvPr/>
            </p:nvSpPr>
            <p:spPr>
              <a:xfrm>
                <a:off x="5421994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訓練模型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8" name="Google Shape;771;p62">
                <a:extLst>
                  <a:ext uri="{FF2B5EF4-FFF2-40B4-BE49-F238E27FC236}">
                    <a16:creationId xmlns:a16="http://schemas.microsoft.com/office/drawing/2014/main" id="{3C12B493-7621-86F1-5B83-F621DAC553F2}"/>
                  </a:ext>
                </a:extLst>
              </p:cNvPr>
              <p:cNvSpPr txBox="1"/>
              <p:nvPr/>
            </p:nvSpPr>
            <p:spPr>
              <a:xfrm>
                <a:off x="6962047" y="2854446"/>
                <a:ext cx="1364254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評估模型</a:t>
                </a:r>
                <a:endParaRPr sz="1800" b="1" dirty="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8CE8E54-F190-A1AE-6D35-C59D63CCD04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13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資料預處裡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3185160" y="1752570"/>
            <a:ext cx="2773680" cy="819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pd.read_csv</a:t>
            </a:r>
            <a:r>
              <a:rPr lang="en-US" altLang="zh-TW" dirty="0"/>
              <a:t>(“./diabetes.csv)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dataset = </a:t>
            </a:r>
            <a:r>
              <a:rPr lang="en-US" altLang="zh-TW" dirty="0" err="1"/>
              <a:t>df.</a:t>
            </a:r>
            <a:r>
              <a:rPr lang="en-US" altLang="zh-TW" dirty="0" err="1">
                <a:solidFill>
                  <a:srgbClr val="FF0000"/>
                </a:solidFill>
              </a:rPr>
              <a:t>values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np.</a:t>
            </a:r>
            <a:r>
              <a:rPr lang="en-US" altLang="zh-TW" dirty="0" err="1">
                <a:solidFill>
                  <a:srgbClr val="FF0000"/>
                </a:solidFill>
              </a:rPr>
              <a:t>random.shuffle</a:t>
            </a:r>
            <a:r>
              <a:rPr lang="en-US" altLang="zh-TW" dirty="0"/>
              <a:t>(dataset)</a:t>
            </a:r>
          </a:p>
        </p:txBody>
      </p:sp>
      <p:sp>
        <p:nvSpPr>
          <p:cNvPr id="20" name="Google Shape;847;p65">
            <a:extLst>
              <a:ext uri="{FF2B5EF4-FFF2-40B4-BE49-F238E27FC236}">
                <a16:creationId xmlns:a16="http://schemas.microsoft.com/office/drawing/2014/main" id="{CAC6737A-7123-65B9-75B6-63F03C89014C}"/>
              </a:ext>
            </a:extLst>
          </p:cNvPr>
          <p:cNvSpPr txBox="1">
            <a:spLocks/>
          </p:cNvSpPr>
          <p:nvPr/>
        </p:nvSpPr>
        <p:spPr>
          <a:xfrm>
            <a:off x="3185160" y="2897130"/>
            <a:ext cx="2773680" cy="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altLang="zh-TW" dirty="0"/>
              <a:t>X = dataset[:, 0:8]</a:t>
            </a:r>
          </a:p>
          <a:p>
            <a:pPr marL="0" indent="0" algn="l"/>
            <a:r>
              <a:rPr lang="en-US" altLang="zh-TW" dirty="0"/>
              <a:t>Y = dataset[:, 8]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3F63C68-50E5-B72C-CB2B-6FE983535DBF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1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</a:rPr>
              <a:t>定義模型</a:t>
            </a:r>
            <a:endParaRPr dirty="0"/>
          </a:p>
        </p:txBody>
      </p:sp>
      <p:sp>
        <p:nvSpPr>
          <p:cNvPr id="847" name="Google Shape;847;p65"/>
          <p:cNvSpPr txBox="1">
            <a:spLocks noGrp="1"/>
          </p:cNvSpPr>
          <p:nvPr>
            <p:ph type="subTitle" idx="1"/>
          </p:nvPr>
        </p:nvSpPr>
        <p:spPr>
          <a:xfrm>
            <a:off x="800100" y="1725930"/>
            <a:ext cx="4762500" cy="2068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model  = Sequential()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model.add</a:t>
            </a:r>
            <a:r>
              <a:rPr lang="en-US" altLang="zh-TW" dirty="0"/>
              <a:t> (Dens(10, </a:t>
            </a:r>
            <a:r>
              <a:rPr lang="en-US" altLang="zh-TW" dirty="0" err="1"/>
              <a:t>input_shape</a:t>
            </a:r>
            <a:r>
              <a:rPr lang="en-US" altLang="zh-TW" dirty="0"/>
              <a:t>=(8, ), activation=“</a:t>
            </a:r>
            <a:r>
              <a:rPr lang="en-US" altLang="zh-TW" dirty="0" err="1"/>
              <a:t>relu</a:t>
            </a:r>
            <a:r>
              <a:rPr lang="en-US" altLang="zh-TW" dirty="0"/>
              <a:t>”))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indent="0" algn="l"/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add</a:t>
            </a:r>
            <a:r>
              <a:rPr lang="en-US" altLang="zh-TW" dirty="0"/>
              <a:t> (Dens(8, activation=“</a:t>
            </a:r>
            <a:r>
              <a:rPr lang="en-US" altLang="zh-TW" dirty="0" err="1">
                <a:solidFill>
                  <a:srgbClr val="FF0000"/>
                </a:solidFill>
              </a:rPr>
              <a:t>relu</a:t>
            </a:r>
            <a:r>
              <a:rPr lang="en-US" altLang="zh-TW" dirty="0"/>
              <a:t>”))</a:t>
            </a:r>
          </a:p>
          <a:p>
            <a:pPr marL="0" indent="0" algn="l"/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indent="0" algn="l"/>
            <a:r>
              <a:rPr lang="en-US" altLang="zh-TW" dirty="0" err="1"/>
              <a:t>model.</a:t>
            </a:r>
            <a:r>
              <a:rPr lang="en-US" altLang="zh-TW" dirty="0" err="1">
                <a:solidFill>
                  <a:srgbClr val="FF0000"/>
                </a:solidFill>
              </a:rPr>
              <a:t>add</a:t>
            </a:r>
            <a:r>
              <a:rPr lang="en-US" altLang="zh-TW" dirty="0"/>
              <a:t> (Dens(1, activation=“</a:t>
            </a:r>
            <a:r>
              <a:rPr lang="en-US" altLang="zh-TW" dirty="0">
                <a:solidFill>
                  <a:srgbClr val="FF0000"/>
                </a:solidFill>
              </a:rPr>
              <a:t>sigmoid</a:t>
            </a:r>
            <a:r>
              <a:rPr lang="en-US" altLang="zh-TW" dirty="0"/>
              <a:t>”))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8CD9FF-081C-B4B7-C37A-646D83A791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64" t="19783" r="21944" b="51112"/>
          <a:stretch/>
        </p:blipFill>
        <p:spPr>
          <a:xfrm>
            <a:off x="5663568" y="1725930"/>
            <a:ext cx="2760432" cy="18572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9CB878C-0EBC-34F8-AA6E-F81C15F379B9}"/>
              </a:ext>
            </a:extLst>
          </p:cNvPr>
          <p:cNvSpPr txBox="1"/>
          <p:nvPr/>
        </p:nvSpPr>
        <p:spPr>
          <a:xfrm>
            <a:off x="8752114" y="4835717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1611606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 Oils: Extraction Methods by Slidesgo">
  <a:themeElements>
    <a:clrScheme name="Simple Light">
      <a:dk1>
        <a:srgbClr val="1F191A"/>
      </a:dk1>
      <a:lt1>
        <a:srgbClr val="F1EAE5"/>
      </a:lt1>
      <a:dk2>
        <a:srgbClr val="6E7B59"/>
      </a:dk2>
      <a:lt2>
        <a:srgbClr val="9CA589"/>
      </a:lt2>
      <a:accent1>
        <a:srgbClr val="DCB364"/>
      </a:accent1>
      <a:accent2>
        <a:srgbClr val="C59642"/>
      </a:accent2>
      <a:accent3>
        <a:srgbClr val="ECDCCD"/>
      </a:accent3>
      <a:accent4>
        <a:srgbClr val="D3AF92"/>
      </a:accent4>
      <a:accent5>
        <a:srgbClr val="AF5C46"/>
      </a:accent5>
      <a:accent6>
        <a:srgbClr val="FFFFFF"/>
      </a:accent6>
      <a:hlink>
        <a:srgbClr val="1F19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1884</Words>
  <Application>Microsoft Office PowerPoint</Application>
  <PresentationFormat>如螢幕大小 (16:9)</PresentationFormat>
  <Paragraphs>245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Arial</vt:lpstr>
      <vt:lpstr>Lato</vt:lpstr>
      <vt:lpstr>Roboto</vt:lpstr>
      <vt:lpstr>Poppins</vt:lpstr>
      <vt:lpstr>Anton</vt:lpstr>
      <vt:lpstr>Essential Oils: Extraction Methods by Slidesgo</vt:lpstr>
      <vt:lpstr>Chapter 5</vt:lpstr>
      <vt:lpstr>Keras</vt:lpstr>
      <vt:lpstr>Keras深度學習模型(Models)</vt:lpstr>
      <vt:lpstr>Keras預建神經層類型</vt:lpstr>
      <vt:lpstr>Example</vt:lpstr>
      <vt:lpstr>PowerPoint 簡報</vt:lpstr>
      <vt:lpstr>打造一個神經網路</vt:lpstr>
      <vt:lpstr>資料預處裡</vt:lpstr>
      <vt:lpstr>定義模型</vt:lpstr>
      <vt:lpstr>PowerPoint 簡報</vt:lpstr>
      <vt:lpstr>編譯模型</vt:lpstr>
      <vt:lpstr>訓練模型</vt:lpstr>
      <vt:lpstr>評估模型</vt:lpstr>
      <vt:lpstr>調整神經網路</vt:lpstr>
      <vt:lpstr>調整神經網路</vt:lpstr>
      <vt:lpstr>PowerPoint 簡報</vt:lpstr>
      <vt:lpstr>使用測試與驗證資料集</vt:lpstr>
      <vt:lpstr>使用測試與驗證資料集</vt:lpstr>
      <vt:lpstr>模型的預測值</vt:lpstr>
      <vt:lpstr>線性回歸</vt:lpstr>
      <vt:lpstr>Example</vt:lpstr>
      <vt:lpstr>PowerPoint 簡報</vt:lpstr>
      <vt:lpstr>使用交叉驗證打造迴歸分析的神經網路</vt:lpstr>
      <vt:lpstr>使用交叉驗證打造迴歸分析的神經網路</vt:lpstr>
      <vt:lpstr>使用交叉驗證打造迴歸分析的神經網路</vt:lpstr>
      <vt:lpstr>使用交叉驗證打造迴歸分析的神經網路</vt:lpstr>
      <vt:lpstr>儲存與載入神經網路模型</vt:lpstr>
      <vt:lpstr>儲存與載入神經網路模型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朱元祥</dc:creator>
  <cp:lastModifiedBy>Microsoft Office</cp:lastModifiedBy>
  <cp:revision>12</cp:revision>
  <dcterms:modified xsi:type="dcterms:W3CDTF">2023-02-20T09:55:37Z</dcterms:modified>
</cp:coreProperties>
</file>