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5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5" autoAdjust="0"/>
    <p:restoredTop sz="79803" autoAdjust="0"/>
  </p:normalViewPr>
  <p:slideViewPr>
    <p:cSldViewPr snapToGrid="0" showGuides="1">
      <p:cViewPr varScale="1">
        <p:scale>
          <a:sx n="70" d="100"/>
          <a:sy n="70" d="100"/>
        </p:scale>
        <p:origin x="1373" y="4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工作表1!$C$1</c:f>
              <c:strCache>
                <c:ptCount val="1"/>
              </c:strCache>
            </c:strRef>
          </c:tx>
          <c:spPr>
            <a:ln w="571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工作表1!$C$2:$C$10</c:f>
              <c:numCache>
                <c:formatCode>General</c:formatCode>
                <c:ptCount val="9"/>
                <c:pt idx="0">
                  <c:v>5</c:v>
                </c:pt>
                <c:pt idx="1">
                  <c:v>15</c:v>
                </c:pt>
                <c:pt idx="2">
                  <c:v>27</c:v>
                </c:pt>
                <c:pt idx="3">
                  <c:v>40</c:v>
                </c:pt>
                <c:pt idx="4">
                  <c:v>50</c:v>
                </c:pt>
                <c:pt idx="5">
                  <c:v>55</c:v>
                </c:pt>
                <c:pt idx="6">
                  <c:v>50</c:v>
                </c:pt>
                <c:pt idx="7">
                  <c:v>40</c:v>
                </c:pt>
                <c:pt idx="8">
                  <c:v>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C5-4195-B6E1-C27A54432576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</c:strCache>
            </c:strRef>
          </c:tx>
          <c:spPr>
            <a:ln w="38100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工作表1!$A$2:$A$10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工作表1!$D$2:$D$10</c:f>
              <c:numCache>
                <c:formatCode>General</c:formatCode>
                <c:ptCount val="9"/>
                <c:pt idx="0">
                  <c:v>5</c:v>
                </c:pt>
                <c:pt idx="1">
                  <c:v>20</c:v>
                </c:pt>
                <c:pt idx="2">
                  <c:v>35</c:v>
                </c:pt>
                <c:pt idx="3">
                  <c:v>48</c:v>
                </c:pt>
                <c:pt idx="4">
                  <c:v>60</c:v>
                </c:pt>
                <c:pt idx="5">
                  <c:v>70</c:v>
                </c:pt>
                <c:pt idx="6">
                  <c:v>73</c:v>
                </c:pt>
                <c:pt idx="7">
                  <c:v>65</c:v>
                </c:pt>
                <c:pt idx="8">
                  <c:v>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C5-4195-B6E1-C27A54432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706032"/>
        <c:axId val="359527440"/>
      </c:scatterChart>
      <c:valAx>
        <c:axId val="361706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9527440"/>
        <c:crosses val="autoZero"/>
        <c:crossBetween val="midCat"/>
      </c:valAx>
      <c:valAx>
        <c:axId val="359527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1706032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8306E-F9B2-4B00-AD69-ECB86AF683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5CE9822-8956-4051-A2B9-54A36591AE52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全連接層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824EA9-05E2-4AAA-B0B4-A4D4602B10AC}" type="parTrans" cxnId="{ED64F113-FB61-40D1-A4FF-9F924B0F19CF}">
      <dgm:prSet/>
      <dgm:spPr/>
      <dgm:t>
        <a:bodyPr/>
        <a:lstStyle/>
        <a:p>
          <a:endParaRPr lang="zh-TW" altLang="en-US"/>
        </a:p>
      </dgm:t>
    </dgm:pt>
    <dgm:pt modelId="{3035D0F6-9A42-487C-9688-33857621B338}" type="sibTrans" cxnId="{ED64F113-FB61-40D1-A4FF-9F924B0F19CF}">
      <dgm:prSet/>
      <dgm:spPr/>
      <dgm:t>
        <a:bodyPr/>
        <a:lstStyle/>
        <a:p>
          <a:endParaRPr lang="zh-TW" altLang="en-US"/>
        </a:p>
      </dgm:t>
    </dgm:pt>
    <dgm:pt modelId="{E5479B08-0AAD-402E-BAD3-B753FCDA0292}">
      <dgm:prSet phldrT="[文字]" custT="1"/>
      <dgm:spPr>
        <a:solidFill>
          <a:schemeClr val="accent4"/>
        </a:solidFill>
      </dgm:spPr>
      <dgm:t>
        <a:bodyPr/>
        <a:lstStyle/>
        <a:p>
          <a:r>
            <a:rPr lang="zh-TW" altLang="en-US" sz="23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批次正規化層</a:t>
          </a:r>
          <a:endParaRPr lang="zh-TW" altLang="en-US" sz="23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7DEA32-A03D-4DE4-B5A5-BAD983AE52B9}" type="parTrans" cxnId="{BCED45FD-BAEC-4986-9A40-6FF4757858E5}">
      <dgm:prSet/>
      <dgm:spPr/>
      <dgm:t>
        <a:bodyPr/>
        <a:lstStyle/>
        <a:p>
          <a:endParaRPr lang="zh-TW" altLang="en-US"/>
        </a:p>
      </dgm:t>
    </dgm:pt>
    <dgm:pt modelId="{64426623-AC03-401B-8C8F-BED0D54A3B80}" type="sibTrans" cxnId="{BCED45FD-BAEC-4986-9A40-6FF4757858E5}">
      <dgm:prSet/>
      <dgm:spPr/>
      <dgm:t>
        <a:bodyPr/>
        <a:lstStyle/>
        <a:p>
          <a:endParaRPr lang="zh-TW" altLang="en-US"/>
        </a:p>
      </dgm:t>
    </dgm:pt>
    <dgm:pt modelId="{4DC1FBC8-6221-4A28-AFA8-10DFA46DDE81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啟動函數層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91C04C-D74E-44ED-A7B6-F953C8EEF7E4}" type="parTrans" cxnId="{9CBF0CC3-47E2-4924-A5A1-331085AF4BF0}">
      <dgm:prSet/>
      <dgm:spPr/>
      <dgm:t>
        <a:bodyPr/>
        <a:lstStyle/>
        <a:p>
          <a:endParaRPr lang="zh-TW" altLang="en-US"/>
        </a:p>
      </dgm:t>
    </dgm:pt>
    <dgm:pt modelId="{CEEB05D4-BE29-4E14-944C-625837875CA5}" type="sibTrans" cxnId="{9CBF0CC3-47E2-4924-A5A1-331085AF4BF0}">
      <dgm:prSet/>
      <dgm:spPr/>
      <dgm:t>
        <a:bodyPr/>
        <a:lstStyle/>
        <a:p>
          <a:endParaRPr lang="zh-TW" altLang="en-US"/>
        </a:p>
      </dgm:t>
    </dgm:pt>
    <dgm:pt modelId="{2948A96C-D5B6-4BF1-9EA0-773B9653635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全連接層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2F9A78-44FF-4DA3-94BF-D28976D2AB1A}" type="parTrans" cxnId="{02F1D20F-2560-4D1A-8E31-47FAA13A4A11}">
      <dgm:prSet/>
      <dgm:spPr/>
      <dgm:t>
        <a:bodyPr/>
        <a:lstStyle/>
        <a:p>
          <a:endParaRPr lang="zh-TW" altLang="en-US"/>
        </a:p>
      </dgm:t>
    </dgm:pt>
    <dgm:pt modelId="{789A3BF5-BCA7-4AAC-876E-0F14807E55F9}" type="sibTrans" cxnId="{02F1D20F-2560-4D1A-8E31-47FAA13A4A11}">
      <dgm:prSet/>
      <dgm:spPr/>
      <dgm:t>
        <a:bodyPr/>
        <a:lstStyle/>
        <a:p>
          <a:endParaRPr lang="zh-TW" altLang="en-US"/>
        </a:p>
      </dgm:t>
    </dgm:pt>
    <dgm:pt modelId="{683809CC-A343-4D53-8194-059485207657}" type="pres">
      <dgm:prSet presAssocID="{97F8306E-F9B2-4B00-AD69-ECB86AF68314}" presName="Name0" presStyleCnt="0">
        <dgm:presLayoutVars>
          <dgm:dir/>
          <dgm:resizeHandles val="exact"/>
        </dgm:presLayoutVars>
      </dgm:prSet>
      <dgm:spPr/>
    </dgm:pt>
    <dgm:pt modelId="{5A45A95C-458B-412C-A202-F069447A3E4A}" type="pres">
      <dgm:prSet presAssocID="{E5CE9822-8956-4051-A2B9-54A36591AE5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3DF8D-FF3A-45DF-9871-89CEAB12B278}" type="pres">
      <dgm:prSet presAssocID="{3035D0F6-9A42-487C-9688-33857621B338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F0994F58-7137-4244-86C1-968CFDE1E26F}" type="pres">
      <dgm:prSet presAssocID="{3035D0F6-9A42-487C-9688-33857621B338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30E476E8-E145-4F54-9DCE-E355E676D8B2}" type="pres">
      <dgm:prSet presAssocID="{E5479B08-0AAD-402E-BAD3-B753FCDA029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F3FB9B-AE2D-4461-94E8-1D69012FE7C2}" type="pres">
      <dgm:prSet presAssocID="{64426623-AC03-401B-8C8F-BED0D54A3B80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37B41A97-2CE9-4B12-8D10-52283FEC7293}" type="pres">
      <dgm:prSet presAssocID="{64426623-AC03-401B-8C8F-BED0D54A3B80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C1956BB6-3B41-4134-A927-53FAC9ABA6E3}" type="pres">
      <dgm:prSet presAssocID="{4DC1FBC8-6221-4A28-AFA8-10DFA46DDE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4AB2A6-6E87-46BC-835C-EB01469883C2}" type="pres">
      <dgm:prSet presAssocID="{CEEB05D4-BE29-4E14-944C-625837875CA5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AE9732CF-59BB-486E-AA17-D0668CD0AFD5}" type="pres">
      <dgm:prSet presAssocID="{CEEB05D4-BE29-4E14-944C-625837875CA5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4694CAB8-D0F8-4E83-B329-A8949F899605}" type="pres">
      <dgm:prSet presAssocID="{2948A96C-D5B6-4BF1-9EA0-773B965363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9E713F-C6F9-4A72-ACC9-32F96CA93DF2}" type="presOf" srcId="{E5CE9822-8956-4051-A2B9-54A36591AE52}" destId="{5A45A95C-458B-412C-A202-F069447A3E4A}" srcOrd="0" destOrd="0" presId="urn:microsoft.com/office/officeart/2005/8/layout/process1"/>
    <dgm:cxn modelId="{F8843922-9825-460F-9E3B-7BCB239C5473}" type="presOf" srcId="{4DC1FBC8-6221-4A28-AFA8-10DFA46DDE81}" destId="{C1956BB6-3B41-4134-A927-53FAC9ABA6E3}" srcOrd="0" destOrd="0" presId="urn:microsoft.com/office/officeart/2005/8/layout/process1"/>
    <dgm:cxn modelId="{3BE266D6-D380-4324-A7E8-9C6523E1FAD4}" type="presOf" srcId="{E5479B08-0AAD-402E-BAD3-B753FCDA0292}" destId="{30E476E8-E145-4F54-9DCE-E355E676D8B2}" srcOrd="0" destOrd="0" presId="urn:microsoft.com/office/officeart/2005/8/layout/process1"/>
    <dgm:cxn modelId="{0C38DBF3-29EF-4905-BE83-95D72008B028}" type="presOf" srcId="{64426623-AC03-401B-8C8F-BED0D54A3B80}" destId="{B4F3FB9B-AE2D-4461-94E8-1D69012FE7C2}" srcOrd="0" destOrd="0" presId="urn:microsoft.com/office/officeart/2005/8/layout/process1"/>
    <dgm:cxn modelId="{ED64F113-FB61-40D1-A4FF-9F924B0F19CF}" srcId="{97F8306E-F9B2-4B00-AD69-ECB86AF68314}" destId="{E5CE9822-8956-4051-A2B9-54A36591AE52}" srcOrd="0" destOrd="0" parTransId="{DB824EA9-05E2-4AAA-B0B4-A4D4602B10AC}" sibTransId="{3035D0F6-9A42-487C-9688-33857621B338}"/>
    <dgm:cxn modelId="{E444B9DF-FA2A-4333-AB1A-FECAEC7C03ED}" type="presOf" srcId="{CEEB05D4-BE29-4E14-944C-625837875CA5}" destId="{824AB2A6-6E87-46BC-835C-EB01469883C2}" srcOrd="0" destOrd="0" presId="urn:microsoft.com/office/officeart/2005/8/layout/process1"/>
    <dgm:cxn modelId="{F467D230-94AE-40F2-A8D2-22B58F9FB6EC}" type="presOf" srcId="{CEEB05D4-BE29-4E14-944C-625837875CA5}" destId="{AE9732CF-59BB-486E-AA17-D0668CD0AFD5}" srcOrd="1" destOrd="0" presId="urn:microsoft.com/office/officeart/2005/8/layout/process1"/>
    <dgm:cxn modelId="{91BAF4F0-E94A-45B9-BBF5-EE95AC5AD20E}" type="presOf" srcId="{3035D0F6-9A42-487C-9688-33857621B338}" destId="{F0994F58-7137-4244-86C1-968CFDE1E26F}" srcOrd="1" destOrd="0" presId="urn:microsoft.com/office/officeart/2005/8/layout/process1"/>
    <dgm:cxn modelId="{414BF3D7-2C6B-48CF-9DAA-234105880286}" type="presOf" srcId="{97F8306E-F9B2-4B00-AD69-ECB86AF68314}" destId="{683809CC-A343-4D53-8194-059485207657}" srcOrd="0" destOrd="0" presId="urn:microsoft.com/office/officeart/2005/8/layout/process1"/>
    <dgm:cxn modelId="{02F1D20F-2560-4D1A-8E31-47FAA13A4A11}" srcId="{97F8306E-F9B2-4B00-AD69-ECB86AF68314}" destId="{2948A96C-D5B6-4BF1-9EA0-773B96536358}" srcOrd="3" destOrd="0" parTransId="{422F9A78-44FF-4DA3-94BF-D28976D2AB1A}" sibTransId="{789A3BF5-BCA7-4AAC-876E-0F14807E55F9}"/>
    <dgm:cxn modelId="{9CBF0CC3-47E2-4924-A5A1-331085AF4BF0}" srcId="{97F8306E-F9B2-4B00-AD69-ECB86AF68314}" destId="{4DC1FBC8-6221-4A28-AFA8-10DFA46DDE81}" srcOrd="2" destOrd="0" parTransId="{E391C04C-D74E-44ED-A7B6-F953C8EEF7E4}" sibTransId="{CEEB05D4-BE29-4E14-944C-625837875CA5}"/>
    <dgm:cxn modelId="{BCED45FD-BAEC-4986-9A40-6FF4757858E5}" srcId="{97F8306E-F9B2-4B00-AD69-ECB86AF68314}" destId="{E5479B08-0AAD-402E-BAD3-B753FCDA0292}" srcOrd="1" destOrd="0" parTransId="{1C7DEA32-A03D-4DE4-B5A5-BAD983AE52B9}" sibTransId="{64426623-AC03-401B-8C8F-BED0D54A3B80}"/>
    <dgm:cxn modelId="{C5DC65C8-9514-4953-9473-2A93A9AA244E}" type="presOf" srcId="{2948A96C-D5B6-4BF1-9EA0-773B96536358}" destId="{4694CAB8-D0F8-4E83-B329-A8949F899605}" srcOrd="0" destOrd="0" presId="urn:microsoft.com/office/officeart/2005/8/layout/process1"/>
    <dgm:cxn modelId="{CC0BFAE8-55F5-42A1-B45E-B0C870F49E85}" type="presOf" srcId="{64426623-AC03-401B-8C8F-BED0D54A3B80}" destId="{37B41A97-2CE9-4B12-8D10-52283FEC7293}" srcOrd="1" destOrd="0" presId="urn:microsoft.com/office/officeart/2005/8/layout/process1"/>
    <dgm:cxn modelId="{C45DD114-9F07-4144-B17F-5098F770CDDA}" type="presOf" srcId="{3035D0F6-9A42-487C-9688-33857621B338}" destId="{B423DF8D-FF3A-45DF-9871-89CEAB12B278}" srcOrd="0" destOrd="0" presId="urn:microsoft.com/office/officeart/2005/8/layout/process1"/>
    <dgm:cxn modelId="{9F70FFF2-0088-4684-A7E3-9F726C54CC2F}" type="presParOf" srcId="{683809CC-A343-4D53-8194-059485207657}" destId="{5A45A95C-458B-412C-A202-F069447A3E4A}" srcOrd="0" destOrd="0" presId="urn:microsoft.com/office/officeart/2005/8/layout/process1"/>
    <dgm:cxn modelId="{19D6A42F-2B57-4BB4-B341-EB86CD8C1846}" type="presParOf" srcId="{683809CC-A343-4D53-8194-059485207657}" destId="{B423DF8D-FF3A-45DF-9871-89CEAB12B278}" srcOrd="1" destOrd="0" presId="urn:microsoft.com/office/officeart/2005/8/layout/process1"/>
    <dgm:cxn modelId="{69EF0872-6170-465C-B759-34980058C5A9}" type="presParOf" srcId="{B423DF8D-FF3A-45DF-9871-89CEAB12B278}" destId="{F0994F58-7137-4244-86C1-968CFDE1E26F}" srcOrd="0" destOrd="0" presId="urn:microsoft.com/office/officeart/2005/8/layout/process1"/>
    <dgm:cxn modelId="{06168E72-0508-4533-984F-42354447FA51}" type="presParOf" srcId="{683809CC-A343-4D53-8194-059485207657}" destId="{30E476E8-E145-4F54-9DCE-E355E676D8B2}" srcOrd="2" destOrd="0" presId="urn:microsoft.com/office/officeart/2005/8/layout/process1"/>
    <dgm:cxn modelId="{E6BB7806-16BF-4B44-B8A1-C763019A3ACA}" type="presParOf" srcId="{683809CC-A343-4D53-8194-059485207657}" destId="{B4F3FB9B-AE2D-4461-94E8-1D69012FE7C2}" srcOrd="3" destOrd="0" presId="urn:microsoft.com/office/officeart/2005/8/layout/process1"/>
    <dgm:cxn modelId="{FC2E6483-F07E-43F9-9DAF-78C250A5A629}" type="presParOf" srcId="{B4F3FB9B-AE2D-4461-94E8-1D69012FE7C2}" destId="{37B41A97-2CE9-4B12-8D10-52283FEC7293}" srcOrd="0" destOrd="0" presId="urn:microsoft.com/office/officeart/2005/8/layout/process1"/>
    <dgm:cxn modelId="{CA66AB90-E1F8-408B-8B05-11A82B9EDA67}" type="presParOf" srcId="{683809CC-A343-4D53-8194-059485207657}" destId="{C1956BB6-3B41-4134-A927-53FAC9ABA6E3}" srcOrd="4" destOrd="0" presId="urn:microsoft.com/office/officeart/2005/8/layout/process1"/>
    <dgm:cxn modelId="{B6A52792-8EB4-4474-AF41-9FD50D0D4BBE}" type="presParOf" srcId="{683809CC-A343-4D53-8194-059485207657}" destId="{824AB2A6-6E87-46BC-835C-EB01469883C2}" srcOrd="5" destOrd="0" presId="urn:microsoft.com/office/officeart/2005/8/layout/process1"/>
    <dgm:cxn modelId="{C2F1DE10-C75F-409D-B7B8-2AA17BE2E00C}" type="presParOf" srcId="{824AB2A6-6E87-46BC-835C-EB01469883C2}" destId="{AE9732CF-59BB-486E-AA17-D0668CD0AFD5}" srcOrd="0" destOrd="0" presId="urn:microsoft.com/office/officeart/2005/8/layout/process1"/>
    <dgm:cxn modelId="{9ADF5FFC-FFBF-4775-AEC2-099D4BC3E777}" type="presParOf" srcId="{683809CC-A343-4D53-8194-059485207657}" destId="{4694CAB8-D0F8-4E83-B329-A8949F89960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F8306E-F9B2-4B00-AD69-ECB86AF683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5CE9822-8956-4051-A2B9-54A36591AE52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Conv2D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824EA9-05E2-4AAA-B0B4-A4D4602B10AC}" type="parTrans" cxnId="{ED64F113-FB61-40D1-A4FF-9F924B0F19CF}">
      <dgm:prSet/>
      <dgm:spPr/>
      <dgm:t>
        <a:bodyPr/>
        <a:lstStyle/>
        <a:p>
          <a:endParaRPr lang="zh-TW" altLang="en-US"/>
        </a:p>
      </dgm:t>
    </dgm:pt>
    <dgm:pt modelId="{3035D0F6-9A42-487C-9688-33857621B338}" type="sibTrans" cxnId="{ED64F113-FB61-40D1-A4FF-9F924B0F19CF}">
      <dgm:prSet/>
      <dgm:spPr/>
      <dgm:t>
        <a:bodyPr/>
        <a:lstStyle/>
        <a:p>
          <a:endParaRPr lang="zh-TW" altLang="en-US"/>
        </a:p>
      </dgm:t>
    </dgm:pt>
    <dgm:pt modelId="{E5479B08-0AAD-402E-BAD3-B753FCDA0292}">
      <dgm:prSet phldrT="[文字]" custT="1"/>
      <dgm:spPr>
        <a:solidFill>
          <a:schemeClr val="accent4"/>
        </a:solidFill>
      </dgm:spPr>
      <dgm:t>
        <a:bodyPr/>
        <a:lstStyle/>
        <a:p>
          <a:r>
            <a:rPr lang="zh-TW" altLang="en-US" sz="23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批次正規化層</a:t>
          </a:r>
          <a:endParaRPr lang="zh-TW" altLang="en-US" sz="23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7DEA32-A03D-4DE4-B5A5-BAD983AE52B9}" type="parTrans" cxnId="{BCED45FD-BAEC-4986-9A40-6FF4757858E5}">
      <dgm:prSet/>
      <dgm:spPr/>
      <dgm:t>
        <a:bodyPr/>
        <a:lstStyle/>
        <a:p>
          <a:endParaRPr lang="zh-TW" altLang="en-US"/>
        </a:p>
      </dgm:t>
    </dgm:pt>
    <dgm:pt modelId="{64426623-AC03-401B-8C8F-BED0D54A3B80}" type="sibTrans" cxnId="{BCED45FD-BAEC-4986-9A40-6FF4757858E5}">
      <dgm:prSet/>
      <dgm:spPr/>
      <dgm:t>
        <a:bodyPr/>
        <a:lstStyle/>
        <a:p>
          <a:endParaRPr lang="zh-TW" altLang="en-US"/>
        </a:p>
      </dgm:t>
    </dgm:pt>
    <dgm:pt modelId="{4DC1FBC8-6221-4A28-AFA8-10DFA46DDE81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啟動函數層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91C04C-D74E-44ED-A7B6-F953C8EEF7E4}" type="parTrans" cxnId="{9CBF0CC3-47E2-4924-A5A1-331085AF4BF0}">
      <dgm:prSet/>
      <dgm:spPr/>
      <dgm:t>
        <a:bodyPr/>
        <a:lstStyle/>
        <a:p>
          <a:endParaRPr lang="zh-TW" altLang="en-US"/>
        </a:p>
      </dgm:t>
    </dgm:pt>
    <dgm:pt modelId="{CEEB05D4-BE29-4E14-944C-625837875CA5}" type="sibTrans" cxnId="{9CBF0CC3-47E2-4924-A5A1-331085AF4BF0}">
      <dgm:prSet/>
      <dgm:spPr/>
      <dgm:t>
        <a:bodyPr/>
        <a:lstStyle/>
        <a:p>
          <a:endParaRPr lang="zh-TW" altLang="en-US"/>
        </a:p>
      </dgm:t>
    </dgm:pt>
    <dgm:pt modelId="{2948A96C-D5B6-4BF1-9EA0-773B96536358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Conv2D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2F9A78-44FF-4DA3-94BF-D28976D2AB1A}" type="parTrans" cxnId="{02F1D20F-2560-4D1A-8E31-47FAA13A4A11}">
      <dgm:prSet/>
      <dgm:spPr/>
      <dgm:t>
        <a:bodyPr/>
        <a:lstStyle/>
        <a:p>
          <a:endParaRPr lang="zh-TW" altLang="en-US"/>
        </a:p>
      </dgm:t>
    </dgm:pt>
    <dgm:pt modelId="{789A3BF5-BCA7-4AAC-876E-0F14807E55F9}" type="sibTrans" cxnId="{02F1D20F-2560-4D1A-8E31-47FAA13A4A11}">
      <dgm:prSet/>
      <dgm:spPr/>
      <dgm:t>
        <a:bodyPr/>
        <a:lstStyle/>
        <a:p>
          <a:endParaRPr lang="zh-TW" altLang="en-US"/>
        </a:p>
      </dgm:t>
    </dgm:pt>
    <dgm:pt modelId="{683809CC-A343-4D53-8194-059485207657}" type="pres">
      <dgm:prSet presAssocID="{97F8306E-F9B2-4B00-AD69-ECB86AF68314}" presName="Name0" presStyleCnt="0">
        <dgm:presLayoutVars>
          <dgm:dir/>
          <dgm:resizeHandles val="exact"/>
        </dgm:presLayoutVars>
      </dgm:prSet>
      <dgm:spPr/>
    </dgm:pt>
    <dgm:pt modelId="{5A45A95C-458B-412C-A202-F069447A3E4A}" type="pres">
      <dgm:prSet presAssocID="{E5CE9822-8956-4051-A2B9-54A36591AE5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3DF8D-FF3A-45DF-9871-89CEAB12B278}" type="pres">
      <dgm:prSet presAssocID="{3035D0F6-9A42-487C-9688-33857621B338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F0994F58-7137-4244-86C1-968CFDE1E26F}" type="pres">
      <dgm:prSet presAssocID="{3035D0F6-9A42-487C-9688-33857621B338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30E476E8-E145-4F54-9DCE-E355E676D8B2}" type="pres">
      <dgm:prSet presAssocID="{E5479B08-0AAD-402E-BAD3-B753FCDA029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F3FB9B-AE2D-4461-94E8-1D69012FE7C2}" type="pres">
      <dgm:prSet presAssocID="{64426623-AC03-401B-8C8F-BED0D54A3B80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37B41A97-2CE9-4B12-8D10-52283FEC7293}" type="pres">
      <dgm:prSet presAssocID="{64426623-AC03-401B-8C8F-BED0D54A3B80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C1956BB6-3B41-4134-A927-53FAC9ABA6E3}" type="pres">
      <dgm:prSet presAssocID="{4DC1FBC8-6221-4A28-AFA8-10DFA46DDE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4AB2A6-6E87-46BC-835C-EB01469883C2}" type="pres">
      <dgm:prSet presAssocID="{CEEB05D4-BE29-4E14-944C-625837875CA5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AE9732CF-59BB-486E-AA17-D0668CD0AFD5}" type="pres">
      <dgm:prSet presAssocID="{CEEB05D4-BE29-4E14-944C-625837875CA5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4694CAB8-D0F8-4E83-B329-A8949F899605}" type="pres">
      <dgm:prSet presAssocID="{2948A96C-D5B6-4BF1-9EA0-773B965363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9E713F-C6F9-4A72-ACC9-32F96CA93DF2}" type="presOf" srcId="{E5CE9822-8956-4051-A2B9-54A36591AE52}" destId="{5A45A95C-458B-412C-A202-F069447A3E4A}" srcOrd="0" destOrd="0" presId="urn:microsoft.com/office/officeart/2005/8/layout/process1"/>
    <dgm:cxn modelId="{F8843922-9825-460F-9E3B-7BCB239C5473}" type="presOf" srcId="{4DC1FBC8-6221-4A28-AFA8-10DFA46DDE81}" destId="{C1956BB6-3B41-4134-A927-53FAC9ABA6E3}" srcOrd="0" destOrd="0" presId="urn:microsoft.com/office/officeart/2005/8/layout/process1"/>
    <dgm:cxn modelId="{3BE266D6-D380-4324-A7E8-9C6523E1FAD4}" type="presOf" srcId="{E5479B08-0AAD-402E-BAD3-B753FCDA0292}" destId="{30E476E8-E145-4F54-9DCE-E355E676D8B2}" srcOrd="0" destOrd="0" presId="urn:microsoft.com/office/officeart/2005/8/layout/process1"/>
    <dgm:cxn modelId="{0C38DBF3-29EF-4905-BE83-95D72008B028}" type="presOf" srcId="{64426623-AC03-401B-8C8F-BED0D54A3B80}" destId="{B4F3FB9B-AE2D-4461-94E8-1D69012FE7C2}" srcOrd="0" destOrd="0" presId="urn:microsoft.com/office/officeart/2005/8/layout/process1"/>
    <dgm:cxn modelId="{ED64F113-FB61-40D1-A4FF-9F924B0F19CF}" srcId="{97F8306E-F9B2-4B00-AD69-ECB86AF68314}" destId="{E5CE9822-8956-4051-A2B9-54A36591AE52}" srcOrd="0" destOrd="0" parTransId="{DB824EA9-05E2-4AAA-B0B4-A4D4602B10AC}" sibTransId="{3035D0F6-9A42-487C-9688-33857621B338}"/>
    <dgm:cxn modelId="{E444B9DF-FA2A-4333-AB1A-FECAEC7C03ED}" type="presOf" srcId="{CEEB05D4-BE29-4E14-944C-625837875CA5}" destId="{824AB2A6-6E87-46BC-835C-EB01469883C2}" srcOrd="0" destOrd="0" presId="urn:microsoft.com/office/officeart/2005/8/layout/process1"/>
    <dgm:cxn modelId="{F467D230-94AE-40F2-A8D2-22B58F9FB6EC}" type="presOf" srcId="{CEEB05D4-BE29-4E14-944C-625837875CA5}" destId="{AE9732CF-59BB-486E-AA17-D0668CD0AFD5}" srcOrd="1" destOrd="0" presId="urn:microsoft.com/office/officeart/2005/8/layout/process1"/>
    <dgm:cxn modelId="{91BAF4F0-E94A-45B9-BBF5-EE95AC5AD20E}" type="presOf" srcId="{3035D0F6-9A42-487C-9688-33857621B338}" destId="{F0994F58-7137-4244-86C1-968CFDE1E26F}" srcOrd="1" destOrd="0" presId="urn:microsoft.com/office/officeart/2005/8/layout/process1"/>
    <dgm:cxn modelId="{414BF3D7-2C6B-48CF-9DAA-234105880286}" type="presOf" srcId="{97F8306E-F9B2-4B00-AD69-ECB86AF68314}" destId="{683809CC-A343-4D53-8194-059485207657}" srcOrd="0" destOrd="0" presId="urn:microsoft.com/office/officeart/2005/8/layout/process1"/>
    <dgm:cxn modelId="{02F1D20F-2560-4D1A-8E31-47FAA13A4A11}" srcId="{97F8306E-F9B2-4B00-AD69-ECB86AF68314}" destId="{2948A96C-D5B6-4BF1-9EA0-773B96536358}" srcOrd="3" destOrd="0" parTransId="{422F9A78-44FF-4DA3-94BF-D28976D2AB1A}" sibTransId="{789A3BF5-BCA7-4AAC-876E-0F14807E55F9}"/>
    <dgm:cxn modelId="{9CBF0CC3-47E2-4924-A5A1-331085AF4BF0}" srcId="{97F8306E-F9B2-4B00-AD69-ECB86AF68314}" destId="{4DC1FBC8-6221-4A28-AFA8-10DFA46DDE81}" srcOrd="2" destOrd="0" parTransId="{E391C04C-D74E-44ED-A7B6-F953C8EEF7E4}" sibTransId="{CEEB05D4-BE29-4E14-944C-625837875CA5}"/>
    <dgm:cxn modelId="{BCED45FD-BAEC-4986-9A40-6FF4757858E5}" srcId="{97F8306E-F9B2-4B00-AD69-ECB86AF68314}" destId="{E5479B08-0AAD-402E-BAD3-B753FCDA0292}" srcOrd="1" destOrd="0" parTransId="{1C7DEA32-A03D-4DE4-B5A5-BAD983AE52B9}" sibTransId="{64426623-AC03-401B-8C8F-BED0D54A3B80}"/>
    <dgm:cxn modelId="{C5DC65C8-9514-4953-9473-2A93A9AA244E}" type="presOf" srcId="{2948A96C-D5B6-4BF1-9EA0-773B96536358}" destId="{4694CAB8-D0F8-4E83-B329-A8949F899605}" srcOrd="0" destOrd="0" presId="urn:microsoft.com/office/officeart/2005/8/layout/process1"/>
    <dgm:cxn modelId="{CC0BFAE8-55F5-42A1-B45E-B0C870F49E85}" type="presOf" srcId="{64426623-AC03-401B-8C8F-BED0D54A3B80}" destId="{37B41A97-2CE9-4B12-8D10-52283FEC7293}" srcOrd="1" destOrd="0" presId="urn:microsoft.com/office/officeart/2005/8/layout/process1"/>
    <dgm:cxn modelId="{C45DD114-9F07-4144-B17F-5098F770CDDA}" type="presOf" srcId="{3035D0F6-9A42-487C-9688-33857621B338}" destId="{B423DF8D-FF3A-45DF-9871-89CEAB12B278}" srcOrd="0" destOrd="0" presId="urn:microsoft.com/office/officeart/2005/8/layout/process1"/>
    <dgm:cxn modelId="{9F70FFF2-0088-4684-A7E3-9F726C54CC2F}" type="presParOf" srcId="{683809CC-A343-4D53-8194-059485207657}" destId="{5A45A95C-458B-412C-A202-F069447A3E4A}" srcOrd="0" destOrd="0" presId="urn:microsoft.com/office/officeart/2005/8/layout/process1"/>
    <dgm:cxn modelId="{19D6A42F-2B57-4BB4-B341-EB86CD8C1846}" type="presParOf" srcId="{683809CC-A343-4D53-8194-059485207657}" destId="{B423DF8D-FF3A-45DF-9871-89CEAB12B278}" srcOrd="1" destOrd="0" presId="urn:microsoft.com/office/officeart/2005/8/layout/process1"/>
    <dgm:cxn modelId="{69EF0872-6170-465C-B759-34980058C5A9}" type="presParOf" srcId="{B423DF8D-FF3A-45DF-9871-89CEAB12B278}" destId="{F0994F58-7137-4244-86C1-968CFDE1E26F}" srcOrd="0" destOrd="0" presId="urn:microsoft.com/office/officeart/2005/8/layout/process1"/>
    <dgm:cxn modelId="{06168E72-0508-4533-984F-42354447FA51}" type="presParOf" srcId="{683809CC-A343-4D53-8194-059485207657}" destId="{30E476E8-E145-4F54-9DCE-E355E676D8B2}" srcOrd="2" destOrd="0" presId="urn:microsoft.com/office/officeart/2005/8/layout/process1"/>
    <dgm:cxn modelId="{E6BB7806-16BF-4B44-B8A1-C763019A3ACA}" type="presParOf" srcId="{683809CC-A343-4D53-8194-059485207657}" destId="{B4F3FB9B-AE2D-4461-94E8-1D69012FE7C2}" srcOrd="3" destOrd="0" presId="urn:microsoft.com/office/officeart/2005/8/layout/process1"/>
    <dgm:cxn modelId="{FC2E6483-F07E-43F9-9DAF-78C250A5A629}" type="presParOf" srcId="{B4F3FB9B-AE2D-4461-94E8-1D69012FE7C2}" destId="{37B41A97-2CE9-4B12-8D10-52283FEC7293}" srcOrd="0" destOrd="0" presId="urn:microsoft.com/office/officeart/2005/8/layout/process1"/>
    <dgm:cxn modelId="{CA66AB90-E1F8-408B-8B05-11A82B9EDA67}" type="presParOf" srcId="{683809CC-A343-4D53-8194-059485207657}" destId="{C1956BB6-3B41-4134-A927-53FAC9ABA6E3}" srcOrd="4" destOrd="0" presId="urn:microsoft.com/office/officeart/2005/8/layout/process1"/>
    <dgm:cxn modelId="{B6A52792-8EB4-4474-AF41-9FD50D0D4BBE}" type="presParOf" srcId="{683809CC-A343-4D53-8194-059485207657}" destId="{824AB2A6-6E87-46BC-835C-EB01469883C2}" srcOrd="5" destOrd="0" presId="urn:microsoft.com/office/officeart/2005/8/layout/process1"/>
    <dgm:cxn modelId="{C2F1DE10-C75F-409D-B7B8-2AA17BE2E00C}" type="presParOf" srcId="{824AB2A6-6E87-46BC-835C-EB01469883C2}" destId="{AE9732CF-59BB-486E-AA17-D0668CD0AFD5}" srcOrd="0" destOrd="0" presId="urn:microsoft.com/office/officeart/2005/8/layout/process1"/>
    <dgm:cxn modelId="{9ADF5FFC-FFBF-4775-AEC2-099D4BC3E777}" type="presParOf" srcId="{683809CC-A343-4D53-8194-059485207657}" destId="{4694CAB8-D0F8-4E83-B329-A8949F89960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5A95C-458B-412C-A202-F069447A3E4A}">
      <dsp:nvSpPr>
        <dsp:cNvPr id="0" name=""/>
        <dsp:cNvSpPr/>
      </dsp:nvSpPr>
      <dsp:spPr>
        <a:xfrm>
          <a:off x="4875" y="1163056"/>
          <a:ext cx="2131510" cy="1278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全連接層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333" y="1200514"/>
        <a:ext cx="2056594" cy="1203990"/>
      </dsp:txXfrm>
    </dsp:sp>
    <dsp:sp modelId="{B423DF8D-FF3A-45DF-9871-89CEAB12B278}">
      <dsp:nvSpPr>
        <dsp:cNvPr id="0" name=""/>
        <dsp:cNvSpPr/>
      </dsp:nvSpPr>
      <dsp:spPr>
        <a:xfrm>
          <a:off x="2349536" y="1538202"/>
          <a:ext cx="451880" cy="52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349536" y="1643925"/>
        <a:ext cx="316316" cy="317168"/>
      </dsp:txXfrm>
    </dsp:sp>
    <dsp:sp modelId="{30E476E8-E145-4F54-9DCE-E355E676D8B2}">
      <dsp:nvSpPr>
        <dsp:cNvPr id="0" name=""/>
        <dsp:cNvSpPr/>
      </dsp:nvSpPr>
      <dsp:spPr>
        <a:xfrm>
          <a:off x="2988990" y="1163056"/>
          <a:ext cx="2131510" cy="127890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批次正規化層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26448" y="1200514"/>
        <a:ext cx="2056594" cy="1203990"/>
      </dsp:txXfrm>
    </dsp:sp>
    <dsp:sp modelId="{B4F3FB9B-AE2D-4461-94E8-1D69012FE7C2}">
      <dsp:nvSpPr>
        <dsp:cNvPr id="0" name=""/>
        <dsp:cNvSpPr/>
      </dsp:nvSpPr>
      <dsp:spPr>
        <a:xfrm>
          <a:off x="5333651" y="1538202"/>
          <a:ext cx="451880" cy="52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333651" y="1643925"/>
        <a:ext cx="316316" cy="317168"/>
      </dsp:txXfrm>
    </dsp:sp>
    <dsp:sp modelId="{C1956BB6-3B41-4134-A927-53FAC9ABA6E3}">
      <dsp:nvSpPr>
        <dsp:cNvPr id="0" name=""/>
        <dsp:cNvSpPr/>
      </dsp:nvSpPr>
      <dsp:spPr>
        <a:xfrm>
          <a:off x="5973105" y="1163056"/>
          <a:ext cx="2131510" cy="1278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啟動函數層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10563" y="1200514"/>
        <a:ext cx="2056594" cy="1203990"/>
      </dsp:txXfrm>
    </dsp:sp>
    <dsp:sp modelId="{824AB2A6-6E87-46BC-835C-EB01469883C2}">
      <dsp:nvSpPr>
        <dsp:cNvPr id="0" name=""/>
        <dsp:cNvSpPr/>
      </dsp:nvSpPr>
      <dsp:spPr>
        <a:xfrm>
          <a:off x="8317766" y="1538202"/>
          <a:ext cx="451880" cy="52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8317766" y="1643925"/>
        <a:ext cx="316316" cy="317168"/>
      </dsp:txXfrm>
    </dsp:sp>
    <dsp:sp modelId="{4694CAB8-D0F8-4E83-B329-A8949F899605}">
      <dsp:nvSpPr>
        <dsp:cNvPr id="0" name=""/>
        <dsp:cNvSpPr/>
      </dsp:nvSpPr>
      <dsp:spPr>
        <a:xfrm>
          <a:off x="8957220" y="1163056"/>
          <a:ext cx="2131510" cy="1278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全連接層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94678" y="1200514"/>
        <a:ext cx="2056594" cy="1203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5A95C-458B-412C-A202-F069447A3E4A}">
      <dsp:nvSpPr>
        <dsp:cNvPr id="0" name=""/>
        <dsp:cNvSpPr/>
      </dsp:nvSpPr>
      <dsp:spPr>
        <a:xfrm>
          <a:off x="4875" y="1163056"/>
          <a:ext cx="2131510" cy="1278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Conv2D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333" y="1200514"/>
        <a:ext cx="2056594" cy="1203990"/>
      </dsp:txXfrm>
    </dsp:sp>
    <dsp:sp modelId="{B423DF8D-FF3A-45DF-9871-89CEAB12B278}">
      <dsp:nvSpPr>
        <dsp:cNvPr id="0" name=""/>
        <dsp:cNvSpPr/>
      </dsp:nvSpPr>
      <dsp:spPr>
        <a:xfrm>
          <a:off x="2349536" y="1538202"/>
          <a:ext cx="451880" cy="52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2349536" y="1643925"/>
        <a:ext cx="316316" cy="317168"/>
      </dsp:txXfrm>
    </dsp:sp>
    <dsp:sp modelId="{30E476E8-E145-4F54-9DCE-E355E676D8B2}">
      <dsp:nvSpPr>
        <dsp:cNvPr id="0" name=""/>
        <dsp:cNvSpPr/>
      </dsp:nvSpPr>
      <dsp:spPr>
        <a:xfrm>
          <a:off x="2988990" y="1163056"/>
          <a:ext cx="2131510" cy="127890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批次正規化層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26448" y="1200514"/>
        <a:ext cx="2056594" cy="1203990"/>
      </dsp:txXfrm>
    </dsp:sp>
    <dsp:sp modelId="{B4F3FB9B-AE2D-4461-94E8-1D69012FE7C2}">
      <dsp:nvSpPr>
        <dsp:cNvPr id="0" name=""/>
        <dsp:cNvSpPr/>
      </dsp:nvSpPr>
      <dsp:spPr>
        <a:xfrm>
          <a:off x="5333651" y="1538202"/>
          <a:ext cx="451880" cy="52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5333651" y="1643925"/>
        <a:ext cx="316316" cy="317168"/>
      </dsp:txXfrm>
    </dsp:sp>
    <dsp:sp modelId="{C1956BB6-3B41-4134-A927-53FAC9ABA6E3}">
      <dsp:nvSpPr>
        <dsp:cNvPr id="0" name=""/>
        <dsp:cNvSpPr/>
      </dsp:nvSpPr>
      <dsp:spPr>
        <a:xfrm>
          <a:off x="5973105" y="1163056"/>
          <a:ext cx="2131510" cy="1278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啟動函數層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10563" y="1200514"/>
        <a:ext cx="2056594" cy="1203990"/>
      </dsp:txXfrm>
    </dsp:sp>
    <dsp:sp modelId="{824AB2A6-6E87-46BC-835C-EB01469883C2}">
      <dsp:nvSpPr>
        <dsp:cNvPr id="0" name=""/>
        <dsp:cNvSpPr/>
      </dsp:nvSpPr>
      <dsp:spPr>
        <a:xfrm>
          <a:off x="8317766" y="1538202"/>
          <a:ext cx="451880" cy="52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8317766" y="1643925"/>
        <a:ext cx="316316" cy="317168"/>
      </dsp:txXfrm>
    </dsp:sp>
    <dsp:sp modelId="{4694CAB8-D0F8-4E83-B329-A8949F899605}">
      <dsp:nvSpPr>
        <dsp:cNvPr id="0" name=""/>
        <dsp:cNvSpPr/>
      </dsp:nvSpPr>
      <dsp:spPr>
        <a:xfrm>
          <a:off x="8957220" y="1163056"/>
          <a:ext cx="2131510" cy="1278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Conv2D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94678" y="1200514"/>
        <a:ext cx="2056594" cy="1203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0.89687</cdr:y>
    </cdr:from>
    <cdr:to>
      <cdr:x>1</cdr:x>
      <cdr:y>0.93437</cdr:y>
    </cdr:to>
    <cdr:sp macro="" textlink="">
      <cdr:nvSpPr>
        <cdr:cNvPr id="4" name="向右箭號 3"/>
        <cdr:cNvSpPr/>
      </cdr:nvSpPr>
      <cdr:spPr>
        <a:xfrm xmlns:a="http://schemas.openxmlformats.org/drawingml/2006/main">
          <a:off x="0" y="3200399"/>
          <a:ext cx="7471316" cy="133815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TW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6ED06-3A3F-4D9D-BFC5-841FF24B759A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F3D3F-4D34-499D-B9E2-C449B613AC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41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前面第四章有提過產生過度擬合的問題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4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這是動量的公式</a:t>
            </a:r>
            <a:endParaRPr lang="en-US" altLang="zh-TW" dirty="0" smtClean="0"/>
          </a:p>
          <a:p>
            <a:r>
              <a:rPr lang="zh-TW" altLang="en-US" dirty="0" smtClean="0"/>
              <a:t>當動量要從</a:t>
            </a:r>
            <a:r>
              <a:rPr lang="en-US" altLang="zh-TW" dirty="0" smtClean="0"/>
              <a:t>v0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V1</a:t>
            </a:r>
            <a:r>
              <a:rPr lang="zh-TW" altLang="en-US" dirty="0" smtClean="0"/>
              <a:t>的時候要執行第一個公式</a:t>
            </a:r>
            <a:endParaRPr lang="en-US" altLang="zh-TW" dirty="0" smtClean="0"/>
          </a:p>
          <a:p>
            <a:r>
              <a:rPr lang="zh-TW" altLang="en-US" dirty="0" smtClean="0"/>
              <a:t>算出來的植加上目前的權重就是新的權重</a:t>
            </a:r>
            <a:endParaRPr lang="en-US" altLang="zh-TW" dirty="0" smtClean="0"/>
          </a:p>
          <a:p>
            <a:r>
              <a:rPr lang="zh-TW" altLang="en-US" dirty="0" smtClean="0"/>
              <a:t>其中</a:t>
            </a:r>
            <a:r>
              <a:rPr lang="en-US" altLang="zh-TW" dirty="0" err="1" smtClean="0"/>
              <a:t>Lr</a:t>
            </a:r>
            <a:r>
              <a:rPr lang="zh-TW" altLang="en-US" dirty="0" smtClean="0"/>
              <a:t>是上一頁提到的學習率的超參數，</a:t>
            </a:r>
            <a:r>
              <a:rPr lang="en-US" altLang="zh-TW" dirty="0" err="1" smtClean="0"/>
              <a:t>mementum</a:t>
            </a:r>
            <a:r>
              <a:rPr lang="zh-TW" altLang="en-US" dirty="0" smtClean="0"/>
              <a:t>是動量的超參數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前面說</a:t>
            </a:r>
            <a:r>
              <a:rPr lang="en-US" altLang="zh-TW" dirty="0" err="1" smtClean="0"/>
              <a:t>lr</a:t>
            </a:r>
            <a:r>
              <a:rPr lang="zh-TW" altLang="en-US" dirty="0" smtClean="0"/>
              <a:t>和動量的超參數都大於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48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好比說英文先學了單字，下次再上課單字就不須重頭開始休，只要學文法就好 類似這樣的概念</a:t>
            </a:r>
            <a:endParaRPr lang="en-US" altLang="zh-TW" dirty="0" smtClean="0"/>
          </a:p>
          <a:p>
            <a:r>
              <a:rPr lang="en-US" altLang="zh-TW" dirty="0" smtClean="0"/>
              <a:t>decay</a:t>
            </a:r>
            <a:r>
              <a:rPr lang="zh-TW" altLang="en-US" dirty="0" smtClean="0"/>
              <a:t>是前面講的學習率衰減係數的超參數，大於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的浮點數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書本介紹四個自適性學習的優化器，第一個適</a:t>
            </a:r>
            <a:r>
              <a:rPr lang="en-US" altLang="zh-TW" dirty="0" err="1" smtClean="0"/>
              <a:t>Adagrad</a:t>
            </a:r>
            <a:r>
              <a:rPr lang="zh-TW" altLang="en-US" dirty="0" smtClean="0"/>
              <a:t>他會根據不同參數自己調整學習率 缺點是分母會一職累積導致學率急速下降</a:t>
            </a:r>
            <a:endParaRPr lang="en-US" altLang="zh-TW" dirty="0" smtClean="0"/>
          </a:p>
          <a:p>
            <a:r>
              <a:rPr lang="zh-TW" altLang="en-US" dirty="0" smtClean="0"/>
              <a:t>後面三個適為了改善第一個所研發出出來的</a:t>
            </a:r>
            <a:endParaRPr lang="en-US" altLang="zh-TW" dirty="0" smtClean="0"/>
          </a:p>
          <a:p>
            <a:r>
              <a:rPr lang="zh-TW" altLang="en-US" dirty="0" smtClean="0"/>
              <a:t>第二個是修改分母的計算方式</a:t>
            </a:r>
            <a:endParaRPr lang="en-US" altLang="zh-TW" dirty="0" smtClean="0"/>
          </a:p>
          <a:p>
            <a:r>
              <a:rPr lang="zh-TW" altLang="en-US" dirty="0" smtClean="0"/>
              <a:t>第三個增加了衰減系系統</a:t>
            </a:r>
            <a:endParaRPr lang="en-US" altLang="zh-TW" dirty="0" smtClean="0"/>
          </a:p>
          <a:p>
            <a:r>
              <a:rPr lang="zh-TW" altLang="en-US" dirty="0" smtClean="0"/>
              <a:t>第四個是第一個和動量的綜合體，和</a:t>
            </a:r>
            <a:r>
              <a:rPr lang="en-US" altLang="zh-TW" dirty="0" err="1" smtClean="0"/>
              <a:t>Adagrad</a:t>
            </a:r>
            <a:r>
              <a:rPr lang="zh-TW" altLang="en-US" dirty="0" smtClean="0"/>
              <a:t>一樣可以調整學習率外也抱有調整梯度方向的慣性能力</a:t>
            </a:r>
            <a:endParaRPr lang="en-US" altLang="zh-TW" dirty="0" smtClean="0"/>
          </a:p>
          <a:p>
            <a:r>
              <a:rPr lang="zh-TW" altLang="en-US" dirty="0" smtClean="0"/>
              <a:t>整體來說第四個最好，大部份是用這個幽化器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62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先建立優化器的超參數的物件 </a:t>
            </a:r>
            <a:endParaRPr lang="en-US" altLang="zh-TW" dirty="0" smtClean="0"/>
          </a:p>
          <a:p>
            <a:r>
              <a:rPr lang="en-US" altLang="zh-TW" dirty="0" err="1" smtClean="0"/>
              <a:t>model.compile</a:t>
            </a:r>
            <a:r>
              <a:rPr lang="zh-TW" altLang="en-US" dirty="0" smtClean="0"/>
              <a:t> 在訓練的時候告知要使用的優化器、損失函數和準確率用的</a:t>
            </a:r>
            <a:endParaRPr lang="en-US" altLang="zh-TW" dirty="0" smtClean="0"/>
          </a:p>
          <a:p>
            <a:r>
              <a:rPr lang="en-US" altLang="zh-TW" dirty="0" smtClean="0"/>
              <a:t>Loss</a:t>
            </a:r>
            <a:r>
              <a:rPr lang="zh-TW" altLang="en-US" dirty="0" smtClean="0"/>
              <a:t> 指的是損失函數 的名稱 </a:t>
            </a:r>
            <a:endParaRPr lang="en-US" altLang="zh-TW" dirty="0" smtClean="0"/>
          </a:p>
          <a:p>
            <a:r>
              <a:rPr lang="en-US" altLang="zh-TW" dirty="0" smtClean="0"/>
              <a:t>Op </a:t>
            </a:r>
            <a:r>
              <a:rPr lang="zh-TW" altLang="en-US" dirty="0" smtClean="0"/>
              <a:t>優化器名稱</a:t>
            </a:r>
            <a:endParaRPr lang="en-US" altLang="zh-TW" dirty="0" smtClean="0"/>
          </a:p>
          <a:p>
            <a:r>
              <a:rPr lang="en-US" altLang="zh-TW" dirty="0" smtClean="0"/>
              <a:t>Metrics</a:t>
            </a:r>
            <a:r>
              <a:rPr lang="zh-TW" altLang="en-US" dirty="0" smtClean="0"/>
              <a:t>準確率評價指標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後面介紹用不同優化器的結果和語法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87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SGD</a:t>
            </a:r>
            <a:r>
              <a:rPr lang="zh-TW" altLang="en-US" dirty="0" smtClean="0"/>
              <a:t>跑出來的結果使</a:t>
            </a:r>
            <a:r>
              <a:rPr lang="en-US" altLang="zh-TW" dirty="0" smtClean="0"/>
              <a:t>0.74</a:t>
            </a:r>
          </a:p>
          <a:p>
            <a:r>
              <a:rPr lang="zh-TW" altLang="en-US" dirty="0" smtClean="0"/>
              <a:t>書本是寫整體而言</a:t>
            </a:r>
            <a:r>
              <a:rPr lang="en-US" altLang="zh-TW" dirty="0" smtClean="0"/>
              <a:t>Adam</a:t>
            </a:r>
            <a:r>
              <a:rPr lang="zh-TW" altLang="en-US" dirty="0" smtClean="0"/>
              <a:t>跑出來的最好 不過我實際跑了一次發現</a:t>
            </a:r>
            <a:r>
              <a:rPr lang="en-US" altLang="zh-TW" dirty="0" smtClean="0"/>
              <a:t>SGD</a:t>
            </a:r>
            <a:r>
              <a:rPr lang="zh-TW" altLang="en-US" dirty="0" smtClean="0"/>
              <a:t>的反而準確度比較高 </a:t>
            </a:r>
            <a:r>
              <a:rPr lang="en-US" altLang="zh-TW" dirty="0" smtClean="0"/>
              <a:t>Adam</a:t>
            </a:r>
            <a:r>
              <a:rPr lang="zh-TW" altLang="en-US" dirty="0" smtClean="0"/>
              <a:t>跑過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次，結果是</a:t>
            </a:r>
            <a:r>
              <a:rPr lang="en-US" altLang="zh-TW" dirty="0" smtClean="0"/>
              <a:t>0.71~0.73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1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內部共變量位移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資料的特徵經過標準化後送到神經網路去，在調整權重的過程中，可能會導致資料變得太大或是太小。</a:t>
            </a:r>
            <a:endParaRPr lang="en-US" altLang="zh-TW" dirty="0" smtClean="0"/>
          </a:p>
          <a:p>
            <a:r>
              <a:rPr lang="zh-TW" altLang="en-US" dirty="0" smtClean="0"/>
              <a:t>我這本書裡面的圖它的標示寫反了，長條圖比較多的那一排才是有</a:t>
            </a:r>
            <a:r>
              <a:rPr lang="en-US" altLang="zh-TW" dirty="0" smtClean="0"/>
              <a:t>BN</a:t>
            </a:r>
            <a:r>
              <a:rPr lang="zh-TW" altLang="en-US" dirty="0" smtClean="0"/>
              <a:t>的，下面是沒有</a:t>
            </a:r>
            <a:r>
              <a:rPr lang="en-US" altLang="zh-TW" dirty="0" smtClean="0"/>
              <a:t>BN</a:t>
            </a:r>
            <a:r>
              <a:rPr lang="zh-TW" altLang="en-US" dirty="0" smtClean="0"/>
              <a:t>，因為這本是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出版的比舊一點，它好像有改版過，所以可能</a:t>
            </a:r>
            <a:r>
              <a:rPr lang="en-US" altLang="zh-TW" dirty="0" smtClean="0"/>
              <a:t>2022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出版的已經有修正了 。</a:t>
            </a:r>
            <a:endParaRPr lang="en-US" altLang="zh-TW" dirty="0" smtClean="0"/>
          </a:p>
          <a:p>
            <a:r>
              <a:rPr lang="zh-TW" altLang="en-US" dirty="0" smtClean="0"/>
              <a:t>沒有</a:t>
            </a:r>
            <a:r>
              <a:rPr lang="en-US" altLang="zh-TW" dirty="0" smtClean="0"/>
              <a:t>BN</a:t>
            </a:r>
            <a:r>
              <a:rPr lang="zh-TW" altLang="en-US" dirty="0" smtClean="0"/>
              <a:t>的狀況 經過標準化後資料會變得太大或是太小 經過涵式輸出的植只會維持在某個特定區監，就失去資料的多樣性了 </a:t>
            </a:r>
            <a:r>
              <a:rPr lang="en-US" altLang="zh-TW" dirty="0" smtClean="0"/>
              <a:t>BN</a:t>
            </a:r>
            <a:r>
              <a:rPr lang="zh-TW" altLang="en-US" dirty="0" smtClean="0"/>
              <a:t>就是調整這個問題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224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它會用在全連接層和啟動函數的中間，前的的這個全連接層沒有指定啟動函數的參數和使用偏向量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96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改善自</a:t>
            </a:r>
            <a:r>
              <a:rPr lang="en-US" altLang="zh-TW" dirty="0" smtClean="0"/>
              <a:t>Ch6-2-3</a:t>
            </a:r>
            <a:r>
              <a:rPr lang="zh-TW" altLang="en-US" dirty="0" smtClean="0"/>
              <a:t>的檔案，先匯入批次正規化層 和啟動函數層</a:t>
            </a:r>
            <a:endParaRPr lang="en-US" altLang="zh-TW" dirty="0" smtClean="0"/>
          </a:p>
          <a:p>
            <a:r>
              <a:rPr lang="zh-TW" altLang="en-US" dirty="0" smtClean="0"/>
              <a:t>定義每一層的參數，這邊範例有兩個全連接層，後面分別要加是上</a:t>
            </a:r>
            <a:r>
              <a:rPr lang="en-US" altLang="zh-TW" dirty="0" smtClean="0"/>
              <a:t>BN</a:t>
            </a:r>
            <a:r>
              <a:rPr lang="zh-TW" altLang="en-US" dirty="0" smtClean="0"/>
              <a:t>層和函數層，要住全連接層裡面不能給激活函數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後面激活函數層單獨處理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和偏向量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沒用處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設定啟動函數層的函數是</a:t>
            </a:r>
            <a:r>
              <a:rPr lang="en-US" altLang="zh-TW" dirty="0" err="1" smtClean="0"/>
              <a:t>ReLU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en-US" altLang="zh-TW" dirty="0" err="1" smtClean="0"/>
              <a:t>Model.compile</a:t>
            </a:r>
            <a:r>
              <a:rPr lang="en-US" altLang="zh-TW" dirty="0" smtClean="0"/>
              <a:t>(</a:t>
            </a:r>
            <a:r>
              <a:rPr lang="zh-TW" altLang="en-US" dirty="0" smtClean="0"/>
              <a:t>優化器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選的是</a:t>
            </a:r>
            <a:r>
              <a:rPr lang="en-US" altLang="zh-TW" dirty="0" smtClean="0"/>
              <a:t>Adam</a:t>
            </a:r>
            <a:r>
              <a:rPr lang="zh-TW" altLang="en-US" dirty="0" smtClean="0"/>
              <a:t>這個，損失函數</a:t>
            </a:r>
            <a:r>
              <a:rPr lang="en-US" altLang="zh-TW" dirty="0" smtClean="0"/>
              <a:t>(Loss)</a:t>
            </a:r>
          </a:p>
          <a:p>
            <a:r>
              <a:rPr lang="zh-TW" altLang="en-US" dirty="0" smtClean="0"/>
              <a:t>訓練週期其是</a:t>
            </a:r>
            <a:r>
              <a:rPr lang="en-US" altLang="zh-TW" dirty="0" smtClean="0"/>
              <a:t>34</a:t>
            </a:r>
            <a:r>
              <a:rPr lang="zh-TW" altLang="en-US" dirty="0" smtClean="0"/>
              <a:t>次，尺寸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107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運行結果有提升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292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先載入</a:t>
            </a:r>
            <a:r>
              <a:rPr lang="en-US" altLang="zh-TW" dirty="0" smtClean="0"/>
              <a:t>BN</a:t>
            </a:r>
            <a:r>
              <a:rPr lang="zh-TW" altLang="en-US" dirty="0" smtClean="0"/>
              <a:t>層和啟動函數層，</a:t>
            </a:r>
            <a:endParaRPr lang="en-US" altLang="zh-TW" dirty="0" smtClean="0"/>
          </a:p>
          <a:p>
            <a:r>
              <a:rPr lang="zh-TW" altLang="en-US" dirty="0" smtClean="0"/>
              <a:t>定義模型 </a:t>
            </a:r>
            <a:r>
              <a:rPr lang="en-US" altLang="zh-TW" dirty="0" smtClean="0"/>
              <a:t>conv2D</a:t>
            </a:r>
            <a:r>
              <a:rPr lang="zh-TW" altLang="en-US" dirty="0" smtClean="0"/>
              <a:t>層後面分別加上</a:t>
            </a:r>
            <a:r>
              <a:rPr lang="en-US" altLang="zh-TW" dirty="0" smtClean="0"/>
              <a:t>BN</a:t>
            </a:r>
            <a:r>
              <a:rPr lang="zh-TW" altLang="en-US" dirty="0" smtClean="0"/>
              <a:t>層和啟動函數層裡面不能輸入啟動函數和偏向量</a:t>
            </a:r>
            <a:endParaRPr lang="en-US" altLang="zh-TW" dirty="0" smtClean="0"/>
          </a:p>
          <a:p>
            <a:r>
              <a:rPr lang="zh-TW" altLang="en-US" dirty="0" smtClean="0"/>
              <a:t>啟動函數層定義函數種類</a:t>
            </a:r>
            <a:endParaRPr lang="en-US" altLang="zh-TW" dirty="0" smtClean="0"/>
          </a:p>
          <a:p>
            <a:r>
              <a:rPr lang="zh-TW" altLang="en-US" dirty="0" smtClean="0"/>
              <a:t>優化器一樣是選</a:t>
            </a:r>
            <a:r>
              <a:rPr lang="en-US" altLang="zh-TW" dirty="0" err="1" smtClean="0"/>
              <a:t>Adma</a:t>
            </a:r>
            <a:endParaRPr lang="en-US" altLang="zh-TW" dirty="0" smtClean="0"/>
          </a:p>
          <a:p>
            <a:r>
              <a:rPr lang="zh-TW" altLang="en-US" dirty="0" smtClean="0"/>
              <a:t>訓練週期是</a:t>
            </a:r>
            <a:r>
              <a:rPr lang="en-US" altLang="zh-TW" dirty="0" smtClean="0"/>
              <a:t>20 </a:t>
            </a:r>
            <a:r>
              <a:rPr lang="zh-TW" altLang="en-US" dirty="0" smtClean="0"/>
              <a:t>大小是</a:t>
            </a:r>
            <a:r>
              <a:rPr lang="en-US" altLang="zh-TW" dirty="0" smtClean="0"/>
              <a:t>128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9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可以依據機器學期的準度和時間來看，驗證的資料集就是訓練出來的結果，他會越來越靠近訓練資料集，達到某個程度後，驗證資料的結果和訓練資料之間的距離越來越遠，代表機器被訓練過度了，可以提早停止機器訓練防止差距越來越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44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前面有提到可避免過度擬合和低度你合的辦法之一，</a:t>
            </a:r>
            <a:endParaRPr lang="en-US" altLang="zh-TW" dirty="0" smtClean="0"/>
          </a:p>
          <a:p>
            <a:r>
              <a:rPr lang="zh-TW" altLang="en-US" dirty="0" smtClean="0"/>
              <a:t>使用的程式是改自</a:t>
            </a:r>
            <a:r>
              <a:rPr lang="en-US" altLang="zh-TW" dirty="0" smtClean="0"/>
              <a:t>5-2-2</a:t>
            </a:r>
          </a:p>
          <a:p>
            <a:r>
              <a:rPr lang="zh-TW" altLang="en-US" dirty="0" smtClean="0"/>
              <a:t>它建立一個方法 在訓練開始時設定兩個陣列 </a:t>
            </a:r>
            <a:r>
              <a:rPr lang="en-US" altLang="zh-TW" dirty="0" err="1" smtClean="0"/>
              <a:t>acc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losses </a:t>
            </a:r>
            <a:r>
              <a:rPr lang="zh-TW" altLang="en-US" dirty="0" smtClean="0"/>
              <a:t> 儲存準確度和損失直 每訓練結束一次就將結果加入清單內</a:t>
            </a:r>
            <a:endParaRPr lang="en-US" altLang="zh-TW" dirty="0" smtClean="0"/>
          </a:p>
          <a:p>
            <a:r>
              <a:rPr lang="en-US" altLang="zh-TW" dirty="0" err="1" smtClean="0"/>
              <a:t>acc</a:t>
            </a:r>
            <a:r>
              <a:rPr lang="zh-TW" altLang="en-US" dirty="0" smtClean="0"/>
              <a:t>這個參數要改成這樣 不然輸出出來準確率會顯示</a:t>
            </a:r>
            <a:r>
              <a:rPr lang="en-US" altLang="zh-TW" dirty="0" smtClean="0"/>
              <a:t>None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將結果輸出</a:t>
            </a:r>
            <a:endParaRPr lang="en-US" altLang="zh-TW" dirty="0" smtClean="0"/>
          </a:p>
          <a:p>
            <a:r>
              <a:rPr lang="zh-TW" altLang="en-US" dirty="0" smtClean="0"/>
              <a:t>參數要改部會顯示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51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EarlyStopping</a:t>
            </a:r>
            <a:r>
              <a:rPr lang="zh-TW" altLang="en-US" dirty="0" smtClean="0"/>
              <a:t>類別 裁示提早訓練的類別，</a:t>
            </a:r>
            <a:r>
              <a:rPr lang="en-US" altLang="zh-TW" dirty="0" smtClean="0"/>
              <a:t>callback</a:t>
            </a:r>
            <a:r>
              <a:rPr lang="zh-TW" altLang="en-US" dirty="0" smtClean="0"/>
              <a:t>裡面的一種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  <a:r>
              <a:rPr lang="zh-TW" altLang="en-US" b="1" dirty="0" smtClean="0"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：停止訓練的標準，此範例是用監測驗證損失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chemeClr val="accent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r>
              <a:rPr lang="zh-TW" altLang="en-US" b="1" dirty="0" smtClean="0">
                <a:solidFill>
                  <a:schemeClr val="accent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評估表現有改進的標準，驗證監測損失有沒有在減少 它還有</a:t>
            </a:r>
            <a:r>
              <a:rPr lang="en-US" altLang="zh-TW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 auto</a:t>
            </a:r>
            <a:r>
              <a:rPr lang="en-US" altLang="zh-TW" b="1" baseline="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 smtClean="0">
              <a:solidFill>
                <a:schemeClr val="accent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Verbose</a:t>
            </a:r>
            <a:r>
              <a:rPr lang="zh-TW" altLang="en-US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：顯示停止在哪個週期</a:t>
            </a:r>
            <a:endParaRPr lang="en-US" altLang="zh-TW" b="1" dirty="0" smtClean="0">
              <a:solidFill>
                <a:srgbClr val="92D05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Fit </a:t>
            </a:r>
            <a:r>
              <a:rPr lang="zh-TW" altLang="en-US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涵是裡面的</a:t>
            </a:r>
            <a:r>
              <a:rPr lang="en-US" altLang="zh-TW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</a:t>
            </a:r>
            <a:r>
              <a:rPr lang="zh-TW" altLang="en-US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裡面放入</a:t>
            </a:r>
            <a:r>
              <a:rPr lang="en-US" altLang="zh-TW" b="1" dirty="0" err="1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earlystopping</a:t>
            </a:r>
            <a:r>
              <a:rPr lang="zh-TW" altLang="en-US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0" dirty="0" smtClean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/>
              <a:t>最下面是結果 這邊是顯示跑到第二個周期就停了 課本是寫跑道到</a:t>
            </a:r>
            <a:r>
              <a:rPr lang="en-US" altLang="zh-TW" dirty="0" smtClean="0"/>
              <a:t>14</a:t>
            </a:r>
            <a:r>
              <a:rPr lang="zh-TW" altLang="en-US" dirty="0" smtClean="0"/>
              <a:t>才停止 不太確定為甚麼跟課本不一樣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Fit </a:t>
            </a:r>
            <a:r>
              <a:rPr lang="zh-TW" altLang="en-US" dirty="0" smtClean="0"/>
              <a:t>函數 如果有指定</a:t>
            </a:r>
            <a:r>
              <a:rPr lang="en-US" altLang="zh-TW" dirty="0" err="1" smtClean="0"/>
              <a:t>earlystopping</a:t>
            </a:r>
            <a:r>
              <a:rPr lang="zh-TW" altLang="en-US" dirty="0" smtClean="0"/>
              <a:t>物件 一定要加上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validation_split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=0.2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這個的意思是保留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的參數做驗證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23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這種時候要多加</a:t>
            </a:r>
            <a:r>
              <a:rPr lang="en-US" altLang="zh-TW" dirty="0" smtClean="0"/>
              <a:t>patience</a:t>
            </a:r>
            <a:r>
              <a:rPr lang="zh-TW" altLang="en-US" dirty="0" smtClean="0"/>
              <a:t>這個參數，這個的意思是要延遲幾個週期 這邊跑出來是停在第</a:t>
            </a:r>
            <a:r>
              <a:rPr lang="en-US" altLang="zh-TW" dirty="0" smtClean="0"/>
              <a:t>24</a:t>
            </a:r>
            <a:r>
              <a:rPr lang="zh-TW" altLang="en-US" dirty="0" smtClean="0"/>
              <a:t>個週期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044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使用準確度的  參數改成準確度 然後是最大值</a:t>
            </a:r>
            <a:endParaRPr lang="en-US" altLang="zh-TW" dirty="0" smtClean="0"/>
          </a:p>
          <a:p>
            <a:r>
              <a:rPr lang="zh-TW" altLang="en-US" dirty="0" smtClean="0"/>
              <a:t>跑出來的結果是在第六次停止訓練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148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第一個參數是儲存權重的名稱，其餘的參數和</a:t>
            </a:r>
            <a:r>
              <a:rPr lang="en-US" altLang="zh-TW" dirty="0" err="1" smtClean="0"/>
              <a:t>earlystop</a:t>
            </a:r>
            <a:r>
              <a:rPr lang="zh-TW" altLang="en-US" dirty="0" smtClean="0"/>
              <a:t>相同</a:t>
            </a:r>
            <a:endParaRPr lang="en-US" altLang="zh-TW" dirty="0" smtClean="0"/>
          </a:p>
          <a:p>
            <a:r>
              <a:rPr lang="en-US" altLang="zh-TW" dirty="0" smtClean="0"/>
              <a:t>Save base only True</a:t>
            </a:r>
            <a:r>
              <a:rPr lang="zh-TW" altLang="en-US" dirty="0" smtClean="0"/>
              <a:t>是指僅儲存最佳權重</a:t>
            </a:r>
            <a:endParaRPr lang="en-US" altLang="zh-TW" dirty="0" smtClean="0"/>
          </a:p>
          <a:p>
            <a:r>
              <a:rPr lang="en-US" altLang="zh-TW" dirty="0" smtClean="0"/>
              <a:t>fit</a:t>
            </a:r>
            <a:r>
              <a:rPr lang="zh-TW" altLang="en-US" dirty="0" smtClean="0"/>
              <a:t>涵是裡面的</a:t>
            </a:r>
            <a:r>
              <a:rPr lang="en-US" altLang="zh-TW" dirty="0" smtClean="0"/>
              <a:t>callback</a:t>
            </a:r>
            <a:r>
              <a:rPr lang="zh-TW" altLang="en-US" dirty="0" smtClean="0"/>
              <a:t>參數 需要指定我們設地的物件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19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這邊是跑出來的結果 可以看到有標示</a:t>
            </a:r>
            <a:r>
              <a:rPr lang="en-US" altLang="zh-TW" dirty="0" smtClean="0"/>
              <a:t>saving model to best model.h5</a:t>
            </a:r>
            <a:r>
              <a:rPr lang="zh-TW" altLang="en-US" dirty="0" smtClean="0"/>
              <a:t>的提示代表這些是訓練出來的最佳權重</a:t>
            </a:r>
            <a:endParaRPr lang="en-US" altLang="zh-TW" dirty="0" smtClean="0"/>
          </a:p>
          <a:p>
            <a:r>
              <a:rPr lang="zh-TW" altLang="en-US" dirty="0" smtClean="0"/>
              <a:t>它會存在副檔名是</a:t>
            </a:r>
            <a:r>
              <a:rPr lang="en-US" altLang="zh-TW" dirty="0" smtClean="0"/>
              <a:t>h5</a:t>
            </a:r>
            <a:r>
              <a:rPr lang="zh-TW" altLang="en-US" dirty="0" smtClean="0"/>
              <a:t>的檔案內 因為我這邊打不開 不太確定裡面長啥樣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27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分別建立</a:t>
            </a:r>
            <a:r>
              <a:rPr lang="en-US" altLang="zh-TW" dirty="0" err="1" smtClean="0"/>
              <a:t>earlystopping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ModelCheckpoint</a:t>
            </a:r>
            <a:r>
              <a:rPr lang="zh-TW" altLang="en-US" dirty="0" smtClean="0"/>
              <a:t>的物件，</a:t>
            </a:r>
            <a:endParaRPr lang="en-US" altLang="zh-TW" dirty="0" smtClean="0"/>
          </a:p>
          <a:p>
            <a:r>
              <a:rPr lang="zh-TW" altLang="en-US" dirty="0" smtClean="0"/>
              <a:t>這邊是用最小損失率當成標準 </a:t>
            </a:r>
            <a:endParaRPr lang="en-US" altLang="zh-TW" dirty="0" smtClean="0"/>
          </a:p>
          <a:p>
            <a:r>
              <a:rPr lang="en-US" altLang="zh-TW" dirty="0" smtClean="0"/>
              <a:t>filename</a:t>
            </a:r>
            <a:r>
              <a:rPr lang="zh-TW" altLang="en-US" dirty="0" smtClean="0"/>
              <a:t> 權重檔案的名稱， 這邊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一樣要改成這樣。</a:t>
            </a:r>
            <a:endParaRPr lang="en-US" altLang="zh-TW" dirty="0" smtClean="0"/>
          </a:p>
          <a:p>
            <a:r>
              <a:rPr lang="zh-TW" altLang="en-US" dirty="0" smtClean="0"/>
              <a:t>檔案名稱會將每一次的權重分別存成一個檔案 </a:t>
            </a:r>
            <a:r>
              <a:rPr lang="en-US" altLang="zh-TW" dirty="0" smtClean="0"/>
              <a:t>{}</a:t>
            </a:r>
            <a:r>
              <a:rPr lang="zh-TW" altLang="en-US" dirty="0" smtClean="0"/>
              <a:t> 裡面的是檔案的變數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之後再</a:t>
            </a:r>
            <a:r>
              <a:rPr lang="en-US" altLang="zh-TW" dirty="0" smtClean="0"/>
              <a:t>fit</a:t>
            </a:r>
            <a:r>
              <a:rPr lang="zh-TW" altLang="en-US" dirty="0" smtClean="0"/>
              <a:t>涵是裡免得</a:t>
            </a:r>
            <a:r>
              <a:rPr lang="en-US" altLang="zh-TW" dirty="0" smtClean="0"/>
              <a:t>callbacks</a:t>
            </a:r>
            <a:r>
              <a:rPr lang="zh-TW" altLang="en-US" dirty="0" smtClean="0"/>
              <a:t>函數內放入這兩個物件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8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避免過度擬合有下列幾個方式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增加訓練量 意思是增加多樣性，比如都要判斷人，如果資料都是成人，如果今天多出一筆小孩的資料，系統可能就會判斷成是猴子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資料增強技術，可以增加資料的不穩定性，簡單來說就是將資料做變形，比如水平翻轉、放大縮小、平移等等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會有過度擬合 有時候是我們使用的模型太複雜了，他記住太多的特徵，對於沒看過的東西判斷的錯誤率會提升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Dropout</a:t>
            </a:r>
            <a:r>
              <a:rPr lang="zh-TW" altLang="en-US" dirty="0" smtClean="0"/>
              <a:t>曾，前面有提過，會把資料裡面部分資訊設成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，再放到全連階層運算增加資料不穩定性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可以使用</a:t>
            </a:r>
            <a:r>
              <a:rPr lang="en-US" altLang="zh-TW" dirty="0" err="1" smtClean="0"/>
              <a:t>Keras</a:t>
            </a:r>
            <a:r>
              <a:rPr lang="en-US" altLang="zh-TW" baseline="0" dirty="0" smtClean="0"/>
              <a:t> API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Early Stopping</a:t>
            </a:r>
            <a:r>
              <a:rPr lang="zh-TW" altLang="en-US" baseline="0" dirty="0" smtClean="0"/>
              <a:t> 當準確度開始下降的時候可以停止訓練</a:t>
            </a:r>
            <a:endParaRPr lang="en-US" altLang="zh-TW" baseline="0" dirty="0" smtClean="0"/>
          </a:p>
          <a:p>
            <a:r>
              <a:rPr lang="en-US" altLang="zh-TW" baseline="0" dirty="0" smtClean="0"/>
              <a:t>6.L1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L2</a:t>
            </a:r>
            <a:r>
              <a:rPr lang="zh-TW" altLang="en-US" baseline="0" dirty="0" smtClean="0"/>
              <a:t>常規化 是一種權重衰退的概念，為了不要讓權重的數值太大所以加上了一個懲罰項，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7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絕對值不能微分，所以就粗略地把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的微分為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的微分為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函數表示。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函數表示，簡化</a:t>
            </a:r>
            <a:r>
              <a:rPr lang="zh-TW" altLang="en-US" b="1" dirty="0" smtClean="0"/>
              <a:t>將沒有用的權重設為</a:t>
            </a:r>
            <a:r>
              <a:rPr lang="en-US" altLang="zh-TW" b="1" dirty="0" smtClean="0"/>
              <a:t>0</a:t>
            </a:r>
            <a:r>
              <a:rPr lang="zh-TW" altLang="en-US" b="1" dirty="0" smtClean="0"/>
              <a:t>，留下模型認為重要的權重。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模型簡化，但不會只留下某個權重，而是</a:t>
            </a:r>
            <a:r>
              <a:rPr lang="zh-TW" altLang="en-US" b="1" dirty="0" smtClean="0"/>
              <a:t>削弱所有權重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但仍保留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，讓所有權重與神經元處於活動狀態。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6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Ch9_1_2.py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的程式做修改，有不同的地方在這裡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/>
              <a:t>Regularizer</a:t>
            </a:r>
            <a:r>
              <a:rPr lang="zh-TW" altLang="en-US" dirty="0" smtClean="0"/>
              <a:t>是正規化的涵式，課本的範例使用</a:t>
            </a:r>
            <a:r>
              <a:rPr lang="en-US" altLang="zh-TW" dirty="0" smtClean="0"/>
              <a:t>L2</a:t>
            </a:r>
            <a:r>
              <a:rPr lang="zh-TW" altLang="en-US" dirty="0" smtClean="0"/>
              <a:t>，括號面的是超參數，這個數值沒有固定的植，我查到的資料說他是根據使用者不斷嘗試去是出一個最合適的數值，或是看別人怎麼設的</a:t>
            </a:r>
            <a:endParaRPr lang="en-US" altLang="zh-TW" dirty="0" smtClean="0"/>
          </a:p>
          <a:p>
            <a:r>
              <a:rPr lang="en-US" altLang="zh-TW" dirty="0" smtClean="0"/>
              <a:t>Kernel </a:t>
            </a:r>
            <a:r>
              <a:rPr lang="zh-TW" altLang="en-US" dirty="0" smtClean="0"/>
              <a:t>損失函數常規化</a:t>
            </a:r>
            <a:endParaRPr lang="en-US" altLang="zh-TW" dirty="0" smtClean="0"/>
          </a:p>
          <a:p>
            <a:r>
              <a:rPr lang="en-US" altLang="zh-TW" dirty="0" smtClean="0"/>
              <a:t>base</a:t>
            </a:r>
            <a:r>
              <a:rPr lang="zh-TW" altLang="en-US" dirty="0" smtClean="0"/>
              <a:t>偏向量常規化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還有一個地方 不論是第九章還是這一章 這段程式碼的這個地方要改成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不然會噴錯 後面這個章節的檔案如果有噴錯 大部分都是這個的問題，都要改這個地方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4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運行結果，左邊的測試資料準確度是</a:t>
            </a:r>
            <a:r>
              <a:rPr lang="en-US" altLang="zh-TW" dirty="0" smtClean="0"/>
              <a:t>0.7</a:t>
            </a:r>
          </a:p>
          <a:p>
            <a:r>
              <a:rPr lang="zh-TW" altLang="en-US" dirty="0" smtClean="0"/>
              <a:t>右邊的經過正規化之後數值上升到</a:t>
            </a:r>
            <a:r>
              <a:rPr lang="en-US" altLang="zh-TW" dirty="0" smtClean="0"/>
              <a:t>0.72</a:t>
            </a:r>
          </a:p>
          <a:p>
            <a:r>
              <a:rPr lang="zh-TW" altLang="en-US" dirty="0" smtClean="0"/>
              <a:t>圖地的話 經過正規畫的圖 其測試結果和資料的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9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增加特徵數的方法 比如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11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基本的公式在這裡，</a:t>
            </a:r>
            <a:r>
              <a:rPr lang="en-US" altLang="zh-TW" dirty="0" smtClean="0"/>
              <a:t>W</a:t>
            </a:r>
            <a:r>
              <a:rPr lang="zh-TW" altLang="en-US" dirty="0" smtClean="0"/>
              <a:t>代表權重，要從</a:t>
            </a:r>
            <a:r>
              <a:rPr lang="en-US" altLang="zh-TW" dirty="0" smtClean="0"/>
              <a:t>w0</a:t>
            </a:r>
            <a:r>
              <a:rPr lang="zh-TW" altLang="en-US" dirty="0" smtClean="0"/>
              <a:t>更新到</a:t>
            </a:r>
            <a:r>
              <a:rPr lang="en-US" altLang="zh-TW" dirty="0" smtClean="0"/>
              <a:t>w1</a:t>
            </a:r>
            <a:r>
              <a:rPr lang="zh-TW" altLang="en-US" dirty="0" smtClean="0"/>
              <a:t>的話可以用這些公式做調整，大多是調整學習率和動量做是其他的參數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8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介紹優化器相關的內容</a:t>
            </a:r>
            <a:endParaRPr lang="en-US" altLang="zh-TW" dirty="0" smtClean="0"/>
          </a:p>
          <a:p>
            <a:r>
              <a:rPr lang="en-US" altLang="zh-TW" dirty="0" err="1" smtClean="0"/>
              <a:t>keras</a:t>
            </a:r>
            <a:r>
              <a:rPr lang="zh-TW" altLang="en-US" dirty="0" smtClean="0"/>
              <a:t>的優化器的超參數</a:t>
            </a:r>
            <a:r>
              <a:rPr lang="en-US" altLang="zh-TW" dirty="0" smtClean="0"/>
              <a:t>SGD</a:t>
            </a:r>
          </a:p>
          <a:p>
            <a:r>
              <a:rPr lang="en-US" altLang="zh-TW" dirty="0" smtClean="0"/>
              <a:t>SGD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的優化器，在每一次的迭代是使用批次數的樣本計算梯度，其學習率都是一樣的，學習率太小收斂速度會太慢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F3D3F-4D34-499D-B9E2-C449B613AC3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94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6514-1364-4E02-968B-0774FF48F47C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0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640A-A434-4F9B-AC6E-D9763FD0FA7D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2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5B02-3F1A-4E4B-93C1-9DE05F23AA51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1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961-B41C-4F11-97A2-5CF3634046A9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55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9662-909B-475B-8165-98F56C4DD08A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00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45F1-6AD4-41B5-8A1A-7D414C6805ED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8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7606-3BF2-4A2E-BFAD-7F13A9FA2C54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92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CC0A-A23B-4362-AC39-3C21B3A5D1A1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0A76-B6AB-47C8-88AE-A55659886B84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2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831C-4502-4351-8CB5-F109BD147903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0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8FBC-2E36-4307-8852-D2014AD0CE7A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6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0397-4515-40F6-BEE7-CD4286CE462B}" type="datetime1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2EDF-FAB0-488E-BB00-B9D35C12B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eb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ianshu.com/p/a78470f521dd" TargetMode="External"/><Relationship Id="rId4" Type="http://schemas.openxmlformats.org/officeDocument/2006/relationships/image" Target="../media/image23.web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ysonma.github.io/2021/01/27/%E6%A9%9F%E5%99%A8%E5%AD%B8%E7%BF%92-%E6%AD%A3%E8%A6%8F%E5%8C%96-Regulariz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調整深度學習模型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6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加速神經網路訓練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選擇優化器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更新神經網路的權重，降低誤差值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2967335"/>
                <a:ext cx="37660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學習率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梯度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7335"/>
                <a:ext cx="376609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84322" y="4184871"/>
                <a:ext cx="498157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4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4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sz="24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學習率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梯度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400" dirty="0" smtClean="0"/>
                  <a:t>動量</a:t>
                </a:r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22" y="4184871"/>
                <a:ext cx="4981579" cy="461665"/>
              </a:xfrm>
              <a:prstGeom prst="rect">
                <a:avLst/>
              </a:prstGeom>
              <a:blipFill>
                <a:blip r:embed="rId4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0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器超參數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13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SGD</a:t>
            </a:r>
            <a:r>
              <a:rPr lang="zh-TW" altLang="en-US" dirty="0" smtClean="0"/>
              <a:t>，最小批次量梯度下降，調整梯度的優化器，學習率不變化</a:t>
            </a:r>
            <a:endParaRPr lang="en-US" altLang="zh-TW" dirty="0" smtClean="0"/>
          </a:p>
          <a:p>
            <a:r>
              <a:rPr lang="zh-TW" altLang="en-US" dirty="0" smtClean="0"/>
              <a:t>缺點：學習率太小會導致收斂速度很慢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039830"/>
            <a:ext cx="1068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optimizers</a:t>
            </a: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opt_sgd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  optimizers . SGD ( </a:t>
            </a:r>
            <a:r>
              <a:rPr lang="en-US" altLang="zh-TW" sz="2400" b="1" dirty="0" err="1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lr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=0.01,  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=0.0, </a:t>
            </a:r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decay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=0.0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641889"/>
            <a:ext cx="1068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b="1" dirty="0" err="1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：學習率，大於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的浮點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400" b="1" dirty="0" err="1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ementum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：動量，大於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的浮點數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decay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：學習率衰減係數，大於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的浮點數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(Momentum)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94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源於物理學的慣性，作用於同個方向會加速，反之會減速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040380"/>
                <a:ext cx="64323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lr</m:t>
                      </m:r>
                      <m:r>
                        <a:rPr lang="en-US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zh-TW" sz="2400" kern="1200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梯度</m:t>
                      </m:r>
                      <m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sz="2400" i="1" kern="1200" smtClean="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momentum</m:t>
                      </m:r>
                    </m:oMath>
                  </m:oMathPara>
                </a14:m>
                <a:endParaRPr lang="zh-TW" sz="12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0380"/>
                <a:ext cx="6432395" cy="46166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3605189"/>
                <a:ext cx="51174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sz="12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05189"/>
                <a:ext cx="5117465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669073" y="4560849"/>
                <a:ext cx="10995103" cy="1538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lr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mementum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都不變的重狀況下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梯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如果方向相同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，有加速效果</a:t>
                </a:r>
                <a:endParaRPr lang="en-US" altLang="zh-TW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梯度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如果方向相反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，有減速效果</a:t>
                </a:r>
                <a:endParaRPr lang="en-US" altLang="zh-TW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3" y="4560849"/>
                <a:ext cx="10995103" cy="1538867"/>
              </a:xfrm>
              <a:prstGeom prst="rect">
                <a:avLst/>
              </a:prstGeom>
              <a:blipFill>
                <a:blip r:embed="rId5"/>
                <a:stretch>
                  <a:fillRect l="-1165" t="-6324" b="-83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727795" y="2779043"/>
                <a:ext cx="4125951" cy="1200329"/>
              </a:xfrm>
              <a:prstGeom prst="rect">
                <a:avLst/>
              </a:prstGeom>
              <a:ln w="57150"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latin typeface="Cambria Math" panose="02040503050406030204" pitchFamily="18" charset="0"/>
                  </a:rPr>
                  <a:t>慣性公式：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TW" altLang="en-US" sz="2400" i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endParaRPr lang="en-US" altLang="zh-TW" sz="240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2400" dirty="0" smtClean="0"/>
                  <a:t>m↑ , a↑ 		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F</a:t>
                </a:r>
                <a:r>
                  <a:rPr lang="zh-TW" altLang="en-US" sz="2400" dirty="0" smtClean="0"/>
                  <a:t>必上升</a:t>
                </a:r>
                <a:endParaRPr lang="en-US" altLang="zh-TW" sz="2400" dirty="0" smtClean="0"/>
              </a:p>
              <a:p>
                <a:r>
                  <a:rPr lang="en-US" altLang="zh-TW" sz="2400" dirty="0" smtClean="0"/>
                  <a:t>m↓ , a↑ / m↑ , a↓    F</a:t>
                </a:r>
                <a:r>
                  <a:rPr lang="zh-TW" altLang="en-US" sz="2400" dirty="0" smtClean="0"/>
                  <a:t>必減少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795" y="2779043"/>
                <a:ext cx="4125951" cy="1200329"/>
              </a:xfrm>
              <a:prstGeom prst="rect">
                <a:avLst/>
              </a:prstGeom>
              <a:blipFill>
                <a:blip r:embed="rId6"/>
                <a:stretch>
                  <a:fillRect l="-1749" t="-1942" r="-146" b="-7767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9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學習衰減係數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94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學習率會隨著每次參數更新而減少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69073" y="4560849"/>
            <a:ext cx="10995103" cy="153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若是更新次數多，分母越大，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就會越小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9073" y="2761987"/>
                <a:ext cx="5753100" cy="1234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𝑙𝑟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𝑙𝑟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∗1.0</m:t>
                          </m:r>
                        </m:num>
                        <m:den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(1.0∗</m:t>
                          </m:r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𝑑𝑒𝑐𝑎𝑦</m:t>
                          </m:r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zh-TW" sz="24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更新次數</m:t>
                          </m:r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3" y="2761987"/>
                <a:ext cx="5753100" cy="1234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0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自適性學習率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可以自動依據條件和環境做調整達到更好的適應性。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2556029"/>
            <a:ext cx="11149360" cy="34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Adagrad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：根據不同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參數調整學習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率，分母會不斷累積導致學習率急速下降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Adadelta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Adagrad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的改良版，修改分母改善學習率下降太快的狀況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PMSprop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：增加衰減系統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Adagrad+momentum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，可以進行偏差校正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830" y="500062"/>
            <a:ext cx="10182922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4830" y="1825625"/>
            <a:ext cx="1111776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優化器為例子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import optimizers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opt_sgd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optimizers.SGD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=0.05,decay=1e-6, momentum=.09)</a:t>
            </a: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model.compile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(loss="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categorical_crossentropy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", optimizer=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opt_sgd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metrics=["accuracy"])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0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" y="879064"/>
            <a:ext cx="5850439" cy="7186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94" y="1845851"/>
            <a:ext cx="5258845" cy="46253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93" y="883361"/>
            <a:ext cx="5067300" cy="714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793" y="2162666"/>
            <a:ext cx="5276734" cy="4308526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2422246" y="338057"/>
            <a:ext cx="1165540" cy="416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SGD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281640" y="318431"/>
            <a:ext cx="2631688" cy="416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2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35" y="791735"/>
            <a:ext cx="5536465" cy="6804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35" y="1729369"/>
            <a:ext cx="5960211" cy="4970769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4992031" y="246198"/>
            <a:ext cx="2631688" cy="416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RMSprop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09369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批次正規化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(BN)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和特徵表準化相似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內部共變量位移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加速神經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網路訓練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使優化器加大學習率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讓神經層使用更多啟動函數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緩解梯度消失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80" y="390627"/>
            <a:ext cx="5701055" cy="24886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14" y="3900724"/>
            <a:ext cx="5604786" cy="1941527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6090985"/>
            <a:ext cx="5763322" cy="553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https://www.jianshu.com/p/a78470f521dd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8061122" y="2847112"/>
            <a:ext cx="1674542" cy="5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8206836" y="6176963"/>
            <a:ext cx="1674542" cy="5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使用批次正規化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257672"/>
              </p:ext>
            </p:extLst>
          </p:nvPr>
        </p:nvGraphicFramePr>
        <p:xfrm>
          <a:off x="838200" y="1626490"/>
          <a:ext cx="11093606" cy="3605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4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過度擬合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對於訓練資料的準確度很高，對測試資料準確度很低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在自己的小圈圈很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優越，比如在自己班上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的成績很好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高準確度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，但是如果到了校排名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或是區排名成績就很低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低準確度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缺乏泛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4" y="463240"/>
            <a:ext cx="7809209" cy="3954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3" y="1229073"/>
            <a:ext cx="7796827" cy="24842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63" y="3927669"/>
            <a:ext cx="7727348" cy="10346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63" y="5216707"/>
            <a:ext cx="7727348" cy="1304433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35" y="1310267"/>
            <a:ext cx="5951503" cy="51072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476" y="1243361"/>
            <a:ext cx="6152524" cy="5553307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590909" y="651391"/>
            <a:ext cx="2631688" cy="416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Ch14-4-2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352372" y="558465"/>
            <a:ext cx="2631688" cy="416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Ch6-2-3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2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使用批次正規化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</a:t>
            </a:r>
            <a:r>
              <a:rPr lang="en-US" altLang="zh-TW" dirty="0" smtClean="0"/>
              <a:t>Conv2D</a:t>
            </a:r>
            <a:r>
              <a:rPr lang="zh-TW" altLang="en-US" dirty="0" smtClean="0"/>
              <a:t>層之後，啟動函數層之前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9299"/>
              </p:ext>
            </p:extLst>
          </p:nvPr>
        </p:nvGraphicFramePr>
        <p:xfrm>
          <a:off x="838200" y="1626490"/>
          <a:ext cx="11093606" cy="3605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57" y="421771"/>
            <a:ext cx="7713808" cy="381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57" y="802888"/>
            <a:ext cx="7713808" cy="42122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57" y="5365562"/>
            <a:ext cx="7713808" cy="130008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1" y="1420940"/>
            <a:ext cx="6243638" cy="5242377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590909" y="651391"/>
            <a:ext cx="2631688" cy="416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Ch14-4-3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84" y="1437667"/>
            <a:ext cx="4877729" cy="5080968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7390004" y="651391"/>
            <a:ext cx="2631688" cy="416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Ch9-1-2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8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在正確的時間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停止訓練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8297"/>
          </a:xfrm>
        </p:spPr>
        <p:txBody>
          <a:bodyPr/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fit()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涵式的時候，監控訓練過程。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3922"/>
            <a:ext cx="6145345" cy="2764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61" y="2886888"/>
            <a:ext cx="5733223" cy="28787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20750" y="4957183"/>
            <a:ext cx="1471961" cy="267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624039" y="5090997"/>
            <a:ext cx="1471961" cy="267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302061" y="4470169"/>
            <a:ext cx="3098417" cy="1369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038075" y="5368964"/>
            <a:ext cx="1057925" cy="111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000" dirty="0" smtClean="0">
                <a:solidFill>
                  <a:srgbClr val="FF0000"/>
                </a:solidFill>
              </a:rPr>
              <a:t>X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9" y="550242"/>
            <a:ext cx="5545659" cy="28787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29" y="3947532"/>
            <a:ext cx="8264291" cy="20518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88" y="3645534"/>
            <a:ext cx="6056158" cy="2655820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1164210" y="5290905"/>
            <a:ext cx="4244898" cy="1118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50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lang="zh-TW" altLang="en-US" sz="5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參數沒更改</a:t>
            </a:r>
            <a:endParaRPr lang="zh-TW" altLang="en-US" sz="5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508" y="4681900"/>
            <a:ext cx="5382980" cy="307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6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EarlyStopping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04272"/>
            <a:ext cx="6611393" cy="16247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3647559"/>
            <a:ext cx="10223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es</a:t>
            </a:r>
            <a:r>
              <a:rPr lang="en-US" altLang="zh-TW" b="1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= </a:t>
            </a:r>
            <a:r>
              <a:rPr lang="en-US" altLang="zh-TW" b="1" dirty="0" err="1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EarlyStopping</a:t>
            </a:r>
            <a:r>
              <a:rPr lang="en-US" altLang="zh-TW" b="1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smtClean="0"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  <a:r>
              <a:rPr lang="en-US" altLang="zh-TW" b="1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b="1" dirty="0" err="1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val_loss</a:t>
            </a:r>
            <a:r>
              <a:rPr lang="en-US" altLang="zh-TW" b="1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",</a:t>
            </a:r>
            <a:r>
              <a:rPr lang="en-US" altLang="zh-TW" b="1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b="1" dirty="0" smtClean="0">
                <a:solidFill>
                  <a:schemeClr val="accent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r>
              <a:rPr lang="en-US" altLang="zh-TW" b="1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b="1" dirty="0" err="1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min",</a:t>
            </a:r>
            <a:r>
              <a:rPr lang="en-US" altLang="zh-TW" b="1" dirty="0" err="1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verbose</a:t>
            </a:r>
            <a:r>
              <a:rPr lang="en-US" altLang="zh-TW" b="1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=1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4108992"/>
            <a:ext cx="10223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</a:t>
            </a:r>
            <a:r>
              <a:rPr lang="zh-TW" altLang="en-US" sz="2000" b="1" dirty="0" smtClean="0"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：停止訓練的標準，此範例是用監測驗證損失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chemeClr val="accent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r>
              <a:rPr lang="zh-TW" altLang="en-US" sz="2000" b="1" dirty="0" smtClean="0">
                <a:solidFill>
                  <a:schemeClr val="accent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評估表現有改進的</a:t>
            </a:r>
            <a:r>
              <a:rPr lang="zh-TW" altLang="en-US" sz="2000" b="1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標準，驗證監測損失有沒有在減少</a:t>
            </a:r>
            <a:endParaRPr lang="en-US" altLang="zh-TW" sz="2000" b="1" dirty="0" smtClean="0">
              <a:solidFill>
                <a:schemeClr val="accent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Verbose</a:t>
            </a:r>
            <a:r>
              <a:rPr lang="zh-TW" altLang="en-US" sz="2000" b="1" dirty="0" smtClean="0">
                <a:solidFill>
                  <a:srgbClr val="92D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：顯示停止在哪個週期</a:t>
            </a:r>
            <a:endParaRPr lang="en-US" altLang="zh-TW" sz="2000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68021"/>
            <a:ext cx="8005826" cy="9097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78083" y="1926387"/>
            <a:ext cx="457571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要使用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earlystopping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validation_split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為必填，或者是加上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validation_data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2400" b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提早停止訓練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6766" cy="10402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有時候第一次出現沒有改進的訊號時，不代表就是最佳的停止時機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2175"/>
            <a:ext cx="9158507" cy="856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11844" y="3000801"/>
            <a:ext cx="1676400" cy="42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42030"/>
          <a:stretch/>
        </p:blipFill>
        <p:spPr>
          <a:xfrm>
            <a:off x="626326" y="3612413"/>
            <a:ext cx="9236566" cy="954374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使用準確度提早停止訓練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7231" y="1951792"/>
            <a:ext cx="9338047" cy="8471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65755" y="1930445"/>
            <a:ext cx="5010615" cy="455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31" y="3167526"/>
            <a:ext cx="9876568" cy="12037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5385" y="3429000"/>
            <a:ext cx="5010615" cy="455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找出過度擬合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38714" y="2246972"/>
            <a:ext cx="2202823" cy="395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驗證資料集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45328" y="1510429"/>
            <a:ext cx="7928516" cy="4544683"/>
            <a:chOff x="3445728" y="2185639"/>
            <a:chExt cx="7471316" cy="3837142"/>
          </a:xfrm>
        </p:grpSpPr>
        <p:graphicFrame>
          <p:nvGraphicFramePr>
            <p:cNvPr id="4" name="圖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28848066"/>
                </p:ext>
              </p:extLst>
            </p:nvPr>
          </p:nvGraphicFramePr>
          <p:xfrm>
            <a:off x="3445728" y="2319454"/>
            <a:ext cx="7471316" cy="35683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向右箭號 4"/>
            <p:cNvSpPr/>
            <p:nvPr/>
          </p:nvSpPr>
          <p:spPr>
            <a:xfrm rot="16200000">
              <a:off x="2616820" y="4339876"/>
              <a:ext cx="3215268" cy="1505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TW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8073483" y="2185639"/>
              <a:ext cx="0" cy="337882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/>
          <p:cNvSpPr txBox="1"/>
          <p:nvPr/>
        </p:nvSpPr>
        <p:spPr>
          <a:xfrm>
            <a:off x="613317" y="1690688"/>
            <a:ext cx="187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02783" y="5327613"/>
            <a:ext cx="187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訓練週期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608011" y="5670769"/>
            <a:ext cx="137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8631736" y="2453268"/>
            <a:ext cx="93937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8631736" y="2862147"/>
            <a:ext cx="939379" cy="0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2"/>
          <p:cNvSpPr txBox="1">
            <a:spLocks/>
          </p:cNvSpPr>
          <p:nvPr/>
        </p:nvSpPr>
        <p:spPr>
          <a:xfrm>
            <a:off x="9638714" y="2687444"/>
            <a:ext cx="2202823" cy="39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8302783" y="3750107"/>
            <a:ext cx="2202823" cy="39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過度擬合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7153627" y="3947532"/>
            <a:ext cx="1149156" cy="20351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6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訓練時自動儲存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最佳權重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EarlyStopping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是學習率、損失率等達到條件時會自動停止訓練，但是該週期不一定必是模型的最佳權重，需要搭配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ModelCheckpoint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類別，屬於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38" y="3317488"/>
            <a:ext cx="7962978" cy="26149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90945" y="5611472"/>
            <a:ext cx="1988635" cy="320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9" y="781050"/>
            <a:ext cx="7340897" cy="5530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80877" y="1095227"/>
            <a:ext cx="2836128" cy="1781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22487" y="3191191"/>
            <a:ext cx="2836128" cy="1781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615" y="2653991"/>
            <a:ext cx="3598643" cy="3837962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載入最佳權重檔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前面只有辦法儲存最佳權重，需另外自行匯入，匯入方式利用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load_weights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8031"/>
            <a:ext cx="6819900" cy="1419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4560849"/>
            <a:ext cx="6234925" cy="30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2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同時使用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EarlyStopping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ModelCheckpoint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3375"/>
            <a:ext cx="10392606" cy="28558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96562" y="3668751"/>
            <a:ext cx="1882698" cy="390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512"/>
            <a:ext cx="10392606" cy="164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r="67607"/>
          <a:stretch/>
        </p:blipFill>
        <p:spPr>
          <a:xfrm>
            <a:off x="5669333" y="1690688"/>
            <a:ext cx="6423103" cy="11451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6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避免過度擬合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78115"/>
            <a:ext cx="10515600" cy="3192424"/>
          </a:xfrm>
        </p:spPr>
        <p:txBody>
          <a:bodyPr numCol="2"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訓練資料數量</a:t>
            </a:r>
            <a:endParaRPr lang="en-US" altLang="zh-TW" sz="6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使用資料增強技術</a:t>
            </a:r>
            <a:endParaRPr lang="en-US" altLang="zh-TW" sz="6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模型複雜</a:t>
            </a: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sz="6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6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提早</a:t>
            </a: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停止週期訓練</a:t>
            </a:r>
            <a:endParaRPr lang="en-US" altLang="zh-TW" sz="6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L1</a:t>
            </a: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sz="6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常規化</a:t>
            </a:r>
            <a:endParaRPr lang="en-US" altLang="zh-TW" sz="6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L1</a:t>
            </a:r>
            <a:r>
              <a:rPr lang="zh-TW" altLang="en-US" dirty="0"/>
              <a:t>和</a:t>
            </a:r>
            <a:r>
              <a:rPr lang="en-US" altLang="zh-TW" dirty="0" smtClean="0"/>
              <a:t>L2</a:t>
            </a:r>
            <a:r>
              <a:rPr lang="zh-TW" altLang="en-US" dirty="0" smtClean="0"/>
              <a:t>常規化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正規化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9089"/>
            <a:ext cx="10515600" cy="4649246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正規化，矯正訓練過程中表現很好，但是在測試的結果卻表現很差的狀況。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是將參數取絕對值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留下重要的權重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則是進行平方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削弱所有權重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74" y="2562225"/>
            <a:ext cx="4714875" cy="1733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02459" y="5848171"/>
            <a:ext cx="7389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參考資料：</a:t>
            </a:r>
            <a:r>
              <a:rPr lang="zh-TW" altLang="en-US" dirty="0" smtClean="0">
                <a:hlinkClick r:id="rId4"/>
              </a:rPr>
              <a:t>https://dysonma.github.io/2021/01/27/%E6%A9%9F%E5%99%A8%E5%AD%B8%E7%BF%92-%E6%AD%A3%E8%A6%8F%E5%8C%96-Regularization/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29" y="4096236"/>
            <a:ext cx="3810000" cy="143827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16467"/>
              </p:ext>
            </p:extLst>
          </p:nvPr>
        </p:nvGraphicFramePr>
        <p:xfrm>
          <a:off x="838200" y="1943506"/>
          <a:ext cx="10515600" cy="297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09421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58794135"/>
                    </a:ext>
                  </a:extLst>
                </a:gridCol>
              </a:tblGrid>
              <a:tr h="951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L1</a:t>
                      </a:r>
                      <a:endParaRPr lang="zh-TW" altLang="en-US" sz="3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L2</a:t>
                      </a:r>
                      <a:endParaRPr lang="zh-TW" altLang="en-US" sz="3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008125"/>
                  </a:ext>
                </a:extLst>
              </a:tr>
              <a:tr h="2019958">
                <a:tc>
                  <a:txBody>
                    <a:bodyPr/>
                    <a:lstStyle/>
                    <a:p>
                      <a:r>
                        <a:rPr lang="zh-TW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有可能導致零權重，因刪除更多特徵而使模型稀疏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會對更大的權重值造成更大的影響，將使權重值保持較小。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345027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2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16" y="163143"/>
            <a:ext cx="7182067" cy="23793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014" y="1706136"/>
            <a:ext cx="5720576" cy="557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6" y="2933448"/>
            <a:ext cx="7330745" cy="28763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21349" y="5107259"/>
            <a:ext cx="4237464" cy="535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06842" y="3836359"/>
            <a:ext cx="4237464" cy="535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r="23226"/>
          <a:stretch/>
        </p:blipFill>
        <p:spPr>
          <a:xfrm>
            <a:off x="7338183" y="598554"/>
            <a:ext cx="4203330" cy="9737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/>
          <a:srcRect r="8331"/>
          <a:stretch/>
        </p:blipFill>
        <p:spPr>
          <a:xfrm>
            <a:off x="7104005" y="2933448"/>
            <a:ext cx="4894707" cy="130469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24181" y="756894"/>
            <a:ext cx="1214804" cy="358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590620" y="1164607"/>
            <a:ext cx="839380" cy="307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274776" y="3070098"/>
            <a:ext cx="1214804" cy="358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609311" y="3625500"/>
            <a:ext cx="1441547" cy="310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9188605" y="1730661"/>
            <a:ext cx="435576" cy="1102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9624181" y="2035326"/>
            <a:ext cx="4915829" cy="7433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改了才有辦法執行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417774" y="226164"/>
            <a:ext cx="4369420" cy="5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Ch9_1_2.py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774" y="779505"/>
            <a:ext cx="5247046" cy="5773423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792554" y="226164"/>
            <a:ext cx="4369420" cy="5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Ch14_2_1.py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3903"/>
            <a:ext cx="6692481" cy="506981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8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避免低度擬合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109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訓練模型學習成效很差，準確度低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2486723"/>
            <a:ext cx="10515600" cy="3657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增加模型複雜</a:t>
            </a:r>
            <a:r>
              <a:rPr lang="zh-TW" altLang="en-US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sz="5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增加神經層數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增加神經元數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使用不同神經層種類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增加樣本資料的特徵數</a:t>
            </a:r>
            <a:endParaRPr lang="en-US" altLang="zh-TW" sz="5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TW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  <a:r>
              <a:rPr lang="zh-TW" altLang="en-US" sz="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5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2EDF-FAB0-488E-BB00-B9D35C12BB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2640</Words>
  <Application>Microsoft Office PowerPoint</Application>
  <PresentationFormat>寬螢幕</PresentationFormat>
  <Paragraphs>280</Paragraphs>
  <Slides>33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調整深度學習模型</vt:lpstr>
      <vt:lpstr>過度擬合</vt:lpstr>
      <vt:lpstr>找出過度擬合</vt:lpstr>
      <vt:lpstr>避免過度擬合</vt:lpstr>
      <vt:lpstr>L1和L2常規化(正規化)</vt:lpstr>
      <vt:lpstr> L1和L2的比較</vt:lpstr>
      <vt:lpstr>PowerPoint 簡報</vt:lpstr>
      <vt:lpstr>PowerPoint 簡報</vt:lpstr>
      <vt:lpstr>避免低度擬合</vt:lpstr>
      <vt:lpstr>加速神經網路訓練-選擇優化器</vt:lpstr>
      <vt:lpstr>Keras優化器超參數SGD</vt:lpstr>
      <vt:lpstr>動量(Momentum)</vt:lpstr>
      <vt:lpstr>學習衰減係數(Ir)</vt:lpstr>
      <vt:lpstr>自適性學習率</vt:lpstr>
      <vt:lpstr>自訂Keras優化器</vt:lpstr>
      <vt:lpstr>PowerPoint 簡報</vt:lpstr>
      <vt:lpstr>PowerPoint 簡報</vt:lpstr>
      <vt:lpstr>批次正規化(BN)</vt:lpstr>
      <vt:lpstr>在MLP使用批次正規化</vt:lpstr>
      <vt:lpstr>PowerPoint 簡報</vt:lpstr>
      <vt:lpstr>PowerPoint 簡報</vt:lpstr>
      <vt:lpstr>CNN使用批次正規化BN層</vt:lpstr>
      <vt:lpstr>PowerPoint 簡報</vt:lpstr>
      <vt:lpstr>PowerPoint 簡報</vt:lpstr>
      <vt:lpstr>在正確的時間停止訓練</vt:lpstr>
      <vt:lpstr>PowerPoint 簡報</vt:lpstr>
      <vt:lpstr>EarlyStopping類別</vt:lpstr>
      <vt:lpstr>延遲提早停止訓練</vt:lpstr>
      <vt:lpstr>使用準確度提早停止訓練</vt:lpstr>
      <vt:lpstr>訓練時自動儲存最佳權重</vt:lpstr>
      <vt:lpstr>PowerPoint 簡報</vt:lpstr>
      <vt:lpstr>載入最佳權重檔</vt:lpstr>
      <vt:lpstr>同時使用EarlyStopping和ModelCheckpoint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調整深度學習模型</dc:title>
  <dc:creator>林雅婕</dc:creator>
  <cp:lastModifiedBy>林雅婕</cp:lastModifiedBy>
  <cp:revision>72</cp:revision>
  <dcterms:created xsi:type="dcterms:W3CDTF">2023-02-05T14:27:19Z</dcterms:created>
  <dcterms:modified xsi:type="dcterms:W3CDTF">2023-02-20T09:32:46Z</dcterms:modified>
</cp:coreProperties>
</file>