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5" r:id="rId5"/>
    <p:sldId id="263" r:id="rId6"/>
    <p:sldId id="266" r:id="rId7"/>
    <p:sldId id="268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E1B3D2"/>
    <a:srgbClr val="99CCFF"/>
    <a:srgbClr val="0066FF"/>
    <a:srgbClr val="FF9933"/>
    <a:srgbClr val="FFC000"/>
    <a:srgbClr val="3788FF"/>
    <a:srgbClr val="C0B4FF"/>
    <a:srgbClr val="FAFAD1"/>
    <a:srgbClr val="99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58A7-C7AA-4F91-9CE7-254A5248EFF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66B3-3C56-400E-9BB3-0E3AAC2D8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66B3-3C56-400E-9BB3-0E3AAC2D8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EFF0BD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9" name="橢圓 8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3" name="橢圓 12"/>
          <p:cNvSpPr/>
          <p:nvPr userDrawn="1"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3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7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995D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C0B4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10" name="橢圓 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橢圓 12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3788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 userDrawn="1"/>
        </p:nvGrpSpPr>
        <p:grpSpPr>
          <a:xfrm flipH="1">
            <a:off x="4429006" y="-673930"/>
            <a:ext cx="1603233" cy="388171"/>
            <a:chOff x="5295279" y="1787892"/>
            <a:chExt cx="1603233" cy="388171"/>
          </a:xfrm>
        </p:grpSpPr>
        <p:sp>
          <p:nvSpPr>
            <p:cNvPr id="24" name="橢圓 23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27" grpId="0" animBg="1"/>
    </p:bld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F8E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17" grpId="0" animBg="1"/>
    </p:bld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C0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(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6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FC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2" r:id="rId6"/>
    <p:sldLayoutId id="2147483664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85833" y="1308550"/>
            <a:ext cx="6254697" cy="2454911"/>
            <a:chOff x="3351114" y="1222489"/>
            <a:chExt cx="6254697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727861" cy="1394004"/>
              <a:chOff x="-1790722" y="908992"/>
              <a:chExt cx="3727861" cy="139400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7080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 </a:t>
                </a:r>
                <a:endParaRPr lang="zh-TW" altLang="en-US" sz="80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326243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</a:t>
                </a:r>
                <a:endParaRPr lang="zh-TW" altLang="en-US" sz="8000" b="1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351114" y="2419197"/>
              <a:ext cx="6254697" cy="1258203"/>
              <a:chOff x="5005423" y="3186460"/>
              <a:chExt cx="6254697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040148" y="3244334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05423" y="3186460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468705" y="4010615"/>
            <a:ext cx="6263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組長：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10946009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陳品茹</a:t>
            </a:r>
            <a:endParaRPr lang="en-US" altLang="zh-TW" sz="24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組員：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10946003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吳宇晞、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10946010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劉姿妘</a:t>
            </a:r>
            <a:endParaRPr lang="en-US" altLang="zh-TW" sz="24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10946013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趙　晴、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10946029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李嘉羚</a:t>
            </a:r>
            <a:endParaRPr lang="en-US" altLang="zh-TW" sz="24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指導教授：李文毅 老師</a:t>
            </a:r>
            <a:endParaRPr lang="zh-TW" altLang="en-US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85833" y="1308550"/>
            <a:ext cx="6254697" cy="2454911"/>
            <a:chOff x="3351114" y="1222489"/>
            <a:chExt cx="6254697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727861" cy="1394004"/>
              <a:chOff x="-1790722" y="908992"/>
              <a:chExt cx="3727861" cy="139400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7080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 </a:t>
                </a:r>
                <a:endParaRPr lang="zh-TW" altLang="en-US" sz="80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326243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0" b="1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趣放假</a:t>
                </a:r>
                <a:endParaRPr lang="zh-TW" altLang="en-US" sz="8000" b="1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351114" y="2419197"/>
              <a:ext cx="6254697" cy="1258203"/>
              <a:chOff x="5005423" y="3186460"/>
              <a:chExt cx="6254697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040148" y="3244334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05423" y="3186460"/>
                <a:ext cx="62199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Trip Fun Chill</a:t>
                </a:r>
                <a:endParaRPr lang="zh-TW" altLang="en-US" sz="72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468705" y="4010615"/>
            <a:ext cx="6263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組長：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10946009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陳品茹</a:t>
            </a:r>
            <a:endParaRPr lang="en-US" altLang="zh-TW" sz="24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組員：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10946003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吳宇晞、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10946010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劉姿妘</a:t>
            </a:r>
            <a:endParaRPr lang="en-US" altLang="zh-TW" sz="24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10946013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趙　晴、</a:t>
            </a:r>
            <a:r>
              <a:rPr lang="en-US" altLang="zh-TW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10946029</a:t>
            </a:r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李嘉羚</a:t>
            </a:r>
            <a:endParaRPr lang="en-US" altLang="zh-TW" sz="24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指導教授：李文毅 老師</a:t>
            </a:r>
            <a:endParaRPr lang="zh-TW" altLang="en-US" sz="24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459" y="6061425"/>
            <a:ext cx="34275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 smtClean="0">
                <a:latin typeface="Comic Sans MS" panose="030F0702030302020204" pitchFamily="66" charset="0"/>
                <a:ea typeface="AaKLYLDYW (Non-Commercial Use)" panose="02010600010101010101" pitchFamily="2" charset="-122"/>
              </a:rPr>
              <a:t>THE END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2.59259E-6 L 5E-6 -0.07222 " pathEditMode="relative" rAng="0" ptsTypes="AA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364638" y="1303446"/>
            <a:ext cx="4444777" cy="4444777"/>
          </a:xfrm>
          <a:prstGeom prst="ellipse">
            <a:avLst/>
          </a:prstGeom>
          <a:solidFill>
            <a:srgbClr val="F8E7A0"/>
          </a:solidFill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10228545" y="235672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611722" y="4478850"/>
            <a:ext cx="4444777" cy="4444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9689798" y="279922"/>
            <a:ext cx="659291" cy="6592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239619" y="1542646"/>
            <a:ext cx="1272349" cy="3845810"/>
            <a:chOff x="1469159" y="1542646"/>
            <a:chExt cx="1272349" cy="3845810"/>
          </a:xfrm>
        </p:grpSpPr>
        <p:sp>
          <p:nvSpPr>
            <p:cNvPr id="6" name="文字方塊 5"/>
            <p:cNvSpPr txBox="1"/>
            <p:nvPr/>
          </p:nvSpPr>
          <p:spPr>
            <a:xfrm>
              <a:off x="1529317" y="1602804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目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　</a:t>
              </a:r>
              <a:endParaRPr lang="en-US" altLang="zh-TW" sz="80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錄</a:t>
              </a:r>
              <a:endParaRPr lang="zh-TW" altLang="en-US" sz="80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69159" y="1542646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目</a:t>
              </a:r>
              <a:endParaRPr lang="en-US" altLang="zh-TW" sz="8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　</a:t>
              </a:r>
              <a:endParaRPr lang="en-US" altLang="zh-TW" sz="8000" b="1" dirty="0" smtClean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8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錄</a:t>
              </a:r>
              <a:endParaRPr lang="zh-TW" altLang="en-US" sz="8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16289" y="1874239"/>
            <a:ext cx="983488" cy="3267126"/>
            <a:chOff x="3644754" y="1542646"/>
            <a:chExt cx="983488" cy="3267126"/>
          </a:xfrm>
        </p:grpSpPr>
        <p:sp>
          <p:nvSpPr>
            <p:cNvPr id="10" name="文字方塊 9"/>
            <p:cNvSpPr txBox="1"/>
            <p:nvPr/>
          </p:nvSpPr>
          <p:spPr>
            <a:xfrm>
              <a:off x="3704912" y="1602804"/>
              <a:ext cx="923330" cy="320696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rPr>
                <a:t>CONTENT</a:t>
              </a:r>
              <a:endParaRPr lang="zh-TW" altLang="en-US" sz="48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644754" y="1542646"/>
              <a:ext cx="923330" cy="320696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CONTENT</a:t>
              </a:r>
              <a:endParaRPr lang="en-US" altLang="zh-TW" sz="48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04744" y="1285232"/>
            <a:ext cx="930125" cy="949469"/>
            <a:chOff x="4704744" y="1285232"/>
            <a:chExt cx="930125" cy="949469"/>
          </a:xfrm>
        </p:grpSpPr>
        <p:grpSp>
          <p:nvGrpSpPr>
            <p:cNvPr id="12" name="群組 11"/>
            <p:cNvGrpSpPr/>
            <p:nvPr/>
          </p:nvGrpSpPr>
          <p:grpSpPr>
            <a:xfrm>
              <a:off x="4704744" y="1285232"/>
              <a:ext cx="905826" cy="928163"/>
              <a:chOff x="3945492" y="1459404"/>
              <a:chExt cx="733280" cy="751362"/>
            </a:xfrm>
          </p:grpSpPr>
          <p:sp>
            <p:nvSpPr>
              <p:cNvPr id="13" name="套索 12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CCCCFF"/>
                  </a:gs>
                  <a:gs pos="49000">
                    <a:srgbClr val="9966FF"/>
                  </a:gs>
                  <a:gs pos="100000">
                    <a:srgbClr val="9900FF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7030A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4919661" y="1311371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921097" y="1290065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Github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分工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04744" y="2814727"/>
            <a:ext cx="930125" cy="949469"/>
            <a:chOff x="4704744" y="2814727"/>
            <a:chExt cx="930125" cy="949469"/>
          </a:xfrm>
        </p:grpSpPr>
        <p:grpSp>
          <p:nvGrpSpPr>
            <p:cNvPr id="24" name="群組 23"/>
            <p:cNvGrpSpPr/>
            <p:nvPr/>
          </p:nvGrpSpPr>
          <p:grpSpPr>
            <a:xfrm>
              <a:off x="4704744" y="2814727"/>
              <a:ext cx="905826" cy="928163"/>
              <a:chOff x="3945492" y="1459404"/>
              <a:chExt cx="733280" cy="751362"/>
            </a:xfrm>
          </p:grpSpPr>
          <p:sp>
            <p:nvSpPr>
              <p:cNvPr id="25" name="套索 24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5000">
                    <a:srgbClr val="00B0F0"/>
                  </a:gs>
                  <a:gs pos="100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0066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4919661" y="284086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2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921097" y="281956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餐廳等候系統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019444" y="4543737"/>
            <a:ext cx="894734" cy="89473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704744" y="4474017"/>
            <a:ext cx="930125" cy="949469"/>
            <a:chOff x="4704744" y="4474017"/>
            <a:chExt cx="930125" cy="949469"/>
          </a:xfrm>
        </p:grpSpPr>
        <p:grpSp>
          <p:nvGrpSpPr>
            <p:cNvPr id="30" name="群組 29"/>
            <p:cNvGrpSpPr/>
            <p:nvPr/>
          </p:nvGrpSpPr>
          <p:grpSpPr>
            <a:xfrm>
              <a:off x="4704744" y="4474017"/>
              <a:ext cx="905826" cy="928163"/>
              <a:chOff x="3945492" y="1459404"/>
              <a:chExt cx="733280" cy="751362"/>
            </a:xfrm>
          </p:grpSpPr>
          <p:sp>
            <p:nvSpPr>
              <p:cNvPr id="31" name="套索 30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FFE699"/>
                  </a:gs>
                  <a:gs pos="57000">
                    <a:srgbClr val="FFC000"/>
                  </a:gs>
                  <a:gs pos="100000">
                    <a:srgbClr val="FF993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2" name="直線接點 31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FFC0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4919661" y="450015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921097" y="447885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系統展示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-1969345" y="671333"/>
            <a:ext cx="5672938" cy="567293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1846634" y="470662"/>
            <a:ext cx="814179" cy="814179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452483" y="190926"/>
            <a:ext cx="660031" cy="66003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5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28" grpId="0"/>
      <p:bldP spid="29" grpId="0" animBg="1"/>
      <p:bldP spid="34" grpId="0"/>
      <p:bldP spid="43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326090" cy="2596765"/>
            <a:chOff x="2666069" y="1846046"/>
            <a:chExt cx="2326090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326090" cy="1392888"/>
              <a:chOff x="1590231" y="2411486"/>
              <a:chExt cx="2326090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746156" cy="1627533"/>
              <a:chOff x="5888086" y="3186461"/>
              <a:chExt cx="1746156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01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01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991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45593" y="2886254"/>
            <a:ext cx="5857687" cy="1323439"/>
            <a:chOff x="5249765" y="2275827"/>
            <a:chExt cx="5857687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5857687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8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Github</a:t>
              </a:r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分工</a:t>
              </a:r>
              <a:endPara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30960"/>
            <a:ext cx="1217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01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57441" y="122058"/>
            <a:ext cx="4662359" cy="1107996"/>
            <a:chOff x="5249764" y="2275827"/>
            <a:chExt cx="591358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4" y="2275827"/>
              <a:ext cx="591358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6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Github</a:t>
              </a:r>
              <a:r>
                <a:rPr lang="zh-TW" altLang="en-US" sz="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分工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33352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7" name="橢圓 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2364" y="2063073"/>
            <a:ext cx="10997460" cy="3052938"/>
            <a:chOff x="622364" y="2063073"/>
            <a:chExt cx="10997460" cy="3052938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4"/>
            <a:stretch/>
          </p:blipFill>
          <p:spPr>
            <a:xfrm>
              <a:off x="622364" y="2361237"/>
              <a:ext cx="10997460" cy="2754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字方塊 14"/>
            <p:cNvSpPr txBox="1"/>
            <p:nvPr/>
          </p:nvSpPr>
          <p:spPr>
            <a:xfrm>
              <a:off x="2575893" y="2063073"/>
              <a:ext cx="7090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latin typeface="Comic Sans MS" panose="030F0702030302020204" pitchFamily="66" charset="0"/>
                  <a:ea typeface="AaKLYLDYW (Non-Commercial Use)" panose="02010600010101010101" pitchFamily="2" charset="-122"/>
                </a:rPr>
                <a:t>Mar 12, 2023 – Dec 14, 2023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2364" y="1688125"/>
            <a:ext cx="11067124" cy="4642412"/>
            <a:chOff x="886791" y="1783859"/>
            <a:chExt cx="10743081" cy="4506483"/>
          </a:xfrm>
        </p:grpSpPr>
        <p:grpSp>
          <p:nvGrpSpPr>
            <p:cNvPr id="22" name="群組 21"/>
            <p:cNvGrpSpPr/>
            <p:nvPr/>
          </p:nvGrpSpPr>
          <p:grpSpPr>
            <a:xfrm>
              <a:off x="886791" y="1783859"/>
              <a:ext cx="10743081" cy="4506483"/>
              <a:chOff x="886791" y="1783859"/>
              <a:chExt cx="10743081" cy="4506483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25" b="66963"/>
              <a:stretch/>
            </p:blipFill>
            <p:spPr>
              <a:xfrm>
                <a:off x="886791" y="3941679"/>
                <a:ext cx="7184989" cy="2348663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886791" y="1783859"/>
                <a:ext cx="10743081" cy="2281588"/>
                <a:chOff x="1181593" y="4022743"/>
                <a:chExt cx="10314412" cy="219054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3926" r="3425" b="34222"/>
                <a:stretch/>
              </p:blipFill>
              <p:spPr>
                <a:xfrm>
                  <a:off x="1181593" y="4028891"/>
                  <a:ext cx="6931129" cy="21844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259" r="52407" b="939"/>
                <a:stretch/>
              </p:blipFill>
              <p:spPr>
                <a:xfrm>
                  <a:off x="8080236" y="4022743"/>
                  <a:ext cx="3415769" cy="218090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23" name="文字方塊 22"/>
            <p:cNvSpPr txBox="1"/>
            <p:nvPr/>
          </p:nvSpPr>
          <p:spPr>
            <a:xfrm>
              <a:off x="2314658" y="1818752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10946010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劉姿妘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159406" y="1818752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李嘉羚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29825" y="1818752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吳宇晞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14658" y="3967170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10946013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趙　晴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159406" y="3967170"/>
              <a:ext cx="1946951" cy="358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10946009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陳品茹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326090" cy="2596765"/>
            <a:chOff x="2666069" y="1846046"/>
            <a:chExt cx="2326090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326090" cy="1392888"/>
              <a:chOff x="1590231" y="2411486"/>
              <a:chExt cx="2326090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Part</a:t>
                </a:r>
                <a:endParaRPr lang="zh-TW" altLang="en-US" sz="80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746156" cy="1627533"/>
              <a:chOff x="5888086" y="3186461"/>
              <a:chExt cx="1746156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02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02</a:t>
                </a:r>
                <a:endParaRPr lang="zh-TW" altLang="en-US" sz="9600" dirty="0"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045113" y="2886254"/>
            <a:ext cx="6420060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餐廳等候系統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91" y="30960"/>
            <a:ext cx="1217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02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642461" y="1938385"/>
            <a:ext cx="54264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每個單位需要</a:t>
            </a:r>
            <a:r>
              <a:rPr lang="en-US" altLang="zh-TW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分鐘</a:t>
            </a:r>
            <a:endParaRPr lang="en-US" altLang="zh-TW" sz="40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每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分鐘可完成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個單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位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03579" y="193838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前提：</a:t>
            </a:r>
            <a:endParaRPr lang="zh-TW" altLang="en-US" sz="4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42461" y="3908556"/>
            <a:ext cx="357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青菜牛肉</a:t>
            </a:r>
            <a:r>
              <a:rPr lang="en-US" altLang="zh-TW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</a:t>
            </a:r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單位</a:t>
            </a:r>
            <a:endParaRPr lang="en-US" altLang="zh-TW" sz="4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炒魷魚</a:t>
            </a:r>
            <a:r>
              <a:rPr lang="en-US" altLang="zh-TW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單位</a:t>
            </a:r>
            <a:endParaRPr lang="en-US" altLang="zh-TW" sz="4000" b="1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蝦仁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炒蛋</a:t>
            </a:r>
            <a:r>
              <a:rPr lang="en-US" altLang="zh-TW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單</a:t>
            </a:r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103579" y="39085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範例</a:t>
            </a:r>
            <a:r>
              <a:rPr lang="zh-TW" altLang="en-US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：</a:t>
            </a:r>
            <a:endParaRPr lang="zh-TW" altLang="en-US" sz="4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6" y="1415707"/>
            <a:ext cx="3578662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9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70391" y="30960"/>
            <a:ext cx="1217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02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74" name="文字方塊 7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圖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6" y="1415707"/>
            <a:ext cx="3578662" cy="5169856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14337" y="1828594"/>
            <a:ext cx="3017798" cy="4475582"/>
            <a:chOff x="6693315" y="1747748"/>
            <a:chExt cx="3161413" cy="4688572"/>
          </a:xfrm>
        </p:grpSpPr>
        <p:grpSp>
          <p:nvGrpSpPr>
            <p:cNvPr id="10" name="群組 9"/>
            <p:cNvGrpSpPr/>
            <p:nvPr/>
          </p:nvGrpSpPr>
          <p:grpSpPr>
            <a:xfrm>
              <a:off x="6693315" y="1747748"/>
              <a:ext cx="3161413" cy="4688572"/>
              <a:chOff x="6693315" y="1553504"/>
              <a:chExt cx="3371677" cy="5000407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6693315" y="1553504"/>
                <a:ext cx="3371677" cy="5000407"/>
                <a:chOff x="1354538" y="1747633"/>
                <a:chExt cx="3371677" cy="5000407"/>
              </a:xfrm>
            </p:grpSpPr>
            <p:sp>
              <p:nvSpPr>
                <p:cNvPr id="75" name="圓角矩形 74"/>
                <p:cNvSpPr/>
                <p:nvPr/>
              </p:nvSpPr>
              <p:spPr>
                <a:xfrm>
                  <a:off x="1354538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1505213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0" name="文字方塊 69"/>
              <p:cNvSpPr txBox="1"/>
              <p:nvPr/>
            </p:nvSpPr>
            <p:spPr>
              <a:xfrm>
                <a:off x="7583523" y="2624525"/>
                <a:ext cx="1581791" cy="65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推薦！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120167" y="3270854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群組 5"/>
              <p:cNvGrpSpPr/>
              <p:nvPr/>
            </p:nvGrpSpPr>
            <p:grpSpPr>
              <a:xfrm>
                <a:off x="6981755" y="3365918"/>
                <a:ext cx="2785328" cy="946728"/>
                <a:chOff x="7105769" y="3721337"/>
                <a:chExt cx="2785328" cy="946728"/>
              </a:xfrm>
            </p:grpSpPr>
            <p:sp>
              <p:nvSpPr>
                <p:cNvPr id="72" name="文字方塊 71"/>
                <p:cNvSpPr txBox="1"/>
                <p:nvPr/>
              </p:nvSpPr>
              <p:spPr>
                <a:xfrm>
                  <a:off x="7592915" y="3721337"/>
                  <a:ext cx="1811037" cy="584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青菜牛肉</a:t>
                  </a:r>
                  <a:endParaRPr lang="zh-TW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7105769" y="4221037"/>
                  <a:ext cx="2785328" cy="4470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平均等待時間：</a:t>
                  </a:r>
                  <a:r>
                    <a:rPr lang="en-US" altLang="zh-TW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15m</a:t>
                  </a:r>
                  <a:endParaRPr lang="zh-TW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4" name="文字方塊 53"/>
              <p:cNvSpPr txBox="1"/>
              <p:nvPr/>
            </p:nvSpPr>
            <p:spPr>
              <a:xfrm>
                <a:off x="7812769" y="4403030"/>
                <a:ext cx="1123301" cy="65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菜單</a:t>
                </a: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7120167" y="5049361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6981755" y="5160939"/>
                <a:ext cx="2785328" cy="946729"/>
                <a:chOff x="7105769" y="3487286"/>
                <a:chExt cx="2785328" cy="946729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7793504" y="3487286"/>
                  <a:ext cx="1409858" cy="584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炒魷魚</a:t>
                  </a:r>
                  <a:endParaRPr lang="zh-TW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文字方塊 57"/>
                <p:cNvSpPr txBox="1"/>
                <p:nvPr/>
              </p:nvSpPr>
              <p:spPr>
                <a:xfrm>
                  <a:off x="7105769" y="3986987"/>
                  <a:ext cx="2785328" cy="4470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平均等待時間：</a:t>
                  </a:r>
                  <a:r>
                    <a:rPr lang="en-US" altLang="zh-TW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微軟正黑體" panose="020B0604030504040204" pitchFamily="34" charset="-120"/>
                    </a:rPr>
                    <a:t>20m</a:t>
                  </a:r>
                  <a:endParaRPr lang="zh-TW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61" name="文字方塊 60"/>
            <p:cNvSpPr txBox="1"/>
            <p:nvPr/>
          </p:nvSpPr>
          <p:spPr>
            <a:xfrm>
              <a:off x="7205585" y="2086268"/>
              <a:ext cx="2127994" cy="48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使用者：客人</a:t>
              </a:r>
              <a:endPara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0665" y="1828594"/>
            <a:ext cx="3017798" cy="4475582"/>
            <a:chOff x="897700" y="1747748"/>
            <a:chExt cx="3161413" cy="4688572"/>
          </a:xfrm>
        </p:grpSpPr>
        <p:grpSp>
          <p:nvGrpSpPr>
            <p:cNvPr id="48" name="群組 47"/>
            <p:cNvGrpSpPr/>
            <p:nvPr/>
          </p:nvGrpSpPr>
          <p:grpSpPr>
            <a:xfrm>
              <a:off x="897700" y="1747748"/>
              <a:ext cx="3161413" cy="4688572"/>
              <a:chOff x="1430436" y="1553504"/>
              <a:chExt cx="3371677" cy="5000407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430436" y="1553504"/>
                <a:ext cx="3371677" cy="5000407"/>
                <a:chOff x="1354539" y="1747633"/>
                <a:chExt cx="3371677" cy="5000407"/>
              </a:xfrm>
            </p:grpSpPr>
            <p:sp>
              <p:nvSpPr>
                <p:cNvPr id="9" name="圓角矩形 8"/>
                <p:cNvSpPr/>
                <p:nvPr/>
              </p:nvSpPr>
              <p:spPr>
                <a:xfrm>
                  <a:off x="1354539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509947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2" name="文字方塊 41"/>
              <p:cNvSpPr txBox="1"/>
              <p:nvPr/>
            </p:nvSpPr>
            <p:spPr>
              <a:xfrm>
                <a:off x="1866886" y="2722481"/>
                <a:ext cx="2498772" cy="65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目前準備中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857286" y="3368810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1887483" y="3706814"/>
                <a:ext cx="2457580" cy="58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青菜牛肉：</a:t>
                </a:r>
                <a:r>
                  <a:rPr lang="en-US" altLang="zh-TW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0</a:t>
                </a:r>
                <a:endPara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088072" y="4531181"/>
                <a:ext cx="2056400" cy="58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炒魷魚：</a:t>
                </a:r>
                <a:r>
                  <a:rPr lang="en-US" altLang="zh-TW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2</a:t>
                </a:r>
                <a:endPara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887483" y="5355548"/>
                <a:ext cx="2457580" cy="58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蝦仁炒蛋：</a:t>
                </a:r>
                <a:r>
                  <a:rPr lang="en-US" altLang="zh-TW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3</a:t>
                </a:r>
                <a:endPara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2" name="文字方塊 61"/>
            <p:cNvSpPr txBox="1"/>
            <p:nvPr/>
          </p:nvSpPr>
          <p:spPr>
            <a:xfrm>
              <a:off x="1414408" y="2086268"/>
              <a:ext cx="2127994" cy="48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使用者：餐廳</a:t>
              </a:r>
              <a:endParaRPr lang="zh-TW" altLang="en-US" sz="24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07010" y="4318441"/>
            <a:ext cx="4054450" cy="2036786"/>
            <a:chOff x="6576761" y="4412157"/>
            <a:chExt cx="4054450" cy="2036786"/>
          </a:xfrm>
        </p:grpSpPr>
        <p:sp>
          <p:nvSpPr>
            <p:cNvPr id="81" name="雲朵形圖說文字 80"/>
            <p:cNvSpPr/>
            <p:nvPr/>
          </p:nvSpPr>
          <p:spPr>
            <a:xfrm flipH="1">
              <a:off x="6576761" y="4412157"/>
              <a:ext cx="4054450" cy="2036786"/>
            </a:xfrm>
            <a:prstGeom prst="cloudCallout">
              <a:avLst>
                <a:gd name="adj1" fmla="val -54345"/>
                <a:gd name="adj2" fmla="val 25613"/>
              </a:avLst>
            </a:prstGeom>
            <a:solidFill>
              <a:srgbClr val="FFE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7089726" y="4576768"/>
              <a:ext cx="3432350" cy="1384995"/>
              <a:chOff x="7677989" y="660332"/>
              <a:chExt cx="3432350" cy="138499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7687822" y="679996"/>
                <a:ext cx="2050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7677989" y="660332"/>
                <a:ext cx="343235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1.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推薦菜品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2.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菜品平均等待時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間</a:t>
                </a:r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3864353" y="1606647"/>
            <a:ext cx="3875484" cy="1976309"/>
            <a:chOff x="3864353" y="1606647"/>
            <a:chExt cx="3875484" cy="1976309"/>
          </a:xfrm>
        </p:grpSpPr>
        <p:sp>
          <p:nvSpPr>
            <p:cNvPr id="22" name="雲朵形圖說文字 21"/>
            <p:cNvSpPr/>
            <p:nvPr/>
          </p:nvSpPr>
          <p:spPr>
            <a:xfrm>
              <a:off x="3864353" y="1606647"/>
              <a:ext cx="3856425" cy="1976309"/>
            </a:xfrm>
            <a:prstGeom prst="cloudCallout">
              <a:avLst>
                <a:gd name="adj1" fmla="val -55548"/>
                <a:gd name="adj2" fmla="val 270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195277" y="2002551"/>
              <a:ext cx="3544560" cy="861774"/>
              <a:chOff x="7516480" y="-11597"/>
              <a:chExt cx="3544560" cy="861774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7526313" y="8067"/>
                <a:ext cx="17363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7516480" y="-11597"/>
                <a:ext cx="354456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2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2 * 2 + 3 * 2 ) / 5 = </a:t>
                </a:r>
                <a:r>
                  <a:rPr lang="en-US" altLang="zh-TW" sz="2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2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547786" y="2798783"/>
              <a:ext cx="26965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目前</a:t>
              </a:r>
              <a:r>
                <a: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需等待</a:t>
              </a:r>
              <a:r>
                <a:rPr lang="zh-TW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單位</a:t>
              </a:r>
              <a:r>
                <a:rPr lang="en-US" altLang="zh-TW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) </a:t>
              </a:r>
              <a:endPara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103579" y="1938385"/>
            <a:ext cx="6965368" cy="1323439"/>
            <a:chOff x="5103579" y="1938385"/>
            <a:chExt cx="6965368" cy="1323439"/>
          </a:xfrm>
        </p:grpSpPr>
        <p:sp>
          <p:nvSpPr>
            <p:cNvPr id="89" name="文字方塊 88"/>
            <p:cNvSpPr txBox="1"/>
            <p:nvPr/>
          </p:nvSpPr>
          <p:spPr>
            <a:xfrm>
              <a:off x="6642461" y="1938385"/>
              <a:ext cx="542648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每個單位需要</a:t>
              </a:r>
              <a:r>
                <a:rPr lang="en-US" altLang="zh-TW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5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分鐘</a:t>
              </a:r>
              <a:endParaRPr lang="en-US" altLang="zh-TW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每</a:t>
              </a:r>
              <a:r>
                <a:rPr lang="en-US" altLang="zh-TW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5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分鐘可完成</a:t>
              </a:r>
              <a:r>
                <a:rPr lang="en-US" altLang="zh-TW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5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個單位</a:t>
              </a:r>
              <a:endPara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103579" y="193838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前提：</a:t>
              </a:r>
              <a:endPara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103579" y="3908556"/>
            <a:ext cx="5113900" cy="1938992"/>
            <a:chOff x="5103579" y="3908556"/>
            <a:chExt cx="5113900" cy="1938992"/>
          </a:xfrm>
        </p:grpSpPr>
        <p:sp>
          <p:nvSpPr>
            <p:cNvPr id="91" name="文字方塊 90"/>
            <p:cNvSpPr txBox="1"/>
            <p:nvPr/>
          </p:nvSpPr>
          <p:spPr>
            <a:xfrm>
              <a:off x="6642461" y="3908556"/>
              <a:ext cx="357501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青菜牛肉</a:t>
              </a:r>
              <a:r>
                <a:rPr lang="en-US" altLang="zh-TW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1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單位</a:t>
              </a:r>
              <a:endPara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炒魷魚</a:t>
              </a:r>
              <a:r>
                <a:rPr lang="en-US" altLang="zh-TW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2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單位</a:t>
              </a:r>
              <a:endParaRPr lang="en-US" altLang="zh-TW" sz="4000" b="1" dirty="0" smtClean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蝦仁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炒蛋</a:t>
              </a:r>
              <a:r>
                <a:rPr lang="en-US" altLang="zh-TW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2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單</a:t>
              </a:r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位</a:t>
              </a: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103579" y="3908556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範例</a:t>
              </a:r>
              <a:r>
                <a:rPr lang="zh-TW" altLang="en-US" sz="4000" b="1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：</a:t>
              </a:r>
              <a:endParaRPr lang="zh-TW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9869 -0.3037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3593 -0.531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2659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401 -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4362 -4.07407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326090" cy="2596765"/>
            <a:chOff x="2666069" y="1846046"/>
            <a:chExt cx="2326090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326090" cy="1392888"/>
              <a:chOff x="1590231" y="2411486"/>
              <a:chExt cx="2326090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227979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746156" cy="1627533"/>
              <a:chOff x="5888086" y="3186461"/>
              <a:chExt cx="1746156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6882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Comic Sans MS" panose="030F0702030302020204" pitchFamily="66" charset="0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>
                  <a:latin typeface="Comic Sans MS" panose="030F0702030302020204" pitchFamily="66" charset="0"/>
                </a:endParaRPr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05401" y="2886254"/>
            <a:ext cx="5204209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系統展示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03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99567" y="122058"/>
            <a:ext cx="3613998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68077"/>
              <a:ext cx="1599879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21" name="橢圓 20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5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258</Words>
  <Application>Microsoft Office PowerPoint</Application>
  <PresentationFormat>寬螢幕</PresentationFormat>
  <Paragraphs>95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AaKLYLDYW (Non-Commercial Use)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264</cp:revision>
  <dcterms:created xsi:type="dcterms:W3CDTF">2023-12-13T16:06:38Z</dcterms:created>
  <dcterms:modified xsi:type="dcterms:W3CDTF">2023-12-14T16:09:51Z</dcterms:modified>
</cp:coreProperties>
</file>