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2" r:id="rId4"/>
    <p:sldId id="265" r:id="rId5"/>
    <p:sldId id="263" r:id="rId6"/>
    <p:sldId id="266" r:id="rId7"/>
    <p:sldId id="268" r:id="rId8"/>
    <p:sldId id="264" r:id="rId9"/>
    <p:sldId id="267" r:id="rId10"/>
    <p:sldId id="25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E1B3D2"/>
    <a:srgbClr val="99CCFF"/>
    <a:srgbClr val="0066FF"/>
    <a:srgbClr val="FF9933"/>
    <a:srgbClr val="FFC000"/>
    <a:srgbClr val="3788FF"/>
    <a:srgbClr val="C0B4FF"/>
    <a:srgbClr val="FAFAD1"/>
    <a:srgbClr val="99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C58A7-C7AA-4F91-9CE7-254A5248EFF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66B3-3C56-400E-9BB3-0E3AAC2D8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4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266B3-3C56-400E-9BB3-0E3AAC2D89A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67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rgbClr val="EFF0BD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 userDrawn="1"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9" name="橢圓 8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1" name="橢圓 10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3" name="橢圓 12"/>
          <p:cNvSpPr/>
          <p:nvPr userDrawn="1"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 userDrawn="1"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 userDrawn="1"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96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438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86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48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1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37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3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rgbClr val="99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rgbClr val="99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991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rgbClr val="995D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rgbClr val="C0B4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C0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 userDrawn="1"/>
        </p:nvGrpSpPr>
        <p:grpSpPr>
          <a:xfrm flipH="1">
            <a:off x="4320722" y="-758149"/>
            <a:ext cx="1603233" cy="388171"/>
            <a:chOff x="5295279" y="1787892"/>
            <a:chExt cx="1603233" cy="388171"/>
          </a:xfrm>
        </p:grpSpPr>
        <p:sp>
          <p:nvSpPr>
            <p:cNvPr id="10" name="橢圓 9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橢圓 12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6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rgbClr val="3788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 userDrawn="1"/>
        </p:nvGrpSpPr>
        <p:grpSpPr>
          <a:xfrm flipH="1">
            <a:off x="4429006" y="-673930"/>
            <a:ext cx="1603233" cy="388171"/>
            <a:chOff x="5295279" y="1787892"/>
            <a:chExt cx="1603233" cy="388171"/>
          </a:xfrm>
        </p:grpSpPr>
        <p:sp>
          <p:nvSpPr>
            <p:cNvPr id="24" name="橢圓 23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橢圓 26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7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  <p:bldP spid="14" grpId="0" animBg="1"/>
      <p:bldP spid="16" grpId="0" animBg="1"/>
      <p:bldP spid="27" grpId="0" animBg="1"/>
    </p:bld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 userDrawn="1"/>
        </p:nvSpPr>
        <p:spPr>
          <a:xfrm flipH="1">
            <a:off x="-528000" y="458881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 flipH="1">
            <a:off x="8102287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 userDrawn="1"/>
        </p:nvSpPr>
        <p:spPr>
          <a:xfrm flipH="1">
            <a:off x="2928754" y="6223453"/>
            <a:ext cx="894734" cy="894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 userDrawn="1"/>
        </p:nvSpPr>
        <p:spPr>
          <a:xfrm flipH="1">
            <a:off x="3446557" y="6038258"/>
            <a:ext cx="563636" cy="5636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 userDrawn="1"/>
        </p:nvSpPr>
        <p:spPr>
          <a:xfrm flipH="1">
            <a:off x="764412" y="2052414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 userDrawn="1"/>
        </p:nvSpPr>
        <p:spPr>
          <a:xfrm flipH="1">
            <a:off x="7138513" y="-1437926"/>
            <a:ext cx="3186162" cy="3186162"/>
          </a:xfrm>
          <a:prstGeom prst="ellipse">
            <a:avLst/>
          </a:prstGeom>
          <a:noFill/>
          <a:ln w="57150">
            <a:solidFill>
              <a:srgbClr val="F8E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 userDrawn="1"/>
        </p:nvSpPr>
        <p:spPr>
          <a:xfrm flipH="1">
            <a:off x="8394211" y="4740356"/>
            <a:ext cx="3860927" cy="386092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65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  <p:bldP spid="14" grpId="0" animBg="1"/>
      <p:bldP spid="16" grpId="0" animBg="1"/>
      <p:bldP spid="17" grpId="0" animBg="1"/>
    </p:bld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99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C0B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99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995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C0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88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2" grpId="0" animBg="1"/>
      <p:bldP spid="23" grpId="0" animBg="1"/>
      <p:bldP spid="2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9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2" grpId="0" animBg="1"/>
      <p:bldP spid="23" grpId="0" animBg="1"/>
      <p:bldP spid="2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(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37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9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zh-TW" altLang="en-US" sz="2400" b="1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795E361D-9413-4254-AA94-27C90436F983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-466182" y="-511796"/>
            <a:ext cx="1831996" cy="1831996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116273" y="3889778"/>
            <a:ext cx="3437682" cy="3437682"/>
          </a:xfrm>
          <a:prstGeom prst="ellipse">
            <a:avLst/>
          </a:prstGeom>
          <a:noFill/>
          <a:ln w="57150">
            <a:solidFill>
              <a:srgbClr val="FFE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 userDrawn="1"/>
        </p:nvSpPr>
        <p:spPr>
          <a:xfrm>
            <a:off x="11421017" y="3261551"/>
            <a:ext cx="986358" cy="98635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 userDrawn="1"/>
        </p:nvSpPr>
        <p:spPr>
          <a:xfrm>
            <a:off x="1545363" y="5476767"/>
            <a:ext cx="567158" cy="56715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 userDrawn="1"/>
        </p:nvSpPr>
        <p:spPr>
          <a:xfrm>
            <a:off x="1828942" y="5760346"/>
            <a:ext cx="381823" cy="381823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00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2" grpId="0" animBg="1"/>
      <p:bldP spid="23" grpId="0" animBg="1"/>
      <p:bldP spid="2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9F12D-8FC8-44DE-A30D-23BC6ECACDCD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BCBB6-196F-4C14-8E29-AC15B882E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36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FCD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093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62" r:id="rId6"/>
    <p:sldLayoutId id="2147483664" r:id="rId7"/>
    <p:sldLayoutId id="2147483663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11" name="橢圓 10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6" name="橢圓 15"/>
          <p:cNvSpPr/>
          <p:nvPr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710555" y="1308550"/>
            <a:ext cx="5331368" cy="2454911"/>
            <a:chOff x="3675836" y="1222489"/>
            <a:chExt cx="5331368" cy="2454911"/>
          </a:xfrm>
        </p:grpSpPr>
        <p:grpSp>
          <p:nvGrpSpPr>
            <p:cNvPr id="22" name="群組 21"/>
            <p:cNvGrpSpPr/>
            <p:nvPr/>
          </p:nvGrpSpPr>
          <p:grpSpPr>
            <a:xfrm>
              <a:off x="4629073" y="1222489"/>
              <a:ext cx="3253373" cy="1270894"/>
              <a:chOff x="-1790722" y="908992"/>
              <a:chExt cx="3253373" cy="1270894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-1770927" y="979557"/>
                <a:ext cx="32335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2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趣放假 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-1790722" y="908992"/>
                <a:ext cx="295946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2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趣放假</a:t>
                </a:r>
                <a:endParaRPr lang="zh-TW" altLang="en-US" sz="72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675836" y="2419197"/>
              <a:ext cx="5331368" cy="1258203"/>
              <a:chOff x="5330145" y="3186460"/>
              <a:chExt cx="5331368" cy="125820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364870" y="3244334"/>
                <a:ext cx="52966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Trip Fun Chill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330145" y="3186460"/>
                <a:ext cx="52966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Trip Fun Chill</a:t>
                </a:r>
                <a:endParaRPr lang="zh-TW" altLang="en-US" sz="7200" dirty="0"/>
              </a:p>
            </p:txBody>
          </p:sp>
        </p:grpSp>
      </p:grpSp>
      <p:sp>
        <p:nvSpPr>
          <p:cNvPr id="28" name="文字方塊 27"/>
          <p:cNvSpPr txBox="1"/>
          <p:nvPr/>
        </p:nvSpPr>
        <p:spPr>
          <a:xfrm>
            <a:off x="795695" y="4010615"/>
            <a:ext cx="5816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組長：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10946009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陳品茹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組員：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10946003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吳宇晞、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10946010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劉姿妘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en-US" altLang="zh-TW" sz="24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	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10946013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趙　晴、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10946029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李嘉羚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指導教授：李文毅 老師</a:t>
            </a:r>
            <a:endParaRPr lang="zh-TW" altLang="en-US" sz="2400" b="1" dirty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3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8" grpId="0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6489290" y="649195"/>
            <a:ext cx="5702710" cy="5702710"/>
            <a:chOff x="6489290" y="649195"/>
            <a:chExt cx="5702710" cy="5702710"/>
          </a:xfrm>
        </p:grpSpPr>
        <p:sp>
          <p:nvSpPr>
            <p:cNvPr id="11" name="橢圓 10"/>
            <p:cNvSpPr/>
            <p:nvPr/>
          </p:nvSpPr>
          <p:spPr>
            <a:xfrm>
              <a:off x="6782231" y="892708"/>
              <a:ext cx="5116828" cy="5116828"/>
            </a:xfrm>
            <a:prstGeom prst="ellipse">
              <a:avLst/>
            </a:prstGeom>
            <a:noFill/>
            <a:ln w="38100">
              <a:solidFill>
                <a:srgbClr val="00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0" name="群組 29"/>
            <p:cNvGrpSpPr/>
            <p:nvPr/>
          </p:nvGrpSpPr>
          <p:grpSpPr>
            <a:xfrm>
              <a:off x="6489290" y="649195"/>
              <a:ext cx="5702710" cy="5702710"/>
              <a:chOff x="6489290" y="649195"/>
              <a:chExt cx="5702710" cy="5702710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6489290" y="649195"/>
                <a:ext cx="5702710" cy="570271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168" b="3614"/>
              <a:stretch>
                <a:fillRect/>
              </a:stretch>
            </p:blipFill>
            <p:spPr>
              <a:xfrm flipH="1">
                <a:off x="6939546" y="1025309"/>
                <a:ext cx="4851626" cy="4851627"/>
              </a:xfrm>
              <a:custGeom>
                <a:avLst/>
                <a:gdLst>
                  <a:gd name="connsiteX0" fmla="*/ 2754227 w 5508455"/>
                  <a:gd name="connsiteY0" fmla="*/ 0 h 5508456"/>
                  <a:gd name="connsiteX1" fmla="*/ 14219 w 5508455"/>
                  <a:gd name="connsiteY1" fmla="*/ 2472624 h 5508456"/>
                  <a:gd name="connsiteX2" fmla="*/ 0 w 5508455"/>
                  <a:gd name="connsiteY2" fmla="*/ 2754209 h 5508456"/>
                  <a:gd name="connsiteX3" fmla="*/ 0 w 5508455"/>
                  <a:gd name="connsiteY3" fmla="*/ 2754248 h 5508456"/>
                  <a:gd name="connsiteX4" fmla="*/ 14219 w 5508455"/>
                  <a:gd name="connsiteY4" fmla="*/ 3035832 h 5508456"/>
                  <a:gd name="connsiteX5" fmla="*/ 2754227 w 5508455"/>
                  <a:gd name="connsiteY5" fmla="*/ 5508456 h 5508456"/>
                  <a:gd name="connsiteX6" fmla="*/ 5508455 w 5508455"/>
                  <a:gd name="connsiteY6" fmla="*/ 2754228 h 5508456"/>
                  <a:gd name="connsiteX7" fmla="*/ 2754227 w 5508455"/>
                  <a:gd name="connsiteY7" fmla="*/ 0 h 550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8455" h="5508456">
                    <a:moveTo>
                      <a:pt x="2754227" y="0"/>
                    </a:moveTo>
                    <a:cubicBezTo>
                      <a:pt x="1328179" y="0"/>
                      <a:pt x="155263" y="1083788"/>
                      <a:pt x="14219" y="2472624"/>
                    </a:cubicBezTo>
                    <a:lnTo>
                      <a:pt x="0" y="2754209"/>
                    </a:lnTo>
                    <a:lnTo>
                      <a:pt x="0" y="2754248"/>
                    </a:lnTo>
                    <a:lnTo>
                      <a:pt x="14219" y="3035832"/>
                    </a:lnTo>
                    <a:cubicBezTo>
                      <a:pt x="155263" y="4424668"/>
                      <a:pt x="1328179" y="5508456"/>
                      <a:pt x="2754227" y="5508456"/>
                    </a:cubicBezTo>
                    <a:cubicBezTo>
                      <a:pt x="4275345" y="5508456"/>
                      <a:pt x="5508455" y="4275346"/>
                      <a:pt x="5508455" y="2754228"/>
                    </a:cubicBezTo>
                    <a:cubicBezTo>
                      <a:pt x="5508455" y="1233110"/>
                      <a:pt x="4275345" y="0"/>
                      <a:pt x="2754227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16" name="橢圓 15"/>
          <p:cNvSpPr/>
          <p:nvPr/>
        </p:nvSpPr>
        <p:spPr>
          <a:xfrm>
            <a:off x="3129914" y="-1254173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-898389" y="4448432"/>
            <a:ext cx="4444777" cy="444477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594556" y="4982202"/>
            <a:ext cx="894734" cy="89473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0645333" y="892708"/>
            <a:ext cx="894734" cy="894734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710555" y="1308550"/>
            <a:ext cx="5331368" cy="2454911"/>
            <a:chOff x="3675836" y="1222489"/>
            <a:chExt cx="5331368" cy="2454911"/>
          </a:xfrm>
        </p:grpSpPr>
        <p:grpSp>
          <p:nvGrpSpPr>
            <p:cNvPr id="22" name="群組 21"/>
            <p:cNvGrpSpPr/>
            <p:nvPr/>
          </p:nvGrpSpPr>
          <p:grpSpPr>
            <a:xfrm>
              <a:off x="4629073" y="1222489"/>
              <a:ext cx="3253373" cy="1270894"/>
              <a:chOff x="-1790722" y="908992"/>
              <a:chExt cx="3253373" cy="1270894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-1770927" y="979557"/>
                <a:ext cx="32335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2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趣放假 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-1790722" y="908992"/>
                <a:ext cx="295946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2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趣放假</a:t>
                </a:r>
                <a:endParaRPr lang="zh-TW" altLang="en-US" sz="72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3675836" y="2419197"/>
              <a:ext cx="5331368" cy="1258203"/>
              <a:chOff x="5330145" y="3186460"/>
              <a:chExt cx="5331368" cy="125820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364870" y="3244334"/>
                <a:ext cx="52966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Trip Fun Chill</a:t>
                </a:r>
                <a:endParaRPr lang="zh-TW" altLang="en-US" sz="7200" b="1" dirty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330145" y="3186460"/>
                <a:ext cx="52966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7200" b="1" dirty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Trip Fun Chill</a:t>
                </a:r>
                <a:endParaRPr lang="zh-TW" altLang="en-US" sz="7200" dirty="0"/>
              </a:p>
            </p:txBody>
          </p:sp>
        </p:grpSp>
      </p:grpSp>
      <p:sp>
        <p:nvSpPr>
          <p:cNvPr id="28" name="文字方塊 27"/>
          <p:cNvSpPr txBox="1"/>
          <p:nvPr/>
        </p:nvSpPr>
        <p:spPr>
          <a:xfrm>
            <a:off x="795695" y="4010615"/>
            <a:ext cx="5816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組長：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10946009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陳品茹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組員：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10946003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吳宇晞、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10946010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劉姿妘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en-US" altLang="zh-TW" sz="24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	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10946013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趙　晴、</a:t>
            </a:r>
            <a:r>
              <a:rPr lang="en-US" altLang="zh-TW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10946029</a:t>
            </a:r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李嘉羚</a:t>
            </a:r>
            <a:endParaRPr lang="en-US" altLang="zh-TW" sz="24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24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指導教授：李文毅 老師</a:t>
            </a:r>
            <a:endParaRPr lang="zh-TW" altLang="en-US" sz="2400" b="1" dirty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635810" y="-334408"/>
            <a:ext cx="894734" cy="8947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837604" y="6009536"/>
            <a:ext cx="32319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THE END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932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8" grpId="0"/>
      <p:bldP spid="29" grpId="0" animBg="1"/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-1364638" y="1303446"/>
            <a:ext cx="4444777" cy="4444777"/>
          </a:xfrm>
          <a:prstGeom prst="ellipse">
            <a:avLst/>
          </a:prstGeom>
          <a:solidFill>
            <a:srgbClr val="F8E7A0"/>
          </a:solidFill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10228545" y="235672"/>
            <a:ext cx="2187146" cy="21871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08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6611722" y="4478850"/>
            <a:ext cx="4444777" cy="4444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9689798" y="279922"/>
            <a:ext cx="659291" cy="6592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239619" y="1542646"/>
            <a:ext cx="1272349" cy="3845810"/>
            <a:chOff x="1469159" y="1542646"/>
            <a:chExt cx="1272349" cy="3845810"/>
          </a:xfrm>
        </p:grpSpPr>
        <p:sp>
          <p:nvSpPr>
            <p:cNvPr id="6" name="文字方塊 5"/>
            <p:cNvSpPr txBox="1"/>
            <p:nvPr/>
          </p:nvSpPr>
          <p:spPr>
            <a:xfrm>
              <a:off x="1529317" y="1602804"/>
              <a:ext cx="1212191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0" b="1" dirty="0" smtClean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目</a:t>
              </a:r>
              <a:endParaRPr lang="en-US" altLang="zh-TW" sz="8000" b="1" dirty="0">
                <a:solidFill>
                  <a:schemeClr val="bg2">
                    <a:lumMod val="75000"/>
                  </a:schemeClr>
                </a:solidFill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8000" b="1" dirty="0" smtClean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　</a:t>
              </a:r>
              <a:endParaRPr lang="en-US" altLang="zh-TW" sz="8000" b="1" dirty="0" smtClean="0">
                <a:solidFill>
                  <a:schemeClr val="bg2">
                    <a:lumMod val="75000"/>
                  </a:schemeClr>
                </a:solidFill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8000" b="1" dirty="0" smtClean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錄</a:t>
              </a:r>
              <a:endParaRPr lang="zh-TW" altLang="en-US" sz="8000" b="1" dirty="0">
                <a:solidFill>
                  <a:schemeClr val="bg2">
                    <a:lumMod val="75000"/>
                  </a:schemeClr>
                </a:solidFill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469159" y="1542646"/>
              <a:ext cx="1212191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8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目</a:t>
              </a:r>
              <a:endParaRPr lang="en-US" altLang="zh-TW" sz="8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8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　</a:t>
              </a:r>
              <a:endParaRPr lang="en-US" altLang="zh-TW" sz="8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8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錄</a:t>
              </a:r>
              <a:endParaRPr lang="zh-TW" altLang="en-US" sz="8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16289" y="2422818"/>
            <a:ext cx="983488" cy="2669206"/>
            <a:chOff x="3644754" y="1542646"/>
            <a:chExt cx="983488" cy="2669206"/>
          </a:xfrm>
        </p:grpSpPr>
        <p:sp>
          <p:nvSpPr>
            <p:cNvPr id="10" name="文字方塊 9"/>
            <p:cNvSpPr txBox="1"/>
            <p:nvPr/>
          </p:nvSpPr>
          <p:spPr>
            <a:xfrm>
              <a:off x="3704912" y="1602804"/>
              <a:ext cx="923330" cy="26090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4800" b="1" dirty="0" smtClean="0">
                  <a:solidFill>
                    <a:schemeClr val="bg2">
                      <a:lumMod val="75000"/>
                    </a:schemeClr>
                  </a:solidFill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CONTENT</a:t>
              </a:r>
              <a:endParaRPr lang="zh-TW" altLang="en-US" sz="4800" b="1" dirty="0">
                <a:solidFill>
                  <a:schemeClr val="bg2">
                    <a:lumMod val="75000"/>
                  </a:schemeClr>
                </a:solidFill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644754" y="1542646"/>
              <a:ext cx="923330" cy="26090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48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CONTENT</a:t>
              </a:r>
              <a:endParaRPr lang="en-US" altLang="zh-TW" sz="48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4704744" y="1285232"/>
            <a:ext cx="930125" cy="949469"/>
            <a:chOff x="4704744" y="1285232"/>
            <a:chExt cx="930125" cy="949469"/>
          </a:xfrm>
        </p:grpSpPr>
        <p:grpSp>
          <p:nvGrpSpPr>
            <p:cNvPr id="12" name="群組 11"/>
            <p:cNvGrpSpPr/>
            <p:nvPr/>
          </p:nvGrpSpPr>
          <p:grpSpPr>
            <a:xfrm>
              <a:off x="4704744" y="1285232"/>
              <a:ext cx="905826" cy="928163"/>
              <a:chOff x="3945492" y="1459404"/>
              <a:chExt cx="733280" cy="751362"/>
            </a:xfrm>
          </p:grpSpPr>
          <p:sp>
            <p:nvSpPr>
              <p:cNvPr id="13" name="套索 12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rgbClr val="CCCCFF"/>
                  </a:gs>
                  <a:gs pos="49000">
                    <a:srgbClr val="9966FF"/>
                  </a:gs>
                  <a:gs pos="100000">
                    <a:srgbClr val="9900FF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cxnSp>
            <p:nvCxnSpPr>
              <p:cNvPr id="14" name="直線接點 13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7030A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字方塊 14"/>
            <p:cNvSpPr txBox="1"/>
            <p:nvPr/>
          </p:nvSpPr>
          <p:spPr>
            <a:xfrm>
              <a:off x="4919661" y="1311371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1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5921097" y="1290065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Github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分工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4704744" y="2814727"/>
            <a:ext cx="930125" cy="949469"/>
            <a:chOff x="4704744" y="2814727"/>
            <a:chExt cx="930125" cy="949469"/>
          </a:xfrm>
        </p:grpSpPr>
        <p:grpSp>
          <p:nvGrpSpPr>
            <p:cNvPr id="24" name="群組 23"/>
            <p:cNvGrpSpPr/>
            <p:nvPr/>
          </p:nvGrpSpPr>
          <p:grpSpPr>
            <a:xfrm>
              <a:off x="4704744" y="2814727"/>
              <a:ext cx="905826" cy="928163"/>
              <a:chOff x="3945492" y="1459404"/>
              <a:chExt cx="733280" cy="751362"/>
            </a:xfrm>
          </p:grpSpPr>
          <p:sp>
            <p:nvSpPr>
              <p:cNvPr id="25" name="套索 24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55000">
                    <a:srgbClr val="00B0F0"/>
                  </a:gs>
                  <a:gs pos="100000">
                    <a:srgbClr val="0070C0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cxnSp>
            <p:nvCxnSpPr>
              <p:cNvPr id="26" name="直線接點 25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0066FF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字方塊 26"/>
            <p:cNvSpPr txBox="1"/>
            <p:nvPr/>
          </p:nvSpPr>
          <p:spPr>
            <a:xfrm>
              <a:off x="4919661" y="2840866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2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5921097" y="2819560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餐廳等候系統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0019444" y="4543737"/>
            <a:ext cx="894734" cy="89473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4704744" y="4474017"/>
            <a:ext cx="930125" cy="949469"/>
            <a:chOff x="4704744" y="4474017"/>
            <a:chExt cx="930125" cy="949469"/>
          </a:xfrm>
        </p:grpSpPr>
        <p:grpSp>
          <p:nvGrpSpPr>
            <p:cNvPr id="30" name="群組 29"/>
            <p:cNvGrpSpPr/>
            <p:nvPr/>
          </p:nvGrpSpPr>
          <p:grpSpPr>
            <a:xfrm>
              <a:off x="4704744" y="4474017"/>
              <a:ext cx="905826" cy="928163"/>
              <a:chOff x="3945492" y="1459404"/>
              <a:chExt cx="733280" cy="751362"/>
            </a:xfrm>
          </p:grpSpPr>
          <p:sp>
            <p:nvSpPr>
              <p:cNvPr id="31" name="套索 30"/>
              <p:cNvSpPr/>
              <p:nvPr/>
            </p:nvSpPr>
            <p:spPr>
              <a:xfrm rot="3605521">
                <a:off x="3945492" y="1459404"/>
                <a:ext cx="733280" cy="733280"/>
              </a:xfrm>
              <a:prstGeom prst="chord">
                <a:avLst>
                  <a:gd name="adj1" fmla="val 2700000"/>
                  <a:gd name="adj2" fmla="val 16291646"/>
                </a:avLst>
              </a:prstGeom>
              <a:gradFill>
                <a:gsLst>
                  <a:gs pos="0">
                    <a:srgbClr val="FFE699"/>
                  </a:gs>
                  <a:gs pos="57000">
                    <a:srgbClr val="FFC000"/>
                  </a:gs>
                  <a:gs pos="100000">
                    <a:srgbClr val="FF9933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cxnSp>
            <p:nvCxnSpPr>
              <p:cNvPr id="32" name="直線接點 31"/>
              <p:cNvCxnSpPr/>
              <p:nvPr/>
            </p:nvCxnSpPr>
            <p:spPr>
              <a:xfrm flipV="1">
                <a:off x="4276956" y="1710142"/>
                <a:ext cx="398764" cy="500624"/>
              </a:xfrm>
              <a:prstGeom prst="line">
                <a:avLst/>
              </a:prstGeom>
              <a:ln w="28575">
                <a:solidFill>
                  <a:srgbClr val="FFC000">
                    <a:alpha val="8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字方塊 32"/>
            <p:cNvSpPr txBox="1"/>
            <p:nvPr/>
          </p:nvSpPr>
          <p:spPr>
            <a:xfrm>
              <a:off x="4919661" y="4500156"/>
              <a:ext cx="715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3</a:t>
              </a:r>
              <a:endPara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5921097" y="4478850"/>
            <a:ext cx="4400698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系統展示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-1969345" y="671333"/>
            <a:ext cx="5672938" cy="5672938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846634" y="470662"/>
            <a:ext cx="814179" cy="814179"/>
          </a:xfrm>
          <a:prstGeom prst="ellipse">
            <a:avLst/>
          </a:prstGeom>
          <a:solidFill>
            <a:srgbClr val="FF993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1452483" y="190926"/>
            <a:ext cx="660031" cy="660031"/>
          </a:xfrm>
          <a:prstGeom prst="ellipse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51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/>
      <p:bldP spid="28" grpId="0"/>
      <p:bldP spid="29" grpId="0" animBg="1"/>
      <p:bldP spid="34" grpId="0"/>
      <p:bldP spid="43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034344" cy="2596765"/>
            <a:chOff x="2666069" y="1846046"/>
            <a:chExt cx="2034344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034344" cy="1392888"/>
              <a:chOff x="1590231" y="2411486"/>
              <a:chExt cx="2034344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476851" cy="1627533"/>
              <a:chOff x="5888086" y="3186461"/>
              <a:chExt cx="1476851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01</a:t>
                </a:r>
                <a:endParaRPr lang="zh-TW" altLang="en-US" sz="9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01</a:t>
                </a:r>
                <a:endParaRPr lang="zh-TW" altLang="en-US" sz="9600" dirty="0"/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991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145593" y="2886254"/>
            <a:ext cx="5306345" cy="1323439"/>
            <a:chOff x="5249765" y="2275827"/>
            <a:chExt cx="5306345" cy="1323439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5306345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8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Github</a:t>
              </a:r>
              <a:r>
                <a:rPr lang="zh-TW" altLang="en-US" sz="8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分工</a:t>
              </a:r>
              <a:endParaRPr lang="en-US" altLang="zh-TW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9910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446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871" y="-30000"/>
            <a:ext cx="11112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01</a:t>
            </a:r>
            <a:endParaRPr lang="zh-TW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557442" y="122058"/>
            <a:ext cx="4183602" cy="1107996"/>
            <a:chOff x="5249765" y="2275827"/>
            <a:chExt cx="5306345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5" y="2275827"/>
              <a:ext cx="5306345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66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Github</a:t>
              </a:r>
              <a:r>
                <a:rPr lang="zh-TW" altLang="en-US" sz="6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分工</a:t>
              </a:r>
              <a:endPara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33352"/>
              <a:ext cx="1599878" cy="0"/>
            </a:xfrm>
            <a:prstGeom prst="line">
              <a:avLst/>
            </a:prstGeom>
            <a:ln w="76200">
              <a:solidFill>
                <a:srgbClr val="9910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7" name="橢圓 6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9910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995D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C0B4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22364" y="2063073"/>
            <a:ext cx="10997460" cy="3052938"/>
            <a:chOff x="622364" y="2063073"/>
            <a:chExt cx="10997460" cy="3052938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14"/>
            <a:stretch/>
          </p:blipFill>
          <p:spPr>
            <a:xfrm>
              <a:off x="622364" y="2361237"/>
              <a:ext cx="10997460" cy="275477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文字方塊 14"/>
            <p:cNvSpPr txBox="1"/>
            <p:nvPr/>
          </p:nvSpPr>
          <p:spPr>
            <a:xfrm>
              <a:off x="3218697" y="2063073"/>
              <a:ext cx="5804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Mar 12, 2023 – Dec 14, 2023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22364" y="1688125"/>
            <a:ext cx="11067124" cy="4642412"/>
            <a:chOff x="886791" y="1783859"/>
            <a:chExt cx="10743081" cy="4506483"/>
          </a:xfrm>
        </p:grpSpPr>
        <p:grpSp>
          <p:nvGrpSpPr>
            <p:cNvPr id="22" name="群組 21"/>
            <p:cNvGrpSpPr/>
            <p:nvPr/>
          </p:nvGrpSpPr>
          <p:grpSpPr>
            <a:xfrm>
              <a:off x="886791" y="1783859"/>
              <a:ext cx="10743081" cy="4506483"/>
              <a:chOff x="886791" y="1783859"/>
              <a:chExt cx="10743081" cy="4506483"/>
            </a:xfrm>
          </p:grpSpPr>
          <p:pic>
            <p:nvPicPr>
              <p:cNvPr id="17" name="圖片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425" b="66963"/>
              <a:stretch/>
            </p:blipFill>
            <p:spPr>
              <a:xfrm>
                <a:off x="886791" y="3941679"/>
                <a:ext cx="7184989" cy="2348663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21" name="群組 20"/>
              <p:cNvGrpSpPr/>
              <p:nvPr/>
            </p:nvGrpSpPr>
            <p:grpSpPr>
              <a:xfrm>
                <a:off x="886791" y="1783859"/>
                <a:ext cx="10743081" cy="2281588"/>
                <a:chOff x="1181593" y="4022743"/>
                <a:chExt cx="10314412" cy="2190548"/>
              </a:xfrm>
            </p:grpSpPr>
            <p:pic>
              <p:nvPicPr>
                <p:cNvPr id="18" name="圖片 17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3926" r="3425" b="34222"/>
                <a:stretch/>
              </p:blipFill>
              <p:spPr>
                <a:xfrm>
                  <a:off x="1181593" y="4028891"/>
                  <a:ext cx="6931129" cy="21844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0" name="圖片 19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7259" r="52407" b="939"/>
                <a:stretch/>
              </p:blipFill>
              <p:spPr>
                <a:xfrm>
                  <a:off x="8080236" y="4022743"/>
                  <a:ext cx="3415769" cy="218090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23" name="文字方塊 22"/>
            <p:cNvSpPr txBox="1"/>
            <p:nvPr/>
          </p:nvSpPr>
          <p:spPr>
            <a:xfrm>
              <a:off x="2314658" y="1818752"/>
              <a:ext cx="18133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10946010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劉姿妘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159406" y="1818752"/>
              <a:ext cx="18004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10946029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李嘉羚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9429825" y="1818752"/>
              <a:ext cx="17684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10946029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吳宇晞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14658" y="3967170"/>
              <a:ext cx="18004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10946013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趙　晴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6159406" y="3967170"/>
              <a:ext cx="18004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10946009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陳品茹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0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034344" cy="2596765"/>
            <a:chOff x="2666069" y="1846046"/>
            <a:chExt cx="2034344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034344" cy="1392888"/>
              <a:chOff x="1590231" y="2411486"/>
              <a:chExt cx="2034344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476851" cy="1627533"/>
              <a:chOff x="5888086" y="3186461"/>
              <a:chExt cx="1476851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02</a:t>
                </a:r>
                <a:endParaRPr lang="zh-TW" altLang="en-US" sz="9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02</a:t>
                </a:r>
                <a:endParaRPr lang="zh-TW" altLang="en-US" sz="9600" dirty="0"/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045113" y="2886254"/>
            <a:ext cx="6420060" cy="2554545"/>
            <a:chOff x="5249765" y="2275827"/>
            <a:chExt cx="6224249" cy="2554545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6224249" cy="255454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8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餐廳等候系統</a:t>
              </a:r>
              <a:endPara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0000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52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871" y="-30000"/>
            <a:ext cx="11112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02</a:t>
            </a:r>
            <a:endParaRPr lang="zh-TW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511142" y="122058"/>
            <a:ext cx="5666318" cy="1107996"/>
            <a:chOff x="5249765" y="2275827"/>
            <a:chExt cx="7186974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5" y="2275827"/>
              <a:ext cx="7186974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餐廳等候系統</a:t>
              </a:r>
              <a:endPara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91227"/>
              <a:ext cx="1599878" cy="0"/>
            </a:xfrm>
            <a:prstGeom prst="line">
              <a:avLst/>
            </a:prstGeom>
            <a:ln w="76200">
              <a:solidFill>
                <a:srgbClr val="0066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17" name="橢圓 16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5316939" y="2501948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每個單位需要</a:t>
            </a:r>
            <a:r>
              <a: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5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分鐘</a:t>
            </a:r>
            <a:endParaRPr lang="en-US" altLang="zh-TW" sz="40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每</a:t>
            </a:r>
            <a:r>
              <a:rPr lang="en-US" altLang="zh-TW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5</a:t>
            </a:r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分鐘可完成</a:t>
            </a:r>
            <a:r>
              <a:rPr lang="en-US" altLang="zh-TW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5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個單</a:t>
            </a:r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位</a:t>
            </a:r>
          </a:p>
        </p:txBody>
      </p:sp>
      <p:grpSp>
        <p:nvGrpSpPr>
          <p:cNvPr id="27" name="群組 26"/>
          <p:cNvGrpSpPr/>
          <p:nvPr/>
        </p:nvGrpSpPr>
        <p:grpSpPr>
          <a:xfrm>
            <a:off x="1382187" y="1403674"/>
            <a:ext cx="3581221" cy="5170746"/>
            <a:chOff x="999373" y="1230054"/>
            <a:chExt cx="3581221" cy="5170746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52" b="98519" l="1070" r="9893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73" y="1230054"/>
              <a:ext cx="3581221" cy="5170746"/>
            </a:xfrm>
            <a:prstGeom prst="rect">
              <a:avLst/>
            </a:prstGeom>
          </p:spPr>
        </p:pic>
        <p:grpSp>
          <p:nvGrpSpPr>
            <p:cNvPr id="23" name="群組 22"/>
            <p:cNvGrpSpPr/>
            <p:nvPr/>
          </p:nvGrpSpPr>
          <p:grpSpPr>
            <a:xfrm>
              <a:off x="1459584" y="1691719"/>
              <a:ext cx="2449456" cy="646331"/>
              <a:chOff x="1511142" y="1691719"/>
              <a:chExt cx="2449456" cy="646331"/>
            </a:xfrm>
          </p:grpSpPr>
          <p:sp>
            <p:nvSpPr>
              <p:cNvPr id="20" name="文字方塊 19"/>
              <p:cNvSpPr txBox="1"/>
              <p:nvPr/>
            </p:nvSpPr>
            <p:spPr>
              <a:xfrm>
                <a:off x="1722485" y="1691719"/>
                <a:ext cx="22381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~</a:t>
                </a:r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 </a:t>
                </a:r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MENU</a:t>
                </a:r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 </a:t>
                </a:r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~</a:t>
                </a:r>
                <a:endPara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cxnSp>
            <p:nvCxnSpPr>
              <p:cNvPr id="22" name="直線接點 21"/>
              <p:cNvCxnSpPr/>
              <p:nvPr/>
            </p:nvCxnSpPr>
            <p:spPr>
              <a:xfrm>
                <a:off x="1511142" y="2338050"/>
                <a:ext cx="23959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/>
            <p:cNvSpPr txBox="1"/>
            <p:nvPr/>
          </p:nvSpPr>
          <p:spPr>
            <a:xfrm>
              <a:off x="1774321" y="2650655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青菜牛肉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005153" y="3577538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炒魷魚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774321" y="450442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蝦仁炒蛋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5316939" y="175141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前提：</a:t>
            </a:r>
            <a:endParaRPr lang="zh-TW" altLang="en-US" sz="4000" b="1" dirty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316939" y="4720688"/>
            <a:ext cx="6853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青菜牛肉</a:t>
            </a:r>
            <a:r>
              <a: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單</a:t>
            </a:r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位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、炒魷魚</a:t>
            </a:r>
            <a:r>
              <a: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2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單位</a:t>
            </a:r>
            <a:endParaRPr lang="en-US" altLang="zh-TW" sz="4000" b="1" dirty="0" smtClean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蝦仁</a:t>
            </a:r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炒蛋</a:t>
            </a:r>
            <a:r>
              <a: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2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單</a:t>
            </a:r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位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5316939" y="397015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範例</a:t>
            </a:r>
            <a:r>
              <a:rPr lang="zh-TW" altLang="en-US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：</a:t>
            </a:r>
            <a:endParaRPr lang="zh-TW" altLang="en-US" sz="4000" b="1" dirty="0"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0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9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871" y="-30000"/>
            <a:ext cx="11112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02</a:t>
            </a:r>
            <a:endParaRPr lang="zh-TW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511142" y="122058"/>
            <a:ext cx="5666318" cy="1107996"/>
            <a:chOff x="5249765" y="2275827"/>
            <a:chExt cx="7186974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5" y="2275827"/>
              <a:ext cx="7186974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餐廳等候系統</a:t>
              </a:r>
              <a:endPara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91227"/>
              <a:ext cx="1599878" cy="0"/>
            </a:xfrm>
            <a:prstGeom prst="line">
              <a:avLst/>
            </a:prstGeom>
            <a:ln w="76200">
              <a:solidFill>
                <a:srgbClr val="0066FF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17" name="橢圓 16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0066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3788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99CC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382187" y="1403674"/>
            <a:ext cx="3581221" cy="5170746"/>
            <a:chOff x="999373" y="1230054"/>
            <a:chExt cx="3581221" cy="5170746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52" b="98519" l="1070" r="9893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73" y="1230054"/>
              <a:ext cx="3581221" cy="5170746"/>
            </a:xfrm>
            <a:prstGeom prst="rect">
              <a:avLst/>
            </a:prstGeom>
          </p:spPr>
        </p:pic>
        <p:grpSp>
          <p:nvGrpSpPr>
            <p:cNvPr id="31" name="群組 30"/>
            <p:cNvGrpSpPr/>
            <p:nvPr/>
          </p:nvGrpSpPr>
          <p:grpSpPr>
            <a:xfrm>
              <a:off x="1459584" y="1691719"/>
              <a:ext cx="2449456" cy="646331"/>
              <a:chOff x="1511142" y="1691719"/>
              <a:chExt cx="2449456" cy="646331"/>
            </a:xfrm>
          </p:grpSpPr>
          <p:sp>
            <p:nvSpPr>
              <p:cNvPr id="35" name="文字方塊 34"/>
              <p:cNvSpPr txBox="1"/>
              <p:nvPr/>
            </p:nvSpPr>
            <p:spPr>
              <a:xfrm>
                <a:off x="1722485" y="1691719"/>
                <a:ext cx="22381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~</a:t>
                </a:r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 </a:t>
                </a:r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MENU</a:t>
                </a:r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 </a:t>
                </a:r>
                <a:r>
                  <a:rPr lang="en-US" altLang="zh-TW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~</a:t>
                </a:r>
                <a:endPara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1511142" y="2338050"/>
                <a:ext cx="23959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字方塊 31"/>
            <p:cNvSpPr txBox="1"/>
            <p:nvPr/>
          </p:nvSpPr>
          <p:spPr>
            <a:xfrm>
              <a:off x="1774321" y="2650655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青菜牛肉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2005153" y="3577538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炒魷魚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774321" y="450442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蝦仁炒蛋</a:t>
              </a:r>
              <a:endPara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316939" y="1751415"/>
            <a:ext cx="5314275" cy="2073972"/>
            <a:chOff x="5316939" y="1751415"/>
            <a:chExt cx="5314275" cy="2073972"/>
          </a:xfrm>
        </p:grpSpPr>
        <p:sp>
          <p:nvSpPr>
            <p:cNvPr id="21" name="文字方塊 20"/>
            <p:cNvSpPr txBox="1"/>
            <p:nvPr/>
          </p:nvSpPr>
          <p:spPr>
            <a:xfrm>
              <a:off x="5316939" y="2501948"/>
              <a:ext cx="53142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每個單位需要</a:t>
              </a:r>
              <a:r>
                <a:rPr lang="en-US" altLang="zh-TW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5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分鐘</a:t>
              </a:r>
              <a:endPara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每</a:t>
              </a:r>
              <a:r>
                <a:rPr lang="en-US" altLang="zh-TW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5</a:t>
              </a:r>
              <a:r>
                <a:rPr lang="zh-TW" altLang="en-US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分鐘可完成</a:t>
              </a:r>
              <a:r>
                <a:rPr lang="en-US" altLang="zh-TW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5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個單位</a:t>
              </a:r>
              <a:endPara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316939" y="175141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前提：</a:t>
              </a:r>
              <a:endPara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316939" y="3970155"/>
            <a:ext cx="7366119" cy="2073972"/>
            <a:chOff x="5316939" y="3970155"/>
            <a:chExt cx="7366119" cy="2073972"/>
          </a:xfrm>
        </p:grpSpPr>
        <p:sp>
          <p:nvSpPr>
            <p:cNvPr id="38" name="文字方塊 37"/>
            <p:cNvSpPr txBox="1"/>
            <p:nvPr/>
          </p:nvSpPr>
          <p:spPr>
            <a:xfrm>
              <a:off x="5316939" y="4720688"/>
              <a:ext cx="73661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青菜牛肉</a:t>
              </a:r>
              <a:r>
                <a:rPr lang="en-US" altLang="zh-TW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1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單位、炒魷魚</a:t>
              </a:r>
              <a:r>
                <a:rPr lang="en-US" altLang="zh-TW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2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單位、</a:t>
              </a:r>
              <a:endParaRPr lang="en-US" altLang="zh-TW" sz="4000" b="1" dirty="0" smtClean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  <a:p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蝦仁</a:t>
              </a:r>
              <a:r>
                <a:rPr lang="zh-TW" altLang="en-US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炒蛋</a:t>
              </a:r>
              <a:r>
                <a:rPr lang="en-US" altLang="zh-TW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2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單</a:t>
              </a:r>
              <a:r>
                <a:rPr lang="zh-TW" altLang="en-US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位</a:t>
              </a: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316939" y="3970155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b="1" dirty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範例</a:t>
              </a:r>
              <a:r>
                <a:rPr lang="zh-TW" altLang="en-US" sz="40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：</a:t>
              </a:r>
              <a:endParaRPr lang="zh-TW" altLang="en-US" sz="40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914337" y="1828594"/>
            <a:ext cx="3017798" cy="4475582"/>
            <a:chOff x="6693315" y="1747748"/>
            <a:chExt cx="3161413" cy="4688572"/>
          </a:xfrm>
        </p:grpSpPr>
        <p:grpSp>
          <p:nvGrpSpPr>
            <p:cNvPr id="10" name="群組 9"/>
            <p:cNvGrpSpPr/>
            <p:nvPr/>
          </p:nvGrpSpPr>
          <p:grpSpPr>
            <a:xfrm>
              <a:off x="6693315" y="1747748"/>
              <a:ext cx="3161413" cy="4688572"/>
              <a:chOff x="6693315" y="1553504"/>
              <a:chExt cx="3371677" cy="5000407"/>
            </a:xfrm>
          </p:grpSpPr>
          <p:grpSp>
            <p:nvGrpSpPr>
              <p:cNvPr id="69" name="群組 68"/>
              <p:cNvGrpSpPr/>
              <p:nvPr/>
            </p:nvGrpSpPr>
            <p:grpSpPr>
              <a:xfrm>
                <a:off x="6693315" y="1553504"/>
                <a:ext cx="3371677" cy="5000407"/>
                <a:chOff x="1354538" y="1747633"/>
                <a:chExt cx="3371677" cy="5000407"/>
              </a:xfrm>
            </p:grpSpPr>
            <p:sp>
              <p:nvSpPr>
                <p:cNvPr id="75" name="圓角矩形 74"/>
                <p:cNvSpPr/>
                <p:nvPr/>
              </p:nvSpPr>
              <p:spPr>
                <a:xfrm>
                  <a:off x="1354538" y="1747633"/>
                  <a:ext cx="3371677" cy="5000407"/>
                </a:xfrm>
                <a:prstGeom prst="roundRect">
                  <a:avLst>
                    <a:gd name="adj" fmla="val 1335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1509948" y="2026920"/>
                  <a:ext cx="3060858" cy="4386120"/>
                </a:xfrm>
                <a:prstGeom prst="roundRect">
                  <a:avLst>
                    <a:gd name="adj" fmla="val 730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/>
                <p:cNvSpPr/>
                <p:nvPr/>
              </p:nvSpPr>
              <p:spPr>
                <a:xfrm>
                  <a:off x="2919341" y="6465625"/>
                  <a:ext cx="242070" cy="24207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/>
                <p:cNvSpPr/>
                <p:nvPr/>
              </p:nvSpPr>
              <p:spPr>
                <a:xfrm>
                  <a:off x="2975644" y="1828912"/>
                  <a:ext cx="129465" cy="12946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0" name="文字方塊 69"/>
              <p:cNvSpPr txBox="1"/>
              <p:nvPr/>
            </p:nvSpPr>
            <p:spPr>
              <a:xfrm>
                <a:off x="7594324" y="2624525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推薦！</a:t>
                </a:r>
                <a:endPara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cxnSp>
            <p:nvCxnSpPr>
              <p:cNvPr id="71" name="直線接點 70"/>
              <p:cNvCxnSpPr/>
              <p:nvPr/>
            </p:nvCxnSpPr>
            <p:spPr>
              <a:xfrm>
                <a:off x="7120167" y="3270854"/>
                <a:ext cx="25179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群組 5"/>
              <p:cNvGrpSpPr/>
              <p:nvPr/>
            </p:nvGrpSpPr>
            <p:grpSpPr>
              <a:xfrm>
                <a:off x="6839254" y="3365918"/>
                <a:ext cx="2832827" cy="961365"/>
                <a:chOff x="6963268" y="3721337"/>
                <a:chExt cx="2832827" cy="961365"/>
              </a:xfrm>
            </p:grpSpPr>
            <p:sp>
              <p:nvSpPr>
                <p:cNvPr id="72" name="文字方塊 71"/>
                <p:cNvSpPr txBox="1"/>
                <p:nvPr/>
              </p:nvSpPr>
              <p:spPr>
                <a:xfrm>
                  <a:off x="7556419" y="3721337"/>
                  <a:ext cx="1826141" cy="58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青菜牛肉</a:t>
                  </a:r>
                  <a:endParaRPr lang="zh-TW" alt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endParaRPr>
                </a:p>
              </p:txBody>
            </p:sp>
            <p:sp>
              <p:nvSpPr>
                <p:cNvPr id="73" name="文字方塊 72"/>
                <p:cNvSpPr txBox="1"/>
                <p:nvPr/>
              </p:nvSpPr>
              <p:spPr>
                <a:xfrm>
                  <a:off x="6963268" y="4221036"/>
                  <a:ext cx="2832827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平均等待時間：</a:t>
                  </a:r>
                  <a:r>
                    <a:rPr lang="en-US" altLang="zh-TW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15m</a:t>
                  </a:r>
                  <a:endParaRPr lang="zh-TW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endParaRPr>
                </a:p>
              </p:txBody>
            </p:sp>
          </p:grpSp>
          <p:sp>
            <p:nvSpPr>
              <p:cNvPr id="54" name="文字方塊 53"/>
              <p:cNvSpPr txBox="1"/>
              <p:nvPr/>
            </p:nvSpPr>
            <p:spPr>
              <a:xfrm>
                <a:off x="7735346" y="4403030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菜單</a:t>
                </a:r>
              </a:p>
            </p:txBody>
          </p:sp>
          <p:cxnSp>
            <p:nvCxnSpPr>
              <p:cNvPr id="55" name="直線接點 54"/>
              <p:cNvCxnSpPr/>
              <p:nvPr/>
            </p:nvCxnSpPr>
            <p:spPr>
              <a:xfrm>
                <a:off x="7120167" y="5049361"/>
                <a:ext cx="25179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群組 55"/>
              <p:cNvGrpSpPr/>
              <p:nvPr/>
            </p:nvGrpSpPr>
            <p:grpSpPr>
              <a:xfrm>
                <a:off x="6839254" y="5160939"/>
                <a:ext cx="2832827" cy="961365"/>
                <a:chOff x="6963268" y="3487286"/>
                <a:chExt cx="2832827" cy="961365"/>
              </a:xfrm>
            </p:grpSpPr>
            <p:sp>
              <p:nvSpPr>
                <p:cNvPr id="57" name="文字方塊 56"/>
                <p:cNvSpPr txBox="1"/>
                <p:nvPr/>
              </p:nvSpPr>
              <p:spPr>
                <a:xfrm>
                  <a:off x="7761602" y="3487286"/>
                  <a:ext cx="141577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炒魷魚</a:t>
                  </a:r>
                  <a:endParaRPr lang="zh-TW" alt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endParaRPr>
                </a:p>
              </p:txBody>
            </p:sp>
            <p:sp>
              <p:nvSpPr>
                <p:cNvPr id="58" name="文字方塊 57"/>
                <p:cNvSpPr txBox="1"/>
                <p:nvPr/>
              </p:nvSpPr>
              <p:spPr>
                <a:xfrm>
                  <a:off x="6963268" y="3986987"/>
                  <a:ext cx="2832827" cy="461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平均等待時間：</a:t>
                  </a:r>
                  <a:r>
                    <a:rPr lang="en-US" altLang="zh-TW" sz="2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aKLYLDYW (Non-Commercial Use)" panose="02010600010101010101" pitchFamily="2" charset="-122"/>
                      <a:ea typeface="AaKLYLDYW (Non-Commercial Use)" panose="02010600010101010101" pitchFamily="2" charset="-122"/>
                    </a:rPr>
                    <a:t>20m</a:t>
                  </a:r>
                  <a:endParaRPr lang="zh-TW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endParaRPr>
                </a:p>
              </p:txBody>
            </p:sp>
          </p:grpSp>
        </p:grpSp>
        <p:sp>
          <p:nvSpPr>
            <p:cNvPr id="61" name="文字方塊 60"/>
            <p:cNvSpPr txBox="1"/>
            <p:nvPr/>
          </p:nvSpPr>
          <p:spPr>
            <a:xfrm>
              <a:off x="7104471" y="2086268"/>
              <a:ext cx="2339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使用者：客人</a:t>
              </a:r>
              <a:endParaRPr lang="zh-TW" altLang="en-US" sz="28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400665" y="1828594"/>
            <a:ext cx="3017798" cy="4475582"/>
            <a:chOff x="897700" y="1747748"/>
            <a:chExt cx="3161413" cy="4688572"/>
          </a:xfrm>
        </p:grpSpPr>
        <p:grpSp>
          <p:nvGrpSpPr>
            <p:cNvPr id="48" name="群組 47"/>
            <p:cNvGrpSpPr/>
            <p:nvPr/>
          </p:nvGrpSpPr>
          <p:grpSpPr>
            <a:xfrm>
              <a:off x="897700" y="1747748"/>
              <a:ext cx="3161413" cy="4688572"/>
              <a:chOff x="1430436" y="1553504"/>
              <a:chExt cx="3371677" cy="5000407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1430436" y="1553504"/>
                <a:ext cx="3371677" cy="5000407"/>
                <a:chOff x="1354539" y="1747633"/>
                <a:chExt cx="3371677" cy="5000407"/>
              </a:xfrm>
            </p:grpSpPr>
            <p:sp>
              <p:nvSpPr>
                <p:cNvPr id="9" name="圓角矩形 8"/>
                <p:cNvSpPr/>
                <p:nvPr/>
              </p:nvSpPr>
              <p:spPr>
                <a:xfrm>
                  <a:off x="1354539" y="1747633"/>
                  <a:ext cx="3371677" cy="5000407"/>
                </a:xfrm>
                <a:prstGeom prst="roundRect">
                  <a:avLst>
                    <a:gd name="adj" fmla="val 1335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1509947" y="2026920"/>
                  <a:ext cx="3060858" cy="4386120"/>
                </a:xfrm>
                <a:prstGeom prst="roundRect">
                  <a:avLst>
                    <a:gd name="adj" fmla="val 730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橢圓 10"/>
                <p:cNvSpPr/>
                <p:nvPr/>
              </p:nvSpPr>
              <p:spPr>
                <a:xfrm>
                  <a:off x="2919341" y="6465625"/>
                  <a:ext cx="242070" cy="24207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橢圓 40"/>
                <p:cNvSpPr/>
                <p:nvPr/>
              </p:nvSpPr>
              <p:spPr>
                <a:xfrm>
                  <a:off x="2975644" y="1828912"/>
                  <a:ext cx="129465" cy="12946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2" name="文字方塊 41"/>
              <p:cNvSpPr txBox="1"/>
              <p:nvPr/>
            </p:nvSpPr>
            <p:spPr>
              <a:xfrm>
                <a:off x="1802420" y="2673972"/>
                <a:ext cx="24929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目前準備中</a:t>
                </a:r>
                <a:endPara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cxnSp>
            <p:nvCxnSpPr>
              <p:cNvPr id="16" name="直線接點 15"/>
              <p:cNvCxnSpPr/>
              <p:nvPr/>
            </p:nvCxnSpPr>
            <p:spPr>
              <a:xfrm>
                <a:off x="1857286" y="3320302"/>
                <a:ext cx="25179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44"/>
              <p:cNvSpPr txBox="1"/>
              <p:nvPr/>
            </p:nvSpPr>
            <p:spPr>
              <a:xfrm>
                <a:off x="1895426" y="3658306"/>
                <a:ext cx="24416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青菜牛肉：</a:t>
                </a:r>
                <a:r>
                  <a:rPr lang="en-US" altLang="zh-TW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</a:t>
                </a:r>
                <a:endParaRPr lang="zh-TW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100610" y="4482673"/>
                <a:ext cx="20313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炒魷魚：</a:t>
                </a:r>
                <a:r>
                  <a:rPr lang="en-US" altLang="zh-TW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2</a:t>
                </a:r>
                <a:endParaRPr lang="zh-TW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1895426" y="5307040"/>
                <a:ext cx="24416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蝦仁炒蛋：</a:t>
                </a:r>
                <a:r>
                  <a:rPr lang="en-US" altLang="zh-TW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3</a:t>
                </a:r>
                <a:endParaRPr lang="zh-TW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</p:grpSp>
        <p:sp>
          <p:nvSpPr>
            <p:cNvPr id="62" name="文字方塊 61"/>
            <p:cNvSpPr txBox="1"/>
            <p:nvPr/>
          </p:nvSpPr>
          <p:spPr>
            <a:xfrm>
              <a:off x="1287801" y="2086268"/>
              <a:ext cx="2339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使用者：餐廳</a:t>
              </a:r>
              <a:endParaRPr lang="zh-TW" altLang="en-US" sz="2800" b="1" dirty="0"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407010" y="4318441"/>
            <a:ext cx="4054450" cy="2036786"/>
            <a:chOff x="6576761" y="4412157"/>
            <a:chExt cx="4054450" cy="2036786"/>
          </a:xfrm>
        </p:grpSpPr>
        <p:sp>
          <p:nvSpPr>
            <p:cNvPr id="81" name="雲朵形圖說文字 80"/>
            <p:cNvSpPr/>
            <p:nvPr/>
          </p:nvSpPr>
          <p:spPr>
            <a:xfrm flipH="1">
              <a:off x="6576761" y="4412157"/>
              <a:ext cx="4054450" cy="2036786"/>
            </a:xfrm>
            <a:prstGeom prst="cloudCallout">
              <a:avLst>
                <a:gd name="adj1" fmla="val -54345"/>
                <a:gd name="adj2" fmla="val 25613"/>
              </a:avLst>
            </a:prstGeom>
            <a:solidFill>
              <a:srgbClr val="FFE69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7089726" y="4576768"/>
              <a:ext cx="3310522" cy="1384995"/>
              <a:chOff x="7677989" y="660332"/>
              <a:chExt cx="3310522" cy="1384995"/>
            </a:xfrm>
          </p:grpSpPr>
          <p:sp>
            <p:nvSpPr>
              <p:cNvPr id="79" name="文字方塊 78"/>
              <p:cNvSpPr txBox="1"/>
              <p:nvPr/>
            </p:nvSpPr>
            <p:spPr>
              <a:xfrm>
                <a:off x="7687822" y="679996"/>
                <a:ext cx="18213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OUTPUT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：</a:t>
                </a:r>
                <a:endParaRPr lang="zh-TW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7677989" y="660332"/>
                <a:ext cx="331052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OUTPUT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：</a:t>
                </a:r>
                <a:endParaRPr lang="en-US" altLang="zh-TW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1.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推薦菜品</a:t>
                </a:r>
                <a:endParaRPr lang="en-US" altLang="zh-TW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2.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菜品平均等待時</a:t>
                </a:r>
                <a:r>
                  <a:rPr lang="zh-TW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間</a:t>
                </a:r>
              </a:p>
            </p:txBody>
          </p:sp>
        </p:grpSp>
      </p:grpSp>
      <p:grpSp>
        <p:nvGrpSpPr>
          <p:cNvPr id="27" name="群組 26"/>
          <p:cNvGrpSpPr/>
          <p:nvPr/>
        </p:nvGrpSpPr>
        <p:grpSpPr>
          <a:xfrm>
            <a:off x="3864353" y="1878524"/>
            <a:ext cx="3900493" cy="1704432"/>
            <a:chOff x="3864353" y="1878524"/>
            <a:chExt cx="3900493" cy="1704432"/>
          </a:xfrm>
        </p:grpSpPr>
        <p:sp>
          <p:nvSpPr>
            <p:cNvPr id="22" name="雲朵形圖說文字 21"/>
            <p:cNvSpPr/>
            <p:nvPr/>
          </p:nvSpPr>
          <p:spPr>
            <a:xfrm>
              <a:off x="3864353" y="1878524"/>
              <a:ext cx="3856425" cy="1704432"/>
            </a:xfrm>
            <a:prstGeom prst="cloudCallout">
              <a:avLst>
                <a:gd name="adj1" fmla="val -55548"/>
                <a:gd name="adj2" fmla="val 2701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4133392" y="2247301"/>
              <a:ext cx="3324949" cy="954107"/>
              <a:chOff x="7454595" y="233153"/>
              <a:chExt cx="3324949" cy="954107"/>
            </a:xfrm>
          </p:grpSpPr>
          <p:sp>
            <p:nvSpPr>
              <p:cNvPr id="64" name="文字方塊 63"/>
              <p:cNvSpPr txBox="1"/>
              <p:nvPr/>
            </p:nvSpPr>
            <p:spPr>
              <a:xfrm>
                <a:off x="7464428" y="252817"/>
                <a:ext cx="15953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INPUT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：</a:t>
                </a:r>
                <a:endParaRPr lang="zh-TW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</p:txBody>
          </p:sp>
          <p:sp>
            <p:nvSpPr>
              <p:cNvPr id="65" name="文字方塊 64"/>
              <p:cNvSpPr txBox="1"/>
              <p:nvPr/>
            </p:nvSpPr>
            <p:spPr>
              <a:xfrm>
                <a:off x="7454595" y="233153"/>
                <a:ext cx="33249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INPUT</a:t>
                </a:r>
                <a:r>
                  <a:rPr lang="zh-TW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：</a:t>
                </a:r>
                <a:endParaRPr lang="en-US" altLang="zh-TW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endParaRPr>
              </a:p>
              <a:p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(</a:t>
                </a:r>
                <a:r>
                  <a:rPr lang="en-US" altLang="zh-TW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2 * 2 + 3 * 2 ) / 5 = </a:t>
                </a:r>
                <a:r>
                  <a:rPr lang="en-US" altLang="zh-TW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2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5334372" y="2309560"/>
              <a:ext cx="24304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目前需等待單位</a:t>
              </a:r>
              <a:r>
                <a:rPr lang="en-US" altLang="zh-TW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 </a:t>
              </a:r>
              <a:endPara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46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0.16836 -0.2865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-1432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1401 -4.07407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14362 -4.07407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2365128" y="1962586"/>
            <a:ext cx="2034344" cy="2596765"/>
            <a:chOff x="2666069" y="1846046"/>
            <a:chExt cx="2034344" cy="2596765"/>
          </a:xfrm>
        </p:grpSpPr>
        <p:grpSp>
          <p:nvGrpSpPr>
            <p:cNvPr id="13" name="群組 12"/>
            <p:cNvGrpSpPr/>
            <p:nvPr/>
          </p:nvGrpSpPr>
          <p:grpSpPr>
            <a:xfrm>
              <a:off x="2666069" y="1846046"/>
              <a:ext cx="2034344" cy="1392888"/>
              <a:chOff x="1590231" y="2411486"/>
              <a:chExt cx="2034344" cy="139288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36530" y="2480935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90231" y="2411486"/>
                <a:ext cx="1988045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80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Part</a:t>
                </a:r>
                <a:endParaRPr lang="zh-TW" altLang="en-US" sz="8000" dirty="0"/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21864" y="2815278"/>
              <a:ext cx="1476851" cy="1627533"/>
              <a:chOff x="5888086" y="3186461"/>
              <a:chExt cx="1476851" cy="162753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5959" y="3244334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solidFill>
                      <a:schemeClr val="bg2">
                        <a:lumMod val="75000"/>
                      </a:schemeClr>
                    </a:solidFill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03</a:t>
                </a:r>
                <a:endParaRPr lang="zh-TW" altLang="en-US" sz="9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086" y="3186461"/>
                <a:ext cx="141897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9600" b="1" dirty="0" smtClean="0">
                    <a:latin typeface="AaKLYLDYW (Non-Commercial Use)" panose="02010600010101010101" pitchFamily="2" charset="-122"/>
                    <a:ea typeface="AaKLYLDYW (Non-Commercial Use)" panose="02010600010101010101" pitchFamily="2" charset="-122"/>
                  </a:rPr>
                  <a:t>03</a:t>
                </a:r>
                <a:endParaRPr lang="zh-TW" altLang="en-US" sz="9600" dirty="0"/>
              </a:p>
            </p:txBody>
          </p:sp>
        </p:grpSp>
      </p:grpSp>
      <p:cxnSp>
        <p:nvCxnSpPr>
          <p:cNvPr id="29" name="直線接點 28"/>
          <p:cNvCxnSpPr/>
          <p:nvPr/>
        </p:nvCxnSpPr>
        <p:spPr>
          <a:xfrm>
            <a:off x="4772533" y="1955865"/>
            <a:ext cx="0" cy="2610206"/>
          </a:xfrm>
          <a:prstGeom prst="line">
            <a:avLst/>
          </a:prstGeom>
          <a:ln w="57150">
            <a:solidFill>
              <a:srgbClr val="FF99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5105401" y="2886254"/>
            <a:ext cx="5204209" cy="1323439"/>
            <a:chOff x="5249765" y="2275827"/>
            <a:chExt cx="6224249" cy="1323439"/>
          </a:xfrm>
        </p:grpSpPr>
        <p:sp>
          <p:nvSpPr>
            <p:cNvPr id="10" name="文字方塊 9"/>
            <p:cNvSpPr txBox="1"/>
            <p:nvPr/>
          </p:nvSpPr>
          <p:spPr>
            <a:xfrm>
              <a:off x="5249765" y="2275827"/>
              <a:ext cx="6224249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8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系統展示</a:t>
              </a:r>
              <a:endPara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8863634" y="3483519"/>
              <a:ext cx="1599878" cy="0"/>
            </a:xfrm>
            <a:prstGeom prst="line">
              <a:avLst/>
            </a:prstGeom>
            <a:ln w="76200">
              <a:solidFill>
                <a:srgbClr val="FF9933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/>
          <p:cNvGrpSpPr/>
          <p:nvPr/>
        </p:nvGrpSpPr>
        <p:grpSpPr>
          <a:xfrm flipH="1">
            <a:off x="5295279" y="2430219"/>
            <a:ext cx="1603233" cy="388171"/>
            <a:chOff x="5295279" y="1787892"/>
            <a:chExt cx="1603233" cy="388171"/>
          </a:xfrm>
        </p:grpSpPr>
        <p:sp>
          <p:nvSpPr>
            <p:cNvPr id="33" name="橢圓 32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FFE6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7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871" y="-30000"/>
            <a:ext cx="11112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03</a:t>
            </a:r>
            <a:endParaRPr lang="zh-TW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499567" y="122058"/>
            <a:ext cx="3613998" cy="1107996"/>
            <a:chOff x="5249765" y="2275827"/>
            <a:chExt cx="5306345" cy="1107996"/>
          </a:xfrm>
        </p:grpSpPr>
        <p:sp>
          <p:nvSpPr>
            <p:cNvPr id="4" name="文字方塊 3"/>
            <p:cNvSpPr txBox="1"/>
            <p:nvPr/>
          </p:nvSpPr>
          <p:spPr>
            <a:xfrm>
              <a:off x="5249765" y="2275827"/>
              <a:ext cx="5306345" cy="11079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系統展示</a:t>
              </a:r>
              <a:endParaRPr lang="en-US" alt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863635" y="3268077"/>
              <a:ext cx="1599879" cy="0"/>
            </a:xfrm>
            <a:prstGeom prst="line">
              <a:avLst/>
            </a:prstGeom>
            <a:ln w="76200">
              <a:solidFill>
                <a:srgbClr val="FF9933"/>
              </a:solidFill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 flipH="1">
            <a:off x="1707127" y="-201392"/>
            <a:ext cx="1603233" cy="388171"/>
            <a:chOff x="5295279" y="1787892"/>
            <a:chExt cx="1603233" cy="388171"/>
          </a:xfrm>
        </p:grpSpPr>
        <p:sp>
          <p:nvSpPr>
            <p:cNvPr id="21" name="橢圓 20"/>
            <p:cNvSpPr/>
            <p:nvPr/>
          </p:nvSpPr>
          <p:spPr>
            <a:xfrm>
              <a:off x="5295279" y="1787892"/>
              <a:ext cx="388171" cy="388171"/>
            </a:xfrm>
            <a:prstGeom prst="ellipse">
              <a:avLst/>
            </a:prstGeom>
            <a:solidFill>
              <a:srgbClr val="FF993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902810" y="1787892"/>
              <a:ext cx="388171" cy="388171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510341" y="1787892"/>
              <a:ext cx="388171" cy="388171"/>
            </a:xfrm>
            <a:prstGeom prst="ellipse">
              <a:avLst/>
            </a:prstGeom>
            <a:solidFill>
              <a:srgbClr val="FFE6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5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275</Words>
  <Application>Microsoft Office PowerPoint</Application>
  <PresentationFormat>寬螢幕</PresentationFormat>
  <Paragraphs>101</Paragraphs>
  <Slides>10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AaKLYLDYW (Non-Commercial Use)</vt:lpstr>
      <vt:lpstr>新細明體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ACER</cp:lastModifiedBy>
  <cp:revision>229</cp:revision>
  <dcterms:created xsi:type="dcterms:W3CDTF">2023-12-13T16:06:38Z</dcterms:created>
  <dcterms:modified xsi:type="dcterms:W3CDTF">2023-12-14T07:27:06Z</dcterms:modified>
</cp:coreProperties>
</file>