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1" r:id="rId2"/>
    <p:sldId id="257" r:id="rId3"/>
    <p:sldId id="258" r:id="rId4"/>
    <p:sldId id="259" r:id="rId5"/>
    <p:sldId id="260" r:id="rId6"/>
    <p:sldId id="262"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v> </c:v>
          </c:tx>
          <c:spPr>
            <a:noFill/>
            <a:ln>
              <a:noFill/>
            </a:ln>
            <a:effectLst/>
          </c:spPr>
          <c:invertIfNegative val="0"/>
          <c:cat>
            <c:strRef>
              <c:f>工作表2!$A$2:$A$17</c:f>
              <c:strCache>
                <c:ptCount val="16"/>
                <c:pt idx="0">
                  <c:v>主題構思</c:v>
                </c:pt>
                <c:pt idx="1">
                  <c:v>相關資料蒐集</c:v>
                </c:pt>
                <c:pt idx="2">
                  <c:v>系統功能分析</c:v>
                </c:pt>
                <c:pt idx="3">
                  <c:v>初評文案撰寫</c:v>
                </c:pt>
                <c:pt idx="4">
                  <c:v>系統簡介</c:v>
                </c:pt>
                <c:pt idx="5">
                  <c:v>Logo設計</c:v>
                </c:pt>
                <c:pt idx="6">
                  <c:v>開發工具學習</c:v>
                </c:pt>
                <c:pt idx="7">
                  <c:v>資料庫設計</c:v>
                </c:pt>
                <c:pt idx="8">
                  <c:v>資料庫建立</c:v>
                </c:pt>
                <c:pt idx="9">
                  <c:v>後端開發</c:v>
                </c:pt>
                <c:pt idx="10">
                  <c:v>前端開發</c:v>
                </c:pt>
                <c:pt idx="11">
                  <c:v>系統整合</c:v>
                </c:pt>
                <c:pt idx="12">
                  <c:v>系統測試</c:v>
                </c:pt>
                <c:pt idx="13">
                  <c:v>系統手冊</c:v>
                </c:pt>
                <c:pt idx="14">
                  <c:v>海報製作</c:v>
                </c:pt>
                <c:pt idx="15">
                  <c:v>影片製作</c:v>
                </c:pt>
              </c:strCache>
            </c:strRef>
          </c:cat>
          <c:val>
            <c:numRef>
              <c:f>工作表2!$B$2:$B$17</c:f>
              <c:numCache>
                <c:formatCode>m/d/yyyy</c:formatCode>
                <c:ptCount val="16"/>
                <c:pt idx="0">
                  <c:v>44941</c:v>
                </c:pt>
                <c:pt idx="1">
                  <c:v>44973</c:v>
                </c:pt>
                <c:pt idx="2">
                  <c:v>44988</c:v>
                </c:pt>
                <c:pt idx="3">
                  <c:v>44998</c:v>
                </c:pt>
                <c:pt idx="4">
                  <c:v>45047</c:v>
                </c:pt>
                <c:pt idx="5">
                  <c:v>45039</c:v>
                </c:pt>
                <c:pt idx="6">
                  <c:v>45003</c:v>
                </c:pt>
                <c:pt idx="7">
                  <c:v>45056</c:v>
                </c:pt>
                <c:pt idx="8">
                  <c:v>45064</c:v>
                </c:pt>
                <c:pt idx="9">
                  <c:v>45062</c:v>
                </c:pt>
                <c:pt idx="10">
                  <c:v>45071</c:v>
                </c:pt>
                <c:pt idx="11">
                  <c:v>45078</c:v>
                </c:pt>
                <c:pt idx="12">
                  <c:v>45179</c:v>
                </c:pt>
                <c:pt idx="13">
                  <c:v>45201</c:v>
                </c:pt>
                <c:pt idx="14">
                  <c:v>45227</c:v>
                </c:pt>
                <c:pt idx="15">
                  <c:v>45228</c:v>
                </c:pt>
              </c:numCache>
            </c:numRef>
          </c:val>
          <c:extLst>
            <c:ext xmlns:c16="http://schemas.microsoft.com/office/drawing/2014/chart" uri="{C3380CC4-5D6E-409C-BE32-E72D297353CC}">
              <c16:uniqueId val="{00000000-7546-294E-B65C-6C5D8F2D0772}"/>
            </c:ext>
          </c:extLst>
        </c:ser>
        <c:ser>
          <c:idx val="1"/>
          <c:order val="1"/>
          <c:tx>
            <c:strRef>
              <c:f>工作表2!$D$1</c:f>
              <c:strCache>
                <c:ptCount val="1"/>
                <c:pt idx="0">
                  <c:v>預期天數</c:v>
                </c:pt>
              </c:strCache>
            </c:strRef>
          </c:tx>
          <c:spPr>
            <a:solidFill>
              <a:schemeClr val="accent2"/>
            </a:solidFill>
            <a:ln>
              <a:noFill/>
            </a:ln>
            <a:effectLst/>
          </c:spPr>
          <c:invertIfNegative val="0"/>
          <c:val>
            <c:numRef>
              <c:f>工作表2!$D$2:$D$17</c:f>
              <c:numCache>
                <c:formatCode>General</c:formatCode>
                <c:ptCount val="16"/>
                <c:pt idx="0">
                  <c:v>32</c:v>
                </c:pt>
                <c:pt idx="1">
                  <c:v>28</c:v>
                </c:pt>
                <c:pt idx="2">
                  <c:v>10</c:v>
                </c:pt>
                <c:pt idx="3">
                  <c:v>57</c:v>
                </c:pt>
                <c:pt idx="4">
                  <c:v>8</c:v>
                </c:pt>
                <c:pt idx="5">
                  <c:v>16</c:v>
                </c:pt>
                <c:pt idx="6">
                  <c:v>63</c:v>
                </c:pt>
                <c:pt idx="7">
                  <c:v>8</c:v>
                </c:pt>
                <c:pt idx="8">
                  <c:v>6</c:v>
                </c:pt>
                <c:pt idx="9">
                  <c:v>108</c:v>
                </c:pt>
                <c:pt idx="10">
                  <c:v>99</c:v>
                </c:pt>
                <c:pt idx="11">
                  <c:v>111</c:v>
                </c:pt>
                <c:pt idx="12">
                  <c:v>21</c:v>
                </c:pt>
                <c:pt idx="13">
                  <c:v>34</c:v>
                </c:pt>
                <c:pt idx="14">
                  <c:v>14</c:v>
                </c:pt>
                <c:pt idx="15">
                  <c:v>17</c:v>
                </c:pt>
              </c:numCache>
            </c:numRef>
          </c:val>
          <c:extLst>
            <c:ext xmlns:c16="http://schemas.microsoft.com/office/drawing/2014/chart" uri="{C3380CC4-5D6E-409C-BE32-E72D297353CC}">
              <c16:uniqueId val="{00000001-7546-294E-B65C-6C5D8F2D0772}"/>
            </c:ext>
          </c:extLst>
        </c:ser>
        <c:dLbls>
          <c:showLegendKey val="0"/>
          <c:showVal val="0"/>
          <c:showCatName val="0"/>
          <c:showSerName val="0"/>
          <c:showPercent val="0"/>
          <c:showBubbleSize val="0"/>
        </c:dLbls>
        <c:gapWidth val="260"/>
        <c:overlap val="100"/>
        <c:axId val="627023648"/>
        <c:axId val="627025608"/>
      </c:barChart>
      <c:barChart>
        <c:barDir val="bar"/>
        <c:grouping val="stacked"/>
        <c:varyColors val="0"/>
        <c:ser>
          <c:idx val="2"/>
          <c:order val="2"/>
          <c:tx>
            <c:v> </c:v>
          </c:tx>
          <c:spPr>
            <a:noFill/>
            <a:ln>
              <a:noFill/>
            </a:ln>
            <a:effectLst/>
          </c:spPr>
          <c:invertIfNegative val="0"/>
          <c:cat>
            <c:strRef>
              <c:f>工作表2!$A$2:$A$17</c:f>
              <c:strCache>
                <c:ptCount val="16"/>
                <c:pt idx="0">
                  <c:v>主題構思</c:v>
                </c:pt>
                <c:pt idx="1">
                  <c:v>相關資料蒐集</c:v>
                </c:pt>
                <c:pt idx="2">
                  <c:v>系統功能分析</c:v>
                </c:pt>
                <c:pt idx="3">
                  <c:v>初評文案撰寫</c:v>
                </c:pt>
                <c:pt idx="4">
                  <c:v>系統簡介</c:v>
                </c:pt>
                <c:pt idx="5">
                  <c:v>Logo設計</c:v>
                </c:pt>
                <c:pt idx="6">
                  <c:v>開發工具學習</c:v>
                </c:pt>
                <c:pt idx="7">
                  <c:v>資料庫設計</c:v>
                </c:pt>
                <c:pt idx="8">
                  <c:v>資料庫建立</c:v>
                </c:pt>
                <c:pt idx="9">
                  <c:v>後端開發</c:v>
                </c:pt>
                <c:pt idx="10">
                  <c:v>前端開發</c:v>
                </c:pt>
                <c:pt idx="11">
                  <c:v>系統整合</c:v>
                </c:pt>
                <c:pt idx="12">
                  <c:v>系統測試</c:v>
                </c:pt>
                <c:pt idx="13">
                  <c:v>系統手冊</c:v>
                </c:pt>
                <c:pt idx="14">
                  <c:v>海報製作</c:v>
                </c:pt>
                <c:pt idx="15">
                  <c:v>影片製作</c:v>
                </c:pt>
              </c:strCache>
            </c:strRef>
          </c:cat>
          <c:val>
            <c:numRef>
              <c:f>工作表2!$F$2:$F$17</c:f>
              <c:numCache>
                <c:formatCode>m/d/yyyy</c:formatCode>
                <c:ptCount val="16"/>
                <c:pt idx="0">
                  <c:v>44941</c:v>
                </c:pt>
                <c:pt idx="1">
                  <c:v>44968</c:v>
                </c:pt>
                <c:pt idx="2">
                  <c:v>44985</c:v>
                </c:pt>
                <c:pt idx="3">
                  <c:v>44997</c:v>
                </c:pt>
                <c:pt idx="4">
                  <c:v>45047</c:v>
                </c:pt>
                <c:pt idx="5">
                  <c:v>45047</c:v>
                </c:pt>
                <c:pt idx="6">
                  <c:v>45003</c:v>
                </c:pt>
              </c:numCache>
            </c:numRef>
          </c:val>
          <c:extLst>
            <c:ext xmlns:c16="http://schemas.microsoft.com/office/drawing/2014/chart" uri="{C3380CC4-5D6E-409C-BE32-E72D297353CC}">
              <c16:uniqueId val="{00000002-7546-294E-B65C-6C5D8F2D0772}"/>
            </c:ext>
          </c:extLst>
        </c:ser>
        <c:ser>
          <c:idx val="3"/>
          <c:order val="3"/>
          <c:tx>
            <c:strRef>
              <c:f>工作表2!$H$1</c:f>
              <c:strCache>
                <c:ptCount val="1"/>
                <c:pt idx="0">
                  <c:v>實際天數</c:v>
                </c:pt>
              </c:strCache>
            </c:strRef>
          </c:tx>
          <c:spPr>
            <a:solidFill>
              <a:schemeClr val="accent4"/>
            </a:solidFill>
            <a:ln>
              <a:noFill/>
            </a:ln>
            <a:effectLst/>
          </c:spPr>
          <c:invertIfNegative val="0"/>
          <c:val>
            <c:numRef>
              <c:f>工作表2!$H$2:$H$17</c:f>
              <c:numCache>
                <c:formatCode>General</c:formatCode>
                <c:ptCount val="16"/>
                <c:pt idx="0">
                  <c:v>40</c:v>
                </c:pt>
                <c:pt idx="1">
                  <c:v>49</c:v>
                </c:pt>
                <c:pt idx="2">
                  <c:v>22</c:v>
                </c:pt>
                <c:pt idx="3">
                  <c:v>50</c:v>
                </c:pt>
                <c:pt idx="4">
                  <c:v>3</c:v>
                </c:pt>
                <c:pt idx="5">
                  <c:v>8</c:v>
                </c:pt>
                <c:pt idx="6">
                  <c:v>49</c:v>
                </c:pt>
              </c:numCache>
            </c:numRef>
          </c:val>
          <c:extLst>
            <c:ext xmlns:c16="http://schemas.microsoft.com/office/drawing/2014/chart" uri="{C3380CC4-5D6E-409C-BE32-E72D297353CC}">
              <c16:uniqueId val="{00000003-7546-294E-B65C-6C5D8F2D0772}"/>
            </c:ext>
          </c:extLst>
        </c:ser>
        <c:dLbls>
          <c:showLegendKey val="0"/>
          <c:showVal val="0"/>
          <c:showCatName val="0"/>
          <c:showSerName val="0"/>
          <c:showPercent val="0"/>
          <c:showBubbleSize val="0"/>
        </c:dLbls>
        <c:gapWidth val="70"/>
        <c:overlap val="-100"/>
        <c:axId val="627025216"/>
        <c:axId val="627024824"/>
      </c:barChart>
      <c:catAx>
        <c:axId val="627023648"/>
        <c:scaling>
          <c:orientation val="maxMin"/>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標楷體" panose="03000509000000000000" pitchFamily="65" charset="-120"/>
                <a:ea typeface="標楷體" panose="03000509000000000000" pitchFamily="65" charset="-120"/>
                <a:cs typeface="+mn-cs"/>
              </a:defRPr>
            </a:pPr>
            <a:endParaRPr lang="zh-TW"/>
          </a:p>
        </c:txPr>
        <c:crossAx val="627025608"/>
        <c:crosses val="autoZero"/>
        <c:auto val="1"/>
        <c:lblAlgn val="ctr"/>
        <c:lblOffset val="100"/>
        <c:noMultiLvlLbl val="0"/>
      </c:catAx>
      <c:valAx>
        <c:axId val="627025608"/>
        <c:scaling>
          <c:orientation val="minMax"/>
          <c:max val="45275"/>
          <c:min val="44941"/>
        </c:scaling>
        <c:delete val="0"/>
        <c:axPos val="t"/>
        <c:majorGridlines>
          <c:spPr>
            <a:ln w="9525" cap="flat" cmpd="sng" algn="ctr">
              <a:solidFill>
                <a:schemeClr val="tx1">
                  <a:lumMod val="15000"/>
                  <a:lumOff val="85000"/>
                </a:schemeClr>
              </a:solidFill>
              <a:round/>
            </a:ln>
            <a:effectLst/>
          </c:spPr>
        </c:majorGridlines>
        <c:numFmt formatCode="m&quot;月&quot;;@" sourceLinked="0"/>
        <c:majorTickMark val="none"/>
        <c:minorTickMark val="none"/>
        <c:tickLblPos val="nextTo"/>
        <c:spPr>
          <a:noFill/>
          <a:ln>
            <a:noFill/>
          </a:ln>
          <a:effectLst/>
        </c:spPr>
        <c:txPr>
          <a:bodyPr rot="0" spcFirstLastPara="1" vertOverflow="ellipsis" wrap="square" anchor="ctr" anchorCtr="0"/>
          <a:lstStyle/>
          <a:p>
            <a:pPr>
              <a:defRPr sz="1400" b="0" i="0" u="none" strike="noStrike" kern="1200" baseline="0">
                <a:solidFill>
                  <a:schemeClr val="tx1"/>
                </a:solidFill>
                <a:latin typeface="標楷體" panose="03000509000000000000" pitchFamily="65" charset="-120"/>
                <a:ea typeface="標楷體" panose="03000509000000000000" pitchFamily="65" charset="-120"/>
                <a:cs typeface="+mn-cs"/>
              </a:defRPr>
            </a:pPr>
            <a:endParaRPr lang="zh-TW"/>
          </a:p>
        </c:txPr>
        <c:crossAx val="627023648"/>
        <c:crosses val="autoZero"/>
        <c:crossBetween val="between"/>
        <c:majorUnit val="30"/>
      </c:valAx>
      <c:valAx>
        <c:axId val="627024824"/>
        <c:scaling>
          <c:orientation val="minMax"/>
        </c:scaling>
        <c:delete val="1"/>
        <c:axPos val="t"/>
        <c:numFmt formatCode="m/d/yyyy" sourceLinked="1"/>
        <c:majorTickMark val="out"/>
        <c:minorTickMark val="none"/>
        <c:tickLblPos val="nextTo"/>
        <c:crossAx val="627025216"/>
        <c:crosses val="autoZero"/>
        <c:crossBetween val="between"/>
      </c:valAx>
      <c:catAx>
        <c:axId val="627025216"/>
        <c:scaling>
          <c:orientation val="maxMin"/>
        </c:scaling>
        <c:delete val="1"/>
        <c:axPos val="r"/>
        <c:numFmt formatCode="General" sourceLinked="1"/>
        <c:majorTickMark val="out"/>
        <c:minorTickMark val="none"/>
        <c:tickLblPos val="nextTo"/>
        <c:crossAx val="627024824"/>
        <c:crosses val="max"/>
        <c:auto val="1"/>
        <c:lblAlgn val="ctr"/>
        <c:lblOffset val="100"/>
        <c:noMultiLvlLbl val="0"/>
      </c:cat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lumMod val="85000"/>
        </a:schemeClr>
      </a:solidFill>
      <a:round/>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4C271-3ECE-1C4E-A151-2A8B1A45262E}" type="datetimeFigureOut">
              <a:rPr kumimoji="1" lang="zh-TW" altLang="en-US" smtClean="0"/>
              <a:t>2023/5/10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05E80-4623-AC43-BB93-F36FBC833B87}" type="slidenum">
              <a:rPr kumimoji="1" lang="zh-TW" altLang="en-US" smtClean="0"/>
              <a:t>‹#›</a:t>
            </a:fld>
            <a:endParaRPr kumimoji="1" lang="zh-TW" altLang="en-US"/>
          </a:p>
        </p:txBody>
      </p:sp>
    </p:spTree>
    <p:extLst>
      <p:ext uri="{BB962C8B-B14F-4D97-AF65-F5344CB8AC3E}">
        <p14:creationId xmlns:p14="http://schemas.microsoft.com/office/powerpoint/2010/main" val="4119607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dirty="0">
                <a:effectLst/>
                <a:latin typeface="Times New Roman" panose="02020603050405020304" pitchFamily="18" charset="0"/>
                <a:ea typeface="標楷體" panose="03000509000000000000"/>
                <a:cs typeface="Times New Roman" panose="02020603050405020304" pitchFamily="18" charset="0"/>
              </a:rPr>
              <a:t>使用者從</a:t>
            </a:r>
            <a:r>
              <a:rPr lang="en-US" altLang="zh-TW" sz="1800" dirty="0">
                <a:effectLst/>
                <a:latin typeface="Times New Roman" panose="02020603050405020304" pitchFamily="18" charset="0"/>
                <a:ea typeface="標楷體" panose="03000509000000000000"/>
              </a:rPr>
              <a:t>Browser</a:t>
            </a:r>
            <a:r>
              <a:rPr lang="zh-TW" altLang="zh-TW" sz="1800" dirty="0">
                <a:effectLst/>
                <a:latin typeface="Times New Roman" panose="02020603050405020304" pitchFamily="18" charset="0"/>
                <a:ea typeface="標楷體" panose="03000509000000000000"/>
                <a:cs typeface="Times New Roman" panose="02020603050405020304" pitchFamily="18" charset="0"/>
              </a:rPr>
              <a:t>發送的</a:t>
            </a:r>
            <a:r>
              <a:rPr lang="en-US" altLang="zh-TW" sz="1800" dirty="0">
                <a:effectLst/>
                <a:latin typeface="Times New Roman" panose="02020603050405020304" pitchFamily="18" charset="0"/>
                <a:ea typeface="標楷體" panose="03000509000000000000"/>
              </a:rPr>
              <a:t>request</a:t>
            </a:r>
            <a:r>
              <a:rPr lang="zh-TW" altLang="zh-TW" sz="1800" dirty="0">
                <a:effectLst/>
                <a:latin typeface="Times New Roman" panose="02020603050405020304" pitchFamily="18" charset="0"/>
                <a:ea typeface="標楷體" panose="03000509000000000000"/>
                <a:cs typeface="Times New Roman" panose="02020603050405020304" pitchFamily="18" charset="0"/>
              </a:rPr>
              <a:t>到後端（</a:t>
            </a:r>
            <a:r>
              <a:rPr lang="en-US" altLang="zh-TW" sz="1800" dirty="0">
                <a:effectLst/>
                <a:latin typeface="Times New Roman" panose="02020603050405020304" pitchFamily="18" charset="0"/>
                <a:ea typeface="標楷體" panose="03000509000000000000"/>
              </a:rPr>
              <a:t>Django</a:t>
            </a:r>
            <a:r>
              <a:rPr lang="zh-TW" altLang="zh-TW" sz="1800" dirty="0">
                <a:effectLst/>
                <a:latin typeface="Times New Roman" panose="02020603050405020304" pitchFamily="18" charset="0"/>
                <a:ea typeface="標楷體" panose="03000509000000000000"/>
                <a:cs typeface="Times New Roman" panose="02020603050405020304" pitchFamily="18" charset="0"/>
              </a:rPr>
              <a:t>），再發送</a:t>
            </a:r>
            <a:r>
              <a:rPr lang="en-US" altLang="zh-TW" sz="1800" dirty="0">
                <a:effectLst/>
                <a:latin typeface="Times New Roman" panose="02020603050405020304" pitchFamily="18" charset="0"/>
                <a:ea typeface="標楷體" panose="03000509000000000000"/>
              </a:rPr>
              <a:t>request</a:t>
            </a:r>
            <a:r>
              <a:rPr lang="zh-TW" altLang="zh-TW" sz="1800" dirty="0">
                <a:effectLst/>
                <a:latin typeface="Times New Roman" panose="02020603050405020304" pitchFamily="18" charset="0"/>
                <a:ea typeface="標楷體" panose="03000509000000000000"/>
                <a:cs typeface="Times New Roman" panose="02020603050405020304" pitchFamily="18" charset="0"/>
              </a:rPr>
              <a:t>到</a:t>
            </a:r>
            <a:r>
              <a:rPr lang="en-US" altLang="zh-TW" sz="1800" dirty="0">
                <a:effectLst/>
                <a:latin typeface="Times New Roman" panose="02020603050405020304" pitchFamily="18" charset="0"/>
                <a:ea typeface="標楷體" panose="03000509000000000000"/>
              </a:rPr>
              <a:t>PostgreSQL</a:t>
            </a:r>
            <a:r>
              <a:rPr lang="zh-TW" altLang="zh-TW" sz="1800" dirty="0">
                <a:effectLst/>
                <a:latin typeface="Times New Roman" panose="02020603050405020304" pitchFamily="18" charset="0"/>
                <a:ea typeface="標楷體" panose="03000509000000000000"/>
                <a:cs typeface="Times New Roman" panose="02020603050405020304" pitchFamily="18" charset="0"/>
              </a:rPr>
              <a:t>抓取所需的</a:t>
            </a:r>
            <a:r>
              <a:rPr lang="en-US" altLang="zh-TW" sz="1800" dirty="0">
                <a:effectLst/>
                <a:latin typeface="Times New Roman" panose="02020603050405020304" pitchFamily="18" charset="0"/>
                <a:ea typeface="標楷體" panose="03000509000000000000"/>
              </a:rPr>
              <a:t>Data Objects</a:t>
            </a:r>
            <a:r>
              <a:rPr lang="zh-TW" altLang="zh-TW" sz="1800" dirty="0">
                <a:effectLst/>
                <a:latin typeface="Times New Roman" panose="02020603050405020304" pitchFamily="18" charset="0"/>
                <a:ea typeface="標楷體" panose="03000509000000000000"/>
                <a:cs typeface="Times New Roman" panose="02020603050405020304" pitchFamily="18" charset="0"/>
              </a:rPr>
              <a:t>，資料回傳到後端（</a:t>
            </a:r>
            <a:r>
              <a:rPr lang="en-US" altLang="zh-TW" sz="1800" dirty="0">
                <a:effectLst/>
                <a:latin typeface="Times New Roman" panose="02020603050405020304" pitchFamily="18" charset="0"/>
                <a:ea typeface="標楷體" panose="03000509000000000000"/>
              </a:rPr>
              <a:t>Django</a:t>
            </a:r>
            <a:r>
              <a:rPr lang="zh-TW" altLang="zh-TW" sz="1800" dirty="0">
                <a:effectLst/>
                <a:latin typeface="Times New Roman" panose="02020603050405020304" pitchFamily="18" charset="0"/>
                <a:ea typeface="標楷體" panose="03000509000000000000"/>
                <a:cs typeface="Times New Roman" panose="02020603050405020304" pitchFamily="18" charset="0"/>
              </a:rPr>
              <a:t>）後，進行處理再回傳到使用者的</a:t>
            </a:r>
            <a:r>
              <a:rPr lang="en-US" altLang="zh-TW" sz="1800" dirty="0">
                <a:effectLst/>
                <a:latin typeface="Times New Roman" panose="02020603050405020304" pitchFamily="18" charset="0"/>
                <a:ea typeface="標楷體" panose="03000509000000000000"/>
              </a:rPr>
              <a:t>Browser</a:t>
            </a:r>
            <a:r>
              <a:rPr lang="zh-TW" altLang="zh-TW" sz="1800" dirty="0">
                <a:effectLst/>
                <a:latin typeface="Times New Roman" panose="02020603050405020304" pitchFamily="18" charset="0"/>
                <a:ea typeface="標楷體" panose="03000509000000000000"/>
                <a:cs typeface="Times New Roman" panose="02020603050405020304" pitchFamily="18" charset="0"/>
              </a:rPr>
              <a:t>。</a:t>
            </a:r>
            <a:r>
              <a:rPr lang="zh-TW" altLang="zh-TW" dirty="0">
                <a:effectLst/>
              </a:rPr>
              <a:t> </a:t>
            </a:r>
            <a:endParaRPr kumimoji="1" lang="en-US" altLang="zh-TW" dirty="0"/>
          </a:p>
        </p:txBody>
      </p:sp>
      <p:sp>
        <p:nvSpPr>
          <p:cNvPr id="4" name="投影片編號版面配置區 3"/>
          <p:cNvSpPr>
            <a:spLocks noGrp="1"/>
          </p:cNvSpPr>
          <p:nvPr>
            <p:ph type="sldNum" sz="quarter" idx="5"/>
          </p:nvPr>
        </p:nvSpPr>
        <p:spPr/>
        <p:txBody>
          <a:bodyPr/>
          <a:lstStyle/>
          <a:p>
            <a:fld id="{BB905E80-4623-AC43-BB93-F36FBC833B87}" type="slidenum">
              <a:rPr kumimoji="1" lang="zh-TW" altLang="en-US" smtClean="0"/>
              <a:t>2</a:t>
            </a:fld>
            <a:endParaRPr kumimoji="1" lang="zh-TW" altLang="en-US"/>
          </a:p>
        </p:txBody>
      </p:sp>
    </p:spTree>
    <p:extLst>
      <p:ext uri="{BB962C8B-B14F-4D97-AF65-F5344CB8AC3E}">
        <p14:creationId xmlns:p14="http://schemas.microsoft.com/office/powerpoint/2010/main" val="325566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Times New Roman" panose="02020603050405020304" pitchFamily="18" charset="0"/>
                <a:ea typeface="標楷體" panose="03000509000000000000"/>
                <a:cs typeface="Times New Roman" panose="02020603050405020304" pitchFamily="18" charset="0"/>
              </a:rPr>
              <a:t>我們預計在現階段（一月到五月）完成主題構思、相關資料蒐集、系統功能分析、初評文案撰寫、系統簡介、</a:t>
            </a:r>
            <a:r>
              <a:rPr lang="en-US" altLang="zh-TW" sz="1800" kern="100" dirty="0">
                <a:effectLst/>
                <a:latin typeface="Times New Roman" panose="02020603050405020304" pitchFamily="18" charset="0"/>
                <a:ea typeface="標楷體" panose="03000509000000000000"/>
                <a:cs typeface="Times New Roman" panose="02020603050405020304" pitchFamily="18" charset="0"/>
              </a:rPr>
              <a:t>LOGO</a:t>
            </a:r>
            <a:r>
              <a:rPr lang="zh-TW" altLang="zh-TW" sz="1800" kern="100" dirty="0">
                <a:effectLst/>
                <a:latin typeface="Times New Roman" panose="02020603050405020304" pitchFamily="18" charset="0"/>
                <a:ea typeface="標楷體" panose="03000509000000000000"/>
                <a:cs typeface="Times New Roman" panose="02020603050405020304" pitchFamily="18" charset="0"/>
              </a:rPr>
              <a:t>設計以及開發工具學習。而在此預期期間內，我們有如願達成所預期的工作項目。在暑期階段（五月到九月），我們預計會先完成資料庫設計與資料庫建立而後再開始進行後端開發、前端開發以及系統整合。而最後在四下階段（九月到十二月），我們預計在完成系統測試與系統手冊後，再著手進行海報製作與影片製作。</a:t>
            </a:r>
          </a:p>
          <a:p>
            <a:endParaRPr kumimoji="1" lang="zh-TW" altLang="en-US" dirty="0"/>
          </a:p>
        </p:txBody>
      </p:sp>
      <p:sp>
        <p:nvSpPr>
          <p:cNvPr id="4" name="投影片編號版面配置區 3"/>
          <p:cNvSpPr>
            <a:spLocks noGrp="1"/>
          </p:cNvSpPr>
          <p:nvPr>
            <p:ph type="sldNum" sz="quarter" idx="5"/>
          </p:nvPr>
        </p:nvSpPr>
        <p:spPr/>
        <p:txBody>
          <a:bodyPr/>
          <a:lstStyle/>
          <a:p>
            <a:fld id="{BB905E80-4623-AC43-BB93-F36FBC833B87}" type="slidenum">
              <a:rPr kumimoji="1" lang="zh-TW" altLang="en-US" smtClean="0"/>
              <a:t>5</a:t>
            </a:fld>
            <a:endParaRPr kumimoji="1" lang="zh-TW" altLang="en-US"/>
          </a:p>
        </p:txBody>
      </p:sp>
    </p:spTree>
    <p:extLst>
      <p:ext uri="{BB962C8B-B14F-4D97-AF65-F5344CB8AC3E}">
        <p14:creationId xmlns:p14="http://schemas.microsoft.com/office/powerpoint/2010/main" val="35637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要講中間經過期中考，所以中間才凹凸不平～</a:t>
            </a:r>
          </a:p>
        </p:txBody>
      </p:sp>
      <p:sp>
        <p:nvSpPr>
          <p:cNvPr id="4" name="投影片編號版面配置區 3"/>
          <p:cNvSpPr>
            <a:spLocks noGrp="1"/>
          </p:cNvSpPr>
          <p:nvPr>
            <p:ph type="sldNum" sz="quarter" idx="5"/>
          </p:nvPr>
        </p:nvSpPr>
        <p:spPr/>
        <p:txBody>
          <a:bodyPr/>
          <a:lstStyle/>
          <a:p>
            <a:fld id="{BB905E80-4623-AC43-BB93-F36FBC833B87}" type="slidenum">
              <a:rPr kumimoji="1" lang="zh-TW" altLang="en-US" smtClean="0"/>
              <a:t>6</a:t>
            </a:fld>
            <a:endParaRPr kumimoji="1" lang="zh-TW" altLang="en-US"/>
          </a:p>
        </p:txBody>
      </p:sp>
    </p:spTree>
    <p:extLst>
      <p:ext uri="{BB962C8B-B14F-4D97-AF65-F5344CB8AC3E}">
        <p14:creationId xmlns:p14="http://schemas.microsoft.com/office/powerpoint/2010/main" val="155416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38458A-AC54-54E7-41DC-E3053A73014E}"/>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D17FEBFD-9858-A13D-2653-2B461910B2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900536A5-3DB6-41C5-8A9D-855F67197498}"/>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5" name="頁尾版面配置區 4">
            <a:extLst>
              <a:ext uri="{FF2B5EF4-FFF2-40B4-BE49-F238E27FC236}">
                <a16:creationId xmlns:a16="http://schemas.microsoft.com/office/drawing/2014/main" id="{0D47448B-CF11-0A32-2B22-0D30419FA9C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FD47516-1173-5FB6-D2C7-BA1CE503F7B1}"/>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1521775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35BDAA-4529-1BC1-7B5C-B36BB1B9D5AE}"/>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222CDE36-3A25-6B55-2806-ACBAE986FF5E}"/>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53F002D-7176-0913-5BED-6FA8B5B6BE0C}"/>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5" name="頁尾版面配置區 4">
            <a:extLst>
              <a:ext uri="{FF2B5EF4-FFF2-40B4-BE49-F238E27FC236}">
                <a16:creationId xmlns:a16="http://schemas.microsoft.com/office/drawing/2014/main" id="{C4F4C1F9-1FC3-0F9F-A380-8A8651481E8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E05B909-E945-A242-854D-C3E7CE65F3F0}"/>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389902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6552900-5D64-EB17-3BED-D7C8ED52E5EC}"/>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62189F2-BF99-F3F8-25C0-94D625E89CE8}"/>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9366B068-C85E-03EF-4AA9-678923C7A71F}"/>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5" name="頁尾版面配置區 4">
            <a:extLst>
              <a:ext uri="{FF2B5EF4-FFF2-40B4-BE49-F238E27FC236}">
                <a16:creationId xmlns:a16="http://schemas.microsoft.com/office/drawing/2014/main" id="{BED44C73-7163-4539-A0B3-6A57065810A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5980912-B55A-4F56-E234-0A6F01B50D19}"/>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273137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E214C1-C4DC-C9A8-654E-B80BF57C811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AC711E7-1698-D2F1-A991-509E759EA8F2}"/>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9C7D04-945D-611A-3EF0-782AD4C9E360}"/>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5" name="頁尾版面配置區 4">
            <a:extLst>
              <a:ext uri="{FF2B5EF4-FFF2-40B4-BE49-F238E27FC236}">
                <a16:creationId xmlns:a16="http://schemas.microsoft.com/office/drawing/2014/main" id="{0F297116-9ED9-6148-C4E9-14CD0FF461A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8D4DAD3-B526-A173-45BD-878C912B1305}"/>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118146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AD362D-D391-AF06-4C5D-28B0E9B8E52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81C8DA6-5084-9A7C-67BB-F6434BCC6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78501E4F-B2FC-0387-9E28-1FA065D5BCD7}"/>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5" name="頁尾版面配置區 4">
            <a:extLst>
              <a:ext uri="{FF2B5EF4-FFF2-40B4-BE49-F238E27FC236}">
                <a16:creationId xmlns:a16="http://schemas.microsoft.com/office/drawing/2014/main" id="{5AF9EFF5-3D0E-4638-0C39-6816035E102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437895E-506D-A133-6A31-A83445FD8DAB}"/>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5285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311CB3-190D-9F61-1B9B-3C0392A0DD94}"/>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A79CBCA-3219-3C39-2E99-7CC03E10B8B8}"/>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020082C3-BDAF-FDA9-C20F-210EE21B1AE4}"/>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1FB84DB3-9038-48E9-3CF9-CBB57561F6C6}"/>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6" name="頁尾版面配置區 5">
            <a:extLst>
              <a:ext uri="{FF2B5EF4-FFF2-40B4-BE49-F238E27FC236}">
                <a16:creationId xmlns:a16="http://schemas.microsoft.com/office/drawing/2014/main" id="{7CF6C2BE-BBC5-840E-1BD8-88E2564FC5A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A6E2433-A630-8BFC-5C39-75368EEF6C4B}"/>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288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32039-7599-F8A8-0CA4-5F0B17E4A541}"/>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69C5E62-5C59-E3C5-2FE4-2B649511E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07471BB0-9E19-E090-05A3-1E751E7EB2D3}"/>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FABFD9F5-8A94-D955-76DA-164426ABE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10A77E35-DD0C-9E41-F5FA-B0CE32C403C1}"/>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04973904-2E90-4828-4A45-1FB47F7E0CCB}"/>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8" name="頁尾版面配置區 7">
            <a:extLst>
              <a:ext uri="{FF2B5EF4-FFF2-40B4-BE49-F238E27FC236}">
                <a16:creationId xmlns:a16="http://schemas.microsoft.com/office/drawing/2014/main" id="{B04D8D99-7375-1FEC-21A8-57649B9399E1}"/>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24A5A58-BA7E-E168-7728-714E598DA1C1}"/>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345150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0E2CD9-71AE-B2EE-BE27-A1EA28534691}"/>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C00B94D2-C819-27CD-E275-8E5EC821A802}"/>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4" name="頁尾版面配置區 3">
            <a:extLst>
              <a:ext uri="{FF2B5EF4-FFF2-40B4-BE49-F238E27FC236}">
                <a16:creationId xmlns:a16="http://schemas.microsoft.com/office/drawing/2014/main" id="{8477E9EB-3365-24DF-E91F-45DEF6FAC387}"/>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214EFD89-769B-C199-A7CE-3AADC667AC6F}"/>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175991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10C8BEF-0BDB-1224-583A-DE1108F76BDD}"/>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3" name="頁尾版面配置區 2">
            <a:extLst>
              <a:ext uri="{FF2B5EF4-FFF2-40B4-BE49-F238E27FC236}">
                <a16:creationId xmlns:a16="http://schemas.microsoft.com/office/drawing/2014/main" id="{1E79F35B-C78D-E466-44DE-963EA4B8E6B4}"/>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D59BDE70-EBDF-E12E-189F-A6800A11F09A}"/>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44812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6B3FBD-B551-9A20-19BF-7A56B043415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C8F457C3-960A-E6A9-5044-F48AA4DF6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A8B23A41-FA8F-7B39-D61F-FE11C13D7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1702813E-12E7-6140-BD88-1B8A429EB4F8}"/>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6" name="頁尾版面配置區 5">
            <a:extLst>
              <a:ext uri="{FF2B5EF4-FFF2-40B4-BE49-F238E27FC236}">
                <a16:creationId xmlns:a16="http://schemas.microsoft.com/office/drawing/2014/main" id="{59DC803E-FCBC-2B9F-7D6A-8F8622128E6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2328101-49F4-5A6A-34DA-48BE0D26BEAF}"/>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344642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4466E-24AE-25C4-8D65-EB3F1B7353D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ED240E1-53D7-4449-5B4E-AD09066E5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CEE0635D-7C20-F7CD-C476-FAE3216EA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967F9C2A-2F06-0B36-84FA-5FA4C29F49E7}"/>
              </a:ext>
            </a:extLst>
          </p:cNvPr>
          <p:cNvSpPr>
            <a:spLocks noGrp="1"/>
          </p:cNvSpPr>
          <p:nvPr>
            <p:ph type="dt" sz="half" idx="10"/>
          </p:nvPr>
        </p:nvSpPr>
        <p:spPr/>
        <p:txBody>
          <a:bodyPr/>
          <a:lstStyle/>
          <a:p>
            <a:fld id="{C8CE9569-C590-294B-96CA-E1993C96818E}" type="datetimeFigureOut">
              <a:rPr kumimoji="1" lang="zh-TW" altLang="en-US" smtClean="0"/>
              <a:t>2023/5/10</a:t>
            </a:fld>
            <a:endParaRPr kumimoji="1" lang="zh-TW" altLang="en-US"/>
          </a:p>
        </p:txBody>
      </p:sp>
      <p:sp>
        <p:nvSpPr>
          <p:cNvPr id="6" name="頁尾版面配置區 5">
            <a:extLst>
              <a:ext uri="{FF2B5EF4-FFF2-40B4-BE49-F238E27FC236}">
                <a16:creationId xmlns:a16="http://schemas.microsoft.com/office/drawing/2014/main" id="{0B85A5E2-0069-450C-66CD-AFDC60EBB93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5B542DE-E437-6791-4024-8A285B5BD8A7}"/>
              </a:ext>
            </a:extLst>
          </p:cNvPr>
          <p:cNvSpPr>
            <a:spLocks noGrp="1"/>
          </p:cNvSpPr>
          <p:nvPr>
            <p:ph type="sldNum" sz="quarter" idx="12"/>
          </p:nvPr>
        </p:nvSpPr>
        <p:spPr/>
        <p:txBody>
          <a:body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51848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EBB5BE0-4BB7-F8BB-DC90-F8FE9F529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E47E9669-709E-4D0D-C2AB-C4B6FAFAE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2016575-7CC2-3299-505A-490CDDD72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E9569-C590-294B-96CA-E1993C96818E}" type="datetimeFigureOut">
              <a:rPr kumimoji="1" lang="zh-TW" altLang="en-US" smtClean="0"/>
              <a:t>2023/5/10</a:t>
            </a:fld>
            <a:endParaRPr kumimoji="1" lang="zh-TW" altLang="en-US"/>
          </a:p>
        </p:txBody>
      </p:sp>
      <p:sp>
        <p:nvSpPr>
          <p:cNvPr id="5" name="頁尾版面配置區 4">
            <a:extLst>
              <a:ext uri="{FF2B5EF4-FFF2-40B4-BE49-F238E27FC236}">
                <a16:creationId xmlns:a16="http://schemas.microsoft.com/office/drawing/2014/main" id="{D9E159AB-9C36-02F6-6167-2E6BF4AE2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E23C8691-532F-AFD2-E939-F613F83A2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83229-FE3C-F34C-A5BE-FCDBB6E1DB36}" type="slidenum">
              <a:rPr kumimoji="1" lang="zh-TW" altLang="en-US" smtClean="0"/>
              <a:t>‹#›</a:t>
            </a:fld>
            <a:endParaRPr kumimoji="1" lang="zh-TW" altLang="en-US"/>
          </a:p>
        </p:txBody>
      </p:sp>
    </p:spTree>
    <p:extLst>
      <p:ext uri="{BB962C8B-B14F-4D97-AF65-F5344CB8AC3E}">
        <p14:creationId xmlns:p14="http://schemas.microsoft.com/office/powerpoint/2010/main" val="131426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989248D-0213-DD73-648C-8E08DAFBB801}"/>
              </a:ext>
            </a:extLst>
          </p:cNvPr>
          <p:cNvSpPr>
            <a:spLocks noGrp="1"/>
          </p:cNvSpPr>
          <p:nvPr>
            <p:ph idx="1"/>
          </p:nvPr>
        </p:nvSpPr>
        <p:spPr/>
        <p:txBody>
          <a:bodyPr>
            <a:normAutofit/>
          </a:bodyPr>
          <a:lstStyle/>
          <a:p>
            <a:pPr marL="0" indent="0">
              <a:buNone/>
            </a:pPr>
            <a:r>
              <a:rPr kumimoji="1" lang="zh-TW" altLang="en-US" sz="6600" b="1" dirty="0">
                <a:latin typeface="+mj-ea"/>
                <a:ea typeface="+mj-ea"/>
              </a:rPr>
              <a:t>第三章</a:t>
            </a:r>
            <a:endParaRPr kumimoji="1" lang="en-US" altLang="zh-TW" sz="6600" b="1" dirty="0">
              <a:latin typeface="+mj-ea"/>
              <a:ea typeface="+mj-ea"/>
            </a:endParaRPr>
          </a:p>
          <a:p>
            <a:pPr marL="0" indent="0">
              <a:buNone/>
            </a:pPr>
            <a:r>
              <a:rPr kumimoji="1" lang="zh-TW" altLang="en-US" sz="6600" b="1" dirty="0">
                <a:latin typeface="+mj-ea"/>
                <a:ea typeface="+mj-ea"/>
              </a:rPr>
              <a:t>第四章</a:t>
            </a:r>
          </a:p>
        </p:txBody>
      </p:sp>
    </p:spTree>
    <p:extLst>
      <p:ext uri="{BB962C8B-B14F-4D97-AF65-F5344CB8AC3E}">
        <p14:creationId xmlns:p14="http://schemas.microsoft.com/office/powerpoint/2010/main" val="388036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204B29-3BC8-AA78-0D34-51866602B1B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zh-TW" altLang="en-US" sz="6600" b="1" kern="1200" dirty="0">
                <a:solidFill>
                  <a:schemeClr val="tx1"/>
                </a:solidFill>
                <a:effectLst/>
                <a:latin typeface="+mj-lt"/>
                <a:ea typeface="+mj-ea"/>
                <a:cs typeface="+mj-cs"/>
              </a:rPr>
              <a:t>系統架構圖</a:t>
            </a:r>
            <a:r>
              <a:rPr lang="en-US" altLang="zh-TW" sz="6600" b="1" kern="1200" dirty="0">
                <a:solidFill>
                  <a:schemeClr val="tx1"/>
                </a:solidFill>
                <a:effectLst/>
                <a:latin typeface="+mj-lt"/>
                <a:ea typeface="+mj-ea"/>
                <a:cs typeface="+mj-cs"/>
              </a:rPr>
              <a:t> </a:t>
            </a:r>
            <a:endParaRPr kumimoji="1" lang="en-US" altLang="zh-TW" sz="6600" b="1" kern="1200" dirty="0">
              <a:solidFill>
                <a:schemeClr val="tx1"/>
              </a:solidFill>
              <a:latin typeface="+mj-lt"/>
              <a:ea typeface="+mj-ea"/>
              <a:cs typeface="+mj-cs"/>
            </a:endParaRPr>
          </a:p>
        </p:txBody>
      </p:sp>
      <p:sp>
        <p:nvSpPr>
          <p:cNvPr id="2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a:extLst>
              <a:ext uri="{FF2B5EF4-FFF2-40B4-BE49-F238E27FC236}">
                <a16:creationId xmlns:a16="http://schemas.microsoft.com/office/drawing/2014/main" id="{864D6093-742C-53E3-4CC9-D55FDCC4D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632967" y="2102833"/>
            <a:ext cx="8926066" cy="39862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00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8D2910E-CEA2-8C69-BCBA-C593AA53051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zh-TW" altLang="en-US" sz="6100" b="1" kern="1200" dirty="0">
                <a:solidFill>
                  <a:schemeClr val="tx1"/>
                </a:solidFill>
                <a:effectLst/>
                <a:latin typeface="+mj-lt"/>
                <a:ea typeface="+mj-ea"/>
                <a:cs typeface="+mj-cs"/>
              </a:rPr>
              <a:t>系統軟、硬體需求與技術平台</a:t>
            </a:r>
            <a:endParaRPr kumimoji="1" lang="en-US" altLang="zh-TW" sz="6100" kern="1200" dirty="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內容版面配置區 6">
            <a:extLst>
              <a:ext uri="{FF2B5EF4-FFF2-40B4-BE49-F238E27FC236}">
                <a16:creationId xmlns:a16="http://schemas.microsoft.com/office/drawing/2014/main" id="{E3757F6A-2894-14BA-94D7-5F4EC5645B0C}"/>
              </a:ext>
            </a:extLst>
          </p:cNvPr>
          <p:cNvGraphicFramePr>
            <a:graphicFrameLocks noGrp="1"/>
          </p:cNvGraphicFramePr>
          <p:nvPr>
            <p:ph idx="1"/>
            <p:extLst>
              <p:ext uri="{D42A27DB-BD31-4B8C-83A1-F6EECF244321}">
                <p14:modId xmlns:p14="http://schemas.microsoft.com/office/powerpoint/2010/main" val="1219652454"/>
              </p:ext>
            </p:extLst>
          </p:nvPr>
        </p:nvGraphicFramePr>
        <p:xfrm>
          <a:off x="1733949" y="1989595"/>
          <a:ext cx="8719503" cy="4571496"/>
        </p:xfrm>
        <a:graphic>
          <a:graphicData uri="http://schemas.openxmlformats.org/drawingml/2006/table">
            <a:tbl>
              <a:tblPr firstRow="1" firstCol="1" bandRow="1">
                <a:tableStyleId>{16D9F66E-5EB9-4882-86FB-DCBF35E3C3E4}</a:tableStyleId>
              </a:tblPr>
              <a:tblGrid>
                <a:gridCol w="2830506">
                  <a:extLst>
                    <a:ext uri="{9D8B030D-6E8A-4147-A177-3AD203B41FA5}">
                      <a16:colId xmlns:a16="http://schemas.microsoft.com/office/drawing/2014/main" val="2585944588"/>
                    </a:ext>
                  </a:extLst>
                </a:gridCol>
                <a:gridCol w="5888997">
                  <a:extLst>
                    <a:ext uri="{9D8B030D-6E8A-4147-A177-3AD203B41FA5}">
                      <a16:colId xmlns:a16="http://schemas.microsoft.com/office/drawing/2014/main" val="2082854352"/>
                    </a:ext>
                  </a:extLst>
                </a:gridCol>
              </a:tblGrid>
              <a:tr h="507944">
                <a:tc gridSpan="2">
                  <a:txBody>
                    <a:bodyPr/>
                    <a:lstStyle/>
                    <a:p>
                      <a:pPr algn="ctr" hangingPunct="0"/>
                      <a:r>
                        <a:rPr lang="zh-TW" sz="1400" kern="0" dirty="0">
                          <a:effectLst/>
                        </a:rPr>
                        <a:t>電腦設備</a:t>
                      </a:r>
                      <a:endParaRPr lang="zh-TW" sz="1400" kern="100" dirty="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tc hMerge="1">
                  <a:txBody>
                    <a:bodyPr/>
                    <a:lstStyle/>
                    <a:p>
                      <a:endParaRPr lang="zh-TW" altLang="en-US"/>
                    </a:p>
                  </a:txBody>
                  <a:tcPr/>
                </a:tc>
                <a:extLst>
                  <a:ext uri="{0D108BD9-81ED-4DB2-BD59-A6C34878D82A}">
                    <a16:rowId xmlns:a16="http://schemas.microsoft.com/office/drawing/2014/main" val="3096013207"/>
                  </a:ext>
                </a:extLst>
              </a:tr>
              <a:tr h="507944">
                <a:tc>
                  <a:txBody>
                    <a:bodyPr/>
                    <a:lstStyle/>
                    <a:p>
                      <a:pPr algn="ctr" hangingPunct="0"/>
                      <a:r>
                        <a:rPr lang="zh-TW" sz="1400" kern="0">
                          <a:effectLst/>
                        </a:rPr>
                        <a:t>中央處理器</a:t>
                      </a:r>
                      <a:r>
                        <a:rPr lang="en-US" sz="1400" kern="0">
                          <a:effectLst/>
                        </a:rPr>
                        <a:t> CPU</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tc>
                  <a:txBody>
                    <a:bodyPr/>
                    <a:lstStyle/>
                    <a:p>
                      <a:pPr algn="ctr" hangingPunct="0"/>
                      <a:r>
                        <a:rPr lang="en-US" sz="1400" kern="0">
                          <a:effectLst/>
                        </a:rPr>
                        <a:t>Intel i5 8</a:t>
                      </a:r>
                      <a:r>
                        <a:rPr lang="zh-TW" sz="1400" kern="0">
                          <a:effectLst/>
                        </a:rPr>
                        <a:t>代</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extLst>
                  <a:ext uri="{0D108BD9-81ED-4DB2-BD59-A6C34878D82A}">
                    <a16:rowId xmlns:a16="http://schemas.microsoft.com/office/drawing/2014/main" val="1664503417"/>
                  </a:ext>
                </a:extLst>
              </a:tr>
              <a:tr h="507944">
                <a:tc>
                  <a:txBody>
                    <a:bodyPr/>
                    <a:lstStyle/>
                    <a:p>
                      <a:pPr algn="ctr" hangingPunct="0"/>
                      <a:r>
                        <a:rPr lang="zh-TW" sz="1400" kern="0">
                          <a:effectLst/>
                        </a:rPr>
                        <a:t>記憶體</a:t>
                      </a:r>
                      <a:r>
                        <a:rPr lang="en-US" sz="1400" kern="0">
                          <a:effectLst/>
                        </a:rPr>
                        <a:t> RAM</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tc>
                  <a:txBody>
                    <a:bodyPr/>
                    <a:lstStyle/>
                    <a:p>
                      <a:pPr algn="ctr" hangingPunct="0"/>
                      <a:r>
                        <a:rPr lang="en-US" sz="1400" kern="0">
                          <a:effectLst/>
                        </a:rPr>
                        <a:t>8GB</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extLst>
                  <a:ext uri="{0D108BD9-81ED-4DB2-BD59-A6C34878D82A}">
                    <a16:rowId xmlns:a16="http://schemas.microsoft.com/office/drawing/2014/main" val="4242679031"/>
                  </a:ext>
                </a:extLst>
              </a:tr>
              <a:tr h="507944">
                <a:tc>
                  <a:txBody>
                    <a:bodyPr/>
                    <a:lstStyle/>
                    <a:p>
                      <a:pPr algn="ctr" hangingPunct="0"/>
                      <a:r>
                        <a:rPr lang="zh-TW" sz="1400" kern="0">
                          <a:effectLst/>
                        </a:rPr>
                        <a:t>硬碟</a:t>
                      </a:r>
                      <a:r>
                        <a:rPr lang="en-US" sz="1400" kern="0">
                          <a:effectLst/>
                        </a:rPr>
                        <a:t> HARD DISK</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tc>
                  <a:txBody>
                    <a:bodyPr/>
                    <a:lstStyle/>
                    <a:p>
                      <a:pPr algn="ctr" hangingPunct="0"/>
                      <a:r>
                        <a:rPr lang="en-US" sz="1400" kern="0">
                          <a:effectLst/>
                        </a:rPr>
                        <a:t>256G</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extLst>
                  <a:ext uri="{0D108BD9-81ED-4DB2-BD59-A6C34878D82A}">
                    <a16:rowId xmlns:a16="http://schemas.microsoft.com/office/drawing/2014/main" val="2122806871"/>
                  </a:ext>
                </a:extLst>
              </a:tr>
              <a:tr h="507944">
                <a:tc gridSpan="2">
                  <a:txBody>
                    <a:bodyPr/>
                    <a:lstStyle/>
                    <a:p>
                      <a:pPr algn="ctr" hangingPunct="0"/>
                      <a:r>
                        <a:rPr lang="zh-TW" sz="1400" kern="0">
                          <a:effectLst/>
                        </a:rPr>
                        <a:t>行動設備</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tc hMerge="1">
                  <a:txBody>
                    <a:bodyPr/>
                    <a:lstStyle/>
                    <a:p>
                      <a:endParaRPr lang="zh-TW" altLang="en-US"/>
                    </a:p>
                  </a:txBody>
                  <a:tcPr/>
                </a:tc>
                <a:extLst>
                  <a:ext uri="{0D108BD9-81ED-4DB2-BD59-A6C34878D82A}">
                    <a16:rowId xmlns:a16="http://schemas.microsoft.com/office/drawing/2014/main" val="261972920"/>
                  </a:ext>
                </a:extLst>
              </a:tr>
              <a:tr h="507944">
                <a:tc>
                  <a:txBody>
                    <a:bodyPr/>
                    <a:lstStyle/>
                    <a:p>
                      <a:pPr algn="ctr" hangingPunct="0"/>
                      <a:r>
                        <a:rPr lang="en-US" sz="1400" kern="0">
                          <a:effectLst/>
                        </a:rPr>
                        <a:t>Android</a:t>
                      </a:r>
                      <a:r>
                        <a:rPr lang="zh-TW" sz="1400" kern="0">
                          <a:effectLst/>
                        </a:rPr>
                        <a:t>版本</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tc>
                  <a:txBody>
                    <a:bodyPr/>
                    <a:lstStyle/>
                    <a:p>
                      <a:pPr algn="ctr" hangingPunct="0"/>
                      <a:r>
                        <a:rPr lang="en-US" sz="1400" kern="0">
                          <a:effectLst/>
                        </a:rPr>
                        <a:t>Android 7.0 </a:t>
                      </a:r>
                      <a:r>
                        <a:rPr lang="zh-TW" sz="1400" kern="0">
                          <a:effectLst/>
                        </a:rPr>
                        <a:t>（</a:t>
                      </a:r>
                      <a:r>
                        <a:rPr lang="en-US" sz="1400" kern="0">
                          <a:effectLst/>
                        </a:rPr>
                        <a:t>Nougat</a:t>
                      </a:r>
                      <a:r>
                        <a:rPr lang="zh-TW" sz="1400" kern="0">
                          <a:effectLst/>
                        </a:rPr>
                        <a:t>）</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extLst>
                  <a:ext uri="{0D108BD9-81ED-4DB2-BD59-A6C34878D82A}">
                    <a16:rowId xmlns:a16="http://schemas.microsoft.com/office/drawing/2014/main" val="2984393534"/>
                  </a:ext>
                </a:extLst>
              </a:tr>
              <a:tr h="507944">
                <a:tc>
                  <a:txBody>
                    <a:bodyPr/>
                    <a:lstStyle/>
                    <a:p>
                      <a:pPr algn="ctr" hangingPunct="0"/>
                      <a:r>
                        <a:rPr lang="zh-TW" sz="1400" kern="0">
                          <a:effectLst/>
                        </a:rPr>
                        <a:t>記憶體</a:t>
                      </a:r>
                      <a:r>
                        <a:rPr lang="en-US" sz="1400" kern="0">
                          <a:effectLst/>
                        </a:rPr>
                        <a:t>RAM</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tc>
                  <a:txBody>
                    <a:bodyPr/>
                    <a:lstStyle/>
                    <a:p>
                      <a:pPr algn="ctr" hangingPunct="0"/>
                      <a:r>
                        <a:rPr lang="en-US" sz="1400" kern="0">
                          <a:effectLst/>
                        </a:rPr>
                        <a:t>8GB</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extLst>
                  <a:ext uri="{0D108BD9-81ED-4DB2-BD59-A6C34878D82A}">
                    <a16:rowId xmlns:a16="http://schemas.microsoft.com/office/drawing/2014/main" val="4089852487"/>
                  </a:ext>
                </a:extLst>
              </a:tr>
              <a:tr h="507944">
                <a:tc>
                  <a:txBody>
                    <a:bodyPr/>
                    <a:lstStyle/>
                    <a:p>
                      <a:pPr algn="ctr" hangingPunct="0"/>
                      <a:r>
                        <a:rPr lang="zh-TW" sz="1400" kern="0">
                          <a:effectLst/>
                        </a:rPr>
                        <a:t>網路</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tc>
                  <a:txBody>
                    <a:bodyPr/>
                    <a:lstStyle/>
                    <a:p>
                      <a:pPr algn="ctr" hangingPunct="0"/>
                      <a:r>
                        <a:rPr lang="en-US" sz="1400" kern="0">
                          <a:effectLst/>
                        </a:rPr>
                        <a:t>4G</a:t>
                      </a:r>
                      <a:r>
                        <a:rPr lang="zh-TW" sz="1400" kern="0">
                          <a:effectLst/>
                        </a:rPr>
                        <a:t>以上行動網路</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extLst>
                  <a:ext uri="{0D108BD9-81ED-4DB2-BD59-A6C34878D82A}">
                    <a16:rowId xmlns:a16="http://schemas.microsoft.com/office/drawing/2014/main" val="7089396"/>
                  </a:ext>
                </a:extLst>
              </a:tr>
              <a:tr h="507944">
                <a:tc>
                  <a:txBody>
                    <a:bodyPr/>
                    <a:lstStyle/>
                    <a:p>
                      <a:pPr algn="ctr" hangingPunct="0"/>
                      <a:r>
                        <a:rPr lang="zh-TW" sz="1400" kern="0">
                          <a:effectLst/>
                        </a:rPr>
                        <a:t>其他</a:t>
                      </a:r>
                      <a:endParaRPr lang="zh-TW" sz="1400" kern="10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tc>
                  <a:txBody>
                    <a:bodyPr/>
                    <a:lstStyle/>
                    <a:p>
                      <a:pPr algn="ctr" hangingPunct="0"/>
                      <a:r>
                        <a:rPr lang="zh-TW" sz="1400" kern="0" dirty="0">
                          <a:effectLst/>
                        </a:rPr>
                        <a:t>支援</a:t>
                      </a:r>
                      <a:r>
                        <a:rPr lang="en-US" sz="1400" kern="0" dirty="0">
                          <a:effectLst/>
                        </a:rPr>
                        <a:t>GPS</a:t>
                      </a:r>
                      <a:r>
                        <a:rPr lang="zh-TW" sz="1400" kern="0" dirty="0">
                          <a:effectLst/>
                        </a:rPr>
                        <a:t>定位</a:t>
                      </a:r>
                      <a:endParaRPr lang="zh-TW" sz="1400" kern="100" dirty="0">
                        <a:effectLst/>
                        <a:latin typeface="Times New Roman" panose="02020603050405020304" pitchFamily="18" charset="0"/>
                        <a:ea typeface="標楷體" panose="03000509000000000000"/>
                        <a:cs typeface="Times New Roman" panose="02020603050405020304" pitchFamily="18" charset="0"/>
                      </a:endParaRPr>
                    </a:p>
                  </a:txBody>
                  <a:tcPr marL="63500" marR="63500" marT="63500" marB="63500"/>
                </a:tc>
                <a:extLst>
                  <a:ext uri="{0D108BD9-81ED-4DB2-BD59-A6C34878D82A}">
                    <a16:rowId xmlns:a16="http://schemas.microsoft.com/office/drawing/2014/main" val="180555228"/>
                  </a:ext>
                </a:extLst>
              </a:tr>
            </a:tbl>
          </a:graphicData>
        </a:graphic>
      </p:graphicFrame>
    </p:spTree>
    <p:extLst>
      <p:ext uri="{BB962C8B-B14F-4D97-AF65-F5344CB8AC3E}">
        <p14:creationId xmlns:p14="http://schemas.microsoft.com/office/powerpoint/2010/main" val="341765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43BC19D-2727-98CD-116A-494370AA13B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zh-TW" altLang="en-US" sz="7300" b="1" kern="1200" dirty="0">
                <a:solidFill>
                  <a:schemeClr val="tx1"/>
                </a:solidFill>
                <a:effectLst/>
                <a:latin typeface="+mj-lt"/>
                <a:ea typeface="+mj-ea"/>
                <a:cs typeface="+mj-cs"/>
              </a:rPr>
              <a:t>使用標準與工具</a:t>
            </a:r>
            <a:br>
              <a:rPr lang="zh-TW" altLang="en-US" sz="4100" b="1" kern="1200" dirty="0">
                <a:solidFill>
                  <a:schemeClr val="tx1"/>
                </a:solidFill>
                <a:effectLst/>
                <a:latin typeface="+mj-lt"/>
                <a:ea typeface="+mj-ea"/>
                <a:cs typeface="+mj-cs"/>
              </a:rPr>
            </a:br>
            <a:endParaRPr kumimoji="1" lang="en-US" altLang="zh-TW" sz="41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內容版面配置區 11">
            <a:extLst>
              <a:ext uri="{FF2B5EF4-FFF2-40B4-BE49-F238E27FC236}">
                <a16:creationId xmlns:a16="http://schemas.microsoft.com/office/drawing/2014/main" id="{0E73FA4B-4C92-457E-EA5B-61094A5EBC50}"/>
              </a:ext>
            </a:extLst>
          </p:cNvPr>
          <p:cNvGraphicFramePr>
            <a:graphicFrameLocks noGrp="1"/>
          </p:cNvGraphicFramePr>
          <p:nvPr>
            <p:ph idx="1"/>
            <p:extLst>
              <p:ext uri="{D42A27DB-BD31-4B8C-83A1-F6EECF244321}">
                <p14:modId xmlns:p14="http://schemas.microsoft.com/office/powerpoint/2010/main" val="1077947490"/>
              </p:ext>
            </p:extLst>
          </p:nvPr>
        </p:nvGraphicFramePr>
        <p:xfrm>
          <a:off x="2135158" y="2030540"/>
          <a:ext cx="7921683" cy="4207577"/>
        </p:xfrm>
        <a:graphic>
          <a:graphicData uri="http://schemas.openxmlformats.org/drawingml/2006/table">
            <a:tbl>
              <a:tblPr firstRow="1" firstCol="1" bandRow="1">
                <a:tableStyleId>{16D9F66E-5EB9-4882-86FB-DCBF35E3C3E4}</a:tableStyleId>
              </a:tblPr>
              <a:tblGrid>
                <a:gridCol w="3488873">
                  <a:extLst>
                    <a:ext uri="{9D8B030D-6E8A-4147-A177-3AD203B41FA5}">
                      <a16:colId xmlns:a16="http://schemas.microsoft.com/office/drawing/2014/main" val="1140793769"/>
                    </a:ext>
                  </a:extLst>
                </a:gridCol>
                <a:gridCol w="4432810">
                  <a:extLst>
                    <a:ext uri="{9D8B030D-6E8A-4147-A177-3AD203B41FA5}">
                      <a16:colId xmlns:a16="http://schemas.microsoft.com/office/drawing/2014/main" val="4081113907"/>
                    </a:ext>
                  </a:extLst>
                </a:gridCol>
              </a:tblGrid>
              <a:tr h="682955">
                <a:tc gridSpan="2">
                  <a:txBody>
                    <a:bodyPr/>
                    <a:lstStyle/>
                    <a:p>
                      <a:pPr algn="ctr" hangingPunct="0"/>
                      <a:r>
                        <a:rPr lang="zh-TW" sz="2100" b="1" kern="0" cap="none" spc="0" dirty="0">
                          <a:solidFill>
                            <a:schemeClr val="tx1"/>
                          </a:solidFill>
                          <a:effectLst/>
                        </a:rPr>
                        <a:t>系統開發輔助工具</a:t>
                      </a:r>
                      <a:endParaRPr lang="zh-TW" sz="2100" b="1" kern="100" cap="none" spc="0" dirty="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nchor="b"/>
                </a:tc>
                <a:tc hMerge="1">
                  <a:txBody>
                    <a:bodyPr/>
                    <a:lstStyle/>
                    <a:p>
                      <a:endParaRPr lang="zh-TW" altLang="en-US"/>
                    </a:p>
                  </a:txBody>
                  <a:tcPr/>
                </a:tc>
                <a:extLst>
                  <a:ext uri="{0D108BD9-81ED-4DB2-BD59-A6C34878D82A}">
                    <a16:rowId xmlns:a16="http://schemas.microsoft.com/office/drawing/2014/main" val="1014158954"/>
                  </a:ext>
                </a:extLst>
              </a:tr>
              <a:tr h="587437">
                <a:tc>
                  <a:txBody>
                    <a:bodyPr/>
                    <a:lstStyle/>
                    <a:p>
                      <a:pPr algn="ctr" hangingPunct="0"/>
                      <a:r>
                        <a:rPr lang="zh-TW" sz="1600" b="1" kern="0" cap="none" spc="0" dirty="0">
                          <a:solidFill>
                            <a:schemeClr val="tx1"/>
                          </a:solidFill>
                          <a:effectLst/>
                        </a:rPr>
                        <a:t>作業系統</a:t>
                      </a:r>
                      <a:endParaRPr lang="zh-TW" sz="1600" b="1" kern="100" cap="none" spc="0" dirty="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tc>
                  <a:txBody>
                    <a:bodyPr/>
                    <a:lstStyle/>
                    <a:p>
                      <a:pPr algn="ctr" hangingPunct="0"/>
                      <a:r>
                        <a:rPr lang="en-US" sz="1600" kern="0" cap="none" spc="0">
                          <a:solidFill>
                            <a:schemeClr val="tx1"/>
                          </a:solidFill>
                          <a:effectLst/>
                        </a:rPr>
                        <a:t>Ubuntu 21.04</a:t>
                      </a:r>
                      <a:endParaRPr lang="zh-TW" sz="1600" kern="100" cap="none" spc="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extLst>
                  <a:ext uri="{0D108BD9-81ED-4DB2-BD59-A6C34878D82A}">
                    <a16:rowId xmlns:a16="http://schemas.microsoft.com/office/drawing/2014/main" val="907600603"/>
                  </a:ext>
                </a:extLst>
              </a:tr>
              <a:tr h="587437">
                <a:tc>
                  <a:txBody>
                    <a:bodyPr/>
                    <a:lstStyle/>
                    <a:p>
                      <a:pPr algn="ctr" hangingPunct="0"/>
                      <a:r>
                        <a:rPr lang="zh-TW" sz="1600" b="1" kern="0" cap="none" spc="0" dirty="0">
                          <a:solidFill>
                            <a:schemeClr val="tx1"/>
                          </a:solidFill>
                          <a:effectLst/>
                        </a:rPr>
                        <a:t>開發環境</a:t>
                      </a:r>
                      <a:endParaRPr lang="zh-TW" sz="1600" b="1" kern="100" cap="none" spc="0" dirty="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tc>
                  <a:txBody>
                    <a:bodyPr/>
                    <a:lstStyle/>
                    <a:p>
                      <a:pPr algn="ctr" hangingPunct="0"/>
                      <a:r>
                        <a:rPr lang="en-US" sz="1600" kern="0" cap="none" spc="0">
                          <a:solidFill>
                            <a:schemeClr val="tx1"/>
                          </a:solidFill>
                          <a:effectLst/>
                        </a:rPr>
                        <a:t>Windows 10</a:t>
                      </a:r>
                      <a:endParaRPr lang="zh-TW" sz="1600" kern="100" cap="none" spc="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extLst>
                  <a:ext uri="{0D108BD9-81ED-4DB2-BD59-A6C34878D82A}">
                    <a16:rowId xmlns:a16="http://schemas.microsoft.com/office/drawing/2014/main" val="1555809194"/>
                  </a:ext>
                </a:extLst>
              </a:tr>
              <a:tr h="587437">
                <a:tc>
                  <a:txBody>
                    <a:bodyPr/>
                    <a:lstStyle/>
                    <a:p>
                      <a:pPr algn="ctr" hangingPunct="0"/>
                      <a:r>
                        <a:rPr lang="zh-TW" sz="1600" b="1" kern="0" cap="none" spc="0">
                          <a:solidFill>
                            <a:schemeClr val="tx1"/>
                          </a:solidFill>
                          <a:effectLst/>
                        </a:rPr>
                        <a:t>資料庫</a:t>
                      </a:r>
                      <a:endParaRPr lang="zh-TW" sz="1600" b="1" kern="100" cap="none" spc="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tc>
                  <a:txBody>
                    <a:bodyPr/>
                    <a:lstStyle/>
                    <a:p>
                      <a:pPr algn="ctr" hangingPunct="0"/>
                      <a:r>
                        <a:rPr lang="en-US" sz="1600" kern="0" cap="none" spc="0">
                          <a:solidFill>
                            <a:schemeClr val="tx1"/>
                          </a:solidFill>
                          <a:effectLst/>
                        </a:rPr>
                        <a:t>PostgreSQL</a:t>
                      </a:r>
                      <a:endParaRPr lang="zh-TW" sz="1600" kern="100" cap="none" spc="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extLst>
                  <a:ext uri="{0D108BD9-81ED-4DB2-BD59-A6C34878D82A}">
                    <a16:rowId xmlns:a16="http://schemas.microsoft.com/office/drawing/2014/main" val="1364187847"/>
                  </a:ext>
                </a:extLst>
              </a:tr>
              <a:tr h="587437">
                <a:tc>
                  <a:txBody>
                    <a:bodyPr/>
                    <a:lstStyle/>
                    <a:p>
                      <a:pPr algn="ctr" hangingPunct="0"/>
                      <a:r>
                        <a:rPr lang="zh-TW" sz="1600" b="1" kern="0" cap="none" spc="0">
                          <a:solidFill>
                            <a:schemeClr val="tx1"/>
                          </a:solidFill>
                          <a:effectLst/>
                        </a:rPr>
                        <a:t>套件管理</a:t>
                      </a:r>
                      <a:endParaRPr lang="zh-TW" sz="1600" b="1" kern="100" cap="none" spc="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tc>
                  <a:txBody>
                    <a:bodyPr/>
                    <a:lstStyle/>
                    <a:p>
                      <a:pPr algn="ctr" hangingPunct="0"/>
                      <a:r>
                        <a:rPr lang="en-US" sz="1600" kern="0" cap="none" spc="0">
                          <a:solidFill>
                            <a:schemeClr val="tx1"/>
                          </a:solidFill>
                          <a:effectLst/>
                        </a:rPr>
                        <a:t>poetry</a:t>
                      </a:r>
                      <a:endParaRPr lang="zh-TW" sz="1600" kern="100" cap="none" spc="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extLst>
                  <a:ext uri="{0D108BD9-81ED-4DB2-BD59-A6C34878D82A}">
                    <a16:rowId xmlns:a16="http://schemas.microsoft.com/office/drawing/2014/main" val="301815163"/>
                  </a:ext>
                </a:extLst>
              </a:tr>
              <a:tr h="587437">
                <a:tc>
                  <a:txBody>
                    <a:bodyPr/>
                    <a:lstStyle/>
                    <a:p>
                      <a:pPr algn="ctr" hangingPunct="0"/>
                      <a:r>
                        <a:rPr lang="zh-TW" sz="1600" b="1" kern="0" cap="none" spc="0">
                          <a:solidFill>
                            <a:schemeClr val="tx1"/>
                          </a:solidFill>
                          <a:effectLst/>
                        </a:rPr>
                        <a:t>框架</a:t>
                      </a:r>
                      <a:endParaRPr lang="zh-TW" sz="1600" b="1" kern="100" cap="none" spc="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tc>
                  <a:txBody>
                    <a:bodyPr/>
                    <a:lstStyle/>
                    <a:p>
                      <a:pPr algn="ctr" hangingPunct="0"/>
                      <a:r>
                        <a:rPr lang="en-US" sz="1600" kern="0" cap="none" spc="0">
                          <a:solidFill>
                            <a:schemeClr val="tx1"/>
                          </a:solidFill>
                          <a:effectLst/>
                        </a:rPr>
                        <a:t>Django</a:t>
                      </a:r>
                      <a:endParaRPr lang="zh-TW" sz="1600" kern="100" cap="none" spc="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extLst>
                  <a:ext uri="{0D108BD9-81ED-4DB2-BD59-A6C34878D82A}">
                    <a16:rowId xmlns:a16="http://schemas.microsoft.com/office/drawing/2014/main" val="4217594989"/>
                  </a:ext>
                </a:extLst>
              </a:tr>
              <a:tr h="587437">
                <a:tc>
                  <a:txBody>
                    <a:bodyPr/>
                    <a:lstStyle/>
                    <a:p>
                      <a:pPr algn="ctr" hangingPunct="0"/>
                      <a:r>
                        <a:rPr lang="zh-TW" sz="1600" b="1" kern="0" cap="none" spc="0">
                          <a:solidFill>
                            <a:schemeClr val="tx1"/>
                          </a:solidFill>
                          <a:effectLst/>
                        </a:rPr>
                        <a:t>版本控制</a:t>
                      </a:r>
                      <a:endParaRPr lang="zh-TW" sz="1600" b="1" kern="100" cap="none" spc="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tc>
                  <a:txBody>
                    <a:bodyPr/>
                    <a:lstStyle/>
                    <a:p>
                      <a:pPr algn="ctr" hangingPunct="0"/>
                      <a:r>
                        <a:rPr lang="en-US" sz="1600" kern="0" cap="none" spc="0" dirty="0">
                          <a:solidFill>
                            <a:schemeClr val="tx1"/>
                          </a:solidFill>
                          <a:effectLst/>
                        </a:rPr>
                        <a:t>GitHub</a:t>
                      </a:r>
                      <a:endParaRPr lang="zh-TW" sz="1600" kern="100" cap="none" spc="0" dirty="0">
                        <a:solidFill>
                          <a:schemeClr val="tx1"/>
                        </a:solidFill>
                        <a:effectLst/>
                        <a:latin typeface="Times New Roman" panose="02020603050405020304" pitchFamily="18" charset="0"/>
                        <a:ea typeface="標楷體"/>
                        <a:cs typeface="Times New Roman" panose="02020603050405020304" pitchFamily="18" charset="0"/>
                      </a:endParaRPr>
                    </a:p>
                  </a:txBody>
                  <a:tcPr marL="85486" marR="84808" marT="24425" marB="183185"/>
                </a:tc>
                <a:extLst>
                  <a:ext uri="{0D108BD9-81ED-4DB2-BD59-A6C34878D82A}">
                    <a16:rowId xmlns:a16="http://schemas.microsoft.com/office/drawing/2014/main" val="2218105667"/>
                  </a:ext>
                </a:extLst>
              </a:tr>
            </a:tbl>
          </a:graphicData>
        </a:graphic>
      </p:graphicFrame>
    </p:spTree>
    <p:extLst>
      <p:ext uri="{BB962C8B-B14F-4D97-AF65-F5344CB8AC3E}">
        <p14:creationId xmlns:p14="http://schemas.microsoft.com/office/powerpoint/2010/main" val="327580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FB2683F-F824-4068-7480-9D4F84E3D0C8}"/>
              </a:ext>
            </a:extLst>
          </p:cNvPr>
          <p:cNvSpPr>
            <a:spLocks noGrp="1"/>
          </p:cNvSpPr>
          <p:nvPr>
            <p:ph type="title"/>
          </p:nvPr>
        </p:nvSpPr>
        <p:spPr>
          <a:xfrm>
            <a:off x="838200" y="365125"/>
            <a:ext cx="10515600" cy="1325563"/>
          </a:xfrm>
        </p:spPr>
        <p:txBody>
          <a:bodyPr>
            <a:normAutofit/>
          </a:bodyPr>
          <a:lstStyle/>
          <a:p>
            <a:pPr algn="ctr"/>
            <a:r>
              <a:rPr lang="zh-TW" altLang="zh-TW" sz="6600" b="1" dirty="0">
                <a:effectLst/>
                <a:latin typeface="+mn-ea"/>
                <a:ea typeface="+mn-ea"/>
                <a:cs typeface="Times New Roman" panose="02020603050405020304" pitchFamily="18" charset="0"/>
              </a:rPr>
              <a:t>甘特圖</a:t>
            </a:r>
            <a:r>
              <a:rPr lang="zh-TW" altLang="zh-TW" sz="6600" dirty="0">
                <a:effectLst/>
                <a:latin typeface="+mn-ea"/>
                <a:ea typeface="+mn-ea"/>
              </a:rPr>
              <a:t> </a:t>
            </a:r>
            <a:endParaRPr kumimoji="1" lang="zh-TW" altLang="en-US" sz="6600" dirty="0">
              <a:latin typeface="+mn-ea"/>
              <a:ea typeface="+mn-ea"/>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內容版面配置區 3">
            <a:extLst>
              <a:ext uri="{FF2B5EF4-FFF2-40B4-BE49-F238E27FC236}">
                <a16:creationId xmlns:a16="http://schemas.microsoft.com/office/drawing/2014/main" id="{84912B88-C8F6-7B5E-9FE4-3AE252949586}"/>
              </a:ext>
            </a:extLst>
          </p:cNvPr>
          <p:cNvGraphicFramePr>
            <a:graphicFrameLocks noGrp="1"/>
          </p:cNvGraphicFramePr>
          <p:nvPr>
            <p:ph idx="1"/>
            <p:extLst>
              <p:ext uri="{D42A27DB-BD31-4B8C-83A1-F6EECF244321}">
                <p14:modId xmlns:p14="http://schemas.microsoft.com/office/powerpoint/2010/main" val="3048583508"/>
              </p:ext>
            </p:extLst>
          </p:nvPr>
        </p:nvGraphicFramePr>
        <p:xfrm>
          <a:off x="838200" y="2074101"/>
          <a:ext cx="10515600" cy="45838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359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9230CC9-220B-9ED5-E234-7D3DF2344CAD}"/>
              </a:ext>
            </a:extLst>
          </p:cNvPr>
          <p:cNvPicPr>
            <a:picLocks noChangeAspect="1"/>
          </p:cNvPicPr>
          <p:nvPr/>
        </p:nvPicPr>
        <p:blipFill>
          <a:blip r:embed="rId3"/>
          <a:stretch>
            <a:fillRect/>
          </a:stretch>
        </p:blipFill>
        <p:spPr>
          <a:xfrm>
            <a:off x="1238249" y="0"/>
            <a:ext cx="9715501" cy="6858000"/>
          </a:xfrm>
          <a:prstGeom prst="rect">
            <a:avLst/>
          </a:prstGeom>
        </p:spPr>
      </p:pic>
    </p:spTree>
    <p:extLst>
      <p:ext uri="{BB962C8B-B14F-4D97-AF65-F5344CB8AC3E}">
        <p14:creationId xmlns:p14="http://schemas.microsoft.com/office/powerpoint/2010/main" val="5819603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255</Words>
  <Application>Microsoft Macintosh PowerPoint</Application>
  <PresentationFormat>寬螢幕</PresentationFormat>
  <Paragraphs>41</Paragraphs>
  <Slides>6</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新細明體</vt:lpstr>
      <vt:lpstr>Arial</vt:lpstr>
      <vt:lpstr>Calibri</vt:lpstr>
      <vt:lpstr>Calibri Light</vt:lpstr>
      <vt:lpstr>Times New Roman</vt:lpstr>
      <vt:lpstr>Office 佈景主題</vt:lpstr>
      <vt:lpstr>PowerPoint 簡報</vt:lpstr>
      <vt:lpstr>系統架構圖 </vt:lpstr>
      <vt:lpstr>系統軟、硬體需求與技術平台</vt:lpstr>
      <vt:lpstr>使用標準與工具 </vt:lpstr>
      <vt:lpstr>甘特圖 </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10946029_李嘉羚</dc:creator>
  <cp:lastModifiedBy>10946029_李嘉羚</cp:lastModifiedBy>
  <cp:revision>1</cp:revision>
  <dcterms:created xsi:type="dcterms:W3CDTF">2023-05-10T13:10:47Z</dcterms:created>
  <dcterms:modified xsi:type="dcterms:W3CDTF">2023-05-10T13:59:46Z</dcterms:modified>
</cp:coreProperties>
</file>