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handoutMasterIdLst>
    <p:handoutMasterId r:id="rId31"/>
  </p:handoutMasterIdLst>
  <p:sldIdLst>
    <p:sldId id="256" r:id="rId4"/>
    <p:sldId id="309" r:id="rId5"/>
    <p:sldId id="264" r:id="rId6"/>
    <p:sldId id="272" r:id="rId7"/>
    <p:sldId id="294" r:id="rId8"/>
    <p:sldId id="333" r:id="rId9"/>
    <p:sldId id="314" r:id="rId10"/>
    <p:sldId id="315" r:id="rId11"/>
    <p:sldId id="298" r:id="rId12"/>
    <p:sldId id="317" r:id="rId13"/>
    <p:sldId id="332" r:id="rId14"/>
    <p:sldId id="328" r:id="rId15"/>
    <p:sldId id="330" r:id="rId16"/>
    <p:sldId id="331" r:id="rId17"/>
    <p:sldId id="322" r:id="rId18"/>
    <p:sldId id="321" r:id="rId19"/>
    <p:sldId id="320" r:id="rId20"/>
    <p:sldId id="295" r:id="rId21"/>
    <p:sldId id="311" r:id="rId22"/>
    <p:sldId id="313" r:id="rId23"/>
    <p:sldId id="304" r:id="rId24"/>
    <p:sldId id="325" r:id="rId25"/>
    <p:sldId id="305" r:id="rId26"/>
    <p:sldId id="326" r:id="rId27"/>
    <p:sldId id="327" r:id="rId28"/>
    <p:sldId id="308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3" userDrawn="1">
          <p15:clr>
            <a:srgbClr val="A4A3A4"/>
          </p15:clr>
        </p15:guide>
        <p15:guide id="2" pos="4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F06"/>
    <a:srgbClr val="642F04"/>
    <a:srgbClr val="AB6931"/>
    <a:srgbClr val="984807"/>
    <a:srgbClr val="E46D0A"/>
    <a:srgbClr val="E79F05"/>
    <a:srgbClr val="F47710"/>
    <a:srgbClr val="DDD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4" autoAdjust="0"/>
    <p:restoredTop sz="95320" autoAdjust="0"/>
  </p:normalViewPr>
  <p:slideViewPr>
    <p:cSldViewPr>
      <p:cViewPr varScale="1">
        <p:scale>
          <a:sx n="110" d="100"/>
          <a:sy n="110" d="100"/>
        </p:scale>
        <p:origin x="562" y="62"/>
      </p:cViewPr>
      <p:guideLst>
        <p:guide orient="horz" pos="1983"/>
        <p:guide pos="4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31-4F93-B1AB-E27CED06D1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31-4F93-B1AB-E27CED06D19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31-4F93-B1AB-E27CED06D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explosion val="2"/>
          <c:dPt>
            <c:idx val="0"/>
            <c:bubble3D val="0"/>
            <c:explosion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4AE-4043-833F-1040148CB190}"/>
              </c:ext>
            </c:extLst>
          </c:dPt>
          <c:dPt>
            <c:idx val="1"/>
            <c:bubble3D val="0"/>
            <c:spPr>
              <a:solidFill>
                <a:schemeClr val="accent2">
                  <a:alpha val="3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4AE-4043-833F-1040148CB19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AE-4043-833F-1040148CB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154EE-A840-49D1-B45B-6C1705142B60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B64F-82B1-4B77-8A5D-CA17317BF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836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CB177-B601-4026-A5B2-D2678951235A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2B15-85EF-4D61-B917-494742C38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8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12578"/>
            <a:ext cx="814415" cy="8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Fullslidesppt-Contents\20161219\02-abs\flower-item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98" y="3161022"/>
            <a:ext cx="853097" cy="82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002-KIMS BUSINESS\007-02-Fullslidesppt-Contents\20161219\02-abs\flower-item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06984"/>
            <a:ext cx="1355576" cy="130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9912" y="1779662"/>
            <a:ext cx="5364088" cy="114902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9764" y="3069594"/>
            <a:ext cx="5364088" cy="43825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OF YOUR PRESENTATION HERE</a:t>
            </a:r>
            <a:endParaRPr lang="en-US" altLang="ko-KR" sz="1400" dirty="0"/>
          </a:p>
        </p:txBody>
      </p:sp>
      <p:pic>
        <p:nvPicPr>
          <p:cNvPr id="1026" name="Picture 2" descr="E:\002-KIMS BUSINESS\007-02-Fullslidesppt-Contents\20161219\02-abs\flower-item0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24" y="915566"/>
            <a:ext cx="2232248" cy="21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58" y="195486"/>
            <a:ext cx="1250988" cy="123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952" y="1645346"/>
            <a:ext cx="936104" cy="92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18086"/>
            <a:ext cx="1250988" cy="12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38" y="4291593"/>
            <a:ext cx="853097" cy="84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25" y="512578"/>
            <a:ext cx="814415" cy="8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67" y="-99490"/>
            <a:ext cx="596129" cy="5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5094"/>
            <a:ext cx="596129" cy="5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66144"/>
            <a:ext cx="814415" cy="8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200" y="4155926"/>
            <a:ext cx="814415" cy="8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002-KIMS BUSINESS\007-02-Fullslidesppt-Contents\20161219\02-abs\flower-item02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08" y="4291593"/>
            <a:ext cx="534896" cy="5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418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1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78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521683"/>
            <a:ext cx="9144000" cy="2100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621024"/>
            <a:ext cx="4572000" cy="15224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4572000" cy="1522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6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02801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02801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87145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1153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1153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29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37457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1995686"/>
            <a:ext cx="5940152" cy="1152128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2139702"/>
            <a:ext cx="57241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2700526"/>
            <a:ext cx="57241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E:\002-KIMS BUSINESS\007-02-Fullslidesppt-Contents\20161219\02-abs\flower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4735"/>
            <a:ext cx="2232248" cy="21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499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982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9588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636217" y="843558"/>
            <a:ext cx="1871566" cy="2060548"/>
            <a:chOff x="539552" y="915566"/>
            <a:chExt cx="2787220" cy="3068660"/>
          </a:xfrm>
        </p:grpSpPr>
        <p:pic>
          <p:nvPicPr>
            <p:cNvPr id="4" name="Picture 2" descr="E:\002-KIMS BUSINESS\007-02-Fullslidesppt-Contents\20161219\02-abs\flower-item0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E:\002-KIMS BUSINESS\007-02-Fullslidesppt-Contents\20161219\02-abs\flower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:\002-KIMS BUSINESS\007-02-Fullslidesppt-Contents\20161219\02-abs\flower-item01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9933" y="950884"/>
            <a:ext cx="7518531" cy="38531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3" y="336506"/>
            <a:ext cx="2339219" cy="4683516"/>
            <a:chOff x="0" y="113767"/>
            <a:chExt cx="2339219" cy="4683516"/>
          </a:xfrm>
        </p:grpSpPr>
        <p:pic>
          <p:nvPicPr>
            <p:cNvPr id="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" y="113767"/>
              <a:ext cx="940763" cy="93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424" y="1044781"/>
              <a:ext cx="732759" cy="707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85" y="158580"/>
              <a:ext cx="1180496" cy="1139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72" y="1510888"/>
              <a:ext cx="499452" cy="48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424" y="1992839"/>
              <a:ext cx="369083" cy="35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147" y="656354"/>
              <a:ext cx="648072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36" y="1941171"/>
              <a:ext cx="648072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0" y="1086108"/>
              <a:ext cx="324036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7" y="4155926"/>
              <a:ext cx="648072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637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464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39552" y="1179215"/>
            <a:ext cx="2088232" cy="2304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376439" y="1179215"/>
            <a:ext cx="2088232" cy="2304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213326" y="1179215"/>
            <a:ext cx="2088232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247" y="1275606"/>
            <a:ext cx="216443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85815" y="1275606"/>
            <a:ext cx="216443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20383" y="1275606"/>
            <a:ext cx="216443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5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291" name="Picture 3" descr="D:\Fullppt\005-PNG이미지\탭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5444" y="1913769"/>
            <a:ext cx="257246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Fullppt\005-PNG이미지\핸드폰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60433"/>
            <a:ext cx="2304256" cy="279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5" y="2282382"/>
            <a:ext cx="1319594" cy="2043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3654" y="2571751"/>
            <a:ext cx="2348146" cy="1751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1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91630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37461" y="1629778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14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4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82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2" r:id="rId2"/>
    <p:sldLayoutId id="2147483660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5" r:id="rId10"/>
    <p:sldLayoutId id="2147483674" r:id="rId11"/>
    <p:sldLayoutId id="2147483677" r:id="rId12"/>
    <p:sldLayoutId id="2147483656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jpg"/><Relationship Id="rId7" Type="http://schemas.microsoft.com/office/2007/relationships/hdphoto" Target="../media/hdphoto3.wdp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8.png"/><Relationship Id="rId5" Type="http://schemas.openxmlformats.org/officeDocument/2006/relationships/image" Target="../media/image46.emf"/><Relationship Id="rId4" Type="http://schemas.openxmlformats.org/officeDocument/2006/relationships/image" Target="../media/image45.png"/><Relationship Id="rId9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27784" y="1347788"/>
            <a:ext cx="5832648" cy="1149022"/>
          </a:xfrm>
        </p:spPr>
        <p:txBody>
          <a:bodyPr/>
          <a:lstStyle/>
          <a:p>
            <a:r>
              <a:rPr lang="zh-TW" altLang="en-US" sz="5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「面」相</a:t>
            </a:r>
            <a:r>
              <a:rPr lang="zh-TW" altLang="en-US" sz="5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「</a:t>
            </a:r>
            <a:r>
              <a:rPr lang="zh-TW" altLang="en-US" sz="5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卜</a:t>
            </a:r>
            <a:r>
              <a:rPr lang="zh-TW" altLang="en-US" sz="5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」</a:t>
            </a:r>
            <a:r>
              <a:rPr lang="zh-TW" altLang="en-US" sz="5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手</a:t>
            </a:r>
            <a:endParaRPr lang="en-US" altLang="ko-KR" sz="5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32240" y="4011910"/>
            <a:ext cx="2016224" cy="438259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sz="1800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組員</a:t>
            </a:r>
            <a:r>
              <a:rPr lang="en-US" altLang="zh-TW" sz="1800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:</a:t>
            </a:r>
          </a:p>
          <a:p>
            <a:pPr algn="r">
              <a:spcBef>
                <a:spcPts val="0"/>
              </a:spcBef>
              <a:defRPr/>
            </a:pPr>
            <a:r>
              <a:rPr lang="en-US" altLang="zh-TW" sz="1800" dirty="0" smtClean="0">
                <a:solidFill>
                  <a:srgbClr val="642F04"/>
                </a:solidFill>
                <a:latin typeface="Castellar" panose="020A0402060406010301" pitchFamily="18" charset="0"/>
                <a:ea typeface="Adobe 仿宋 Std R" panose="02020400000000000000" pitchFamily="18" charset="-128"/>
              </a:rPr>
              <a:t>10556047</a:t>
            </a:r>
            <a:r>
              <a:rPr lang="zh-TW" altLang="en-US" sz="1800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周鈺祥</a:t>
            </a:r>
            <a:endParaRPr lang="en-US" altLang="zh-TW" sz="1800" dirty="0" smtClean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algn="r">
              <a:spcBef>
                <a:spcPts val="0"/>
              </a:spcBef>
              <a:defRPr/>
            </a:pPr>
            <a:r>
              <a:rPr lang="en-US" altLang="zh-TW" sz="1800" dirty="0" smtClean="0">
                <a:solidFill>
                  <a:srgbClr val="642F04"/>
                </a:solidFill>
                <a:latin typeface="Castellar" panose="020A0402060406010301" pitchFamily="18" charset="0"/>
                <a:ea typeface="Adobe 仿宋 Std R" panose="02020400000000000000" pitchFamily="18" charset="-128"/>
              </a:rPr>
              <a:t>10556005</a:t>
            </a:r>
            <a:r>
              <a:rPr lang="zh-TW" altLang="en-US" sz="1800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葉家誠</a:t>
            </a:r>
            <a:endParaRPr lang="en-US" altLang="zh-TW" sz="1800" dirty="0" smtClean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algn="r">
              <a:spcBef>
                <a:spcPts val="0"/>
              </a:spcBef>
              <a:defRPr/>
            </a:pPr>
            <a:r>
              <a:rPr lang="en-US" altLang="zh-TW" sz="1800" dirty="0" smtClean="0">
                <a:solidFill>
                  <a:srgbClr val="642F04"/>
                </a:solidFill>
                <a:latin typeface="Castellar" panose="020A0402060406010301" pitchFamily="18" charset="0"/>
                <a:ea typeface="Adobe 仿宋 Std R" panose="02020400000000000000" pitchFamily="18" charset="-128"/>
              </a:rPr>
              <a:t>10556006</a:t>
            </a:r>
            <a:r>
              <a:rPr lang="zh-TW" altLang="en-US" sz="1800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李宇平 </a:t>
            </a:r>
            <a:endParaRPr lang="en-US" altLang="zh-TW" sz="1800" dirty="0" smtClean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algn="r">
              <a:spcBef>
                <a:spcPts val="0"/>
              </a:spcBef>
              <a:defRPr/>
            </a:pPr>
            <a:r>
              <a:rPr lang="en-US" altLang="zh-TW" sz="1800" dirty="0" smtClean="0">
                <a:solidFill>
                  <a:srgbClr val="642F04"/>
                </a:solidFill>
                <a:latin typeface="Castellar" panose="020A0402060406010301" pitchFamily="18" charset="0"/>
                <a:ea typeface="Adobe 仿宋 Std R" panose="02020400000000000000" pitchFamily="18" charset="-128"/>
              </a:rPr>
              <a:t>10556014</a:t>
            </a:r>
            <a:r>
              <a:rPr lang="zh-TW" altLang="en-US" sz="1800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林家弘</a:t>
            </a:r>
            <a:endParaRPr lang="en-US" altLang="zh-TW" sz="1800" dirty="0" smtClean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algn="r">
              <a:spcBef>
                <a:spcPts val="0"/>
              </a:spcBef>
              <a:defRPr/>
            </a:pPr>
            <a:r>
              <a:rPr lang="en-US" altLang="zh-TW" sz="1800" dirty="0" smtClean="0">
                <a:solidFill>
                  <a:srgbClr val="642F04"/>
                </a:solidFill>
                <a:latin typeface="Castellar" panose="020A0402060406010301" pitchFamily="18" charset="0"/>
                <a:ea typeface="Adobe 仿宋 Std R" panose="02020400000000000000" pitchFamily="18" charset="-128"/>
              </a:rPr>
              <a:t>10556038</a:t>
            </a:r>
            <a:r>
              <a:rPr lang="zh-TW" altLang="en-US" sz="1800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黃炅烊</a:t>
            </a:r>
            <a:r>
              <a:rPr lang="zh-TW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11960" y="2571750"/>
            <a:ext cx="2376264" cy="523801"/>
          </a:xfrm>
          <a:prstGeom prst="rect">
            <a:avLst/>
          </a:prstGeom>
        </p:spPr>
        <p:txBody>
          <a:bodyPr anchor="ctr"/>
          <a:lstStyle>
            <a:lvl1pPr indent="0">
              <a:spcBef>
                <a:spcPts val="0"/>
              </a:spcBef>
              <a:buFont typeface="Arial" pitchFamily="34" charset="0"/>
              <a:buNone/>
              <a:defRPr sz="1400" b="1" baseline="0">
                <a:solidFill>
                  <a:schemeClr val="accent1"/>
                </a:solidFill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TW" altLang="en-US" sz="2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組</a:t>
            </a:r>
            <a:r>
              <a:rPr lang="zh-TW" altLang="en-US" sz="20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別 </a:t>
            </a:r>
            <a:r>
              <a:rPr lang="en-US" altLang="zh-TW" sz="20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: </a:t>
            </a:r>
            <a:r>
              <a:rPr lang="en-US" altLang="zh-TW" sz="2100" b="0" dirty="0" smtClean="0">
                <a:latin typeface="Castellar" panose="020A0402060406010301" pitchFamily="18" charset="0"/>
              </a:rPr>
              <a:t>109505</a:t>
            </a:r>
          </a:p>
          <a:p>
            <a:r>
              <a:rPr lang="zh-TW" altLang="en-US" sz="2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指導</a:t>
            </a:r>
            <a:r>
              <a:rPr lang="zh-TW" altLang="en-US" sz="20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老師 </a:t>
            </a:r>
            <a:r>
              <a:rPr lang="en-US" altLang="zh-TW" sz="20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:</a:t>
            </a:r>
            <a:r>
              <a:rPr lang="zh-TW" altLang="en-US" sz="20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張隆君</a:t>
            </a:r>
            <a:endParaRPr lang="zh-TW" altLang="en-US" sz="2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95686"/>
            <a:ext cx="3723878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 flipH="1">
            <a:off x="5771753" y="195486"/>
            <a:ext cx="3386724" cy="4940364"/>
            <a:chOff x="-59952" y="195486"/>
            <a:chExt cx="3386724" cy="4940364"/>
          </a:xfrm>
        </p:grpSpPr>
        <p:pic>
          <p:nvPicPr>
            <p:cNvPr id="11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4403601" y="-344574"/>
            <a:ext cx="4968552" cy="5832648"/>
          </a:xfrm>
          <a:prstGeom prst="rect">
            <a:avLst/>
          </a:prstGeom>
          <a:solidFill>
            <a:schemeClr val="accent1">
              <a:lumMod val="20000"/>
              <a:lumOff val="80000"/>
              <a:alpha val="6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Group 11"/>
          <p:cNvGrpSpPr/>
          <p:nvPr/>
        </p:nvGrpSpPr>
        <p:grpSpPr>
          <a:xfrm>
            <a:off x="596278" y="1003907"/>
            <a:ext cx="2184863" cy="3187156"/>
            <a:chOff x="-59952" y="195486"/>
            <a:chExt cx="3386724" cy="4940364"/>
          </a:xfrm>
        </p:grpSpPr>
        <p:pic>
          <p:nvPicPr>
            <p:cNvPr id="19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矩形 26"/>
          <p:cNvSpPr/>
          <p:nvPr/>
        </p:nvSpPr>
        <p:spPr>
          <a:xfrm>
            <a:off x="-13592" y="650460"/>
            <a:ext cx="3433464" cy="1152128"/>
          </a:xfrm>
          <a:prstGeom prst="rect">
            <a:avLst/>
          </a:prstGeom>
          <a:solidFill>
            <a:srgbClr val="AB6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 Placeholder 1"/>
          <p:cNvSpPr txBox="1">
            <a:spLocks/>
          </p:cNvSpPr>
          <p:nvPr/>
        </p:nvSpPr>
        <p:spPr>
          <a:xfrm>
            <a:off x="71397" y="1000733"/>
            <a:ext cx="1801911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資料庫設計</a:t>
            </a:r>
            <a:endParaRPr lang="ko-KR" altLang="en-US" sz="2400" b="1" dirty="0">
              <a:solidFill>
                <a:schemeClr val="bg1"/>
              </a:solidFill>
              <a:latin typeface="Adobe 仿宋 Std R" panose="02020400000000000000" pitchFamily="18" charset="-128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10">
            <a:clrChange>
              <a:clrFrom>
                <a:srgbClr val="EBEFF2"/>
              </a:clrFrom>
              <a:clrTo>
                <a:srgbClr val="EBEF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0000" y="0"/>
            <a:ext cx="5667610" cy="51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 flipH="1">
            <a:off x="5771753" y="195486"/>
            <a:ext cx="3386724" cy="4940364"/>
            <a:chOff x="-59952" y="195486"/>
            <a:chExt cx="3386724" cy="4940364"/>
          </a:xfrm>
        </p:grpSpPr>
        <p:pic>
          <p:nvPicPr>
            <p:cNvPr id="11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4403601" y="-344574"/>
            <a:ext cx="4968552" cy="5832648"/>
          </a:xfrm>
          <a:prstGeom prst="rect">
            <a:avLst/>
          </a:prstGeom>
          <a:solidFill>
            <a:schemeClr val="accent1">
              <a:lumMod val="20000"/>
              <a:lumOff val="80000"/>
              <a:alpha val="6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Group 11"/>
          <p:cNvGrpSpPr/>
          <p:nvPr/>
        </p:nvGrpSpPr>
        <p:grpSpPr>
          <a:xfrm>
            <a:off x="596278" y="1003907"/>
            <a:ext cx="2184863" cy="3187156"/>
            <a:chOff x="-59952" y="195486"/>
            <a:chExt cx="3386724" cy="4940364"/>
          </a:xfrm>
        </p:grpSpPr>
        <p:pic>
          <p:nvPicPr>
            <p:cNvPr id="19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矩形 26"/>
          <p:cNvSpPr/>
          <p:nvPr/>
        </p:nvSpPr>
        <p:spPr>
          <a:xfrm>
            <a:off x="-13592" y="650460"/>
            <a:ext cx="3433464" cy="1152128"/>
          </a:xfrm>
          <a:prstGeom prst="rect">
            <a:avLst/>
          </a:prstGeom>
          <a:solidFill>
            <a:srgbClr val="AB6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 Placeholder 1"/>
          <p:cNvSpPr txBox="1">
            <a:spLocks/>
          </p:cNvSpPr>
          <p:nvPr/>
        </p:nvSpPr>
        <p:spPr>
          <a:xfrm>
            <a:off x="71397" y="1000733"/>
            <a:ext cx="1801911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資料庫設計</a:t>
            </a:r>
            <a:endParaRPr lang="ko-KR" altLang="en-US" sz="2400" b="1" dirty="0">
              <a:solidFill>
                <a:schemeClr val="bg1"/>
              </a:solidFill>
              <a:latin typeface="Adobe 仿宋 Std R" panose="02020400000000000000" pitchFamily="18" charset="-128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9">
            <a:clrChange>
              <a:clrFrom>
                <a:srgbClr val="EBEFF2"/>
              </a:clrFrom>
              <a:clrTo>
                <a:srgbClr val="EBEF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0000" y="0"/>
            <a:ext cx="5667610" cy="5166708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177289" y="1120552"/>
            <a:ext cx="1919833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173895" y="2137382"/>
            <a:ext cx="1919833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173896" y="3232331"/>
            <a:ext cx="1919833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173896" y="4301548"/>
            <a:ext cx="1919833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 flipH="1">
            <a:off x="5771753" y="195486"/>
            <a:ext cx="3386724" cy="4940364"/>
            <a:chOff x="-59952" y="195486"/>
            <a:chExt cx="3386724" cy="4940364"/>
          </a:xfrm>
        </p:grpSpPr>
        <p:pic>
          <p:nvPicPr>
            <p:cNvPr id="11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4403601" y="-344574"/>
            <a:ext cx="4968552" cy="5832648"/>
          </a:xfrm>
          <a:prstGeom prst="rect">
            <a:avLst/>
          </a:prstGeom>
          <a:solidFill>
            <a:schemeClr val="accent1">
              <a:lumMod val="20000"/>
              <a:lumOff val="80000"/>
              <a:alpha val="6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Group 11"/>
          <p:cNvGrpSpPr/>
          <p:nvPr/>
        </p:nvGrpSpPr>
        <p:grpSpPr>
          <a:xfrm>
            <a:off x="596278" y="1003907"/>
            <a:ext cx="2184863" cy="3187156"/>
            <a:chOff x="-59952" y="195486"/>
            <a:chExt cx="3386724" cy="4940364"/>
          </a:xfrm>
        </p:grpSpPr>
        <p:pic>
          <p:nvPicPr>
            <p:cNvPr id="19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矩形 26"/>
          <p:cNvSpPr/>
          <p:nvPr/>
        </p:nvSpPr>
        <p:spPr>
          <a:xfrm>
            <a:off x="-13592" y="650460"/>
            <a:ext cx="3433464" cy="1152128"/>
          </a:xfrm>
          <a:prstGeom prst="rect">
            <a:avLst/>
          </a:prstGeom>
          <a:solidFill>
            <a:srgbClr val="AB6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 Placeholder 1"/>
          <p:cNvSpPr txBox="1">
            <a:spLocks/>
          </p:cNvSpPr>
          <p:nvPr/>
        </p:nvSpPr>
        <p:spPr>
          <a:xfrm>
            <a:off x="71397" y="1000733"/>
            <a:ext cx="1801911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資料庫設計</a:t>
            </a:r>
            <a:endParaRPr lang="ko-KR" altLang="en-US" sz="2400" b="1" dirty="0">
              <a:solidFill>
                <a:schemeClr val="bg1"/>
              </a:solidFill>
              <a:latin typeface="Adobe 仿宋 Std R" panose="02020400000000000000" pitchFamily="18" charset="-128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9">
            <a:clrChange>
              <a:clrFrom>
                <a:srgbClr val="EBEFF2"/>
              </a:clrFrom>
              <a:clrTo>
                <a:srgbClr val="EBEF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0000" y="0"/>
            <a:ext cx="5667610" cy="51667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7329" y="896837"/>
            <a:ext cx="1919833" cy="207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176341" y="3027033"/>
            <a:ext cx="1919833" cy="175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163428" y="1929975"/>
            <a:ext cx="1919833" cy="175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163428" y="4088331"/>
            <a:ext cx="1919833" cy="175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 flipH="1">
            <a:off x="5771753" y="195486"/>
            <a:ext cx="3386724" cy="4940364"/>
            <a:chOff x="-59952" y="195486"/>
            <a:chExt cx="3386724" cy="4940364"/>
          </a:xfrm>
        </p:grpSpPr>
        <p:pic>
          <p:nvPicPr>
            <p:cNvPr id="11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4483400" y="-190799"/>
            <a:ext cx="4968552" cy="5832648"/>
          </a:xfrm>
          <a:prstGeom prst="rect">
            <a:avLst/>
          </a:prstGeom>
          <a:solidFill>
            <a:schemeClr val="accent1">
              <a:lumMod val="20000"/>
              <a:lumOff val="80000"/>
              <a:alpha val="6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Group 11"/>
          <p:cNvGrpSpPr/>
          <p:nvPr/>
        </p:nvGrpSpPr>
        <p:grpSpPr>
          <a:xfrm>
            <a:off x="596278" y="1003907"/>
            <a:ext cx="2184863" cy="3187156"/>
            <a:chOff x="-59952" y="195486"/>
            <a:chExt cx="3386724" cy="4940364"/>
          </a:xfrm>
        </p:grpSpPr>
        <p:pic>
          <p:nvPicPr>
            <p:cNvPr id="19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矩形 26"/>
          <p:cNvSpPr/>
          <p:nvPr/>
        </p:nvSpPr>
        <p:spPr>
          <a:xfrm>
            <a:off x="-13592" y="650460"/>
            <a:ext cx="3433464" cy="1152128"/>
          </a:xfrm>
          <a:prstGeom prst="rect">
            <a:avLst/>
          </a:prstGeom>
          <a:solidFill>
            <a:srgbClr val="AB6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 Placeholder 1"/>
          <p:cNvSpPr txBox="1">
            <a:spLocks/>
          </p:cNvSpPr>
          <p:nvPr/>
        </p:nvSpPr>
        <p:spPr>
          <a:xfrm>
            <a:off x="71397" y="1000733"/>
            <a:ext cx="1801911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資料庫設計</a:t>
            </a:r>
            <a:endParaRPr lang="ko-KR" altLang="en-US" sz="2400" b="1" dirty="0">
              <a:solidFill>
                <a:schemeClr val="bg1"/>
              </a:solidFill>
              <a:latin typeface="Adobe 仿宋 Std R" panose="02020400000000000000" pitchFamily="18" charset="-128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9">
            <a:clrChange>
              <a:clrFrom>
                <a:srgbClr val="EBEFF2"/>
              </a:clrFrom>
              <a:clrTo>
                <a:srgbClr val="EBEF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0000" y="0"/>
            <a:ext cx="5667610" cy="5166708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272079" y="589555"/>
            <a:ext cx="2108233" cy="23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272078" y="1849452"/>
            <a:ext cx="2252250" cy="189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274768" y="3124278"/>
            <a:ext cx="1919833" cy="19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272078" y="4377466"/>
            <a:ext cx="2007024" cy="210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2189767" y="700481"/>
            <a:ext cx="1919833" cy="19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180049" y="1703588"/>
            <a:ext cx="1919833" cy="19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190422" y="2819362"/>
            <a:ext cx="1919833" cy="19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190193" y="3885226"/>
            <a:ext cx="1919833" cy="19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9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 flipH="1">
            <a:off x="5771753" y="195486"/>
            <a:ext cx="3386724" cy="4940364"/>
            <a:chOff x="-59952" y="195486"/>
            <a:chExt cx="3386724" cy="4940364"/>
          </a:xfrm>
        </p:grpSpPr>
        <p:pic>
          <p:nvPicPr>
            <p:cNvPr id="11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4403601" y="-344574"/>
            <a:ext cx="4968552" cy="5832648"/>
          </a:xfrm>
          <a:prstGeom prst="rect">
            <a:avLst/>
          </a:prstGeom>
          <a:solidFill>
            <a:schemeClr val="accent1">
              <a:lumMod val="20000"/>
              <a:lumOff val="80000"/>
              <a:alpha val="6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Group 11"/>
          <p:cNvGrpSpPr/>
          <p:nvPr/>
        </p:nvGrpSpPr>
        <p:grpSpPr>
          <a:xfrm>
            <a:off x="596278" y="1003907"/>
            <a:ext cx="2184863" cy="3187156"/>
            <a:chOff x="-59952" y="195486"/>
            <a:chExt cx="3386724" cy="4940364"/>
          </a:xfrm>
        </p:grpSpPr>
        <p:pic>
          <p:nvPicPr>
            <p:cNvPr id="19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ound1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矩形 26"/>
          <p:cNvSpPr/>
          <p:nvPr/>
        </p:nvSpPr>
        <p:spPr>
          <a:xfrm>
            <a:off x="-13592" y="650460"/>
            <a:ext cx="3433464" cy="1152128"/>
          </a:xfrm>
          <a:prstGeom prst="rect">
            <a:avLst/>
          </a:prstGeom>
          <a:solidFill>
            <a:srgbClr val="AB6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 Placeholder 1"/>
          <p:cNvSpPr txBox="1">
            <a:spLocks/>
          </p:cNvSpPr>
          <p:nvPr/>
        </p:nvSpPr>
        <p:spPr>
          <a:xfrm>
            <a:off x="71397" y="1000733"/>
            <a:ext cx="1801911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資料庫設計</a:t>
            </a:r>
            <a:endParaRPr lang="ko-KR" altLang="en-US" sz="2400" b="1" dirty="0">
              <a:solidFill>
                <a:schemeClr val="bg1"/>
              </a:solidFill>
              <a:latin typeface="Adobe 仿宋 Std R" panose="02020400000000000000" pitchFamily="18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9">
            <a:clrChange>
              <a:clrFrom>
                <a:srgbClr val="EBEFF2"/>
              </a:clrFrom>
              <a:clrTo>
                <a:srgbClr val="EBEF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0000" y="0"/>
            <a:ext cx="5667610" cy="5166708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244998" y="808057"/>
            <a:ext cx="1919833" cy="40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244998" y="2071959"/>
            <a:ext cx="1919833" cy="40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247172" y="3317563"/>
            <a:ext cx="1919833" cy="40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244998" y="4627659"/>
            <a:ext cx="1919833" cy="40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7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23728" y="1995686"/>
            <a:ext cx="1224136" cy="1152128"/>
          </a:xfrm>
          <a:prstGeom prst="rect">
            <a:avLst/>
          </a:prstGeom>
          <a:solidFill>
            <a:srgbClr val="AB6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39752" y="1795332"/>
            <a:ext cx="6012160" cy="1664911"/>
          </a:xfrm>
        </p:spPr>
        <p:txBody>
          <a:bodyPr/>
          <a:lstStyle/>
          <a:p>
            <a:r>
              <a:rPr lang="zh-TW" altLang="en-US" sz="2800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系統功能圖</a:t>
            </a:r>
            <a:r>
              <a:rPr lang="en-US" altLang="zh-TW" sz="2400" b="1" dirty="0" smtClean="0">
                <a:latin typeface="Castellar" panose="020A0402060406010301" pitchFamily="18" charset="0"/>
              </a:rPr>
              <a:t>(FDD)</a:t>
            </a:r>
          </a:p>
          <a:p>
            <a:r>
              <a:rPr lang="zh-TW" altLang="en-US" sz="28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                </a:t>
            </a:r>
            <a:r>
              <a:rPr lang="zh-TW" altLang="en-US" sz="2800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資料流程圖</a:t>
            </a:r>
            <a:r>
              <a:rPr lang="en-US" altLang="zh-TW" sz="2400" b="1" dirty="0" smtClean="0">
                <a:latin typeface="Castellar" panose="020A0402060406010301" pitchFamily="18" charset="0"/>
              </a:rPr>
              <a:t>(DFD)</a:t>
            </a:r>
            <a:endParaRPr lang="ko-KR" altLang="en-US" sz="2400" b="1" dirty="0">
              <a:latin typeface="Castellar" panose="020A0402060406010301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85792" y="242773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Castellar" panose="020A0402060406010301" pitchFamily="18" charset="0"/>
              </a:rPr>
              <a:t>&amp;</a:t>
            </a:r>
            <a:endParaRPr lang="zh-TW" altLang="en-US" sz="200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67744" y="1528914"/>
            <a:ext cx="597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2267744" y="4371950"/>
            <a:ext cx="597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82048" y="1127662"/>
            <a:ext cx="198552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系統功能圖</a:t>
            </a:r>
            <a:r>
              <a:rPr lang="en-US" altLang="zh-TW" sz="1600" b="1" dirty="0">
                <a:solidFill>
                  <a:schemeClr val="bg1"/>
                </a:solidFill>
                <a:latin typeface="Castellar" panose="020A0402060406010301" pitchFamily="18" charset="0"/>
                <a:cs typeface="Arial" pitchFamily="34" charset="0"/>
              </a:rPr>
              <a:t>(</a:t>
            </a:r>
            <a:r>
              <a:rPr lang="en-US" altLang="ko-KR" sz="1600" b="1" dirty="0">
                <a:solidFill>
                  <a:schemeClr val="bg1"/>
                </a:solidFill>
                <a:latin typeface="Castellar" panose="020A0402060406010301" pitchFamily="18" charset="0"/>
                <a:cs typeface="Arial" pitchFamily="34" charset="0"/>
              </a:rPr>
              <a:t>FDD</a:t>
            </a:r>
            <a:r>
              <a:rPr lang="en-US" altLang="ko-KR" sz="1600" b="1" dirty="0" smtClean="0">
                <a:solidFill>
                  <a:schemeClr val="bg1"/>
                </a:solidFill>
                <a:latin typeface="Castellar" panose="020A0402060406010301" pitchFamily="18" charset="0"/>
                <a:cs typeface="Arial" pitchFamily="34" charset="0"/>
              </a:rPr>
              <a:t>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776" y="1651621"/>
            <a:ext cx="1300688" cy="266962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7575" y="2164403"/>
            <a:ext cx="3976169" cy="1754410"/>
          </a:xfrm>
          <a:prstGeom prst="rect">
            <a:avLst/>
          </a:prstGeom>
        </p:spPr>
      </p:pic>
      <p:sp>
        <p:nvSpPr>
          <p:cNvPr id="11" name="TextBox 15"/>
          <p:cNvSpPr txBox="1"/>
          <p:nvPr/>
        </p:nvSpPr>
        <p:spPr>
          <a:xfrm>
            <a:off x="5255744" y="1127662"/>
            <a:ext cx="198552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資料流程圖</a:t>
            </a:r>
            <a:r>
              <a:rPr lang="en-US" altLang="zh-TW" sz="1600" b="1" dirty="0">
                <a:solidFill>
                  <a:schemeClr val="bg1"/>
                </a:solidFill>
                <a:latin typeface="Castellar" panose="020A0402060406010301" pitchFamily="18" charset="0"/>
                <a:cs typeface="Arial" pitchFamily="34" charset="0"/>
              </a:rPr>
              <a:t>(</a:t>
            </a:r>
            <a:r>
              <a:rPr lang="en-US" altLang="ko-KR" sz="1600" b="1" dirty="0">
                <a:solidFill>
                  <a:schemeClr val="bg1"/>
                </a:solidFill>
                <a:latin typeface="Castellar" panose="020A0402060406010301" pitchFamily="18" charset="0"/>
                <a:cs typeface="Arial" pitchFamily="34" charset="0"/>
              </a:rPr>
              <a:t>DFD)</a:t>
            </a:r>
          </a:p>
        </p:txBody>
      </p:sp>
    </p:spTree>
    <p:extLst>
      <p:ext uri="{BB962C8B-B14F-4D97-AF65-F5344CB8AC3E}">
        <p14:creationId xmlns:p14="http://schemas.microsoft.com/office/powerpoint/2010/main" val="26777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-468560" y="2928547"/>
            <a:ext cx="3386724" cy="4940364"/>
            <a:chOff x="-59952" y="195486"/>
            <a:chExt cx="3386724" cy="4940364"/>
          </a:xfrm>
        </p:grpSpPr>
        <p:pic>
          <p:nvPicPr>
            <p:cNvPr id="4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 flipH="1">
            <a:off x="7001355" y="2139702"/>
            <a:ext cx="3386724" cy="4940364"/>
            <a:chOff x="-59952" y="195486"/>
            <a:chExt cx="3386724" cy="4940364"/>
          </a:xfrm>
        </p:grpSpPr>
        <p:pic>
          <p:nvPicPr>
            <p:cNvPr id="13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" descr="E:\002-KIMS BUSINESS\007-02-Fullslidesppt-Contents\20161219\02-abs\flower-item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47385" y="3064486"/>
            <a:ext cx="649229" cy="6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636" y="915567"/>
            <a:ext cx="7588374" cy="363639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37431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chemeClr val="accent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圖</a:t>
            </a:r>
            <a:r>
              <a:rPr lang="en-US" altLang="zh-TW" sz="3600" b="1" dirty="0" smtClean="0">
                <a:solidFill>
                  <a:schemeClr val="accent1"/>
                </a:solidFill>
                <a:latin typeface="Castellar" panose="020A0402060406010301" pitchFamily="18" charset="0"/>
                <a:ea typeface="Adobe 仿宋 Std R" panose="02020400000000000000" pitchFamily="18" charset="-128"/>
                <a:cs typeface="Arial" pitchFamily="34" charset="0"/>
              </a:rPr>
              <a:t>0</a:t>
            </a:r>
            <a:endParaRPr lang="en-US" altLang="zh-TW" sz="3600" b="1" dirty="0">
              <a:solidFill>
                <a:schemeClr val="accent1"/>
              </a:solidFill>
              <a:latin typeface="Castellar" panose="020A0402060406010301" pitchFamily="18" charset="0"/>
              <a:ea typeface="Adobe 仿宋 Std R" panose="02020400000000000000" pitchFamily="18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>
                <a:latin typeface="Castellar" panose="020A0402060406010301" pitchFamily="18" charset="0"/>
              </a:rPr>
              <a:t>UI</a:t>
            </a:r>
            <a:r>
              <a:rPr lang="zh-TW" altLang="en-US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設計</a:t>
            </a:r>
            <a:endParaRPr lang="ko-KR" altLang="en-US" b="1" dirty="0">
              <a:latin typeface="Adobe 仿宋 Std R" panose="02020400000000000000" pitchFamily="18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19872" y="2736823"/>
            <a:ext cx="5724128" cy="288032"/>
          </a:xfrm>
        </p:spPr>
        <p:txBody>
          <a:bodyPr/>
          <a:lstStyle/>
          <a:p>
            <a:pPr lvl="0"/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介面設計理念</a:t>
            </a:r>
            <a:endParaRPr lang="en-US" altLang="ko-KR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b="1" dirty="0" smtClean="0">
                <a:latin typeface="Castellar" panose="020A0402060406010301" pitchFamily="18" charset="0"/>
              </a:rPr>
              <a:t>APP</a:t>
            </a:r>
            <a:r>
              <a:rPr lang="zh-TW" altLang="en-US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運行畫面</a:t>
            </a:r>
            <a:endParaRPr lang="ko-KR" altLang="en-US" b="1" dirty="0">
              <a:latin typeface="Adobe 仿宋 Std R" panose="02020400000000000000" pitchFamily="18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行動裝置及</a:t>
            </a:r>
            <a:r>
              <a:rPr lang="en-US" altLang="zh-TW" sz="1600" dirty="0" err="1">
                <a:latin typeface="Castellar" panose="020A0402060406010301" pitchFamily="18" charset="0"/>
              </a:rPr>
              <a:t>Z</a:t>
            </a:r>
            <a:r>
              <a:rPr lang="en-US" altLang="zh-TW" sz="1600" dirty="0" err="1">
                <a:latin typeface="Centaur" panose="02030504050205020304" pitchFamily="18" charset="0"/>
              </a:rPr>
              <a:t>enbo</a:t>
            </a:r>
            <a:endParaRPr lang="ko-KR" altLang="en-US" sz="1600" dirty="0">
              <a:latin typeface="Centaur" panose="020305040502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119" y="125348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984807"/>
                </a:solidFill>
                <a:latin typeface="Castellar" panose="020A0402060406010301" pitchFamily="18" charset="0"/>
                <a:cs typeface="Arial" pitchFamily="34" charset="0"/>
              </a:rPr>
              <a:t>Z</a:t>
            </a:r>
            <a:r>
              <a:rPr lang="en-US" altLang="ko-KR" sz="2000" b="1" dirty="0" err="1" smtClean="0">
                <a:solidFill>
                  <a:srgbClr val="984807"/>
                </a:solidFill>
                <a:latin typeface="Centaur" panose="02030504050205020304" pitchFamily="18" charset="0"/>
                <a:cs typeface="Arial" pitchFamily="34" charset="0"/>
              </a:rPr>
              <a:t>enbo</a:t>
            </a:r>
            <a:r>
              <a:rPr lang="en-US" altLang="ko-KR" sz="2000" b="1" dirty="0" smtClean="0">
                <a:solidFill>
                  <a:srgbClr val="984807"/>
                </a:solidFill>
                <a:latin typeface="Centaur" panose="02030504050205020304" pitchFamily="18" charset="0"/>
                <a:cs typeface="Arial" pitchFamily="34" charset="0"/>
              </a:rPr>
              <a:t> </a:t>
            </a:r>
            <a:r>
              <a:rPr lang="zh-TW" altLang="en-US" sz="2000" b="1" dirty="0" smtClean="0">
                <a:solidFill>
                  <a:srgbClr val="984807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智慧機器人</a:t>
            </a:r>
            <a:endParaRPr lang="ko-KR" altLang="en-US" sz="2000" b="1" dirty="0">
              <a:solidFill>
                <a:srgbClr val="984807"/>
              </a:solidFill>
              <a:latin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119" y="157879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984807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預期運行畫</a:t>
            </a:r>
            <a:r>
              <a:rPr lang="zh-TW" altLang="en-US" sz="1200" dirty="0">
                <a:solidFill>
                  <a:srgbClr val="984807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面</a:t>
            </a:r>
            <a:endParaRPr lang="ko-KR" altLang="en-US" sz="1200" dirty="0">
              <a:solidFill>
                <a:srgbClr val="984807"/>
              </a:solidFill>
              <a:latin typeface="Adobe 仿宋 Std R" panose="02020400000000000000" pitchFamily="18" charset="-128"/>
              <a:cs typeface="Arial" pitchFamily="34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/>
          <a:srcRect l="-1" r="2778"/>
          <a:stretch/>
        </p:blipFill>
        <p:spPr>
          <a:xfrm>
            <a:off x="323528" y="2553726"/>
            <a:ext cx="2448272" cy="1818224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06119" y="1806374"/>
            <a:ext cx="343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642F04"/>
                </a:solidFill>
                <a:latin typeface="Castellar" panose="020A0402060406010301" pitchFamily="18" charset="0"/>
                <a:ea typeface="Adobe 仿宋 Std R" panose="02020400000000000000" pitchFamily="18" charset="-128"/>
                <a:cs typeface="Arial" pitchFamily="34" charset="0"/>
              </a:rPr>
              <a:t>Z</a:t>
            </a:r>
            <a:r>
              <a:rPr lang="en-US" altLang="ko-KR" dirty="0" err="1" smtClean="0">
                <a:solidFill>
                  <a:srgbClr val="642F04"/>
                </a:solidFill>
                <a:latin typeface="Centaur" panose="02030504050205020304" pitchFamily="18" charset="0"/>
                <a:ea typeface="Adobe 仿宋 Std R" panose="02020400000000000000" pitchFamily="18" charset="-128"/>
                <a:cs typeface="Arial" pitchFamily="34" charset="0"/>
              </a:rPr>
              <a:t>enbo</a:t>
            </a:r>
            <a:r>
              <a:rPr lang="en-US" altLang="ko-KR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 </a:t>
            </a:r>
            <a:r>
              <a:rPr lang="zh-TW" altLang="en-US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智慧</a:t>
            </a:r>
            <a:r>
              <a:rPr lang="zh-TW" altLang="en-US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機器人為橫向屏幕</a:t>
            </a:r>
            <a:endParaRPr lang="ko-KR" altLang="en-US" dirty="0">
              <a:solidFill>
                <a:srgbClr val="642F04"/>
              </a:solidFill>
              <a:latin typeface="Adobe 仿宋 Std R" panose="02020400000000000000" pitchFamily="18" charset="-128"/>
              <a:cs typeface="Arial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4860032" y="3219822"/>
            <a:ext cx="2268252" cy="1024329"/>
            <a:chOff x="4824028" y="3542701"/>
            <a:chExt cx="2268252" cy="1024329"/>
          </a:xfrm>
        </p:grpSpPr>
        <p:sp>
          <p:nvSpPr>
            <p:cNvPr id="15" name="TextBox 9"/>
            <p:cNvSpPr txBox="1"/>
            <p:nvPr/>
          </p:nvSpPr>
          <p:spPr>
            <a:xfrm>
              <a:off x="4824028" y="3542701"/>
              <a:ext cx="1260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984807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行動裝置</a:t>
              </a:r>
              <a:endParaRPr lang="ko-KR" altLang="en-US" sz="2000" b="1" dirty="0">
                <a:solidFill>
                  <a:srgbClr val="984807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endParaRP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4824028" y="3916096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984807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預期運行</a:t>
              </a:r>
              <a:r>
                <a:rPr lang="zh-TW" altLang="en-US" sz="1200" dirty="0" smtClean="0">
                  <a:solidFill>
                    <a:srgbClr val="984807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畫面</a:t>
              </a:r>
              <a:endParaRPr lang="ko-KR" altLang="en-US" sz="1200" dirty="0">
                <a:solidFill>
                  <a:srgbClr val="984807"/>
                </a:solidFill>
                <a:cs typeface="Arial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824028" y="4197698"/>
              <a:ext cx="2268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642F04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行動裝置採直向設計</a:t>
              </a:r>
              <a:endParaRPr lang="en-US" altLang="zh-TW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4199"/>
            <a:ext cx="3960440" cy="3960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b="2815"/>
          <a:stretch/>
        </p:blipFill>
        <p:spPr>
          <a:xfrm>
            <a:off x="3374925" y="2283718"/>
            <a:ext cx="1261435" cy="20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 smtClean="0">
                <a:solidFill>
                  <a:srgbClr val="984807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目錄</a:t>
            </a:r>
            <a:endParaRPr lang="en-US" sz="3600" b="1" dirty="0">
              <a:solidFill>
                <a:srgbClr val="984807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9992" y="134761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開發</a:t>
            </a:r>
            <a:r>
              <a:rPr lang="zh-TW" altLang="en-US" sz="1600" b="1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理念</a:t>
            </a:r>
            <a:endParaRPr lang="ko-KR" altLang="en-US" sz="1600" b="1" dirty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195736" y="1275606"/>
            <a:ext cx="2027644" cy="441146"/>
            <a:chOff x="2400340" y="1465179"/>
            <a:chExt cx="2027644" cy="441146"/>
          </a:xfrm>
        </p:grpSpPr>
        <p:sp>
          <p:nvSpPr>
            <p:cNvPr id="17" name="Pentagon 16"/>
            <p:cNvSpPr/>
            <p:nvPr/>
          </p:nvSpPr>
          <p:spPr>
            <a:xfrm>
              <a:off x="2771800" y="1547251"/>
              <a:ext cx="1656184" cy="277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00340" y="1465179"/>
              <a:ext cx="441146" cy="441146"/>
            </a:xfrm>
            <a:prstGeom prst="ellipse">
              <a:avLst/>
            </a:prstGeom>
            <a:gradFill>
              <a:gsLst>
                <a:gs pos="0">
                  <a:schemeClr val="accent1">
                    <a:lumMod val="10000"/>
                    <a:lumOff val="9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86754" y="1518899"/>
              <a:ext cx="26321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  <a:latin typeface="Castellar" panose="020A0402060406010301" pitchFamily="18" charset="0"/>
                  <a:cs typeface="Arial" pitchFamily="34" charset="0"/>
                </a:rPr>
                <a:t>1</a:t>
              </a:r>
              <a:endParaRPr lang="ko-KR" altLang="en-US" sz="1600" b="1" dirty="0">
                <a:solidFill>
                  <a:schemeClr val="accent1"/>
                </a:solidFill>
                <a:latin typeface="Castellar" panose="020A0402060406010301" pitchFamily="18" charset="0"/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19903" y="1330867"/>
            <a:ext cx="1302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背景與動機</a:t>
            </a:r>
            <a:endParaRPr lang="ko-KR" altLang="en-US" sz="1600" b="1" dirty="0">
              <a:solidFill>
                <a:schemeClr val="bg1"/>
              </a:solidFill>
              <a:latin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9328" y="2061209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介紹系統</a:t>
            </a:r>
            <a:r>
              <a:rPr lang="zh-TW" altLang="en-US" sz="1600" b="1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特色</a:t>
            </a:r>
            <a:endParaRPr lang="ko-KR" altLang="en-US" sz="1600" b="1" dirty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351172" y="1983507"/>
            <a:ext cx="2027644" cy="441146"/>
            <a:chOff x="2400340" y="1465179"/>
            <a:chExt cx="2027644" cy="441146"/>
          </a:xfrm>
        </p:grpSpPr>
        <p:sp>
          <p:nvSpPr>
            <p:cNvPr id="25" name="Pentagon 24"/>
            <p:cNvSpPr/>
            <p:nvPr/>
          </p:nvSpPr>
          <p:spPr>
            <a:xfrm>
              <a:off x="2771800" y="1547251"/>
              <a:ext cx="1656184" cy="277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400340" y="1465179"/>
              <a:ext cx="441146" cy="44114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100000">
                  <a:schemeClr val="accent3">
                    <a:lumMod val="10000"/>
                    <a:lumOff val="90000"/>
                  </a:scheme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69121" y="1518899"/>
              <a:ext cx="2984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latin typeface="Castellar" panose="020A0402060406010301" pitchFamily="18" charset="0"/>
                  <a:cs typeface="Arial" pitchFamily="34" charset="0"/>
                </a:rPr>
                <a:t>2</a:t>
              </a:r>
              <a:endParaRPr lang="ko-KR" altLang="en-US" sz="1600" b="1" dirty="0">
                <a:solidFill>
                  <a:schemeClr val="accent1"/>
                </a:solidFill>
                <a:latin typeface="Castellar" panose="020A0402060406010301" pitchFamily="18" charset="0"/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743926" y="2039169"/>
            <a:ext cx="154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系統</a:t>
            </a:r>
            <a:r>
              <a:rPr lang="zh-TW" altLang="en-US" sz="1600" b="1" dirty="0" smtClean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簡介</a:t>
            </a:r>
            <a:endParaRPr lang="ko-KR" altLang="en-US" sz="1600" b="1" dirty="0">
              <a:solidFill>
                <a:schemeClr val="bg1"/>
              </a:solidFill>
              <a:latin typeface="Castellar" panose="020A0402060406010301" pitchFamily="18" charset="0"/>
              <a:ea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8024" y="270751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資料庫設計理念</a:t>
            </a:r>
            <a:endParaRPr lang="ko-KR" altLang="en-US" sz="1600" b="1" dirty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83768" y="2643758"/>
            <a:ext cx="2027644" cy="441146"/>
            <a:chOff x="2400340" y="1465179"/>
            <a:chExt cx="2027644" cy="441146"/>
          </a:xfrm>
        </p:grpSpPr>
        <p:sp>
          <p:nvSpPr>
            <p:cNvPr id="31" name="Pentagon 30"/>
            <p:cNvSpPr/>
            <p:nvPr/>
          </p:nvSpPr>
          <p:spPr>
            <a:xfrm>
              <a:off x="2771800" y="1547251"/>
              <a:ext cx="1656184" cy="277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400340" y="1465179"/>
              <a:ext cx="441146" cy="441146"/>
            </a:xfrm>
            <a:prstGeom prst="ellipse">
              <a:avLst/>
            </a:prstGeom>
            <a:gradFill>
              <a:gsLst>
                <a:gs pos="0">
                  <a:schemeClr val="accent1">
                    <a:lumMod val="10000"/>
                    <a:lumOff val="9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69121" y="1518899"/>
              <a:ext cx="2984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latin typeface="Castellar" panose="020A0402060406010301" pitchFamily="18" charset="0"/>
                  <a:cs typeface="Arial" pitchFamily="34" charset="0"/>
                </a:rPr>
                <a:t>3</a:t>
              </a:r>
              <a:endParaRPr lang="ko-KR" altLang="en-US" sz="1600" b="1" dirty="0">
                <a:solidFill>
                  <a:schemeClr val="accent1"/>
                </a:solidFill>
                <a:latin typeface="Castellar" panose="020A0402060406010301" pitchFamily="18" charset="0"/>
                <a:cs typeface="Arial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99363" y="2704221"/>
            <a:ext cx="1302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資料庫設計</a:t>
            </a:r>
            <a:endParaRPr lang="en-US" altLang="zh-TW" sz="1600" b="1" dirty="0">
              <a:solidFill>
                <a:schemeClr val="bg1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6056" y="4011910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所需開發環境、未來展望及總結</a:t>
            </a:r>
            <a:endParaRPr lang="ko-KR" altLang="en-US" sz="1600" b="1" dirty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619903" y="3291830"/>
            <a:ext cx="2312137" cy="441146"/>
            <a:chOff x="2400340" y="1465179"/>
            <a:chExt cx="2027644" cy="441146"/>
          </a:xfrm>
        </p:grpSpPr>
        <p:sp>
          <p:nvSpPr>
            <p:cNvPr id="37" name="Pentagon 36"/>
            <p:cNvSpPr/>
            <p:nvPr/>
          </p:nvSpPr>
          <p:spPr>
            <a:xfrm>
              <a:off x="2771800" y="1547251"/>
              <a:ext cx="1656184" cy="277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400340" y="1465179"/>
              <a:ext cx="441146" cy="44114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67518" y="1518899"/>
              <a:ext cx="30168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latin typeface="Castellar" panose="020A0402060406010301" pitchFamily="18" charset="0"/>
                  <a:cs typeface="Arial" pitchFamily="34" charset="0"/>
                </a:rPr>
                <a:t>4</a:t>
              </a:r>
              <a:endParaRPr lang="ko-KR" altLang="en-US" sz="1600" b="1" dirty="0">
                <a:solidFill>
                  <a:schemeClr val="accent1"/>
                </a:solidFill>
                <a:latin typeface="Castellar" panose="020A0402060406010301" pitchFamily="18" charset="0"/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81944" y="3345550"/>
            <a:ext cx="180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Castellar" panose="020A0402060406010301" pitchFamily="18" charset="0"/>
                <a:ea typeface="Adobe 仿宋 Std R" panose="02020400000000000000" pitchFamily="18" charset="-128"/>
                <a:cs typeface="Arial" pitchFamily="34" charset="0"/>
              </a:rPr>
              <a:t>FDD</a:t>
            </a:r>
            <a:r>
              <a:rPr lang="zh-TW" altLang="en-US" sz="1600" dirty="0" smtClean="0">
                <a:solidFill>
                  <a:schemeClr val="bg1"/>
                </a:solidFill>
                <a:latin typeface="Castellar" panose="020A0402060406010301" pitchFamily="18" charset="0"/>
                <a:ea typeface="Adobe 仿宋 Std R" panose="02020400000000000000" pitchFamily="18" charset="-128"/>
                <a:cs typeface="Arial" pitchFamily="34" charset="0"/>
              </a:rPr>
              <a:t>、</a:t>
            </a:r>
            <a:r>
              <a:rPr lang="en-US" altLang="zh-TW" sz="1600" dirty="0" smtClean="0">
                <a:solidFill>
                  <a:schemeClr val="bg1"/>
                </a:solidFill>
                <a:latin typeface="Castellar" panose="020A0402060406010301" pitchFamily="18" charset="0"/>
                <a:ea typeface="Adobe 仿宋 Std R" panose="02020400000000000000" pitchFamily="18" charset="-128"/>
                <a:cs typeface="Arial" pitchFamily="34" charset="0"/>
              </a:rPr>
              <a:t>DFD</a:t>
            </a:r>
            <a:r>
              <a:rPr lang="zh-TW" altLang="en-US" sz="1600" dirty="0">
                <a:solidFill>
                  <a:schemeClr val="bg1"/>
                </a:solidFill>
                <a:latin typeface="Castellar" panose="020A0402060406010301" pitchFamily="18" charset="0"/>
                <a:ea typeface="Adobe 仿宋 Std R" panose="02020400000000000000" pitchFamily="18" charset="-128"/>
                <a:cs typeface="Arial" pitchFamily="34" charset="0"/>
              </a:rPr>
              <a:t>、</a:t>
            </a:r>
            <a:r>
              <a:rPr lang="en-US" altLang="zh-TW" sz="1600" dirty="0">
                <a:solidFill>
                  <a:schemeClr val="bg1"/>
                </a:solidFill>
                <a:latin typeface="Castellar" panose="020A0402060406010301" pitchFamily="18" charset="0"/>
                <a:ea typeface="Adobe 仿宋 Std R" panose="02020400000000000000" pitchFamily="18" charset="-128"/>
                <a:cs typeface="Arial" pitchFamily="34" charset="0"/>
              </a:rPr>
              <a:t>UI</a:t>
            </a:r>
            <a:endParaRPr lang="ko-KR" altLang="en-US" sz="1600" dirty="0">
              <a:solidFill>
                <a:schemeClr val="bg1"/>
              </a:solidFill>
              <a:latin typeface="Castellar" panose="020A0402060406010301" pitchFamily="18" charset="0"/>
              <a:ea typeface="Adobe 仿宋 Std R" panose="02020400000000000000" pitchFamily="18" charset="-128"/>
              <a:cs typeface="Arial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791031" y="3939902"/>
            <a:ext cx="2141009" cy="441146"/>
            <a:chOff x="2791031" y="4053790"/>
            <a:chExt cx="2141009" cy="441146"/>
          </a:xfrm>
        </p:grpSpPr>
        <p:sp>
          <p:nvSpPr>
            <p:cNvPr id="42" name="Pentagon 36"/>
            <p:cNvSpPr/>
            <p:nvPr/>
          </p:nvSpPr>
          <p:spPr>
            <a:xfrm>
              <a:off x="3158292" y="4135863"/>
              <a:ext cx="1773748" cy="277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開發環境、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結</a:t>
              </a:r>
              <a:r>
                <a:rPr lang="zh-TW" altLang="en-US" sz="1600" b="1" dirty="0">
                  <a:solidFill>
                    <a:schemeClr val="bg1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論</a:t>
              </a:r>
              <a:endParaRPr lang="ko-KR" altLang="en-US" sz="1600" b="1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endParaRPr>
            </a:p>
          </p:txBody>
        </p:sp>
        <p:sp>
          <p:nvSpPr>
            <p:cNvPr id="43" name="Oval 37"/>
            <p:cNvSpPr/>
            <p:nvPr/>
          </p:nvSpPr>
          <p:spPr>
            <a:xfrm>
              <a:off x="2791031" y="4053790"/>
              <a:ext cx="441146" cy="44114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38"/>
            <p:cNvSpPr txBox="1"/>
            <p:nvPr/>
          </p:nvSpPr>
          <p:spPr>
            <a:xfrm>
              <a:off x="2867827" y="4107510"/>
              <a:ext cx="28244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Castellar" panose="020A0402060406010301" pitchFamily="18" charset="0"/>
                  <a:cs typeface="Arial" pitchFamily="34" charset="0"/>
                </a:rPr>
                <a:t>5</a:t>
              </a:r>
              <a:endParaRPr lang="ko-KR" altLang="en-US" sz="1600" b="1" dirty="0">
                <a:solidFill>
                  <a:schemeClr val="accent1"/>
                </a:solidFill>
                <a:latin typeface="Castellar" panose="020A0402060406010301" pitchFamily="18" charset="0"/>
                <a:cs typeface="Arial" pitchFamily="34" charset="0"/>
              </a:endParaRPr>
            </a:p>
          </p:txBody>
        </p:sp>
      </p:grpSp>
      <p:sp>
        <p:nvSpPr>
          <p:cNvPr id="45" name="TextBox 34"/>
          <p:cNvSpPr txBox="1"/>
          <p:nvPr/>
        </p:nvSpPr>
        <p:spPr>
          <a:xfrm>
            <a:off x="5074985" y="335851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系統功能圖、</a:t>
            </a:r>
            <a:r>
              <a:rPr lang="zh-TW" altLang="en-US" sz="1600" b="1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資料流程圖與介面設計</a:t>
            </a:r>
            <a:endParaRPr lang="ko-KR" altLang="en-US" sz="1600" b="1" dirty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  <a:p>
            <a:endParaRPr lang="ko-KR" altLang="en-US" sz="1600" b="1" dirty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8" grpId="0"/>
      <p:bldP spid="29" grpId="0"/>
      <p:bldP spid="34" grpId="0"/>
      <p:bldP spid="35" grpId="0"/>
      <p:bldP spid="40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zh-TW" altLang="en-US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行動裝</a:t>
            </a:r>
            <a:r>
              <a:rPr lang="zh-TW" altLang="en-US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置</a:t>
            </a:r>
            <a:endParaRPr lang="ko-KR" altLang="en-US" b="1" dirty="0">
              <a:latin typeface="Adobe 仿宋 Std R" panose="02020400000000000000" pitchFamily="18" charset="-128"/>
            </a:endParaRPr>
          </a:p>
        </p:txBody>
      </p:sp>
      <p:sp>
        <p:nvSpPr>
          <p:cNvPr id="10" name="Donut 24"/>
          <p:cNvSpPr/>
          <p:nvPr/>
        </p:nvSpPr>
        <p:spPr>
          <a:xfrm>
            <a:off x="3434801" y="1803241"/>
            <a:ext cx="371451" cy="37447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11" y="1270273"/>
            <a:ext cx="1864808" cy="33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5" y="1270273"/>
            <a:ext cx="1870028" cy="33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17" y="1270273"/>
            <a:ext cx="1867297" cy="33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411" y="1270273"/>
            <a:ext cx="1875029" cy="33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4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9872" y="2283718"/>
            <a:ext cx="5724128" cy="576064"/>
          </a:xfrm>
        </p:spPr>
        <p:txBody>
          <a:bodyPr/>
          <a:lstStyle/>
          <a:p>
            <a:r>
              <a:rPr lang="zh-TW" altLang="en-US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開發環境</a:t>
            </a:r>
            <a:endParaRPr lang="ko-KR" altLang="en-US" b="1" dirty="0">
              <a:latin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2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1"/>
          <p:cNvSpPr>
            <a:spLocks noChangeAspect="1"/>
          </p:cNvSpPr>
          <p:nvPr/>
        </p:nvSpPr>
        <p:spPr>
          <a:xfrm>
            <a:off x="3380453" y="2474551"/>
            <a:ext cx="458144" cy="4619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文字版面配置區 21"/>
          <p:cNvSpPr>
            <a:spLocks noGrp="1"/>
          </p:cNvSpPr>
          <p:nvPr>
            <p:ph type="body" sz="quarter" idx="10"/>
          </p:nvPr>
        </p:nvSpPr>
        <p:spPr>
          <a:xfrm>
            <a:off x="-77471" y="2629982"/>
            <a:ext cx="9144000" cy="576064"/>
          </a:xfrm>
        </p:spPr>
        <p:txBody>
          <a:bodyPr/>
          <a:lstStyle/>
          <a:p>
            <a:r>
              <a:rPr lang="zh-TW" altLang="en-US" sz="4000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開發環境</a:t>
            </a:r>
            <a:endParaRPr lang="zh-TW" altLang="en-US" sz="4000" b="1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71" y="654026"/>
            <a:ext cx="1265494" cy="1265494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95" y="1788121"/>
            <a:ext cx="1156440" cy="115194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88" y="3225485"/>
            <a:ext cx="1028240" cy="126644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18" y="3904592"/>
            <a:ext cx="1862336" cy="974817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03" y="1793379"/>
            <a:ext cx="2047646" cy="1146682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94" y="3222707"/>
            <a:ext cx="941887" cy="105883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3" y="710012"/>
            <a:ext cx="1383216" cy="1383216"/>
          </a:xfrm>
          <a:prstGeom prst="rect">
            <a:avLst/>
          </a:prstGeom>
        </p:spPr>
      </p:pic>
      <p:sp>
        <p:nvSpPr>
          <p:cNvPr id="36" name="Oval 21"/>
          <p:cNvSpPr>
            <a:spLocks noChangeAspect="1"/>
          </p:cNvSpPr>
          <p:nvPr/>
        </p:nvSpPr>
        <p:spPr>
          <a:xfrm>
            <a:off x="4689787" y="2837412"/>
            <a:ext cx="594185" cy="59914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9872" y="2283718"/>
            <a:ext cx="5724128" cy="576064"/>
          </a:xfrm>
        </p:spPr>
        <p:txBody>
          <a:bodyPr/>
          <a:lstStyle/>
          <a:p>
            <a:r>
              <a:rPr lang="zh-TW" altLang="en-US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未來展望</a:t>
            </a:r>
            <a:endParaRPr lang="ko-KR" altLang="en-US" b="1" dirty="0">
              <a:latin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3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345" y="320813"/>
            <a:ext cx="9144000" cy="576064"/>
          </a:xfrm>
        </p:spPr>
        <p:txBody>
          <a:bodyPr/>
          <a:lstStyle/>
          <a:p>
            <a:r>
              <a:rPr lang="zh-TW" altLang="en-US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預期目標</a:t>
            </a:r>
            <a:endParaRPr lang="ko-KR" altLang="en-US" b="1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24681" y="2379573"/>
            <a:ext cx="1406467" cy="2755458"/>
            <a:chOff x="1073144" y="2336572"/>
            <a:chExt cx="1406467" cy="2755458"/>
          </a:xfrm>
        </p:grpSpPr>
        <p:sp>
          <p:nvSpPr>
            <p:cNvPr id="9" name="Rectangle 8"/>
            <p:cNvSpPr/>
            <p:nvPr/>
          </p:nvSpPr>
          <p:spPr>
            <a:xfrm>
              <a:off x="1760079" y="3795886"/>
              <a:ext cx="120698" cy="129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ardrop 1"/>
            <p:cNvSpPr/>
            <p:nvPr/>
          </p:nvSpPr>
          <p:spPr>
            <a:xfrm rot="18900000">
              <a:off x="1073144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Teardrop 1"/>
            <p:cNvSpPr/>
            <p:nvPr/>
          </p:nvSpPr>
          <p:spPr>
            <a:xfrm rot="2700000" flipH="1">
              <a:off x="1193842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77630" y="2379573"/>
            <a:ext cx="1406467" cy="2755458"/>
            <a:chOff x="1073144" y="2336572"/>
            <a:chExt cx="1406467" cy="2755458"/>
          </a:xfrm>
        </p:grpSpPr>
        <p:sp>
          <p:nvSpPr>
            <p:cNvPr id="13" name="Rectangle 12"/>
            <p:cNvSpPr/>
            <p:nvPr/>
          </p:nvSpPr>
          <p:spPr>
            <a:xfrm>
              <a:off x="1760079" y="3795886"/>
              <a:ext cx="120698" cy="129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Teardrop 1"/>
            <p:cNvSpPr/>
            <p:nvPr/>
          </p:nvSpPr>
          <p:spPr>
            <a:xfrm rot="18900000">
              <a:off x="1073144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ardrop 1"/>
            <p:cNvSpPr/>
            <p:nvPr/>
          </p:nvSpPr>
          <p:spPr>
            <a:xfrm rot="2700000" flipH="1">
              <a:off x="1193842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51257" y="2379573"/>
            <a:ext cx="1406467" cy="2755458"/>
            <a:chOff x="1073144" y="2336572"/>
            <a:chExt cx="1406467" cy="2755458"/>
          </a:xfrm>
        </p:grpSpPr>
        <p:sp>
          <p:nvSpPr>
            <p:cNvPr id="17" name="Rectangle 16"/>
            <p:cNvSpPr/>
            <p:nvPr/>
          </p:nvSpPr>
          <p:spPr>
            <a:xfrm>
              <a:off x="1760079" y="3795886"/>
              <a:ext cx="120698" cy="129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Teardrop 1"/>
            <p:cNvSpPr/>
            <p:nvPr/>
          </p:nvSpPr>
          <p:spPr>
            <a:xfrm rot="18900000">
              <a:off x="1073144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Teardrop 1"/>
            <p:cNvSpPr/>
            <p:nvPr/>
          </p:nvSpPr>
          <p:spPr>
            <a:xfrm rot="2700000" flipH="1">
              <a:off x="1193842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126825" y="1558063"/>
            <a:ext cx="1602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正確的面相資訊</a:t>
            </a:r>
            <a:endParaRPr lang="ko-KR" altLang="en-US" sz="1400" b="1" dirty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41233" y="1558064"/>
            <a:ext cx="147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強化使用者體驗</a:t>
            </a:r>
            <a:endParaRPr lang="ko-KR" altLang="en-US" sz="1400" b="1" dirty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38908" y="1574671"/>
            <a:ext cx="143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642F04"/>
                </a:solidFill>
                <a:latin typeface="Castellar" panose="020A0402060406010301" pitchFamily="18" charset="0"/>
                <a:ea typeface="Adobe 仿宋 Std R" panose="02020400000000000000" pitchFamily="18" charset="-128"/>
                <a:cs typeface="Arial" pitchFamily="34" charset="0"/>
              </a:rPr>
              <a:t>1000</a:t>
            </a:r>
            <a:r>
              <a:rPr lang="zh-TW" altLang="en-US" sz="1400" b="1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下載</a:t>
            </a:r>
            <a:r>
              <a:rPr lang="zh-TW" altLang="en-US" sz="1400" b="1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量</a:t>
            </a:r>
            <a:endParaRPr lang="ko-KR" altLang="en-US" sz="1400" b="1" dirty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pic>
        <p:nvPicPr>
          <p:cNvPr id="44" name="Picture 5" descr="D:\Fullppt\PNG이미지\skyline-1751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7505"/>
            <a:ext cx="3419872" cy="17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D:\Fullppt\PNG이미지\skyline-1751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66" y="3907505"/>
            <a:ext cx="3419872" cy="17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D:\Fullppt\PNG이미지\skyline-1751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07505"/>
            <a:ext cx="3419872" cy="17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3">
            <a:lum bright="40000" contrast="-40000"/>
          </a:blip>
          <a:stretch>
            <a:fillRect/>
          </a:stretch>
        </p:blipFill>
        <p:spPr>
          <a:xfrm>
            <a:off x="2792581" y="2931790"/>
            <a:ext cx="357678" cy="38019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218" y="2931790"/>
            <a:ext cx="402143" cy="424308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4449457" y="2931790"/>
            <a:ext cx="322955" cy="496857"/>
            <a:chOff x="2302032" y="2643755"/>
            <a:chExt cx="1296144" cy="1994078"/>
          </a:xfrm>
        </p:grpSpPr>
        <p:sp>
          <p:nvSpPr>
            <p:cNvPr id="54" name="套索 53"/>
            <p:cNvSpPr/>
            <p:nvPr/>
          </p:nvSpPr>
          <p:spPr>
            <a:xfrm rot="6680456">
              <a:off x="2338036" y="3377693"/>
              <a:ext cx="1224136" cy="1296144"/>
            </a:xfrm>
            <a:prstGeom prst="chord">
              <a:avLst>
                <a:gd name="adj1" fmla="val 2830002"/>
                <a:gd name="adj2" fmla="val 1620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896956" y="3219820"/>
              <a:ext cx="90868" cy="18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2347466" y="2643755"/>
              <a:ext cx="1189848" cy="57606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2699792" y="278777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3131840" y="278777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4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2220" y="344511"/>
            <a:ext cx="9144000" cy="576064"/>
          </a:xfrm>
        </p:spPr>
        <p:txBody>
          <a:bodyPr/>
          <a:lstStyle/>
          <a:p>
            <a:r>
              <a:rPr lang="zh-TW" altLang="en-US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未來展望</a:t>
            </a:r>
            <a:endParaRPr lang="ko-KR" altLang="en-US" b="1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49298" y="2379573"/>
            <a:ext cx="1406467" cy="2755458"/>
            <a:chOff x="1073144" y="2336572"/>
            <a:chExt cx="1406467" cy="2755458"/>
          </a:xfrm>
        </p:grpSpPr>
        <p:sp>
          <p:nvSpPr>
            <p:cNvPr id="9" name="Rectangle 8"/>
            <p:cNvSpPr/>
            <p:nvPr/>
          </p:nvSpPr>
          <p:spPr>
            <a:xfrm>
              <a:off x="1760079" y="3795886"/>
              <a:ext cx="120698" cy="129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ardrop 1"/>
            <p:cNvSpPr/>
            <p:nvPr/>
          </p:nvSpPr>
          <p:spPr>
            <a:xfrm rot="18900000">
              <a:off x="1073144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Teardrop 1"/>
            <p:cNvSpPr/>
            <p:nvPr/>
          </p:nvSpPr>
          <p:spPr>
            <a:xfrm rot="2700000" flipH="1">
              <a:off x="1193842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51476" y="2379573"/>
            <a:ext cx="1406467" cy="2755458"/>
            <a:chOff x="1073144" y="2336572"/>
            <a:chExt cx="1406467" cy="2755458"/>
          </a:xfrm>
        </p:grpSpPr>
        <p:sp>
          <p:nvSpPr>
            <p:cNvPr id="13" name="Rectangle 12"/>
            <p:cNvSpPr/>
            <p:nvPr/>
          </p:nvSpPr>
          <p:spPr>
            <a:xfrm>
              <a:off x="1760079" y="3795886"/>
              <a:ext cx="120698" cy="129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Teardrop 1"/>
            <p:cNvSpPr/>
            <p:nvPr/>
          </p:nvSpPr>
          <p:spPr>
            <a:xfrm rot="18900000">
              <a:off x="1073144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ardrop 1"/>
            <p:cNvSpPr/>
            <p:nvPr/>
          </p:nvSpPr>
          <p:spPr>
            <a:xfrm rot="2700000" flipH="1">
              <a:off x="1193842" y="2424672"/>
              <a:ext cx="1373870" cy="1197669"/>
            </a:xfrm>
            <a:custGeom>
              <a:avLst/>
              <a:gdLst/>
              <a:ahLst/>
              <a:cxnLst/>
              <a:rect l="l" t="t" r="r" b="b"/>
              <a:pathLst>
                <a:path w="1373870" h="1197669">
                  <a:moveTo>
                    <a:pt x="1373870" y="0"/>
                  </a:moveTo>
                  <a:lnTo>
                    <a:pt x="176201" y="1197669"/>
                  </a:lnTo>
                  <a:cubicBezTo>
                    <a:pt x="67335" y="1088803"/>
                    <a:pt x="0" y="938406"/>
                    <a:pt x="0" y="772282"/>
                  </a:cubicBezTo>
                  <a:lnTo>
                    <a:pt x="1" y="772282"/>
                  </a:lnTo>
                  <a:cubicBezTo>
                    <a:pt x="1" y="440034"/>
                    <a:pt x="291096" y="288942"/>
                    <a:pt x="601589" y="170694"/>
                  </a:cubicBezTo>
                  <a:cubicBezTo>
                    <a:pt x="900398" y="56896"/>
                    <a:pt x="1075062" y="72415"/>
                    <a:pt x="137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987824" y="1551903"/>
            <a:ext cx="1682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隨著安卓持續更新</a:t>
            </a:r>
            <a:endParaRPr lang="en-US" altLang="zh-TW" sz="1400" b="1" dirty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  <a:p>
            <a:pPr algn="ctr"/>
            <a:r>
              <a:rPr lang="zh-TW" altLang="en-US" sz="1400" b="1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優化使用者體</a:t>
            </a:r>
            <a:r>
              <a:rPr lang="zh-TW" altLang="en-US" sz="1400" b="1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驗</a:t>
            </a:r>
            <a:endParaRPr lang="en-US" altLang="zh-TW" sz="1400" b="1" dirty="0" smtClean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69934" y="1638975"/>
            <a:ext cx="143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店家合作</a:t>
            </a:r>
            <a:endParaRPr lang="ko-KR" altLang="en-US" sz="1400" b="1" dirty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pic>
        <p:nvPicPr>
          <p:cNvPr id="44" name="Picture 5" descr="D:\Fullppt\PNG이미지\skyline-175117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7505"/>
            <a:ext cx="3419872" cy="17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D:\Fullppt\PNG이미지\skyline-175117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66" y="3907505"/>
            <a:ext cx="3419872" cy="17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D:\Fullppt\PNG이미지\skyline-175117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07505"/>
            <a:ext cx="3419872" cy="17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>
            <a:lum bright="40000" contrast="-40000"/>
          </a:blip>
          <a:stretch>
            <a:fillRect/>
          </a:stretch>
        </p:blipFill>
        <p:spPr>
          <a:xfrm>
            <a:off x="6007064" y="3014231"/>
            <a:ext cx="357678" cy="3801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85" y="2970649"/>
            <a:ext cx="496228" cy="4962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88" y="2932981"/>
            <a:ext cx="487769" cy="4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4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797494"/>
            <a:ext cx="9144000" cy="576064"/>
          </a:xfrm>
        </p:spPr>
        <p:txBody>
          <a:bodyPr/>
          <a:lstStyle/>
          <a:p>
            <a:r>
              <a:rPr lang="en-US" altLang="zh-TW" sz="4400" b="1" dirty="0" smtClean="0">
                <a:latin typeface="Castellar" panose="020A0402060406010301" pitchFamily="18" charset="0"/>
              </a:rPr>
              <a:t>Q</a:t>
            </a:r>
            <a:r>
              <a:rPr lang="en-US" altLang="zh-TW" sz="4000" dirty="0" smtClean="0">
                <a:latin typeface="Castellar" panose="020A0402060406010301" pitchFamily="18" charset="0"/>
              </a:rPr>
              <a:t>&amp;</a:t>
            </a:r>
            <a:r>
              <a:rPr lang="en-US" altLang="zh-TW" sz="4400" b="1" dirty="0" smtClean="0">
                <a:latin typeface="Castellar" panose="020A0402060406010301" pitchFamily="18" charset="0"/>
              </a:rPr>
              <a:t>A</a:t>
            </a:r>
            <a:endParaRPr lang="ko-KR" altLang="en-US" sz="4400" b="1" dirty="0">
              <a:latin typeface="Castellar" panose="020A0402060406010301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59952" y="195486"/>
            <a:ext cx="3386724" cy="4940364"/>
            <a:chOff x="-59952" y="195486"/>
            <a:chExt cx="3386724" cy="4940364"/>
          </a:xfrm>
        </p:grpSpPr>
        <p:pic>
          <p:nvPicPr>
            <p:cNvPr id="4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 flipH="1">
            <a:off x="5771753" y="195486"/>
            <a:ext cx="3386724" cy="4940364"/>
            <a:chOff x="-59952" y="195486"/>
            <a:chExt cx="3386724" cy="4940364"/>
          </a:xfrm>
        </p:grpSpPr>
        <p:pic>
          <p:nvPicPr>
            <p:cNvPr id="13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" descr="E:\002-KIMS BUSINESS\007-02-Fullslidesppt-Contents\20161219\02-abs\flower-item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3968" y="2443115"/>
            <a:ext cx="649229" cy="6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前言</a:t>
            </a:r>
            <a:endParaRPr lang="ko-KR" altLang="en-US" b="1" dirty="0">
              <a:latin typeface="Adobe 仿宋 Std R" panose="02020400000000000000" pitchFamily="18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19872" y="2736823"/>
            <a:ext cx="5724128" cy="288032"/>
          </a:xfrm>
        </p:spPr>
        <p:txBody>
          <a:bodyPr/>
          <a:lstStyle/>
          <a:p>
            <a:pPr lvl="0"/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動機與開發想法</a:t>
            </a:r>
            <a:endParaRPr lang="en-US" altLang="ko-KR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59952" y="195486"/>
            <a:ext cx="3386724" cy="4940364"/>
            <a:chOff x="-59952" y="195486"/>
            <a:chExt cx="3386724" cy="4940364"/>
          </a:xfrm>
        </p:grpSpPr>
        <p:pic>
          <p:nvPicPr>
            <p:cNvPr id="4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 flipH="1">
            <a:off x="5771753" y="195486"/>
            <a:ext cx="3386724" cy="4940364"/>
            <a:chOff x="-59952" y="195486"/>
            <a:chExt cx="3386724" cy="4940364"/>
          </a:xfrm>
        </p:grpSpPr>
        <p:pic>
          <p:nvPicPr>
            <p:cNvPr id="13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098" y="3161022"/>
              <a:ext cx="853097" cy="82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06984"/>
              <a:ext cx="1355576" cy="13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524" y="915566"/>
              <a:ext cx="2232248" cy="21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58" y="195486"/>
              <a:ext cx="1250988" cy="123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952" y="1645346"/>
              <a:ext cx="936104" cy="92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18086"/>
              <a:ext cx="1250988" cy="123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538" y="4291593"/>
              <a:ext cx="853097" cy="8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A98BF9D6-E0B5-494B-A06E-806E7A6AA4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1"/>
          <a:stretch/>
        </p:blipFill>
        <p:spPr>
          <a:xfrm>
            <a:off x="2771800" y="1635646"/>
            <a:ext cx="3194086" cy="275967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>
                <a:solidFill>
                  <a:srgbClr val="984807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rPr>
              <a:t>背景與動機</a:t>
            </a:r>
            <a:endParaRPr lang="en-US" sz="3600" b="1" dirty="0">
              <a:solidFill>
                <a:srgbClr val="984807"/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系統簡介</a:t>
            </a:r>
            <a:endParaRPr lang="ko-KR" altLang="en-US" b="1" dirty="0">
              <a:latin typeface="Adobe 仿宋 Std R" panose="02020400000000000000" pitchFamily="18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19872" y="2736823"/>
            <a:ext cx="5724128" cy="288032"/>
          </a:xfrm>
        </p:spPr>
        <p:txBody>
          <a:bodyPr/>
          <a:lstStyle/>
          <a:p>
            <a:pPr lvl="0"/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功能、特色、使用對象</a:t>
            </a:r>
            <a:endParaRPr lang="en-US" altLang="ko-KR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3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195736" y="1879656"/>
            <a:ext cx="2802066" cy="491413"/>
            <a:chOff x="803640" y="3579862"/>
            <a:chExt cx="2338781" cy="38417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16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82764" y="3651240"/>
              <a:ext cx="2059657" cy="31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984807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現場拍照</a:t>
              </a:r>
              <a:endParaRPr lang="en-US" altLang="zh-TW" sz="2000" b="1" dirty="0" smtClean="0">
                <a:solidFill>
                  <a:srgbClr val="984807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45537" y="1834681"/>
            <a:ext cx="2686752" cy="508032"/>
            <a:chOff x="803640" y="3579862"/>
            <a:chExt cx="2242533" cy="39717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16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86516" y="3664234"/>
              <a:ext cx="2059657" cy="31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E46D0A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進入圖庫選擇照片</a:t>
              </a:r>
              <a:endParaRPr lang="ko-KR" altLang="en-US" sz="2000" b="1" dirty="0">
                <a:solidFill>
                  <a:srgbClr val="E46D0A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4975462" y="1544753"/>
            <a:ext cx="1252722" cy="1323439"/>
            <a:chOff x="4975462" y="1544753"/>
            <a:chExt cx="1252722" cy="1323439"/>
          </a:xfrm>
        </p:grpSpPr>
        <p:sp>
          <p:nvSpPr>
            <p:cNvPr id="8" name="Rectangle 7"/>
            <p:cNvSpPr/>
            <p:nvPr/>
          </p:nvSpPr>
          <p:spPr>
            <a:xfrm>
              <a:off x="4975462" y="1688542"/>
              <a:ext cx="1173537" cy="9206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57876" y="1544753"/>
              <a:ext cx="77030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latin typeface="Castellar" panose="020A0402060406010301" pitchFamily="18" charset="0"/>
                  <a:cs typeface="Arial" pitchFamily="34" charset="0"/>
                </a:rPr>
                <a:t>2</a:t>
              </a:r>
              <a:endParaRPr lang="ko-KR" altLang="en-US" sz="8000" b="1" dirty="0">
                <a:solidFill>
                  <a:schemeClr val="bg1"/>
                </a:solidFill>
                <a:latin typeface="Castellar" panose="020A0402060406010301" pitchFamily="18" charset="0"/>
                <a:cs typeface="Arial" pitchFamily="34" charset="0"/>
              </a:endParaRPr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5098098" y="2018146"/>
              <a:ext cx="342414" cy="445138"/>
              <a:chOff x="5098098" y="2018146"/>
              <a:chExt cx="342414" cy="445138"/>
            </a:xfrm>
          </p:grpSpPr>
          <p:sp>
            <p:nvSpPr>
              <p:cNvPr id="51" name="剪去單一角落矩形 50"/>
              <p:cNvSpPr/>
              <p:nvPr/>
            </p:nvSpPr>
            <p:spPr>
              <a:xfrm>
                <a:off x="5098098" y="2018146"/>
                <a:ext cx="342414" cy="445138"/>
              </a:xfrm>
              <a:prstGeom prst="snip1Rect">
                <a:avLst>
                  <a:gd name="adj" fmla="val 30189"/>
                </a:avLst>
              </a:prstGeom>
              <a:solidFill>
                <a:schemeClr val="bg1">
                  <a:alpha val="98000"/>
                </a:schemeClr>
              </a:solidFill>
              <a:ln w="12700">
                <a:solidFill>
                  <a:srgbClr val="E79F05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>
                <a:off x="5337787" y="2018146"/>
                <a:ext cx="102725" cy="102724"/>
              </a:xfrm>
              <a:prstGeom prst="rtTriangle">
                <a:avLst/>
              </a:prstGeom>
              <a:solidFill>
                <a:schemeClr val="bg1"/>
              </a:solidFill>
              <a:ln w="12700">
                <a:solidFill>
                  <a:srgbClr val="E79F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手繪多邊形 52"/>
              <p:cNvSpPr/>
              <p:nvPr/>
            </p:nvSpPr>
            <p:spPr>
              <a:xfrm>
                <a:off x="5149460" y="2240715"/>
                <a:ext cx="256811" cy="147593"/>
              </a:xfrm>
              <a:custGeom>
                <a:avLst/>
                <a:gdLst>
                  <a:gd name="connsiteX0" fmla="*/ 648072 w 972108"/>
                  <a:gd name="connsiteY0" fmla="*/ 0 h 558683"/>
                  <a:gd name="connsiteX1" fmla="*/ 972108 w 972108"/>
                  <a:gd name="connsiteY1" fmla="*/ 558683 h 558683"/>
                  <a:gd name="connsiteX2" fmla="*/ 324036 w 972108"/>
                  <a:gd name="connsiteY2" fmla="*/ 558683 h 558683"/>
                  <a:gd name="connsiteX3" fmla="*/ 324037 w 972108"/>
                  <a:gd name="connsiteY3" fmla="*/ 558682 h 558683"/>
                  <a:gd name="connsiteX4" fmla="*/ 0 w 972108"/>
                  <a:gd name="connsiteY4" fmla="*/ 558682 h 558683"/>
                  <a:gd name="connsiteX5" fmla="*/ 250028 w 972108"/>
                  <a:gd name="connsiteY5" fmla="*/ 127600 h 558683"/>
                  <a:gd name="connsiteX6" fmla="*/ 412046 w 972108"/>
                  <a:gd name="connsiteY6" fmla="*/ 406942 h 558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108" h="558683">
                    <a:moveTo>
                      <a:pt x="648072" y="0"/>
                    </a:moveTo>
                    <a:lnTo>
                      <a:pt x="972108" y="558683"/>
                    </a:lnTo>
                    <a:lnTo>
                      <a:pt x="324036" y="558683"/>
                    </a:lnTo>
                    <a:lnTo>
                      <a:pt x="324037" y="558682"/>
                    </a:lnTo>
                    <a:lnTo>
                      <a:pt x="0" y="558682"/>
                    </a:lnTo>
                    <a:lnTo>
                      <a:pt x="250028" y="127600"/>
                    </a:lnTo>
                    <a:lnTo>
                      <a:pt x="412046" y="406942"/>
                    </a:lnTo>
                    <a:close/>
                  </a:path>
                </a:pathLst>
              </a:custGeom>
              <a:solidFill>
                <a:schemeClr val="bg1">
                  <a:alpha val="91000"/>
                </a:schemeClr>
              </a:solidFill>
              <a:ln w="12700">
                <a:solidFill>
                  <a:srgbClr val="E79F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5157350" y="2172232"/>
                <a:ext cx="68483" cy="6848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E79F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6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zh-TW" altLang="en-US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系統功能簡介</a:t>
            </a:r>
            <a:endParaRPr lang="ko-KR" altLang="en-US" b="1" dirty="0">
              <a:latin typeface="Adobe 仿宋 Std R" panose="02020400000000000000" pitchFamily="18" charset="-128"/>
            </a:endParaRP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pPr lvl="0"/>
            <a:r>
              <a:rPr lang="en-US" altLang="zh-TW" dirty="0" smtClean="0">
                <a:latin typeface="Castellar" panose="020A0402060406010301" pitchFamily="18" charset="0"/>
              </a:rPr>
              <a:t>APP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兩大運作模式</a:t>
            </a:r>
            <a:endParaRPr lang="en-US" altLang="ko-KR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1115616" y="1497434"/>
            <a:ext cx="1285955" cy="1323439"/>
            <a:chOff x="1114339" y="1503666"/>
            <a:chExt cx="1285955" cy="1323439"/>
          </a:xfrm>
        </p:grpSpPr>
        <p:grpSp>
          <p:nvGrpSpPr>
            <p:cNvPr id="61" name="群組 60"/>
            <p:cNvGrpSpPr/>
            <p:nvPr/>
          </p:nvGrpSpPr>
          <p:grpSpPr>
            <a:xfrm>
              <a:off x="1114339" y="1674522"/>
              <a:ext cx="1197401" cy="921078"/>
              <a:chOff x="1114339" y="1674522"/>
              <a:chExt cx="1197401" cy="92107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114339" y="1674522"/>
                <a:ext cx="1197401" cy="9210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圖片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00" b="99167" l="2454" r="95706">
                            <a14:foregroundMark x1="25767" y1="25833" x2="25767" y2="25833"/>
                            <a14:foregroundMark x1="38650" y1="22500" x2="38650" y2="22500"/>
                            <a14:foregroundMark x1="17791" y1="58333" x2="17791" y2="58333"/>
                            <a14:foregroundMark x1="19632" y1="70833" x2="12883" y2="41667"/>
                            <a14:foregroundMark x1="80982" y1="70833" x2="87730" y2="64167"/>
                            <a14:foregroundMark x1="7362" y1="71667" x2="7362" y2="71667"/>
                            <a14:foregroundMark x1="92638" y1="58333" x2="92638" y2="58333"/>
                            <a14:foregroundMark x1="44172" y1="60000" x2="44172" y2="60000"/>
                            <a14:foregroundMark x1="45399" y1="51667" x2="45399" y2="71667"/>
                            <a14:foregroundMark x1="50307" y1="70833" x2="53374" y2="44167"/>
                            <a14:foregroundMark x1="42331" y1="16667" x2="57669" y2="16667"/>
                            <a14:foregroundMark x1="13497" y1="14167" x2="19018" y2="15000"/>
                            <a14:foregroundMark x1="81595" y1="40000" x2="81595" y2="55000"/>
                            <a14:foregroundMark x1="78528" y1="89167" x2="63190" y2="89167"/>
                            <a14:foregroundMark x1="30081" y1="56667" x2="30081" y2="56667"/>
                            <a14:foregroundMark x1="35772" y1="35556" x2="35772" y2="35556"/>
                            <a14:foregroundMark x1="19512" y1="84444" x2="21138" y2="844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126" y="1970216"/>
                <a:ext cx="511142" cy="376301"/>
              </a:xfrm>
              <a:prstGeom prst="rect">
                <a:avLst/>
              </a:prstGeom>
            </p:spPr>
          </p:pic>
        </p:grpSp>
        <p:sp>
          <p:nvSpPr>
            <p:cNvPr id="70" name="TextBox 8"/>
            <p:cNvSpPr txBox="1"/>
            <p:nvPr/>
          </p:nvSpPr>
          <p:spPr>
            <a:xfrm>
              <a:off x="1629986" y="1503666"/>
              <a:ext cx="77030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 smtClean="0">
                  <a:solidFill>
                    <a:schemeClr val="bg1"/>
                  </a:solidFill>
                  <a:latin typeface="Castellar" panose="020A0402060406010301" pitchFamily="18" charset="0"/>
                  <a:cs typeface="Arial" pitchFamily="34" charset="0"/>
                </a:rPr>
                <a:t>1</a:t>
              </a:r>
              <a:endParaRPr lang="ko-KR" altLang="en-US" sz="8000" b="1" dirty="0">
                <a:solidFill>
                  <a:schemeClr val="bg1"/>
                </a:solidFill>
                <a:latin typeface="Castellar" panose="020A0402060406010301" pitchFamily="18" charset="0"/>
                <a:cs typeface="Arial" pitchFamily="34" charset="0"/>
              </a:endParaRPr>
            </a:p>
          </p:txBody>
        </p:sp>
      </p:grpSp>
      <p:sp>
        <p:nvSpPr>
          <p:cNvPr id="32" name="Rectangle 3"/>
          <p:cNvSpPr/>
          <p:nvPr/>
        </p:nvSpPr>
        <p:spPr>
          <a:xfrm>
            <a:off x="1115616" y="3357573"/>
            <a:ext cx="1197401" cy="9210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8"/>
          <p:cNvSpPr txBox="1"/>
          <p:nvPr/>
        </p:nvSpPr>
        <p:spPr>
          <a:xfrm>
            <a:off x="1631263" y="3186717"/>
            <a:ext cx="77030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8000" b="1" dirty="0" smtClean="0">
                <a:solidFill>
                  <a:schemeClr val="bg1"/>
                </a:solidFill>
                <a:latin typeface="Castellar" panose="020A0402060406010301" pitchFamily="18" charset="0"/>
                <a:cs typeface="Arial" pitchFamily="34" charset="0"/>
              </a:rPr>
              <a:t>3</a:t>
            </a:r>
            <a:endParaRPr lang="ko-KR" altLang="en-US" sz="8000" b="1" dirty="0">
              <a:solidFill>
                <a:schemeClr val="bg1"/>
              </a:solidFill>
              <a:latin typeface="Castellar" panose="020A0402060406010301" pitchFamily="18" charset="0"/>
              <a:cs typeface="Arial" pitchFamily="34" charset="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4995975" y="3240740"/>
            <a:ext cx="1252722" cy="1323439"/>
            <a:chOff x="4975462" y="1544753"/>
            <a:chExt cx="1252722" cy="1323439"/>
          </a:xfrm>
        </p:grpSpPr>
        <p:sp>
          <p:nvSpPr>
            <p:cNvPr id="41" name="Rectangle 7"/>
            <p:cNvSpPr/>
            <p:nvPr/>
          </p:nvSpPr>
          <p:spPr>
            <a:xfrm>
              <a:off x="4975462" y="1688542"/>
              <a:ext cx="1173537" cy="9206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8"/>
            <p:cNvSpPr txBox="1"/>
            <p:nvPr/>
          </p:nvSpPr>
          <p:spPr>
            <a:xfrm>
              <a:off x="5457876" y="1544753"/>
              <a:ext cx="77030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8000" b="1" dirty="0" smtClean="0">
                  <a:solidFill>
                    <a:schemeClr val="bg1"/>
                  </a:solidFill>
                  <a:latin typeface="Castellar" panose="020A0402060406010301" pitchFamily="18" charset="0"/>
                  <a:cs typeface="Arial" pitchFamily="34" charset="0"/>
                </a:rPr>
                <a:t>4</a:t>
              </a:r>
              <a:endParaRPr lang="ko-KR" altLang="en-US" sz="8000" b="1" dirty="0">
                <a:solidFill>
                  <a:schemeClr val="bg1"/>
                </a:solidFill>
                <a:latin typeface="Castellar" panose="020A0402060406010301" pitchFamily="18" charset="0"/>
                <a:cs typeface="Arial" pitchFamily="34" charset="0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03" y="3396233"/>
            <a:ext cx="596242" cy="843757"/>
          </a:xfrm>
          <a:prstGeom prst="rect">
            <a:avLst/>
          </a:prstGeom>
        </p:spPr>
      </p:pic>
      <p:grpSp>
        <p:nvGrpSpPr>
          <p:cNvPr id="33" name="Group 21"/>
          <p:cNvGrpSpPr/>
          <p:nvPr/>
        </p:nvGrpSpPr>
        <p:grpSpPr>
          <a:xfrm>
            <a:off x="2200225" y="3568942"/>
            <a:ext cx="2606980" cy="491412"/>
            <a:chOff x="803640" y="3579862"/>
            <a:chExt cx="2338781" cy="384175"/>
          </a:xfrm>
        </p:grpSpPr>
        <p:sp>
          <p:nvSpPr>
            <p:cNvPr id="34" name="TextBox 22"/>
            <p:cNvSpPr txBox="1"/>
            <p:nvPr/>
          </p:nvSpPr>
          <p:spPr>
            <a:xfrm>
              <a:off x="803640" y="3579862"/>
              <a:ext cx="2059657" cy="216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23"/>
            <p:cNvSpPr txBox="1"/>
            <p:nvPr/>
          </p:nvSpPr>
          <p:spPr>
            <a:xfrm>
              <a:off x="1082764" y="3651240"/>
              <a:ext cx="2059657" cy="31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000" b="1" dirty="0">
                  <a:solidFill>
                    <a:srgbClr val="984807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輸入</a:t>
              </a:r>
              <a:r>
                <a:rPr lang="zh-TW" altLang="zh-TW" sz="2000" b="1" dirty="0" smtClean="0">
                  <a:solidFill>
                    <a:srgbClr val="984807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圖片</a:t>
              </a:r>
              <a:r>
                <a:rPr lang="zh-TW" altLang="en-US" sz="2000" b="1" dirty="0" smtClean="0">
                  <a:solidFill>
                    <a:srgbClr val="984807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比對資料</a:t>
              </a:r>
              <a:endParaRPr lang="en-US" altLang="zh-TW" sz="2000" b="1" dirty="0">
                <a:solidFill>
                  <a:srgbClr val="984807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endParaRPr>
            </a:p>
          </p:txBody>
        </p:sp>
      </p:grpSp>
      <p:grpSp>
        <p:nvGrpSpPr>
          <p:cNvPr id="37" name="Group 27"/>
          <p:cNvGrpSpPr/>
          <p:nvPr/>
        </p:nvGrpSpPr>
        <p:grpSpPr>
          <a:xfrm>
            <a:off x="6169512" y="3552320"/>
            <a:ext cx="2686752" cy="508032"/>
            <a:chOff x="803640" y="3579862"/>
            <a:chExt cx="2242533" cy="397170"/>
          </a:xfrm>
        </p:grpSpPr>
        <p:sp>
          <p:nvSpPr>
            <p:cNvPr id="38" name="TextBox 28"/>
            <p:cNvSpPr txBox="1"/>
            <p:nvPr/>
          </p:nvSpPr>
          <p:spPr>
            <a:xfrm>
              <a:off x="803640" y="3579862"/>
              <a:ext cx="2059657" cy="216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29"/>
            <p:cNvSpPr txBox="1"/>
            <p:nvPr/>
          </p:nvSpPr>
          <p:spPr>
            <a:xfrm>
              <a:off x="986516" y="3664234"/>
              <a:ext cx="2059657" cy="31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000" b="1" dirty="0">
                  <a:solidFill>
                    <a:srgbClr val="E46D0A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 pitchFamily="34" charset="0"/>
                </a:rPr>
                <a:t>反饋使用者</a:t>
              </a:r>
              <a:endParaRPr lang="ko-KR" altLang="en-US" sz="2000" b="1" dirty="0">
                <a:solidFill>
                  <a:srgbClr val="E46D0A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20" y="3660243"/>
            <a:ext cx="427608" cy="4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5">
            <a:extLst>
              <a:ext uri="{FF2B5EF4-FFF2-40B4-BE49-F238E27FC236}">
                <a16:creationId xmlns:a16="http://schemas.microsoft.com/office/drawing/2014/main" id="{886FD3DF-F761-41AE-B91F-242D45F701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878494"/>
              </p:ext>
            </p:extLst>
          </p:nvPr>
        </p:nvGraphicFramePr>
        <p:xfrm>
          <a:off x="2915774" y="3265390"/>
          <a:ext cx="1371701" cy="1421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5">
            <a:extLst>
              <a:ext uri="{FF2B5EF4-FFF2-40B4-BE49-F238E27FC236}">
                <a16:creationId xmlns:a16="http://schemas.microsoft.com/office/drawing/2014/main" id="{C0E808B5-C1C1-4A8C-8598-3B2D0CA11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862036"/>
              </p:ext>
            </p:extLst>
          </p:nvPr>
        </p:nvGraphicFramePr>
        <p:xfrm>
          <a:off x="4848677" y="3265390"/>
          <a:ext cx="1371701" cy="1421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pPr lvl="0"/>
            <a:r>
              <a:rPr lang="zh-TW" altLang="zh-TW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系統使用對象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pPr lvl="0"/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誰對我們的產品有興趣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?</a:t>
            </a:r>
            <a:endParaRPr lang="en-US" altLang="ko-KR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897" y="3690259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5971" y="3690259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flipH="1">
            <a:off x="3340778" y="1428408"/>
            <a:ext cx="553159" cy="145688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 Same Side Corner Rectangle 20"/>
          <p:cNvSpPr/>
          <p:nvPr/>
        </p:nvSpPr>
        <p:spPr>
          <a:xfrm rot="10800000">
            <a:off x="5194111" y="1441278"/>
            <a:ext cx="664641" cy="141781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13621" y="3378015"/>
            <a:ext cx="179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常</a:t>
            </a:r>
            <a:r>
              <a:rPr lang="zh-TW" altLang="en-US" sz="1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去</a:t>
            </a:r>
            <a:r>
              <a:rPr lang="zh-TW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廟</a:t>
            </a:r>
            <a:r>
              <a:rPr lang="zh-TW" altLang="zh-TW" sz="1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裡拜拜的人。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3621" y="4130489"/>
            <a:ext cx="17931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學生、上班族。</a:t>
            </a:r>
            <a:r>
              <a:rPr lang="en-US" altLang="zh-TW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/>
            </a:r>
            <a:br>
              <a:rPr lang="en-US" altLang="zh-TW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</a:b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2240" y="3378015"/>
            <a:ext cx="215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宴會餐廳，增添現場氣氛。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2240" y="4130489"/>
            <a:ext cx="215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大賣場，增添現場</a:t>
            </a:r>
            <a:r>
              <a:rPr lang="zh-TW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樂趣</a:t>
            </a:r>
            <a:r>
              <a:rPr lang="zh-TW" altLang="en-US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。</a:t>
            </a:r>
            <a:endParaRPr lang="zh-TW" altLang="zh-TW" sz="1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3" name="Frame 17"/>
          <p:cNvSpPr/>
          <p:nvPr/>
        </p:nvSpPr>
        <p:spPr>
          <a:xfrm>
            <a:off x="534792" y="3329411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ame 17"/>
          <p:cNvSpPr/>
          <p:nvPr/>
        </p:nvSpPr>
        <p:spPr>
          <a:xfrm>
            <a:off x="534792" y="408188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Frame 17"/>
          <p:cNvSpPr/>
          <p:nvPr/>
        </p:nvSpPr>
        <p:spPr>
          <a:xfrm>
            <a:off x="6372200" y="3329411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Frame 17"/>
          <p:cNvSpPr/>
          <p:nvPr/>
        </p:nvSpPr>
        <p:spPr>
          <a:xfrm>
            <a:off x="6372200" y="408188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118940" y="1253786"/>
            <a:ext cx="3858226" cy="1595863"/>
            <a:chOff x="-213082" y="1263228"/>
            <a:chExt cx="3858226" cy="1595866"/>
          </a:xfrm>
        </p:grpSpPr>
        <p:sp>
          <p:nvSpPr>
            <p:cNvPr id="27" name="TextBox 26"/>
            <p:cNvSpPr txBox="1"/>
            <p:nvPr/>
          </p:nvSpPr>
          <p:spPr>
            <a:xfrm>
              <a:off x="708317" y="1658762"/>
              <a:ext cx="2936827" cy="1200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dirty="0">
                  <a:solidFill>
                    <a:schemeClr val="accent5">
                      <a:lumMod val="75000"/>
                    </a:schemeClr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需求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: </a:t>
              </a:r>
              <a:r>
                <a:rPr lang="zh-TW" altLang="zh-TW" dirty="0">
                  <a:solidFill>
                    <a:schemeClr val="accent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對面相</a:t>
              </a:r>
              <a:r>
                <a:rPr lang="zh-TW" altLang="zh-TW" dirty="0" smtClean="0">
                  <a:solidFill>
                    <a:schemeClr val="accent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占卜</a:t>
              </a:r>
              <a:endParaRPr lang="en-US" altLang="zh-TW" dirty="0" smtClean="0">
                <a:solidFill>
                  <a:schemeClr val="accent5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en-US" altLang="zh-TW" dirty="0" smtClean="0">
                  <a:solidFill>
                    <a:schemeClr val="accent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         </a:t>
              </a:r>
              <a:r>
                <a:rPr lang="zh-TW" altLang="zh-TW" dirty="0" smtClean="0">
                  <a:solidFill>
                    <a:schemeClr val="accent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有需求的民眾。</a:t>
              </a:r>
              <a:endParaRPr lang="en-US" altLang="zh-TW" dirty="0" smtClean="0">
                <a:solidFill>
                  <a:schemeClr val="accent5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zh-TW" altLang="zh-TW" dirty="0">
                  <a:solidFill>
                    <a:schemeClr val="accent5">
                      <a:lumMod val="75000"/>
                    </a:schemeClr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興趣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: </a:t>
              </a:r>
              <a:r>
                <a:rPr lang="zh-TW" altLang="zh-TW" dirty="0">
                  <a:solidFill>
                    <a:schemeClr val="accent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對臉部</a:t>
              </a:r>
              <a:r>
                <a:rPr lang="zh-TW" altLang="zh-TW" dirty="0" smtClean="0">
                  <a:solidFill>
                    <a:schemeClr val="accent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辨識</a:t>
              </a:r>
              <a:endParaRPr lang="en-US" altLang="zh-TW" dirty="0" smtClean="0">
                <a:solidFill>
                  <a:schemeClr val="accent5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en-US" altLang="zh-TW" dirty="0">
                  <a:solidFill>
                    <a:schemeClr val="accent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</a:t>
              </a:r>
              <a:r>
                <a:rPr lang="en-US" altLang="zh-TW" dirty="0" smtClean="0">
                  <a:solidFill>
                    <a:schemeClr val="accent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        </a:t>
              </a:r>
              <a:r>
                <a:rPr lang="zh-TW" altLang="zh-TW" dirty="0" smtClean="0">
                  <a:solidFill>
                    <a:schemeClr val="accent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有興趣</a:t>
              </a:r>
              <a:r>
                <a:rPr lang="zh-TW" altLang="zh-TW" dirty="0">
                  <a:solidFill>
                    <a:schemeClr val="accent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的民眾。</a:t>
              </a:r>
              <a:endParaRPr lang="en-US" altLang="ko-KR" sz="1200" dirty="0">
                <a:solidFill>
                  <a:schemeClr val="accent5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13082" y="1263228"/>
              <a:ext cx="2936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zh-TW" b="1" dirty="0">
                  <a:solidFill>
                    <a:schemeClr val="accent5">
                      <a:lumMod val="75000"/>
                    </a:schemeClr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一般民眾</a:t>
              </a:r>
              <a:r>
                <a:rPr lang="zh-TW" altLang="zh-TW" dirty="0">
                  <a:solidFill>
                    <a:schemeClr val="accent5">
                      <a:lumMod val="75000"/>
                    </a:schemeClr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</a:t>
              </a:r>
              <a:endParaRPr lang="ko-KR" altLang="en-US" sz="1200" b="1" dirty="0">
                <a:solidFill>
                  <a:schemeClr val="accent5">
                    <a:lumMod val="75000"/>
                  </a:schemeClr>
                </a:solidFill>
                <a:latin typeface="Adobe 仿宋 Std R" panose="02020400000000000000" pitchFamily="18" charset="-128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9237" y="1252456"/>
            <a:ext cx="2936828" cy="1606633"/>
            <a:chOff x="300360" y="1252456"/>
            <a:chExt cx="2936828" cy="1606633"/>
          </a:xfrm>
        </p:grpSpPr>
        <p:sp>
          <p:nvSpPr>
            <p:cNvPr id="31" name="TextBox 30"/>
            <p:cNvSpPr txBox="1"/>
            <p:nvPr/>
          </p:nvSpPr>
          <p:spPr>
            <a:xfrm>
              <a:off x="300361" y="1658760"/>
              <a:ext cx="2936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dirty="0">
                  <a:solidFill>
                    <a:srgbClr val="F47710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需求</a:t>
              </a:r>
              <a:r>
                <a:rPr lang="en-US" altLang="zh-TW" dirty="0">
                  <a:solidFill>
                    <a:srgbClr val="F47710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: </a:t>
              </a:r>
              <a:r>
                <a:rPr lang="zh-TW" altLang="zh-TW" dirty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讓店內與</a:t>
              </a:r>
              <a:r>
                <a:rPr lang="zh-TW" altLang="zh-TW" dirty="0" smtClean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消費者</a:t>
              </a:r>
              <a:endParaRPr lang="en-US" altLang="zh-TW" dirty="0" smtClean="0">
                <a:solidFill>
                  <a:srgbClr val="E79F05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en-US" altLang="zh-TW" dirty="0" smtClean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         </a:t>
              </a:r>
              <a:r>
                <a:rPr lang="zh-TW" altLang="zh-TW" dirty="0" smtClean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有</a:t>
              </a:r>
              <a:r>
                <a:rPr lang="zh-TW" altLang="zh-TW" dirty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更多互動</a:t>
              </a:r>
              <a:r>
                <a:rPr lang="zh-TW" altLang="zh-TW" dirty="0" smtClean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。</a:t>
              </a:r>
              <a:endParaRPr lang="en-US" altLang="zh-TW" dirty="0" smtClean="0">
                <a:solidFill>
                  <a:srgbClr val="E79F05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zh-TW" altLang="zh-TW" dirty="0">
                  <a:solidFill>
                    <a:srgbClr val="F47710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興趣</a:t>
              </a:r>
              <a:r>
                <a:rPr lang="en-US" altLang="zh-TW" dirty="0">
                  <a:solidFill>
                    <a:srgbClr val="F47710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: </a:t>
              </a:r>
              <a:r>
                <a:rPr lang="zh-TW" altLang="zh-TW" dirty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與眾不同的顧客體驗</a:t>
              </a:r>
              <a:r>
                <a:rPr lang="zh-TW" altLang="zh-TW" dirty="0" smtClean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，</a:t>
              </a:r>
              <a:endParaRPr lang="en-US" altLang="zh-TW" dirty="0" smtClean="0">
                <a:solidFill>
                  <a:srgbClr val="E79F05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en-US" altLang="zh-TW" dirty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</a:t>
              </a:r>
              <a:r>
                <a:rPr lang="en-US" altLang="zh-TW" dirty="0" smtClean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        </a:t>
              </a:r>
              <a:r>
                <a:rPr lang="zh-TW" altLang="zh-TW" dirty="0" smtClean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增加</a:t>
              </a:r>
              <a:r>
                <a:rPr lang="zh-TW" altLang="zh-TW" dirty="0">
                  <a:solidFill>
                    <a:srgbClr val="E79F05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宣傳效果。</a:t>
              </a:r>
              <a:endParaRPr lang="en-US" altLang="ko-KR" sz="1200" dirty="0">
                <a:solidFill>
                  <a:srgbClr val="E79F05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360" y="1252456"/>
              <a:ext cx="2936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b="1" dirty="0">
                  <a:solidFill>
                    <a:srgbClr val="F47710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合作商家</a:t>
              </a:r>
              <a:endParaRPr lang="ko-KR" altLang="en-US" sz="1200" b="1" dirty="0">
                <a:solidFill>
                  <a:srgbClr val="F47710"/>
                </a:solidFill>
                <a:latin typeface="Adobe 仿宋 Std R" panose="02020400000000000000" pitchFamily="18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0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Graphic spid="34" grpId="0">
        <p:bldAsOne/>
      </p:bldGraphic>
      <p:bldP spid="7" grpId="0"/>
      <p:bldP spid="8" grpId="0"/>
      <p:bldP spid="9" grpId="0" animBg="1"/>
      <p:bldP spid="10" grpId="0" animBg="1"/>
      <p:bldP spid="12" grpId="0"/>
      <p:bldP spid="15" grpId="0"/>
      <p:bldP spid="18" grpId="0"/>
      <p:bldP spid="21" grpId="0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zh-TW" altLang="en-US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系統特色</a:t>
            </a:r>
            <a:endParaRPr lang="ko-KR" altLang="en-US" b="1" dirty="0">
              <a:latin typeface="Adobe 仿宋 Std R" panose="02020400000000000000" pitchFamily="18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339752" y="1319496"/>
            <a:ext cx="1587057" cy="1368152"/>
            <a:chOff x="1619671" y="2175012"/>
            <a:chExt cx="1587057" cy="1368152"/>
          </a:xfrm>
        </p:grpSpPr>
        <p:sp>
          <p:nvSpPr>
            <p:cNvPr id="10" name="Hexagon 9"/>
            <p:cNvSpPr/>
            <p:nvPr/>
          </p:nvSpPr>
          <p:spPr>
            <a:xfrm>
              <a:off x="1619671" y="2175012"/>
              <a:ext cx="1587057" cy="1368152"/>
            </a:xfrm>
            <a:prstGeom prst="hexag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737066" y="2276215"/>
              <a:ext cx="1352266" cy="1165746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7017" y="2139702"/>
            <a:ext cx="1587057" cy="1368152"/>
            <a:chOff x="1619671" y="2175012"/>
            <a:chExt cx="1587057" cy="1368152"/>
          </a:xfrm>
        </p:grpSpPr>
        <p:sp>
          <p:nvSpPr>
            <p:cNvPr id="13" name="Hexagon 12"/>
            <p:cNvSpPr/>
            <p:nvPr/>
          </p:nvSpPr>
          <p:spPr>
            <a:xfrm>
              <a:off x="1619671" y="2175012"/>
              <a:ext cx="1587057" cy="1368152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Hexagon 13"/>
            <p:cNvSpPr/>
            <p:nvPr/>
          </p:nvSpPr>
          <p:spPr>
            <a:xfrm>
              <a:off x="1737066" y="2276215"/>
              <a:ext cx="1352266" cy="116574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17191" y="1319496"/>
            <a:ext cx="1587057" cy="1368152"/>
            <a:chOff x="1619671" y="2175012"/>
            <a:chExt cx="1587057" cy="1368152"/>
          </a:xfrm>
        </p:grpSpPr>
        <p:sp>
          <p:nvSpPr>
            <p:cNvPr id="16" name="Hexagon 15"/>
            <p:cNvSpPr/>
            <p:nvPr/>
          </p:nvSpPr>
          <p:spPr>
            <a:xfrm>
              <a:off x="1619671" y="2175012"/>
              <a:ext cx="1587057" cy="1368152"/>
            </a:xfrm>
            <a:prstGeom prst="hexag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1737066" y="2276215"/>
              <a:ext cx="1352266" cy="1165746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Rounded Rectangle 27"/>
          <p:cNvSpPr/>
          <p:nvPr/>
        </p:nvSpPr>
        <p:spPr>
          <a:xfrm>
            <a:off x="5848104" y="1878662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18141" y="2858417"/>
            <a:ext cx="166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zh-TW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現代</a:t>
            </a:r>
            <a:r>
              <a:rPr lang="zh-TW" altLang="zh-TW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科技與民間信仰</a:t>
            </a:r>
            <a:r>
              <a:rPr lang="zh-TW" altLang="zh-TW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結合</a:t>
            </a:r>
            <a:endParaRPr lang="ko-KR" altLang="en-US" sz="1200" dirty="0">
              <a:solidFill>
                <a:srgbClr val="642F04"/>
              </a:solidFill>
              <a:latin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1464" y="3653611"/>
            <a:ext cx="137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結合</a:t>
            </a:r>
            <a:r>
              <a:rPr lang="en-US" altLang="zh-TW" dirty="0" err="1">
                <a:solidFill>
                  <a:srgbClr val="642F04"/>
                </a:solidFill>
                <a:latin typeface="Castellar" panose="020A0402060406010301" pitchFamily="18" charset="0"/>
                <a:ea typeface="Adobe 仿宋 Std R" panose="02020400000000000000" pitchFamily="18" charset="-128"/>
              </a:rPr>
              <a:t>Z</a:t>
            </a:r>
            <a:r>
              <a:rPr lang="en-US" altLang="zh-TW" dirty="0" err="1">
                <a:solidFill>
                  <a:srgbClr val="642F04"/>
                </a:solidFill>
                <a:latin typeface="Centaur" panose="02030504050205020304" pitchFamily="18" charset="0"/>
                <a:ea typeface="Adobe 仿宋 Std R" panose="02020400000000000000" pitchFamily="18" charset="-128"/>
              </a:rPr>
              <a:t>enbo</a:t>
            </a:r>
            <a:r>
              <a:rPr lang="zh-TW" altLang="zh-TW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融入日常</a:t>
            </a:r>
            <a:endParaRPr lang="ko-KR" altLang="en-US" sz="1200" dirty="0">
              <a:solidFill>
                <a:srgbClr val="642F04"/>
              </a:solidFill>
              <a:latin typeface="Adobe 仿宋 Std R" panose="02020400000000000000" pitchFamily="18" charset="-128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09719" y="2875554"/>
            <a:ext cx="189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隨拍隨現</a:t>
            </a:r>
            <a:r>
              <a:rPr lang="zh-TW" altLang="zh-TW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、</a:t>
            </a:r>
            <a:endParaRPr lang="en-US" altLang="zh-TW" dirty="0" smtClean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zh-TW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免費</a:t>
            </a:r>
            <a:r>
              <a:rPr lang="zh-TW" altLang="zh-TW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、完善</a:t>
            </a:r>
            <a:r>
              <a:rPr lang="zh-TW" altLang="zh-TW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正確</a:t>
            </a:r>
            <a:endParaRPr lang="en-US" altLang="zh-TW" dirty="0" smtClean="0">
              <a:solidFill>
                <a:srgbClr val="642F04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zh-TW" dirty="0" smtClean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的資料</a:t>
            </a:r>
            <a:r>
              <a:rPr lang="zh-TW" altLang="zh-TW" dirty="0">
                <a:solidFill>
                  <a:srgbClr val="642F04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來源</a:t>
            </a:r>
            <a:endParaRPr lang="ko-KR" altLang="en-US" sz="1200" dirty="0">
              <a:solidFill>
                <a:srgbClr val="642F04"/>
              </a:solidFill>
              <a:latin typeface="Adobe 仿宋 Std R" panose="02020400000000000000" pitchFamily="18" charset="-128"/>
              <a:cs typeface="Arial" pitchFamily="34" charset="0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411048" y="2650320"/>
            <a:ext cx="322955" cy="496857"/>
            <a:chOff x="2302032" y="2643755"/>
            <a:chExt cx="1296144" cy="1994078"/>
          </a:xfrm>
        </p:grpSpPr>
        <p:sp>
          <p:nvSpPr>
            <p:cNvPr id="42" name="套索 41"/>
            <p:cNvSpPr/>
            <p:nvPr/>
          </p:nvSpPr>
          <p:spPr>
            <a:xfrm rot="6680456">
              <a:off x="2338036" y="3377693"/>
              <a:ext cx="1224136" cy="1296144"/>
            </a:xfrm>
            <a:prstGeom prst="chord">
              <a:avLst>
                <a:gd name="adj1" fmla="val 2830002"/>
                <a:gd name="adj2" fmla="val 1620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896956" y="3219820"/>
              <a:ext cx="90868" cy="18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2347466" y="2643755"/>
              <a:ext cx="1189848" cy="57606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2699792" y="278777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3131840" y="278777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787396" y="1813677"/>
            <a:ext cx="659373" cy="396824"/>
            <a:chOff x="4788805" y="1563638"/>
            <a:chExt cx="2392742" cy="1440000"/>
          </a:xfrm>
        </p:grpSpPr>
        <p:sp>
          <p:nvSpPr>
            <p:cNvPr id="48" name="手繪多邊形 47"/>
            <p:cNvSpPr/>
            <p:nvPr/>
          </p:nvSpPr>
          <p:spPr>
            <a:xfrm>
              <a:off x="5741547" y="1906068"/>
              <a:ext cx="486899" cy="755015"/>
            </a:xfrm>
            <a:custGeom>
              <a:avLst/>
              <a:gdLst>
                <a:gd name="connsiteX0" fmla="*/ 377571 w 486899"/>
                <a:gd name="connsiteY0" fmla="*/ 0 h 755015"/>
                <a:gd name="connsiteX1" fmla="*/ 430332 w 486899"/>
                <a:gd name="connsiteY1" fmla="*/ 97204 h 755015"/>
                <a:gd name="connsiteX2" fmla="*/ 486899 w 486899"/>
                <a:gd name="connsiteY2" fmla="*/ 377391 h 755015"/>
                <a:gd name="connsiteX3" fmla="*/ 430332 w 486899"/>
                <a:gd name="connsiteY3" fmla="*/ 657578 h 755015"/>
                <a:gd name="connsiteX4" fmla="*/ 377445 w 486899"/>
                <a:gd name="connsiteY4" fmla="*/ 755015 h 755015"/>
                <a:gd name="connsiteX5" fmla="*/ 0 w 486899"/>
                <a:gd name="connsiteY5" fmla="*/ 377571 h 755015"/>
                <a:gd name="connsiteX6" fmla="*/ 377571 w 486899"/>
                <a:gd name="connsiteY6" fmla="*/ 0 h 75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899" h="755015">
                  <a:moveTo>
                    <a:pt x="377571" y="0"/>
                  </a:moveTo>
                  <a:lnTo>
                    <a:pt x="430332" y="97204"/>
                  </a:lnTo>
                  <a:cubicBezTo>
                    <a:pt x="466757" y="183323"/>
                    <a:pt x="486899" y="278005"/>
                    <a:pt x="486899" y="377391"/>
                  </a:cubicBezTo>
                  <a:cubicBezTo>
                    <a:pt x="486899" y="476778"/>
                    <a:pt x="466757" y="571460"/>
                    <a:pt x="430332" y="657578"/>
                  </a:cubicBezTo>
                  <a:lnTo>
                    <a:pt x="377445" y="755015"/>
                  </a:lnTo>
                  <a:lnTo>
                    <a:pt x="0" y="377571"/>
                  </a:lnTo>
                  <a:lnTo>
                    <a:pt x="377571" y="0"/>
                  </a:lnTo>
                  <a:close/>
                </a:path>
              </a:pathLst>
            </a:custGeom>
            <a:pattFill prst="nar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48"/>
            <p:cNvSpPr/>
            <p:nvPr/>
          </p:nvSpPr>
          <p:spPr>
            <a:xfrm>
              <a:off x="4788805" y="1563638"/>
              <a:ext cx="1330312" cy="1439640"/>
            </a:xfrm>
            <a:custGeom>
              <a:avLst/>
              <a:gdLst>
                <a:gd name="connsiteX0" fmla="*/ 719820 w 1330312"/>
                <a:gd name="connsiteY0" fmla="*/ 0 h 1439640"/>
                <a:gd name="connsiteX1" fmla="*/ 1316706 w 1330312"/>
                <a:gd name="connsiteY1" fmla="*/ 317362 h 1439640"/>
                <a:gd name="connsiteX2" fmla="*/ 1330312 w 1330312"/>
                <a:gd name="connsiteY2" fmla="*/ 342429 h 1439640"/>
                <a:gd name="connsiteX3" fmla="*/ 952741 w 1330312"/>
                <a:gd name="connsiteY3" fmla="*/ 720000 h 1439640"/>
                <a:gd name="connsiteX4" fmla="*/ 1330186 w 1330312"/>
                <a:gd name="connsiteY4" fmla="*/ 1097444 h 1439640"/>
                <a:gd name="connsiteX5" fmla="*/ 1316706 w 1330312"/>
                <a:gd name="connsiteY5" fmla="*/ 1122278 h 1439640"/>
                <a:gd name="connsiteX6" fmla="*/ 719820 w 1330312"/>
                <a:gd name="connsiteY6" fmla="*/ 1439640 h 1439640"/>
                <a:gd name="connsiteX7" fmla="*/ 0 w 1330312"/>
                <a:gd name="connsiteY7" fmla="*/ 719820 h 1439640"/>
                <a:gd name="connsiteX8" fmla="*/ 719820 w 1330312"/>
                <a:gd name="connsiteY8" fmla="*/ 0 h 143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312" h="1439640">
                  <a:moveTo>
                    <a:pt x="719820" y="0"/>
                  </a:moveTo>
                  <a:cubicBezTo>
                    <a:pt x="968286" y="0"/>
                    <a:pt x="1187350" y="125888"/>
                    <a:pt x="1316706" y="317362"/>
                  </a:cubicBezTo>
                  <a:lnTo>
                    <a:pt x="1330312" y="342429"/>
                  </a:lnTo>
                  <a:lnTo>
                    <a:pt x="952741" y="720000"/>
                  </a:lnTo>
                  <a:lnTo>
                    <a:pt x="1330186" y="1097444"/>
                  </a:lnTo>
                  <a:lnTo>
                    <a:pt x="1316706" y="1122278"/>
                  </a:lnTo>
                  <a:cubicBezTo>
                    <a:pt x="1187350" y="1313752"/>
                    <a:pt x="968286" y="1439640"/>
                    <a:pt x="719820" y="1439640"/>
                  </a:cubicBezTo>
                  <a:cubicBezTo>
                    <a:pt x="322274" y="1439640"/>
                    <a:pt x="0" y="1117366"/>
                    <a:pt x="0" y="719820"/>
                  </a:cubicBezTo>
                  <a:cubicBezTo>
                    <a:pt x="0" y="322274"/>
                    <a:pt x="322274" y="0"/>
                    <a:pt x="719820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手繪多邊形 49"/>
            <p:cNvSpPr/>
            <p:nvPr/>
          </p:nvSpPr>
          <p:spPr>
            <a:xfrm>
              <a:off x="6118992" y="1563638"/>
              <a:ext cx="1062555" cy="1440000"/>
            </a:xfrm>
            <a:custGeom>
              <a:avLst/>
              <a:gdLst>
                <a:gd name="connsiteX0" fmla="*/ 342555 w 1062555"/>
                <a:gd name="connsiteY0" fmla="*/ 0 h 1440000"/>
                <a:gd name="connsiteX1" fmla="*/ 1062555 w 1062555"/>
                <a:gd name="connsiteY1" fmla="*/ 720000 h 1440000"/>
                <a:gd name="connsiteX2" fmla="*/ 342555 w 1062555"/>
                <a:gd name="connsiteY2" fmla="*/ 1440000 h 1440000"/>
                <a:gd name="connsiteX3" fmla="*/ 0 w 1062555"/>
                <a:gd name="connsiteY3" fmla="*/ 1097444 h 1440000"/>
                <a:gd name="connsiteX4" fmla="*/ 52887 w 1062555"/>
                <a:gd name="connsiteY4" fmla="*/ 1000007 h 1440000"/>
                <a:gd name="connsiteX5" fmla="*/ 109454 w 1062555"/>
                <a:gd name="connsiteY5" fmla="*/ 719820 h 1440000"/>
                <a:gd name="connsiteX6" fmla="*/ 52887 w 1062555"/>
                <a:gd name="connsiteY6" fmla="*/ 439633 h 1440000"/>
                <a:gd name="connsiteX7" fmla="*/ 126 w 1062555"/>
                <a:gd name="connsiteY7" fmla="*/ 342429 h 1440000"/>
                <a:gd name="connsiteX8" fmla="*/ 342555 w 1062555"/>
                <a:gd name="connsiteY8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2555" h="1440000">
                  <a:moveTo>
                    <a:pt x="342555" y="0"/>
                  </a:moveTo>
                  <a:lnTo>
                    <a:pt x="1062555" y="720000"/>
                  </a:lnTo>
                  <a:lnTo>
                    <a:pt x="342555" y="1440000"/>
                  </a:lnTo>
                  <a:lnTo>
                    <a:pt x="0" y="1097444"/>
                  </a:lnTo>
                  <a:lnTo>
                    <a:pt x="52887" y="1000007"/>
                  </a:lnTo>
                  <a:cubicBezTo>
                    <a:pt x="89312" y="913889"/>
                    <a:pt x="109454" y="819207"/>
                    <a:pt x="109454" y="719820"/>
                  </a:cubicBezTo>
                  <a:cubicBezTo>
                    <a:pt x="109454" y="620434"/>
                    <a:pt x="89312" y="525752"/>
                    <a:pt x="52887" y="439633"/>
                  </a:cubicBezTo>
                  <a:lnTo>
                    <a:pt x="126" y="342429"/>
                  </a:lnTo>
                  <a:lnTo>
                    <a:pt x="342555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8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9872" y="2283718"/>
            <a:ext cx="5724128" cy="576064"/>
          </a:xfrm>
        </p:spPr>
        <p:txBody>
          <a:bodyPr/>
          <a:lstStyle/>
          <a:p>
            <a:r>
              <a:rPr lang="zh-TW" altLang="en-US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資料庫設</a:t>
            </a:r>
            <a:r>
              <a:rPr lang="zh-TW" altLang="en-US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計</a:t>
            </a:r>
            <a:endParaRPr lang="ko-KR" altLang="en-US" b="1" dirty="0">
              <a:latin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79F05"/>
      </a:accent2>
      <a:accent3>
        <a:srgbClr val="984807"/>
      </a:accent3>
      <a:accent4>
        <a:srgbClr val="E79F05"/>
      </a:accent4>
      <a:accent5>
        <a:srgbClr val="984807"/>
      </a:accent5>
      <a:accent6>
        <a:srgbClr val="E79F05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79F05"/>
      </a:accent2>
      <a:accent3>
        <a:srgbClr val="984807"/>
      </a:accent3>
      <a:accent4>
        <a:srgbClr val="E79F05"/>
      </a:accent4>
      <a:accent5>
        <a:srgbClr val="984807"/>
      </a:accent5>
      <a:accent6>
        <a:srgbClr val="E79F05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79F05"/>
      </a:accent2>
      <a:accent3>
        <a:srgbClr val="984807"/>
      </a:accent3>
      <a:accent4>
        <a:srgbClr val="E79F05"/>
      </a:accent4>
      <a:accent5>
        <a:srgbClr val="984807"/>
      </a:accent5>
      <a:accent6>
        <a:srgbClr val="E79F05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COLOR-A1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984807"/>
    </a:accent1>
    <a:accent2>
      <a:srgbClr val="E79F05"/>
    </a:accent2>
    <a:accent3>
      <a:srgbClr val="984807"/>
    </a:accent3>
    <a:accent4>
      <a:srgbClr val="E79F05"/>
    </a:accent4>
    <a:accent5>
      <a:srgbClr val="984807"/>
    </a:accent5>
    <a:accent6>
      <a:srgbClr val="E79F05"/>
    </a:accent6>
    <a:hlink>
      <a:srgbClr val="3F3F3F"/>
    </a:hlink>
    <a:folHlink>
      <a:srgbClr val="3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347</Words>
  <Application>Microsoft Office PowerPoint</Application>
  <PresentationFormat>如螢幕大小 (16:9)</PresentationFormat>
  <Paragraphs>103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26</vt:i4>
      </vt:variant>
    </vt:vector>
  </HeadingPairs>
  <TitlesOfParts>
    <vt:vector size="37" baseType="lpstr">
      <vt:lpstr>Adobe 仿宋 Std R</vt:lpstr>
      <vt:lpstr>Arial Unicode MS</vt:lpstr>
      <vt:lpstr>맑은 고딕</vt:lpstr>
      <vt:lpstr>新細明體</vt:lpstr>
      <vt:lpstr>Arial</vt:lpstr>
      <vt:lpstr>Calibri</vt:lpstr>
      <vt:lpstr>Castellar</vt:lpstr>
      <vt:lpstr>Centaur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家弘</cp:lastModifiedBy>
  <cp:revision>208</cp:revision>
  <dcterms:created xsi:type="dcterms:W3CDTF">2016-12-05T23:26:54Z</dcterms:created>
  <dcterms:modified xsi:type="dcterms:W3CDTF">2019-12-08T15:10:53Z</dcterms:modified>
</cp:coreProperties>
</file>