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78" r:id="rId7"/>
    <p:sldId id="263" r:id="rId8"/>
    <p:sldId id="272" r:id="rId9"/>
    <p:sldId id="271" r:id="rId10"/>
    <p:sldId id="277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doi.org/10.1145/28278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1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Dec. 7,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/>
              <a:t>F. Maxwell Harper and Joseph A. </a:t>
            </a:r>
            <a:r>
              <a:rPr lang="en-US" altLang="zh-TW" dirty="0" err="1"/>
              <a:t>Konstan</a:t>
            </a:r>
            <a:r>
              <a:rPr lang="en-US" altLang="zh-TW" dirty="0"/>
              <a:t>. 2015. The </a:t>
            </a:r>
            <a:r>
              <a:rPr lang="en-US" altLang="zh-TW" dirty="0" err="1"/>
              <a:t>MovieLens</a:t>
            </a:r>
            <a:r>
              <a:rPr lang="en-US" altLang="zh-TW" dirty="0"/>
              <a:t> Datasets: History and Context. </a:t>
            </a:r>
            <a:r>
              <a:rPr lang="en-US" altLang="zh-TW" i="1" dirty="0"/>
              <a:t>ACM Trans. Interact. </a:t>
            </a:r>
            <a:r>
              <a:rPr lang="en-US" altLang="zh-TW" i="1" dirty="0" err="1"/>
              <a:t>Intell</a:t>
            </a:r>
            <a:r>
              <a:rPr lang="en-US" altLang="zh-TW" i="1" dirty="0"/>
              <a:t>. Syst.</a:t>
            </a:r>
            <a:r>
              <a:rPr lang="en-US" altLang="zh-TW" dirty="0"/>
              <a:t> 5, 4: 19:1–19:19. </a:t>
            </a:r>
            <a:r>
              <a:rPr lang="en-US" altLang="zh-TW" dirty="0">
                <a:hlinkClick r:id="rId2"/>
              </a:rPr>
              <a:t>https://doi.org/10.1145/2827872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https://grouplens.org/datasets/movielens/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Recommender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Movie recommendation using collaborative filtering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Movie ratings dataset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results of recommendation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err="1" smtClean="0"/>
              <a:t>MovieLens</a:t>
            </a:r>
            <a:r>
              <a:rPr lang="en-US" altLang="zh-TW" b="1" dirty="0" smtClean="0"/>
              <a:t> 1M Data Set</a:t>
            </a:r>
            <a:r>
              <a:rPr lang="en-US" altLang="zh-TW" dirty="0" smtClean="0"/>
              <a:t>] from </a:t>
            </a:r>
            <a:r>
              <a:rPr lang="en-US" altLang="zh-TW" dirty="0" err="1" smtClean="0"/>
              <a:t>GroupLens</a:t>
            </a:r>
            <a:endParaRPr lang="en-US" altLang="zh-TW" dirty="0"/>
          </a:p>
          <a:p>
            <a:pPr lvl="1"/>
            <a:r>
              <a:rPr lang="en-US" altLang="zh-TW" dirty="0" smtClean="0"/>
              <a:t>It contains  1 </a:t>
            </a:r>
            <a:r>
              <a:rPr lang="en-US" altLang="zh-TW" dirty="0"/>
              <a:t>million </a:t>
            </a:r>
            <a:r>
              <a:rPr lang="en-US" altLang="zh-TW" dirty="0" smtClean="0"/>
              <a:t>ratings </a:t>
            </a:r>
            <a:r>
              <a:rPr lang="en-US" altLang="zh-TW" dirty="0"/>
              <a:t>from </a:t>
            </a:r>
            <a:r>
              <a:rPr lang="en-US" altLang="zh-TW" dirty="0" smtClean="0"/>
              <a:t>6000 </a:t>
            </a:r>
            <a:r>
              <a:rPr lang="en-US" altLang="zh-TW" dirty="0"/>
              <a:t>users on </a:t>
            </a:r>
            <a:r>
              <a:rPr lang="en-US" altLang="zh-TW" dirty="0" smtClean="0"/>
              <a:t>4000 movies (released on 02/2003)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grouplens.org/datasets/movielens/1m/</a:t>
            </a:r>
            <a:r>
              <a:rPr lang="en-US" altLang="zh-TW" dirty="0" smtClean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Format:</a:t>
            </a:r>
            <a:r>
              <a:rPr lang="zh-TW" altLang="en-US" dirty="0" smtClean="0"/>
              <a:t> </a:t>
            </a:r>
            <a:r>
              <a:rPr lang="en-US" altLang="zh-TW" dirty="0"/>
              <a:t>3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users</a:t>
            </a:r>
            <a:r>
              <a:rPr lang="en-US" altLang="zh-TW" dirty="0"/>
              <a:t>, movies, </a:t>
            </a:r>
            <a:r>
              <a:rPr lang="en-US" altLang="zh-TW" dirty="0" smtClean="0"/>
              <a:t>ratings</a:t>
            </a:r>
          </a:p>
          <a:p>
            <a:pPr lvl="1"/>
            <a:r>
              <a:rPr lang="en-US" altLang="zh-TW" dirty="0" smtClean="0"/>
              <a:t>Users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users.dat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2"/>
            <a:r>
              <a:rPr lang="en-US" altLang="zh-TW" dirty="0" err="1" smtClean="0"/>
              <a:t>UserID</a:t>
            </a:r>
            <a:r>
              <a:rPr lang="en-US" altLang="zh-TW" dirty="0"/>
              <a:t>::Gender::Age::Occupation::Zip-code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Movie information (</a:t>
            </a:r>
            <a:r>
              <a:rPr lang="en-US" altLang="zh-TW" dirty="0" smtClean="0">
                <a:solidFill>
                  <a:srgbClr val="0000FF"/>
                </a:solidFill>
              </a:rPr>
              <a:t>movies.dat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MovieID</a:t>
            </a:r>
            <a:r>
              <a:rPr lang="en-US" altLang="zh-TW" dirty="0"/>
              <a:t>::Title::</a:t>
            </a:r>
            <a:r>
              <a:rPr lang="en-US" altLang="zh-TW" dirty="0" smtClean="0"/>
              <a:t>Genres(</a:t>
            </a:r>
            <a:r>
              <a:rPr lang="zh-TW" altLang="en-US" dirty="0" smtClean="0"/>
              <a:t>流派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Ratings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ratings.dat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UserID</a:t>
            </a:r>
            <a:r>
              <a:rPr lang="en-US" altLang="zh-TW" dirty="0"/>
              <a:t>::</a:t>
            </a:r>
            <a:r>
              <a:rPr lang="en-US" altLang="zh-TW" dirty="0" err="1"/>
              <a:t>MovieID</a:t>
            </a:r>
            <a:r>
              <a:rPr lang="en-US" altLang="zh-TW" dirty="0"/>
              <a:t>::Rating::Timestamp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Subtasks: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1M dataset, please list the top-rated movies by all users. 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(2) Please list the top-rated movies grouped by gender, by age group, and by occupation, respectively. 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(3) </a:t>
            </a:r>
            <a:r>
              <a:rPr lang="en-US" altLang="zh-TW" dirty="0"/>
              <a:t>Please list the </a:t>
            </a:r>
            <a:r>
              <a:rPr lang="en-US" altLang="zh-TW" dirty="0" smtClean="0"/>
              <a:t>average rating score of each user for all movies, and grouped by genre, </a:t>
            </a:r>
            <a:r>
              <a:rPr lang="en-US" altLang="zh-TW"/>
              <a:t>respectively</a:t>
            </a:r>
            <a:r>
              <a:rPr lang="en-US" altLang="zh-TW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Note: All the above results should be sorted </a:t>
            </a:r>
            <a:r>
              <a:rPr lang="en-US" altLang="zh-TW" dirty="0">
                <a:solidFill>
                  <a:srgbClr val="FF0000"/>
                </a:solidFill>
              </a:rPr>
              <a:t>in descending order of ‘average’ rating </a:t>
            </a:r>
            <a:r>
              <a:rPr lang="en-US" altLang="zh-TW" dirty="0" smtClean="0">
                <a:solidFill>
                  <a:srgbClr val="FF0000"/>
                </a:solidFill>
              </a:rPr>
              <a:t>score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(4) Given any user, please </a:t>
            </a:r>
            <a:r>
              <a:rPr lang="en-US" altLang="zh-TW" dirty="0"/>
              <a:t>list the </a:t>
            </a:r>
            <a:r>
              <a:rPr lang="en-US" altLang="zh-TW" dirty="0" smtClean="0"/>
              <a:t>top-’similar’ users based on the </a:t>
            </a:r>
            <a:r>
              <a:rPr lang="en-US" altLang="zh-TW" i="1" dirty="0" smtClean="0">
                <a:solidFill>
                  <a:srgbClr val="0000FF"/>
                </a:solidFill>
              </a:rPr>
              <a:t>cosine similarit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of previous ratings each user has given.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‘user’ similarity score)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(5) </a:t>
            </a:r>
            <a:r>
              <a:rPr lang="en-US" altLang="zh-TW" dirty="0"/>
              <a:t>Given any </a:t>
            </a:r>
            <a:r>
              <a:rPr lang="en-US" altLang="zh-TW" dirty="0" smtClean="0"/>
              <a:t>movie, </a:t>
            </a:r>
            <a:r>
              <a:rPr lang="en-US" altLang="zh-TW" dirty="0"/>
              <a:t>please list the top-’similar’ </a:t>
            </a:r>
            <a:r>
              <a:rPr lang="en-US" altLang="zh-TW" dirty="0" smtClean="0"/>
              <a:t>movies </a:t>
            </a:r>
            <a:r>
              <a:rPr lang="en-US" altLang="zh-TW" dirty="0"/>
              <a:t>based on the </a:t>
            </a:r>
            <a:r>
              <a:rPr lang="en-US" altLang="zh-TW" i="1" dirty="0">
                <a:solidFill>
                  <a:srgbClr val="0000FF"/>
                </a:solidFill>
              </a:rPr>
              <a:t>cosine similarity</a:t>
            </a:r>
            <a:r>
              <a:rPr lang="en-US" altLang="zh-TW" dirty="0"/>
              <a:t> of previous </a:t>
            </a:r>
            <a:r>
              <a:rPr lang="en-US" altLang="zh-TW" dirty="0" smtClean="0"/>
              <a:t>ratings each movie received.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‘item’ similarity score)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(6) Please implement a recommender system that recommends top-k similar movies for a given user based 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collaborative </a:t>
            </a:r>
            <a:r>
              <a:rPr lang="en-US" altLang="zh-TW" dirty="0" smtClean="0">
                <a:solidFill>
                  <a:srgbClr val="0000FF"/>
                </a:solidFill>
              </a:rPr>
              <a:t>filtering</a:t>
            </a:r>
            <a:r>
              <a:rPr lang="en-US" altLang="zh-TW" dirty="0" smtClean="0"/>
              <a:t>: item-based</a:t>
            </a:r>
            <a:r>
              <a:rPr lang="en-US" altLang="zh-TW" dirty="0"/>
              <a:t>, and </a:t>
            </a:r>
            <a:r>
              <a:rPr lang="en-US" altLang="zh-TW" dirty="0" smtClean="0"/>
              <a:t>user-based.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score)</a:t>
            </a:r>
            <a:br>
              <a:rPr lang="en-US" altLang="zh-TW" dirty="0"/>
            </a:br>
            <a:r>
              <a:rPr lang="en-US" altLang="zh-TW" dirty="0" smtClean="0"/>
              <a:t>(a) </a:t>
            </a:r>
            <a:r>
              <a:rPr lang="en-US" altLang="zh-TW" dirty="0"/>
              <a:t>For </a:t>
            </a:r>
            <a:r>
              <a:rPr lang="en-US" altLang="zh-TW" dirty="0" smtClean="0"/>
              <a:t>item-based </a:t>
            </a:r>
            <a:r>
              <a:rPr lang="en-US" altLang="zh-TW" dirty="0"/>
              <a:t>collaborative filtering: </a:t>
            </a:r>
            <a:r>
              <a:rPr lang="en-US" altLang="zh-TW" dirty="0" smtClean="0"/>
              <a:t>estimated by similar items</a:t>
            </a:r>
            <a:br>
              <a:rPr lang="en-US" altLang="zh-TW" dirty="0" smtClean="0"/>
            </a:br>
            <a:r>
              <a:rPr lang="en-US" altLang="zh-TW" dirty="0" smtClean="0"/>
              <a:t>(b) For user-based collaborative filtering: estimated by </a:t>
            </a:r>
            <a:r>
              <a:rPr lang="en-US" altLang="zh-TW" dirty="0"/>
              <a:t>similar </a:t>
            </a:r>
            <a:r>
              <a:rPr lang="en-US" altLang="zh-TW" dirty="0" smtClean="0"/>
              <a:t>users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(1) a list of &lt;movie, score&gt;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‘average’ rating </a:t>
            </a:r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(2) 3 sorted lists: &lt;movie, gender, score&gt; pairs, &lt;movie, age group, score&gt; pairs, &lt;movie, occupation, score&gt;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‘average’ rating </a:t>
            </a:r>
            <a:r>
              <a:rPr lang="en-US" altLang="zh-TW" dirty="0" smtClean="0"/>
              <a:t>score grouped by </a:t>
            </a:r>
            <a:r>
              <a:rPr lang="en-US" altLang="zh-TW" dirty="0"/>
              <a:t>gender, by age group, and by occupation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(3) two sorted lists: &lt;user, </a:t>
            </a:r>
            <a:r>
              <a:rPr lang="en-US" altLang="zh-TW" dirty="0"/>
              <a:t>score&gt; </a:t>
            </a:r>
            <a:r>
              <a:rPr lang="en-US" altLang="zh-TW" dirty="0" smtClean="0"/>
              <a:t>pairs, &lt;user, genre, score&gt; pairs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‘average’ rating </a:t>
            </a:r>
            <a:r>
              <a:rPr lang="en-US" altLang="zh-TW" dirty="0" smtClean="0"/>
              <a:t>score of each user for all movies, and by genre</a:t>
            </a:r>
            <a:endParaRPr lang="en-US" altLang="zh-TW" dirty="0"/>
          </a:p>
          <a:p>
            <a:r>
              <a:rPr lang="en-US" altLang="zh-TW" dirty="0" smtClean="0"/>
              <a:t>(4) </a:t>
            </a:r>
            <a:r>
              <a:rPr lang="en-US" altLang="zh-TW" dirty="0"/>
              <a:t>a list of </a:t>
            </a:r>
            <a:r>
              <a:rPr lang="en-US" altLang="zh-TW" dirty="0" smtClean="0"/>
              <a:t>&lt;user,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‘user’ similarity score</a:t>
            </a:r>
          </a:p>
          <a:p>
            <a:r>
              <a:rPr lang="en-US" altLang="zh-TW" dirty="0" smtClean="0"/>
              <a:t>(5) a </a:t>
            </a:r>
            <a:r>
              <a:rPr lang="en-US" altLang="zh-TW" dirty="0"/>
              <a:t>list of </a:t>
            </a:r>
            <a:r>
              <a:rPr lang="en-US" altLang="zh-TW" dirty="0" smtClean="0"/>
              <a:t>&lt;movie,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‘movie’ similarity score</a:t>
            </a:r>
          </a:p>
          <a:p>
            <a:r>
              <a:rPr lang="en-US" altLang="zh-TW" dirty="0" smtClean="0"/>
              <a:t>(6) two lists </a:t>
            </a:r>
            <a:r>
              <a:rPr lang="en-US" altLang="zh-TW" dirty="0"/>
              <a:t>of &lt;movie, score</a:t>
            </a:r>
            <a:r>
              <a:rPr lang="en-US" altLang="zh-TW" dirty="0" smtClean="0"/>
              <a:t>&gt; pairs: item-based, user-based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Optional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similarity functions</a:t>
            </a:r>
          </a:p>
          <a:p>
            <a:pPr lvl="1"/>
            <a:r>
              <a:rPr lang="en-US" altLang="zh-TW" dirty="0" smtClean="0"/>
              <a:t>Users: by user/age group/occupation, by ratings</a:t>
            </a:r>
          </a:p>
          <a:p>
            <a:pPr lvl="1"/>
            <a:r>
              <a:rPr lang="en-US" altLang="zh-TW" dirty="0" smtClean="0"/>
              <a:t>Movies: by genre, by ratings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Different datasets</a:t>
            </a:r>
          </a:p>
          <a:p>
            <a:pPr lvl="1"/>
            <a:r>
              <a:rPr lang="en-US" altLang="zh-TW" dirty="0" err="1" smtClean="0"/>
              <a:t>MovieLens</a:t>
            </a:r>
            <a:r>
              <a:rPr lang="en-US" altLang="zh-TW" dirty="0" smtClean="0"/>
              <a:t>: 100K, 1M, 10M, 20M, 25M, 1B</a:t>
            </a:r>
          </a:p>
          <a:p>
            <a:pPr lvl="1"/>
            <a:r>
              <a:rPr lang="en-US" altLang="zh-TW" dirty="0" smtClean="0"/>
              <a:t>More features: tags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Using external resources</a:t>
            </a:r>
          </a:p>
          <a:p>
            <a:pPr lvl="1"/>
            <a:r>
              <a:rPr lang="en-US" altLang="zh-TW" dirty="0" smtClean="0"/>
              <a:t>IMDB information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7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/>
              <a:t>Your environment </a:t>
            </a:r>
            <a:r>
              <a:rPr lang="en-US" altLang="zh-TW" dirty="0" smtClean="0"/>
              <a:t>setup</a:t>
            </a:r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Dec. 21, 2021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</a:t>
            </a:r>
            <a:r>
              <a:rPr lang="en-US" altLang="zh-TW" dirty="0" smtClean="0"/>
              <a:t>scores</a:t>
            </a:r>
          </a:p>
          <a:p>
            <a:endParaRPr lang="en-US" altLang="zh-TW" dirty="0"/>
          </a:p>
          <a:p>
            <a:r>
              <a:rPr lang="en-US" altLang="zh-TW" dirty="0" smtClean="0"/>
              <a:t>You get extra credits for optional functions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your program if it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699</Words>
  <Application>Microsoft Office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Big Data Mining: HW#4</vt:lpstr>
      <vt:lpstr>Programming Exercise: Recommender System</vt:lpstr>
      <vt:lpstr>Input Data</vt:lpstr>
      <vt:lpstr>Task Description</vt:lpstr>
      <vt:lpstr>Output Format</vt:lpstr>
      <vt:lpstr>Optional Functions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諸政安</cp:lastModifiedBy>
  <cp:revision>83</cp:revision>
  <dcterms:created xsi:type="dcterms:W3CDTF">2017-03-16T10:08:31Z</dcterms:created>
  <dcterms:modified xsi:type="dcterms:W3CDTF">2021-12-15T08:12:54Z</dcterms:modified>
</cp:coreProperties>
</file>