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75" r:id="rId6"/>
    <p:sldId id="273" r:id="rId7"/>
    <p:sldId id="276" r:id="rId8"/>
    <p:sldId id="263" r:id="rId9"/>
    <p:sldId id="272" r:id="rId10"/>
    <p:sldId id="271" r:id="rId11"/>
    <p:sldId id="277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bs/1801.070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News+Popularity+in+Multiple+Social+Media+Platfor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Nov. 2,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 err="1" smtClean="0"/>
              <a:t>Nuno</a:t>
            </a:r>
            <a:r>
              <a:rPr lang="en-US" altLang="zh-TW" dirty="0" smtClean="0"/>
              <a:t> </a:t>
            </a:r>
            <a:r>
              <a:rPr lang="en-US" altLang="zh-TW" dirty="0"/>
              <a:t>Moniz and </a:t>
            </a:r>
            <a:r>
              <a:rPr lang="en-US" altLang="zh-TW" dirty="0" err="1"/>
              <a:t>LuÃ­s</a:t>
            </a:r>
            <a:r>
              <a:rPr lang="en-US" altLang="zh-TW" dirty="0"/>
              <a:t> </a:t>
            </a:r>
            <a:r>
              <a:rPr lang="en-US" altLang="zh-TW" dirty="0" err="1"/>
              <a:t>Torgo</a:t>
            </a:r>
            <a:r>
              <a:rPr lang="en-US" altLang="zh-TW" dirty="0"/>
              <a:t> (2018), </a:t>
            </a:r>
            <a:r>
              <a:rPr lang="en-US" altLang="zh-TW" dirty="0" smtClean="0"/>
              <a:t>Multi-Source </a:t>
            </a:r>
            <a:r>
              <a:rPr lang="en-US" altLang="zh-TW" dirty="0"/>
              <a:t>Social Feedback of Online News </a:t>
            </a:r>
            <a:r>
              <a:rPr lang="en-US" altLang="zh-TW" dirty="0" smtClean="0"/>
              <a:t>Feeds</a:t>
            </a:r>
            <a:r>
              <a:rPr lang="en-US" altLang="zh-TW" dirty="0"/>
              <a:t>, </a:t>
            </a:r>
            <a:r>
              <a:rPr lang="en-US" altLang="zh-TW" dirty="0" err="1"/>
              <a:t>CoRR</a:t>
            </a:r>
            <a:r>
              <a:rPr lang="en-US" altLang="zh-TW" dirty="0"/>
              <a:t>, </a:t>
            </a:r>
            <a:r>
              <a:rPr lang="en-US" altLang="zh-TW" dirty="0">
                <a:hlinkClick r:id="rId2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/>
              <a:t>UCI ML repository:</a:t>
            </a:r>
          </a:p>
          <a:p>
            <a:pPr lvl="1"/>
            <a:r>
              <a:rPr lang="en-US" altLang="zh-TW" dirty="0" err="1"/>
              <a:t>Dua</a:t>
            </a:r>
            <a:r>
              <a:rPr lang="en-US" altLang="zh-TW" dirty="0"/>
              <a:t>, D. and </a:t>
            </a:r>
            <a:r>
              <a:rPr lang="en-US" altLang="zh-TW" dirty="0" err="1"/>
              <a:t>Karra</a:t>
            </a:r>
            <a:r>
              <a:rPr lang="en-US" altLang="zh-TW" dirty="0"/>
              <a:t> </a:t>
            </a:r>
            <a:r>
              <a:rPr lang="en-US" altLang="zh-TW" dirty="0" err="1"/>
              <a:t>Taniskidou</a:t>
            </a:r>
            <a:r>
              <a:rPr lang="en-US" altLang="zh-TW" dirty="0"/>
              <a:t>, E. (2017). UCI Machine Learning Repository [http://archive.ics.uci.edu/ml]. </a:t>
            </a:r>
            <a:r>
              <a:rPr lang="en-US" altLang="zh-TW"/>
              <a:t>Irvine, CA: University of California, School of Information and Computer Science.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Analyzing Different Data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Calculating statistics of various data types using </a:t>
            </a:r>
          </a:p>
          <a:p>
            <a:pPr lvl="1"/>
            <a:r>
              <a:rPr lang="en-US" altLang="zh-TW" dirty="0" smtClean="0"/>
              <a:t>Either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</a:t>
            </a:r>
            <a:r>
              <a:rPr lang="en-US" altLang="zh-TW" dirty="0"/>
              <a:t>on multi-node Spark (for CS students)</a:t>
            </a:r>
          </a:p>
          <a:p>
            <a:pPr lvl="1"/>
            <a:r>
              <a:rPr lang="en-US" altLang="zh-TW" dirty="0"/>
              <a:t>or Python in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 (for others)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Input: Short text and numeric data (</a:t>
            </a:r>
            <a:r>
              <a:rPr lang="en-US" altLang="zh-TW" dirty="0"/>
              <a:t>to </a:t>
            </a:r>
            <a:r>
              <a:rPr lang="en-US" altLang="zh-TW" dirty="0" smtClean="0"/>
              <a:t>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Results of statistics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News Popularity in Multiple Social Media Platforms dataset</a:t>
            </a:r>
            <a:r>
              <a:rPr lang="en-US" altLang="zh-TW" dirty="0"/>
              <a:t>] from UCI Machine Learning </a:t>
            </a:r>
            <a:r>
              <a:rPr lang="en-US" altLang="zh-TW" dirty="0" smtClean="0"/>
              <a:t>Repository</a:t>
            </a:r>
          </a:p>
          <a:p>
            <a:pPr lvl="1"/>
            <a:r>
              <a:rPr lang="en-US" altLang="zh-TW" dirty="0" smtClean="0"/>
              <a:t>News </a:t>
            </a:r>
            <a:r>
              <a:rPr lang="en-US" altLang="zh-TW" dirty="0"/>
              <a:t>items and their respective social feedback on multiple platforms: Facebook, Google+ and </a:t>
            </a:r>
            <a:r>
              <a:rPr lang="en-US" altLang="zh-TW" dirty="0" smtClean="0"/>
              <a:t>LinkedIn</a:t>
            </a:r>
          </a:p>
          <a:p>
            <a:pPr lvl="1"/>
            <a:r>
              <a:rPr lang="en-US" altLang="zh-TW" dirty="0" smtClean="0"/>
              <a:t>About </a:t>
            </a:r>
            <a:r>
              <a:rPr lang="en-US" altLang="zh-TW" dirty="0"/>
              <a:t>100,000 news items on four different topics: economy, </a:t>
            </a:r>
            <a:r>
              <a:rPr lang="en-US" altLang="zh-TW" dirty="0" smtClean="0"/>
              <a:t>Microsoft</a:t>
            </a:r>
            <a:r>
              <a:rPr lang="en-US" altLang="zh-TW" dirty="0"/>
              <a:t>, </a:t>
            </a:r>
            <a:r>
              <a:rPr lang="en-US" altLang="zh-TW" dirty="0" smtClean="0"/>
              <a:t>Obama, </a:t>
            </a:r>
            <a:r>
              <a:rPr lang="en-US" altLang="zh-TW" dirty="0"/>
              <a:t>and </a:t>
            </a:r>
            <a:r>
              <a:rPr lang="en-US" altLang="zh-TW" dirty="0" smtClean="0"/>
              <a:t>Palestine, during </a:t>
            </a:r>
            <a:r>
              <a:rPr lang="en-US" altLang="zh-TW" dirty="0"/>
              <a:t>November 2015 and July 2016</a:t>
            </a:r>
          </a:p>
          <a:p>
            <a:pPr lvl="1"/>
            <a:r>
              <a:rPr lang="en-US" altLang="zh-TW" dirty="0" smtClean="0"/>
              <a:t>Available at: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archive.ics.uci.edu/ml/datasets/News+Popularity+in+Multiple+Social+Media+Platforms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Format:</a:t>
            </a:r>
          </a:p>
          <a:p>
            <a:pPr lvl="1"/>
            <a:r>
              <a:rPr lang="en-US" altLang="zh-TW" dirty="0" smtClean="0"/>
              <a:t>News data: 1 CSV file</a:t>
            </a:r>
          </a:p>
          <a:p>
            <a:pPr lvl="1"/>
            <a:r>
              <a:rPr lang="en-US" altLang="zh-TW" dirty="0" smtClean="0"/>
              <a:t>Social feedback data: 12 CSV files for 4 topics on 3 platforms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Attributes of News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IDLink</a:t>
            </a:r>
            <a:r>
              <a:rPr lang="en-US" altLang="zh-TW" dirty="0" smtClean="0"/>
              <a:t> </a:t>
            </a:r>
            <a:r>
              <a:rPr lang="en-US" altLang="zh-TW" dirty="0"/>
              <a:t>(numeric): Unique identifier of news items </a:t>
            </a:r>
            <a:endParaRPr lang="en-US" altLang="zh-TW" dirty="0" smtClean="0"/>
          </a:p>
          <a:p>
            <a:r>
              <a:rPr lang="en-US" altLang="zh-TW" b="1" dirty="0" smtClean="0"/>
              <a:t>Title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en-US" altLang="zh-TW" dirty="0"/>
              <a:t>): Title of the news item according to the official media sources </a:t>
            </a:r>
            <a:endParaRPr lang="en-US" altLang="zh-TW" dirty="0" smtClean="0"/>
          </a:p>
          <a:p>
            <a:r>
              <a:rPr lang="en-US" altLang="zh-TW" b="1" dirty="0" smtClean="0"/>
              <a:t>Headline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en-US" altLang="zh-TW" dirty="0"/>
              <a:t>): Headline of the news item according to the official media sources </a:t>
            </a:r>
            <a:endParaRPr lang="en-US" altLang="zh-TW" dirty="0" smtClean="0"/>
          </a:p>
          <a:p>
            <a:r>
              <a:rPr lang="en-US" altLang="zh-TW" dirty="0" smtClean="0"/>
              <a:t>Source </a:t>
            </a:r>
            <a:r>
              <a:rPr lang="en-US" altLang="zh-TW" dirty="0"/>
              <a:t>(string): Original news outlet that published the news item </a:t>
            </a:r>
            <a:endParaRPr lang="en-US" altLang="zh-TW" dirty="0" smtClean="0"/>
          </a:p>
          <a:p>
            <a:r>
              <a:rPr lang="en-US" altLang="zh-TW" b="1" dirty="0" smtClean="0"/>
              <a:t>Topic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en-US" altLang="zh-TW" dirty="0"/>
              <a:t>): Query topic used to obtain the items in the official media sources </a:t>
            </a:r>
            <a:endParaRPr lang="en-US" altLang="zh-TW" dirty="0" smtClean="0"/>
          </a:p>
          <a:p>
            <a:r>
              <a:rPr lang="en-US" altLang="zh-TW" b="1" dirty="0" err="1" smtClean="0"/>
              <a:t>PublishDate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00FF"/>
                </a:solidFill>
              </a:rPr>
              <a:t>timestamp</a:t>
            </a:r>
            <a:r>
              <a:rPr lang="en-US" altLang="zh-TW" dirty="0"/>
              <a:t>): Date and time of the news items' publication </a:t>
            </a:r>
            <a:endParaRPr lang="en-US" altLang="zh-TW" dirty="0" smtClean="0"/>
          </a:p>
          <a:p>
            <a:r>
              <a:rPr lang="en-US" altLang="zh-TW" b="1" dirty="0" err="1" smtClean="0"/>
              <a:t>SentimentTitle</a:t>
            </a:r>
            <a:r>
              <a:rPr lang="en-US" altLang="zh-TW" dirty="0" smtClean="0"/>
              <a:t> </a:t>
            </a:r>
            <a:r>
              <a:rPr lang="en-US" altLang="zh-TW" dirty="0"/>
              <a:t>(numeric): Sentiment score of the text in the news items' title </a:t>
            </a:r>
            <a:endParaRPr lang="en-US" altLang="zh-TW" dirty="0" smtClean="0"/>
          </a:p>
          <a:p>
            <a:r>
              <a:rPr lang="en-US" altLang="zh-TW" b="1" dirty="0" err="1" smtClean="0"/>
              <a:t>SentimentHeadline</a:t>
            </a:r>
            <a:r>
              <a:rPr lang="en-US" altLang="zh-TW" dirty="0" smtClean="0"/>
              <a:t> </a:t>
            </a:r>
            <a:r>
              <a:rPr lang="en-US" altLang="zh-TW" dirty="0"/>
              <a:t>(numeric): Sentiment score of the text in the news items' headline </a:t>
            </a:r>
            <a:endParaRPr lang="en-US" altLang="zh-TW" dirty="0" smtClean="0"/>
          </a:p>
          <a:p>
            <a:r>
              <a:rPr lang="en-US" altLang="zh-TW" dirty="0" smtClean="0"/>
              <a:t>Facebook </a:t>
            </a:r>
            <a:r>
              <a:rPr lang="en-US" altLang="zh-TW" dirty="0"/>
              <a:t>(numeric): Final value of the news items' popularity according to the social media source Facebook </a:t>
            </a:r>
            <a:endParaRPr lang="en-US" altLang="zh-TW" dirty="0" smtClean="0"/>
          </a:p>
          <a:p>
            <a:r>
              <a:rPr lang="en-US" altLang="zh-TW" dirty="0" err="1" smtClean="0"/>
              <a:t>GooglePlus</a:t>
            </a:r>
            <a:r>
              <a:rPr lang="en-US" altLang="zh-TW" dirty="0" smtClean="0"/>
              <a:t> </a:t>
            </a:r>
            <a:r>
              <a:rPr lang="en-US" altLang="zh-TW" dirty="0"/>
              <a:t>(numeric): Final value of the news items' popularity according to the social media source Google+ </a:t>
            </a:r>
            <a:endParaRPr lang="en-US" altLang="zh-TW" dirty="0" smtClean="0"/>
          </a:p>
          <a:p>
            <a:r>
              <a:rPr lang="en-US" altLang="zh-TW" dirty="0" smtClean="0"/>
              <a:t>LinkedIn </a:t>
            </a:r>
            <a:r>
              <a:rPr lang="en-US" altLang="zh-TW" dirty="0"/>
              <a:t>(numeric): Final value of the news items' popularity according to the social media source LinkedIn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Attributes of Social Feedback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IDLink</a:t>
            </a:r>
            <a:r>
              <a:rPr lang="en-US" altLang="zh-TW" dirty="0"/>
              <a:t> (numeric): Unique identifier of news items </a:t>
            </a:r>
            <a:endParaRPr lang="en-US" altLang="zh-TW" dirty="0" smtClean="0"/>
          </a:p>
          <a:p>
            <a:r>
              <a:rPr lang="en-US" altLang="zh-TW" dirty="0" smtClean="0"/>
              <a:t>TS1 </a:t>
            </a:r>
            <a:r>
              <a:rPr lang="en-US" altLang="zh-TW" dirty="0"/>
              <a:t>(numeric): Level of popularity in time slice 1 (0-20 minutes upon publication) </a:t>
            </a:r>
            <a:endParaRPr lang="en-US" altLang="zh-TW" dirty="0" smtClean="0"/>
          </a:p>
          <a:p>
            <a:r>
              <a:rPr lang="en-US" altLang="zh-TW" dirty="0" smtClean="0"/>
              <a:t>TS2 </a:t>
            </a:r>
            <a:r>
              <a:rPr lang="en-US" altLang="zh-TW" dirty="0"/>
              <a:t>(numeric): Level of popularity in time slice 2 (20-40 minutes upon publication) </a:t>
            </a:r>
            <a:endParaRPr lang="en-US" altLang="zh-TW" dirty="0" smtClean="0"/>
          </a:p>
          <a:p>
            <a:r>
              <a:rPr lang="en-US" altLang="zh-TW" dirty="0" err="1" smtClean="0"/>
              <a:t>TSx</a:t>
            </a:r>
            <a:r>
              <a:rPr lang="en-US" altLang="zh-TW" dirty="0" smtClean="0"/>
              <a:t> </a:t>
            </a:r>
            <a:r>
              <a:rPr lang="en-US" altLang="zh-TW" dirty="0"/>
              <a:t>(numeric): Level of popularity in time slice </a:t>
            </a:r>
            <a:r>
              <a:rPr lang="en-US" altLang="zh-TW" dirty="0" smtClean="0"/>
              <a:t>x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TS144 </a:t>
            </a:r>
            <a:r>
              <a:rPr lang="en-US" altLang="zh-TW" dirty="0"/>
              <a:t>(numeric): Final level of popularity after 2 days upon publication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0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Subtasks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(1) </a:t>
            </a:r>
            <a:r>
              <a:rPr lang="en-US" altLang="zh-TW" dirty="0" smtClean="0"/>
              <a:t>In news data, count the words in two fields: ‘Title’ and ‘Headline’ respectively, and list the most frequent words according to </a:t>
            </a:r>
            <a:r>
              <a:rPr lang="en-US" altLang="zh-TW" dirty="0"/>
              <a:t>the term frequency </a:t>
            </a:r>
            <a:r>
              <a:rPr lang="en-US" altLang="zh-TW" dirty="0" smtClean="0"/>
              <a:t>in descending order, in total, per day, and per topic, respectively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20pt</a:t>
            </a:r>
            <a:r>
              <a:rPr lang="en-US" altLang="zh-TW" dirty="0"/>
              <a:t>) (2) </a:t>
            </a:r>
            <a:r>
              <a:rPr lang="en-US" altLang="zh-TW" dirty="0" smtClean="0"/>
              <a:t>In social feedback data, calculate the average popularity of each news by hour, and by day, respectively (for each platform)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(3) </a:t>
            </a:r>
            <a:r>
              <a:rPr lang="en-US" altLang="zh-TW" dirty="0"/>
              <a:t>In </a:t>
            </a:r>
            <a:r>
              <a:rPr lang="en-US" altLang="zh-TW" dirty="0" smtClean="0"/>
              <a:t>news </a:t>
            </a:r>
            <a:r>
              <a:rPr lang="en-US" altLang="zh-TW" dirty="0"/>
              <a:t>data, calculate the </a:t>
            </a:r>
            <a:r>
              <a:rPr lang="en-US" altLang="zh-TW" dirty="0" smtClean="0"/>
              <a:t>sum and average sentiment score </a:t>
            </a:r>
            <a:r>
              <a:rPr lang="en-US" altLang="zh-TW" dirty="0"/>
              <a:t>of each </a:t>
            </a:r>
            <a:r>
              <a:rPr lang="en-US" altLang="zh-TW" dirty="0" smtClean="0"/>
              <a:t>topic, </a:t>
            </a:r>
            <a:r>
              <a:rPr lang="en-US" altLang="zh-TW" dirty="0"/>
              <a:t>respectively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/>
              <a:t>) </a:t>
            </a:r>
            <a:r>
              <a:rPr lang="en-US" altLang="zh-TW" dirty="0" smtClean="0"/>
              <a:t>(4) From subtask (1), for the top-100 frequent words per topic in titles and headlines, calculate their co-occurrence matrices (100x100), respectively. Each entry in the matrix will contain the co-occurrence frequency in all news titles and headlines, respectively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(1) 6 sorted lists of top-frequent words: {in total, per day, per topic}{for titles, headlines}</a:t>
            </a:r>
          </a:p>
          <a:p>
            <a:pPr lvl="1"/>
            <a:r>
              <a:rPr lang="en-US" altLang="zh-TW" dirty="0" smtClean="0"/>
              <a:t>Each line: </a:t>
            </a:r>
            <a:r>
              <a:rPr lang="en-US" altLang="zh-TW" dirty="0" smtClean="0">
                <a:solidFill>
                  <a:srgbClr val="FF0000"/>
                </a:solidFill>
              </a:rPr>
              <a:t>&lt;word&gt; &lt;count&gt;</a:t>
            </a:r>
            <a:r>
              <a:rPr lang="en-US" altLang="zh-TW" dirty="0" smtClean="0"/>
              <a:t> (in total)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              &lt;</a:t>
            </a:r>
            <a:r>
              <a:rPr lang="en-US" altLang="zh-TW" dirty="0">
                <a:solidFill>
                  <a:srgbClr val="FF0000"/>
                </a:solidFill>
              </a:rPr>
              <a:t>date&gt;/&lt;topic&gt;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&lt;word&gt; &lt;count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en-US" altLang="zh-TW" dirty="0" smtClean="0"/>
              <a:t> (per day/per topic)</a:t>
            </a:r>
          </a:p>
          <a:p>
            <a:pPr lvl="1"/>
            <a:r>
              <a:rPr lang="en-US" altLang="zh-TW" dirty="0" smtClean="0"/>
              <a:t>For sorted lists per day/per topic, you can also separate them into individual lists by day/by topic </a:t>
            </a:r>
          </a:p>
          <a:p>
            <a:pPr lvl="2"/>
            <a:r>
              <a:rPr lang="en-US" altLang="zh-TW" dirty="0" smtClean="0"/>
              <a:t>That will make more numbers of sorted lists: n*2 lists by day, and 4*2 by topic</a:t>
            </a:r>
          </a:p>
          <a:p>
            <a:r>
              <a:rPr lang="en-US" altLang="zh-TW" dirty="0" smtClean="0"/>
              <a:t>(2) 6 files: {by hour, by day} {3 platforms}</a:t>
            </a:r>
          </a:p>
          <a:p>
            <a:pPr lvl="1"/>
            <a:r>
              <a:rPr lang="en-US" altLang="zh-TW" dirty="0" smtClean="0"/>
              <a:t>Each line: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 err="1" smtClean="0">
                <a:solidFill>
                  <a:srgbClr val="FF0000"/>
                </a:solidFill>
              </a:rPr>
              <a:t>avg</a:t>
            </a:r>
            <a:r>
              <a:rPr lang="en-US" altLang="zh-TW" dirty="0" smtClean="0">
                <a:solidFill>
                  <a:srgbClr val="FF0000"/>
                </a:solidFill>
              </a:rPr>
              <a:t> popularity&gt;</a:t>
            </a:r>
          </a:p>
          <a:p>
            <a:r>
              <a:rPr lang="en-US" altLang="zh-TW" dirty="0" smtClean="0"/>
              <a:t>(3) 8 values: {sum,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} {4 topics}</a:t>
            </a:r>
          </a:p>
          <a:p>
            <a:r>
              <a:rPr lang="en-US" altLang="zh-TW" dirty="0" smtClean="0"/>
              <a:t>(4) 8 100x100 matrices: {title, headline} {4 topics}</a:t>
            </a:r>
          </a:p>
          <a:p>
            <a:pPr lvl="1"/>
            <a:r>
              <a:rPr lang="en-US" altLang="zh-TW" dirty="0" smtClean="0"/>
              <a:t>Each entry </a:t>
            </a:r>
            <a:r>
              <a:rPr lang="en-US" altLang="zh-TW" dirty="0" err="1" smtClean="0"/>
              <a:t>m</a:t>
            </a:r>
            <a:r>
              <a:rPr lang="en-US" altLang="zh-TW" baseline="-25000" dirty="0" err="1" smtClean="0"/>
              <a:t>ij</a:t>
            </a:r>
            <a:r>
              <a:rPr lang="en-US" altLang="zh-TW" dirty="0" smtClean="0"/>
              <a:t> in the matrix: the co-occurrence frequency of 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j</a:t>
            </a:r>
            <a:endParaRPr lang="en-US" altLang="zh-TW" baseline="-25000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/>
              <a:t>Your environment </a:t>
            </a:r>
            <a:r>
              <a:rPr lang="en-US" altLang="zh-TW" dirty="0" smtClean="0"/>
              <a:t>setup</a:t>
            </a:r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Nov. 16, 2021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Programs or projects in electronic files must be submitted </a:t>
            </a:r>
            <a:r>
              <a:rPr lang="en-US" altLang="zh-TW" dirty="0" smtClean="0"/>
              <a:t>online </a:t>
            </a:r>
            <a:r>
              <a:rPr lang="en-US" altLang="zh-TW" dirty="0"/>
              <a:t>at  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 smtClean="0"/>
              <a:t>If </a:t>
            </a:r>
            <a:r>
              <a:rPr lang="en-US" altLang="zh-TW" dirty="0"/>
              <a:t>you cannot successfully submit your work, please contact with the TA </a:t>
            </a:r>
            <a:r>
              <a:rPr lang="en-US" altLang="zh-TW" dirty="0" smtClean="0"/>
              <a:t>and </a:t>
            </a:r>
            <a:r>
              <a:rPr lang="en-US" altLang="zh-TW" dirty="0"/>
              <a:t>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547</Words>
  <Application>Microsoft Office PowerPoint</Application>
  <PresentationFormat>寬螢幕</PresentationFormat>
  <Paragraphs>87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Big Data Mining: HW#2</vt:lpstr>
      <vt:lpstr>Programming Exercise: Analyzing Different Data Types</vt:lpstr>
      <vt:lpstr>Input Data </vt:lpstr>
      <vt:lpstr>Attributes of News Data</vt:lpstr>
      <vt:lpstr>Attributes of Social Feedback Data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諸政安</cp:lastModifiedBy>
  <cp:revision>49</cp:revision>
  <dcterms:created xsi:type="dcterms:W3CDTF">2017-03-16T10:08:31Z</dcterms:created>
  <dcterms:modified xsi:type="dcterms:W3CDTF">2021-11-04T17:28:32Z</dcterms:modified>
</cp:coreProperties>
</file>