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3" r:id="rId5"/>
    <p:sldId id="277" r:id="rId6"/>
    <p:sldId id="274" r:id="rId7"/>
    <p:sldId id="276" r:id="rId8"/>
    <p:sldId id="275" r:id="rId9"/>
    <p:sldId id="270" r:id="rId10"/>
    <p:sldId id="278" r:id="rId11"/>
    <p:sldId id="279" r:id="rId12"/>
    <p:sldId id="280" r:id="rId13"/>
    <p:sldId id="271" r:id="rId14"/>
    <p:sldId id="281" r:id="rId15"/>
    <p:sldId id="282" r:id="rId16"/>
    <p:sldId id="283" r:id="rId17"/>
    <p:sldId id="284" r:id="rId18"/>
    <p:sldId id="285" r:id="rId19"/>
    <p:sldId id="287" r:id="rId20"/>
    <p:sldId id="259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68" r:id="rId29"/>
    <p:sldId id="26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0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7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9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5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0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7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1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8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E9AD-F159-42D1-95F8-5C3495DAD30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053FE-AB89-4D66-813B-E8E2CB52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计算机网络研讨课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 smtClean="0"/>
              <a:t>网络传输机制实验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r>
              <a:rPr lang="zh-CN" altLang="en-US" dirty="0"/>
              <a:t>袁峥</a:t>
            </a:r>
          </a:p>
        </p:txBody>
      </p:sp>
    </p:spTree>
    <p:extLst>
      <p:ext uri="{BB962C8B-B14F-4D97-AF65-F5344CB8AC3E}">
        <p14:creationId xmlns:p14="http://schemas.microsoft.com/office/powerpoint/2010/main" val="346151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数据接收和缓存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协议栈收到数据包后，使用接收缓存来存储相应数据，供应用程序读取</a:t>
            </a:r>
          </a:p>
          <a:p>
            <a:pPr lvl="1"/>
            <a:r>
              <a:rPr lang="zh-CN" altLang="en-US" dirty="0" smtClean="0"/>
              <a:t>使用环形缓存</a:t>
            </a:r>
            <a:r>
              <a:rPr lang="en-US" altLang="zh-CN" dirty="0" smtClean="0"/>
              <a:t>(ring buffer)</a:t>
            </a:r>
            <a:r>
              <a:rPr lang="zh-CN" altLang="en-US" dirty="0" smtClean="0"/>
              <a:t>来实现</a:t>
            </a:r>
          </a:p>
          <a:p>
            <a:pPr lvl="1"/>
            <a:r>
              <a:rPr lang="zh-CN" altLang="en-US" dirty="0" smtClean="0"/>
              <a:t>接收缓存大小为</a:t>
            </a:r>
            <a:r>
              <a:rPr lang="en-US" altLang="zh-CN" dirty="0" err="1" smtClean="0"/>
              <a:t>recv_window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使用锁（</a:t>
            </a:r>
            <a:r>
              <a:rPr lang="en-US" altLang="zh-CN" dirty="0" err="1" smtClean="0"/>
              <a:t>pthread_mutex_t</a:t>
            </a:r>
            <a:r>
              <a:rPr lang="zh-CN" altLang="en-US" dirty="0" smtClean="0"/>
              <a:t>）来防止读写冲突</a:t>
            </a:r>
          </a:p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72C7B4-B7F5-45CD-9492-D9CFC3534FD3}"/>
              </a:ext>
            </a:extLst>
          </p:cNvPr>
          <p:cNvSpPr/>
          <p:nvPr/>
        </p:nvSpPr>
        <p:spPr>
          <a:xfrm>
            <a:off x="3606940" y="5047720"/>
            <a:ext cx="4766442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3B3E67-72A8-49C3-B0CD-68D2F0BFA850}"/>
              </a:ext>
            </a:extLst>
          </p:cNvPr>
          <p:cNvSpPr txBox="1"/>
          <p:nvPr/>
        </p:nvSpPr>
        <p:spPr>
          <a:xfrm>
            <a:off x="5094154" y="5952900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Receiving Buffer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4D025E-BB9B-4B41-9E50-069C23167C21}"/>
              </a:ext>
            </a:extLst>
          </p:cNvPr>
          <p:cNvSpPr txBox="1"/>
          <p:nvPr/>
        </p:nvSpPr>
        <p:spPr>
          <a:xfrm>
            <a:off x="2750347" y="518624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head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D50135-7079-4DF1-9133-6DA75F8C5493}"/>
              </a:ext>
            </a:extLst>
          </p:cNvPr>
          <p:cNvSpPr txBox="1"/>
          <p:nvPr/>
        </p:nvSpPr>
        <p:spPr>
          <a:xfrm>
            <a:off x="8646919" y="5186247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tail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71F5B8-CAC2-45DC-BE4E-FA1378CA4B09}"/>
              </a:ext>
            </a:extLst>
          </p:cNvPr>
          <p:cNvCxnSpPr/>
          <p:nvPr/>
        </p:nvCxnSpPr>
        <p:spPr>
          <a:xfrm>
            <a:off x="4379451" y="4564245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F32C68F-A634-402E-8E93-40E2D4699599}"/>
              </a:ext>
            </a:extLst>
          </p:cNvPr>
          <p:cNvCxnSpPr/>
          <p:nvPr/>
        </p:nvCxnSpPr>
        <p:spPr>
          <a:xfrm>
            <a:off x="6991271" y="4564245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0200D15-4194-430D-A2DB-0CFD0AF61DB4}"/>
              </a:ext>
            </a:extLst>
          </p:cNvPr>
          <p:cNvSpPr txBox="1"/>
          <p:nvPr/>
        </p:nvSpPr>
        <p:spPr>
          <a:xfrm>
            <a:off x="3473113" y="4048370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Application reads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F70685-750C-4535-A7A1-69B2734FB371}"/>
              </a:ext>
            </a:extLst>
          </p:cNvPr>
          <p:cNvSpPr txBox="1"/>
          <p:nvPr/>
        </p:nvSpPr>
        <p:spPr>
          <a:xfrm>
            <a:off x="6136133" y="4071301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TCP Stack writes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2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数据发送流程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tcp_sock.c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tcp_sock_write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将大的数据包拆分成小包（</a:t>
            </a:r>
            <a:r>
              <a:rPr lang="en-US" altLang="zh-CN" dirty="0" smtClean="0"/>
              <a:t>MTU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ETH_FRAME_LEN </a:t>
            </a:r>
            <a:r>
              <a:rPr lang="en-US" altLang="zh-CN" dirty="0" smtClean="0">
                <a:solidFill>
                  <a:srgbClr val="FF0000"/>
                </a:solidFill>
              </a:rPr>
              <a:t>1500</a:t>
            </a:r>
            <a:r>
              <a:rPr lang="zh-CN" altLang="en-US" dirty="0" smtClean="0">
                <a:solidFill>
                  <a:srgbClr val="FF0000"/>
                </a:solidFill>
              </a:rPr>
              <a:t>？？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如果发送窗口未满，则通过</a:t>
            </a:r>
            <a:r>
              <a:rPr lang="en-US" altLang="zh-CN" dirty="0" err="1"/>
              <a:t>tcp_send_packet</a:t>
            </a:r>
            <a:r>
              <a:rPr lang="zh-CN" altLang="en-US" dirty="0" smtClean="0"/>
              <a:t>发送，否则</a:t>
            </a:r>
            <a:r>
              <a:rPr lang="en-US" altLang="zh-CN" dirty="0" err="1" smtClean="0"/>
              <a:t>sleep_on</a:t>
            </a:r>
            <a:r>
              <a:rPr lang="zh-CN" altLang="en-US" dirty="0" smtClean="0"/>
              <a:t>，等待收到对端发来的数据包更新窗口大小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00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数据接收流程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tcp_in.c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tcp_recv_data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更新窗口大小</a:t>
            </a:r>
            <a:endParaRPr lang="en-US" altLang="zh-CN" dirty="0" smtClean="0"/>
          </a:p>
          <a:p>
            <a:r>
              <a:rPr lang="zh-CN" altLang="en-US" dirty="0" smtClean="0"/>
              <a:t>判断</a:t>
            </a:r>
            <a:r>
              <a:rPr lang="en-US" altLang="zh-CN" dirty="0" smtClean="0"/>
              <a:t>tsk-&gt;</a:t>
            </a:r>
            <a:r>
              <a:rPr lang="en-US" altLang="zh-CN" dirty="0" err="1" smtClean="0"/>
              <a:t>rcv_nxt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cb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seq</a:t>
            </a:r>
            <a:endParaRPr lang="en-US" altLang="zh-CN" dirty="0"/>
          </a:p>
          <a:p>
            <a:pPr lvl="1"/>
            <a:r>
              <a:rPr lang="zh-CN" altLang="en-US" dirty="0" smtClean="0"/>
              <a:t>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写入</a:t>
            </a:r>
            <a:r>
              <a:rPr lang="en-US" altLang="zh-CN" dirty="0" err="1" smtClean="0"/>
              <a:t>ring_buffer</a:t>
            </a:r>
            <a:r>
              <a:rPr lang="zh-CN" altLang="en-US" dirty="0" smtClean="0"/>
              <a:t>，如果原来为空则</a:t>
            </a:r>
            <a:r>
              <a:rPr lang="en-US" altLang="zh-CN" dirty="0" err="1" smtClean="0"/>
              <a:t>wake_up</a:t>
            </a:r>
            <a:r>
              <a:rPr lang="en-US" altLang="zh-CN" dirty="0" smtClean="0"/>
              <a:t>(tsk-&gt;</a:t>
            </a:r>
            <a:r>
              <a:rPr lang="en-US" altLang="zh-CN" dirty="0" err="1" smtClean="0"/>
              <a:t>wait_recv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更新</a:t>
            </a:r>
            <a:r>
              <a:rPr lang="en-US" altLang="zh-CN" dirty="0" err="1" smtClean="0"/>
              <a:t>rcv_wnd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rcv_nxt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snd_una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否，非连续包，实验三处理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27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可靠传输实验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对比实验二</a:t>
            </a:r>
            <a:endParaRPr lang="en-GB" altLang="zh-CN" dirty="0" smtClean="0"/>
          </a:p>
          <a:p>
            <a:r>
              <a:rPr lang="en-GB" altLang="zh-CN" dirty="0" err="1" smtClean="0"/>
              <a:t>tcp_process</a:t>
            </a:r>
            <a:endParaRPr lang="en-GB" altLang="zh-CN" dirty="0" smtClean="0"/>
          </a:p>
          <a:p>
            <a:r>
              <a:rPr lang="en-GB" altLang="zh-CN" dirty="0" smtClean="0"/>
              <a:t>TCP</a:t>
            </a:r>
            <a:r>
              <a:rPr lang="zh-CN" altLang="zh-CN" dirty="0"/>
              <a:t>连接建立阶段的丢包</a:t>
            </a:r>
            <a:r>
              <a:rPr lang="zh-CN" altLang="zh-CN" dirty="0" smtClean="0"/>
              <a:t>处理</a:t>
            </a:r>
            <a:endParaRPr lang="en-US" altLang="zh-CN" dirty="0" smtClean="0"/>
          </a:p>
          <a:p>
            <a:r>
              <a:rPr lang="en-GB" altLang="zh-CN" dirty="0"/>
              <a:t>TCP</a:t>
            </a:r>
            <a:r>
              <a:rPr lang="zh-CN" altLang="zh-CN" dirty="0"/>
              <a:t>连接断开阶段的丢包处理</a:t>
            </a:r>
            <a:endParaRPr lang="en-US" altLang="zh-CN" dirty="0" smtClean="0"/>
          </a:p>
          <a:p>
            <a:r>
              <a:rPr lang="zh-CN" altLang="en-US" dirty="0" smtClean="0"/>
              <a:t>发送窗口大小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78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对比实验二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增加两个队列（</a:t>
            </a:r>
            <a:r>
              <a:rPr lang="en-US" altLang="zh-CN" dirty="0" err="1" smtClean="0"/>
              <a:t>snd_buffer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rcv_ofo_buffer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增加对收到非连续包的处理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rcv_ofo_buffer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收到连续包时，要检查</a:t>
            </a:r>
            <a:r>
              <a:rPr lang="en-US" altLang="zh-CN" dirty="0" err="1" smtClean="0"/>
              <a:t>rcv_ofo_buffer</a:t>
            </a:r>
            <a:r>
              <a:rPr lang="zh-CN" altLang="en-US" dirty="0" smtClean="0"/>
              <a:t>中是否有与其相邻的</a:t>
            </a:r>
            <a:endParaRPr lang="en-US" altLang="zh-CN" dirty="0" smtClean="0"/>
          </a:p>
          <a:p>
            <a:r>
              <a:rPr lang="zh-CN" altLang="en-US" dirty="0"/>
              <a:t>发包</a:t>
            </a:r>
            <a:r>
              <a:rPr lang="zh-CN" altLang="en-US" dirty="0" smtClean="0"/>
              <a:t>时要另外拷贝一份在</a:t>
            </a:r>
            <a:r>
              <a:rPr lang="en-US" altLang="zh-CN" dirty="0" err="1" smtClean="0"/>
              <a:t>snd_buffer</a:t>
            </a:r>
            <a:r>
              <a:rPr lang="zh-CN" altLang="en-US" dirty="0" smtClean="0"/>
              <a:t>，等待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过后删除</a:t>
            </a:r>
            <a:endParaRPr lang="en-US" altLang="zh-CN" dirty="0" smtClean="0"/>
          </a:p>
          <a:p>
            <a:r>
              <a:rPr lang="zh-CN" altLang="en-US" dirty="0" smtClean="0"/>
              <a:t>增加计时器</a:t>
            </a:r>
            <a:r>
              <a:rPr lang="en-US" altLang="zh-CN" dirty="0" err="1" smtClean="0"/>
              <a:t>retrans_timer</a:t>
            </a:r>
            <a:r>
              <a:rPr lang="zh-CN" altLang="en-US" dirty="0" smtClean="0"/>
              <a:t>，收到新的数据包时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，超时重传</a:t>
            </a:r>
            <a:r>
              <a:rPr lang="en-US" altLang="zh-CN" dirty="0" err="1" smtClean="0"/>
              <a:t>snd_buffer</a:t>
            </a:r>
            <a:r>
              <a:rPr lang="zh-CN" altLang="en-US" dirty="0" smtClean="0"/>
              <a:t>中第一个包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43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cp_process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原来的设计是根据收到的包的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类型不同进入不同的流程，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此次实验改为根据当前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不同状态进入不同的流程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3800"/>
            <a:ext cx="56959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TCP</a:t>
            </a:r>
            <a:r>
              <a:rPr lang="zh-CN" altLang="zh-CN" dirty="0" smtClean="0"/>
              <a:t>连接建立阶段的丢包处理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3360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①</a:t>
            </a:r>
            <a:r>
              <a:rPr lang="en-GB" altLang="zh-CN" dirty="0"/>
              <a:t>client</a:t>
            </a:r>
            <a:r>
              <a:rPr lang="zh-CN" altLang="zh-CN" dirty="0"/>
              <a:t>向</a:t>
            </a:r>
            <a:r>
              <a:rPr lang="en-GB" altLang="zh-CN" dirty="0"/>
              <a:t>server</a:t>
            </a:r>
            <a:r>
              <a:rPr lang="zh-CN" altLang="zh-CN" dirty="0"/>
              <a:t>发送的</a:t>
            </a:r>
            <a:r>
              <a:rPr lang="en-GB" altLang="zh-CN" dirty="0"/>
              <a:t>SYN</a:t>
            </a:r>
            <a:r>
              <a:rPr lang="zh-CN" altLang="zh-CN" dirty="0"/>
              <a:t>丢包</a:t>
            </a:r>
          </a:p>
          <a:p>
            <a:pPr>
              <a:lnSpc>
                <a:spcPct val="150000"/>
              </a:lnSpc>
            </a:pPr>
            <a:r>
              <a:rPr lang="en-GB" altLang="zh-CN" dirty="0"/>
              <a:t>	</a:t>
            </a:r>
            <a:r>
              <a:rPr lang="zh-CN" altLang="zh-CN" sz="2000" dirty="0"/>
              <a:t>如果</a:t>
            </a:r>
            <a:r>
              <a:rPr lang="en-GB" altLang="zh-CN" sz="2000" dirty="0"/>
              <a:t>SYN</a:t>
            </a:r>
            <a:r>
              <a:rPr lang="zh-CN" altLang="zh-CN" sz="2000" dirty="0"/>
              <a:t>丢了，</a:t>
            </a:r>
            <a:r>
              <a:rPr lang="en-GB" altLang="zh-CN" sz="2000" dirty="0"/>
              <a:t>client</a:t>
            </a:r>
            <a:r>
              <a:rPr lang="zh-CN" altLang="zh-CN" sz="2000" dirty="0"/>
              <a:t>在</a:t>
            </a:r>
            <a:r>
              <a:rPr lang="en-GB" altLang="zh-CN" sz="2000" dirty="0"/>
              <a:t>SYN_SENT</a:t>
            </a:r>
            <a:r>
              <a:rPr lang="zh-CN" altLang="zh-CN" sz="2000" dirty="0"/>
              <a:t>状态会超时重传，不会产生问题。</a:t>
            </a:r>
          </a:p>
          <a:p>
            <a:r>
              <a:rPr lang="zh-CN" altLang="zh-CN" dirty="0"/>
              <a:t>②</a:t>
            </a:r>
            <a:r>
              <a:rPr lang="en-GB" altLang="zh-CN" dirty="0"/>
              <a:t>server</a:t>
            </a:r>
            <a:r>
              <a:rPr lang="zh-CN" altLang="zh-CN" dirty="0"/>
              <a:t>向</a:t>
            </a:r>
            <a:r>
              <a:rPr lang="en-GB" altLang="zh-CN" dirty="0"/>
              <a:t>client</a:t>
            </a:r>
            <a:r>
              <a:rPr lang="zh-CN" altLang="zh-CN" dirty="0"/>
              <a:t>发送的</a:t>
            </a:r>
            <a:r>
              <a:rPr lang="en-GB" altLang="zh-CN" dirty="0"/>
              <a:t>SYN|ACK</a:t>
            </a:r>
            <a:r>
              <a:rPr lang="zh-CN" altLang="zh-CN" dirty="0"/>
              <a:t>丢包</a:t>
            </a:r>
          </a:p>
          <a:p>
            <a:pPr>
              <a:lnSpc>
                <a:spcPct val="160000"/>
              </a:lnSpc>
            </a:pPr>
            <a:r>
              <a:rPr lang="en-GB" altLang="zh-CN" dirty="0"/>
              <a:t>	</a:t>
            </a:r>
            <a:r>
              <a:rPr lang="zh-CN" altLang="zh-CN" sz="2200" dirty="0"/>
              <a:t>如果</a:t>
            </a:r>
            <a:r>
              <a:rPr lang="en-GB" altLang="zh-CN" sz="2200" dirty="0"/>
              <a:t>server</a:t>
            </a:r>
            <a:r>
              <a:rPr lang="zh-CN" altLang="zh-CN" sz="2200" dirty="0"/>
              <a:t>在</a:t>
            </a:r>
            <a:r>
              <a:rPr lang="en-GB" altLang="zh-CN" sz="2200" dirty="0"/>
              <a:t>LISTEN</a:t>
            </a:r>
            <a:r>
              <a:rPr lang="zh-CN" altLang="zh-CN" sz="2200" dirty="0"/>
              <a:t>状态回复的</a:t>
            </a:r>
            <a:r>
              <a:rPr lang="en-GB" altLang="zh-CN" sz="2200" dirty="0"/>
              <a:t>SYN|ACK</a:t>
            </a:r>
            <a:r>
              <a:rPr lang="zh-CN" altLang="zh-CN" sz="2200" dirty="0"/>
              <a:t>丢包，一方面</a:t>
            </a:r>
            <a:r>
              <a:rPr lang="en-GB" altLang="zh-CN" sz="2200" dirty="0"/>
              <a:t>client</a:t>
            </a:r>
            <a:r>
              <a:rPr lang="zh-CN" altLang="zh-CN" sz="2200" dirty="0"/>
              <a:t>会在</a:t>
            </a:r>
            <a:r>
              <a:rPr lang="en-GB" altLang="zh-CN" sz="2200" dirty="0"/>
              <a:t>SYN_SENT</a:t>
            </a:r>
            <a:r>
              <a:rPr lang="zh-CN" altLang="zh-CN" sz="2200" dirty="0"/>
              <a:t>状态超时重传，也就是在</a:t>
            </a:r>
            <a:r>
              <a:rPr lang="en-GB" altLang="zh-CN" sz="2200" dirty="0"/>
              <a:t>server</a:t>
            </a:r>
            <a:r>
              <a:rPr lang="zh-CN" altLang="zh-CN" sz="2200" dirty="0"/>
              <a:t>在</a:t>
            </a:r>
            <a:r>
              <a:rPr lang="en-GB" altLang="zh-CN" sz="2200" dirty="0"/>
              <a:t>SYN_RCVD</a:t>
            </a:r>
            <a:r>
              <a:rPr lang="zh-CN" altLang="zh-CN" sz="2200" dirty="0"/>
              <a:t>状态会收到</a:t>
            </a:r>
            <a:r>
              <a:rPr lang="en-GB" altLang="zh-CN" sz="2200" dirty="0"/>
              <a:t>SYN</a:t>
            </a:r>
            <a:r>
              <a:rPr lang="zh-CN" altLang="zh-CN" sz="2200" dirty="0"/>
              <a:t>包，收到此包直接丢弃，因为</a:t>
            </a:r>
            <a:r>
              <a:rPr lang="en-GB" altLang="zh-CN" sz="2200" dirty="0"/>
              <a:t>SYN|ACK</a:t>
            </a:r>
            <a:r>
              <a:rPr lang="zh-CN" altLang="zh-CN" sz="2200" dirty="0"/>
              <a:t>包本身就会进行超时重传。另一方面，由于该包丢了，因此</a:t>
            </a:r>
            <a:r>
              <a:rPr lang="en-GB" altLang="zh-CN" sz="2200" dirty="0"/>
              <a:t>server</a:t>
            </a:r>
            <a:r>
              <a:rPr lang="zh-CN" altLang="zh-CN" sz="2200" dirty="0"/>
              <a:t>在</a:t>
            </a:r>
            <a:r>
              <a:rPr lang="en-GB" altLang="zh-CN" sz="2200" dirty="0"/>
              <a:t>SYN-RCVD</a:t>
            </a:r>
            <a:r>
              <a:rPr lang="zh-CN" altLang="zh-CN" sz="2200" dirty="0"/>
              <a:t>状态收不到</a:t>
            </a:r>
            <a:r>
              <a:rPr lang="en-GB" altLang="zh-CN" sz="2200" dirty="0"/>
              <a:t>ACK</a:t>
            </a:r>
            <a:r>
              <a:rPr lang="zh-CN" altLang="zh-CN" sz="2200" dirty="0"/>
              <a:t>包，因此会超时重传</a:t>
            </a:r>
            <a:r>
              <a:rPr lang="en-GB" altLang="zh-CN" sz="2200" dirty="0"/>
              <a:t>SYN|ACK</a:t>
            </a:r>
            <a:r>
              <a:rPr lang="zh-CN" altLang="zh-CN" sz="2200" dirty="0"/>
              <a:t>包</a:t>
            </a:r>
            <a:r>
              <a:rPr lang="zh-CN" altLang="zh-CN" sz="2200" dirty="0" smtClean="0"/>
              <a:t>。</a:t>
            </a:r>
            <a:endParaRPr lang="zh-CN" altLang="zh-CN" sz="2200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03" y="2425855"/>
            <a:ext cx="5027467" cy="28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TCP</a:t>
            </a:r>
            <a:r>
              <a:rPr lang="zh-CN" altLang="zh-CN" dirty="0" smtClean="0"/>
              <a:t>连接建立阶段的丢包处理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98099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③</a:t>
            </a:r>
            <a:r>
              <a:rPr lang="en-GB" altLang="zh-CN" dirty="0"/>
              <a:t>client</a:t>
            </a:r>
            <a:r>
              <a:rPr lang="zh-CN" altLang="zh-CN" dirty="0"/>
              <a:t>向</a:t>
            </a:r>
            <a:r>
              <a:rPr lang="en-GB" altLang="zh-CN" dirty="0"/>
              <a:t>server</a:t>
            </a:r>
            <a:r>
              <a:rPr lang="zh-CN" altLang="zh-CN" dirty="0"/>
              <a:t>发送的</a:t>
            </a:r>
            <a:r>
              <a:rPr lang="en-GB" altLang="zh-CN" dirty="0"/>
              <a:t>ACK</a:t>
            </a:r>
            <a:r>
              <a:rPr lang="zh-CN" altLang="zh-CN" dirty="0"/>
              <a:t>丢</a:t>
            </a:r>
            <a:r>
              <a:rPr lang="zh-CN" altLang="zh-CN" dirty="0" smtClean="0"/>
              <a:t>包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	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该</a:t>
            </a:r>
            <a:r>
              <a:rPr lang="en-GB" altLang="zh-CN" sz="2000" dirty="0"/>
              <a:t>ACK</a:t>
            </a:r>
            <a:r>
              <a:rPr lang="zh-CN" altLang="zh-CN" sz="2000" dirty="0"/>
              <a:t>丢包，也会导致</a:t>
            </a:r>
            <a:r>
              <a:rPr lang="en-GB" altLang="zh-CN" sz="2000" dirty="0"/>
              <a:t>server</a:t>
            </a:r>
            <a:r>
              <a:rPr lang="zh-CN" altLang="zh-CN" sz="2000" dirty="0"/>
              <a:t>在</a:t>
            </a:r>
            <a:r>
              <a:rPr lang="en-GB" altLang="zh-CN" sz="2000" dirty="0"/>
              <a:t>SYN_RCVD</a:t>
            </a:r>
            <a:r>
              <a:rPr lang="zh-CN" altLang="zh-CN" sz="2000" dirty="0"/>
              <a:t>状态下重传</a:t>
            </a:r>
            <a:r>
              <a:rPr lang="en-GB" altLang="zh-CN" sz="2000" dirty="0"/>
              <a:t>SYN|ACK</a:t>
            </a:r>
            <a:r>
              <a:rPr lang="zh-CN" altLang="zh-CN" sz="2000" dirty="0"/>
              <a:t>包，因此在</a:t>
            </a:r>
            <a:r>
              <a:rPr lang="en-GB" altLang="zh-CN" sz="2000" dirty="0"/>
              <a:t>ESTABLISHED</a:t>
            </a:r>
            <a:r>
              <a:rPr lang="zh-CN" altLang="zh-CN" sz="2000" dirty="0"/>
              <a:t>状态会收到</a:t>
            </a:r>
            <a:r>
              <a:rPr lang="en-GB" altLang="zh-CN" sz="2000" dirty="0"/>
              <a:t>SYN|ACK</a:t>
            </a:r>
            <a:r>
              <a:rPr lang="zh-CN" altLang="zh-CN" sz="2000" dirty="0"/>
              <a:t>包，回复</a:t>
            </a:r>
            <a:r>
              <a:rPr lang="en-GB" altLang="zh-CN" sz="2000" dirty="0"/>
              <a:t>ACK</a:t>
            </a:r>
            <a:r>
              <a:rPr lang="zh-CN" altLang="zh-CN" sz="2000" dirty="0"/>
              <a:t>包即可。但是此时</a:t>
            </a:r>
            <a:r>
              <a:rPr lang="en-GB" altLang="zh-CN" sz="2000" dirty="0"/>
              <a:t>client</a:t>
            </a:r>
            <a:r>
              <a:rPr lang="zh-CN" altLang="zh-CN" sz="2000" dirty="0"/>
              <a:t>可能已经进入</a:t>
            </a:r>
            <a:r>
              <a:rPr lang="en-GB" altLang="zh-CN" sz="2000" dirty="0"/>
              <a:t>ESTABLISHED</a:t>
            </a:r>
            <a:r>
              <a:rPr lang="zh-CN" altLang="zh-CN" sz="2000" dirty="0"/>
              <a:t>状态并发送了一些数据包，会导致</a:t>
            </a:r>
            <a:r>
              <a:rPr lang="en-GB" altLang="zh-CN" sz="2000" dirty="0"/>
              <a:t>server</a:t>
            </a:r>
            <a:r>
              <a:rPr lang="zh-CN" altLang="zh-CN" sz="2000" dirty="0"/>
              <a:t>在</a:t>
            </a:r>
            <a:r>
              <a:rPr lang="en-GB" altLang="zh-CN" sz="2000" dirty="0"/>
              <a:t>SYN_RCVD</a:t>
            </a:r>
            <a:r>
              <a:rPr lang="zh-CN" altLang="zh-CN" sz="2000" dirty="0"/>
              <a:t>状态下收到数据包，如果数据包中含有</a:t>
            </a:r>
            <a:r>
              <a:rPr lang="en-GB" altLang="zh-CN" sz="2000" dirty="0"/>
              <a:t>ACK</a:t>
            </a:r>
            <a:r>
              <a:rPr lang="zh-CN" altLang="zh-CN" sz="2000" dirty="0"/>
              <a:t>，则</a:t>
            </a:r>
            <a:r>
              <a:rPr lang="en-GB" altLang="zh-CN" sz="2000" dirty="0"/>
              <a:t>server</a:t>
            </a:r>
            <a:r>
              <a:rPr lang="zh-CN" altLang="zh-CN" sz="2000" dirty="0"/>
              <a:t>可以进入</a:t>
            </a:r>
            <a:r>
              <a:rPr lang="en-GB" altLang="zh-CN" sz="2000" dirty="0"/>
              <a:t>ESTABLISHED</a:t>
            </a:r>
            <a:r>
              <a:rPr lang="zh-CN" altLang="zh-CN" sz="2000" dirty="0"/>
              <a:t>状态。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03" y="2425855"/>
            <a:ext cx="5027467" cy="28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6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TCP</a:t>
            </a:r>
            <a:r>
              <a:rPr lang="zh-CN" altLang="zh-CN" dirty="0" smtClean="0"/>
              <a:t>连接断开阶段的丢包处理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69138" cy="4351338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①</a:t>
            </a:r>
            <a:r>
              <a:rPr lang="en-GB" altLang="zh-CN" dirty="0"/>
              <a:t>client</a:t>
            </a:r>
            <a:r>
              <a:rPr lang="zh-CN" altLang="zh-CN" dirty="0"/>
              <a:t>向</a:t>
            </a:r>
            <a:r>
              <a:rPr lang="en-GB" altLang="zh-CN" dirty="0"/>
              <a:t>server</a:t>
            </a:r>
            <a:r>
              <a:rPr lang="zh-CN" altLang="zh-CN" dirty="0"/>
              <a:t>发送的</a:t>
            </a:r>
            <a:r>
              <a:rPr lang="en-GB" altLang="zh-CN" dirty="0"/>
              <a:t>FIN</a:t>
            </a:r>
            <a:r>
              <a:rPr lang="zh-CN" altLang="zh-CN" dirty="0"/>
              <a:t>丢包</a:t>
            </a:r>
          </a:p>
          <a:p>
            <a:pPr>
              <a:lnSpc>
                <a:spcPct val="150000"/>
              </a:lnSpc>
            </a:pPr>
            <a:r>
              <a:rPr lang="en-GB" altLang="zh-CN" sz="2000" dirty="0"/>
              <a:t>	</a:t>
            </a:r>
            <a:r>
              <a:rPr lang="zh-CN" altLang="zh-CN" sz="1700" dirty="0"/>
              <a:t>如果</a:t>
            </a:r>
            <a:r>
              <a:rPr lang="en-GB" altLang="zh-CN" sz="1700" dirty="0"/>
              <a:t>FIN</a:t>
            </a:r>
            <a:r>
              <a:rPr lang="zh-CN" altLang="zh-CN" sz="1700" dirty="0"/>
              <a:t>丢包，</a:t>
            </a:r>
            <a:r>
              <a:rPr lang="en-GB" altLang="zh-CN" sz="1700" dirty="0"/>
              <a:t>client</a:t>
            </a:r>
            <a:r>
              <a:rPr lang="zh-CN" altLang="zh-CN" sz="1700" dirty="0"/>
              <a:t>会在</a:t>
            </a:r>
            <a:r>
              <a:rPr lang="en-GB" altLang="zh-CN" sz="1700" dirty="0"/>
              <a:t>FIN_WAIT_1</a:t>
            </a:r>
            <a:r>
              <a:rPr lang="zh-CN" altLang="zh-CN" sz="1700" dirty="0"/>
              <a:t>状态进行超时重传，不会产生问题。</a:t>
            </a:r>
          </a:p>
          <a:p>
            <a:r>
              <a:rPr lang="zh-CN" altLang="zh-CN" dirty="0"/>
              <a:t>②</a:t>
            </a:r>
            <a:r>
              <a:rPr lang="en-GB" altLang="zh-CN" dirty="0"/>
              <a:t>server</a:t>
            </a:r>
            <a:r>
              <a:rPr lang="zh-CN" altLang="zh-CN" dirty="0"/>
              <a:t>向</a:t>
            </a:r>
            <a:r>
              <a:rPr lang="en-GB" altLang="zh-CN" dirty="0"/>
              <a:t>client</a:t>
            </a:r>
            <a:r>
              <a:rPr lang="zh-CN" altLang="zh-CN" dirty="0"/>
              <a:t>发送的</a:t>
            </a:r>
            <a:r>
              <a:rPr lang="en-GB" altLang="zh-CN" dirty="0"/>
              <a:t>ACK</a:t>
            </a:r>
            <a:r>
              <a:rPr lang="zh-CN" altLang="zh-CN" dirty="0"/>
              <a:t>丢包</a:t>
            </a:r>
          </a:p>
          <a:p>
            <a:pPr>
              <a:lnSpc>
                <a:spcPct val="150000"/>
              </a:lnSpc>
            </a:pPr>
            <a:r>
              <a:rPr lang="en-GB" altLang="zh-CN" sz="2000" dirty="0"/>
              <a:t>	</a:t>
            </a:r>
            <a:r>
              <a:rPr lang="zh-CN" altLang="zh-CN" sz="1700" dirty="0"/>
              <a:t>如果</a:t>
            </a:r>
            <a:r>
              <a:rPr lang="en-GB" altLang="zh-CN" sz="1700" dirty="0"/>
              <a:t>ACK</a:t>
            </a:r>
            <a:r>
              <a:rPr lang="zh-CN" altLang="zh-CN" sz="1700" dirty="0"/>
              <a:t>丢包，</a:t>
            </a:r>
            <a:r>
              <a:rPr lang="en-GB" altLang="zh-CN" sz="1700" dirty="0"/>
              <a:t>client</a:t>
            </a:r>
            <a:r>
              <a:rPr lang="zh-CN" altLang="zh-CN" sz="1700" dirty="0"/>
              <a:t>会在</a:t>
            </a:r>
            <a:r>
              <a:rPr lang="en-GB" altLang="zh-CN" sz="1700" dirty="0"/>
              <a:t>FIN_WAIT_1</a:t>
            </a:r>
            <a:r>
              <a:rPr lang="zh-CN" altLang="zh-CN" sz="1700" dirty="0"/>
              <a:t>状态超时重传</a:t>
            </a:r>
            <a:r>
              <a:rPr lang="en-GB" altLang="zh-CN" sz="1700" dirty="0"/>
              <a:t>FIN</a:t>
            </a:r>
            <a:r>
              <a:rPr lang="zh-CN" altLang="zh-CN" sz="1700" dirty="0"/>
              <a:t>包，也就是说</a:t>
            </a:r>
            <a:r>
              <a:rPr lang="en-GB" altLang="zh-CN" sz="1700" dirty="0"/>
              <a:t>server</a:t>
            </a:r>
            <a:r>
              <a:rPr lang="zh-CN" altLang="zh-CN" sz="1700" dirty="0"/>
              <a:t>会在</a:t>
            </a:r>
            <a:r>
              <a:rPr lang="en-GB" altLang="zh-CN" sz="1700" dirty="0"/>
              <a:t>CLOSE_WAIT</a:t>
            </a:r>
            <a:r>
              <a:rPr lang="zh-CN" altLang="zh-CN" sz="1700" dirty="0"/>
              <a:t>状态收到</a:t>
            </a:r>
            <a:r>
              <a:rPr lang="en-GB" altLang="zh-CN" sz="1700" dirty="0"/>
              <a:t>FIN</a:t>
            </a:r>
            <a:r>
              <a:rPr lang="zh-CN" altLang="zh-CN" sz="1700" dirty="0"/>
              <a:t>包，比较</a:t>
            </a:r>
            <a:r>
              <a:rPr lang="en-GB" altLang="zh-CN" sz="1700" dirty="0" err="1"/>
              <a:t>seq</a:t>
            </a:r>
            <a:r>
              <a:rPr lang="zh-CN" altLang="zh-CN" sz="1700" dirty="0"/>
              <a:t>是否正确，并回复</a:t>
            </a:r>
            <a:r>
              <a:rPr lang="en-GB" altLang="zh-CN" sz="1700" dirty="0"/>
              <a:t>ACK</a:t>
            </a:r>
            <a:r>
              <a:rPr lang="zh-CN" altLang="zh-CN" sz="1700" dirty="0"/>
              <a:t>即可。同时</a:t>
            </a:r>
            <a:r>
              <a:rPr lang="en-GB" altLang="zh-CN" sz="1700" dirty="0"/>
              <a:t>server</a:t>
            </a:r>
            <a:r>
              <a:rPr lang="zh-CN" altLang="zh-CN" sz="1700" dirty="0"/>
              <a:t>甚至此时可能已经发送</a:t>
            </a:r>
            <a:r>
              <a:rPr lang="en-GB" altLang="zh-CN" sz="1700" dirty="0"/>
              <a:t>FIN|ACK</a:t>
            </a:r>
            <a:r>
              <a:rPr lang="zh-CN" altLang="zh-CN" sz="1700" dirty="0"/>
              <a:t>包并进入</a:t>
            </a:r>
            <a:r>
              <a:rPr lang="en-GB" altLang="zh-CN" sz="1700" dirty="0"/>
              <a:t>LAST_ACK</a:t>
            </a:r>
            <a:r>
              <a:rPr lang="zh-CN" altLang="zh-CN" sz="1700" dirty="0"/>
              <a:t>状态，这时</a:t>
            </a:r>
            <a:r>
              <a:rPr lang="en-GB" altLang="zh-CN" sz="1700" dirty="0"/>
              <a:t>server</a:t>
            </a:r>
            <a:r>
              <a:rPr lang="zh-CN" altLang="zh-CN" sz="1700" dirty="0"/>
              <a:t>会在</a:t>
            </a:r>
            <a:r>
              <a:rPr lang="en-GB" altLang="zh-CN" sz="1700" dirty="0"/>
              <a:t>FIN_WAIT_1</a:t>
            </a:r>
            <a:r>
              <a:rPr lang="zh-CN" altLang="zh-CN" sz="1700" dirty="0"/>
              <a:t>状态会收到</a:t>
            </a:r>
            <a:r>
              <a:rPr lang="en-GB" altLang="zh-CN" sz="1700" dirty="0"/>
              <a:t>FIN|ACK</a:t>
            </a:r>
            <a:r>
              <a:rPr lang="zh-CN" altLang="zh-CN" sz="1700" dirty="0"/>
              <a:t>，可以从中获取</a:t>
            </a:r>
            <a:r>
              <a:rPr lang="en-GB" altLang="zh-CN" sz="1700" dirty="0"/>
              <a:t>ACK</a:t>
            </a:r>
            <a:r>
              <a:rPr lang="zh-CN" altLang="zh-CN" sz="1700" dirty="0"/>
              <a:t>信息，并进入</a:t>
            </a:r>
            <a:r>
              <a:rPr lang="en-GB" altLang="zh-CN" sz="1700" dirty="0"/>
              <a:t>FIN_WAIT_2</a:t>
            </a:r>
            <a:r>
              <a:rPr lang="zh-CN" altLang="zh-CN" sz="1700" dirty="0"/>
              <a:t>状态。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80" y="2191648"/>
            <a:ext cx="5296305" cy="30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2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TCP</a:t>
            </a:r>
            <a:r>
              <a:rPr lang="zh-CN" altLang="zh-CN" dirty="0" smtClean="0"/>
              <a:t>连接断开阶段的丢包处理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69138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③</a:t>
            </a:r>
            <a:r>
              <a:rPr lang="en-GB" altLang="zh-CN" dirty="0"/>
              <a:t>server</a:t>
            </a:r>
            <a:r>
              <a:rPr lang="zh-CN" altLang="zh-CN" dirty="0"/>
              <a:t>向</a:t>
            </a:r>
            <a:r>
              <a:rPr lang="en-GB" altLang="zh-CN" dirty="0"/>
              <a:t>client</a:t>
            </a:r>
            <a:r>
              <a:rPr lang="zh-CN" altLang="zh-CN" dirty="0"/>
              <a:t>发送的</a:t>
            </a:r>
            <a:r>
              <a:rPr lang="en-GB" altLang="zh-CN" dirty="0"/>
              <a:t>FIN|ACK</a:t>
            </a:r>
            <a:r>
              <a:rPr lang="zh-CN" altLang="zh-CN" dirty="0"/>
              <a:t>丢包</a:t>
            </a:r>
          </a:p>
          <a:p>
            <a:pPr>
              <a:lnSpc>
                <a:spcPct val="150000"/>
              </a:lnSpc>
            </a:pPr>
            <a:r>
              <a:rPr lang="en-GB" altLang="zh-CN" dirty="0"/>
              <a:t>	</a:t>
            </a:r>
            <a:r>
              <a:rPr lang="zh-CN" altLang="zh-CN" sz="2200" dirty="0"/>
              <a:t>如果</a:t>
            </a:r>
            <a:r>
              <a:rPr lang="en-GB" altLang="zh-CN" sz="2200" dirty="0"/>
              <a:t>FIN|ACK</a:t>
            </a:r>
            <a:r>
              <a:rPr lang="zh-CN" altLang="zh-CN" sz="2200" dirty="0"/>
              <a:t>丢包，</a:t>
            </a:r>
            <a:r>
              <a:rPr lang="en-GB" altLang="zh-CN" sz="2200" dirty="0"/>
              <a:t>server</a:t>
            </a:r>
            <a:r>
              <a:rPr lang="zh-CN" altLang="zh-CN" sz="2200" dirty="0"/>
              <a:t>会在</a:t>
            </a:r>
            <a:r>
              <a:rPr lang="en-GB" altLang="zh-CN" sz="2200" dirty="0"/>
              <a:t>LAST_ACK</a:t>
            </a:r>
            <a:r>
              <a:rPr lang="zh-CN" altLang="zh-CN" sz="2200" dirty="0"/>
              <a:t>状态超时重传</a:t>
            </a:r>
            <a:r>
              <a:rPr lang="en-GB" altLang="zh-CN" sz="2200" dirty="0"/>
              <a:t>FIN|ACK</a:t>
            </a:r>
            <a:r>
              <a:rPr lang="zh-CN" altLang="zh-CN" sz="2200" dirty="0"/>
              <a:t>包，不会产生问题。</a:t>
            </a:r>
          </a:p>
          <a:p>
            <a:r>
              <a:rPr lang="zh-CN" altLang="zh-CN" dirty="0"/>
              <a:t>④</a:t>
            </a:r>
            <a:r>
              <a:rPr lang="en-GB" altLang="zh-CN" dirty="0"/>
              <a:t>client</a:t>
            </a:r>
            <a:r>
              <a:rPr lang="zh-CN" altLang="zh-CN" dirty="0"/>
              <a:t>向</a:t>
            </a:r>
            <a:r>
              <a:rPr lang="en-GB" altLang="zh-CN" dirty="0"/>
              <a:t>server</a:t>
            </a:r>
            <a:r>
              <a:rPr lang="zh-CN" altLang="zh-CN" dirty="0"/>
              <a:t>发送的</a:t>
            </a:r>
            <a:r>
              <a:rPr lang="en-GB" altLang="zh-CN" dirty="0"/>
              <a:t>ACK</a:t>
            </a:r>
            <a:r>
              <a:rPr lang="zh-CN" altLang="zh-CN" dirty="0"/>
              <a:t>丢包</a:t>
            </a:r>
          </a:p>
          <a:p>
            <a:pPr>
              <a:lnSpc>
                <a:spcPct val="150000"/>
              </a:lnSpc>
            </a:pPr>
            <a:r>
              <a:rPr lang="en-GB" altLang="zh-CN" dirty="0"/>
              <a:t>	</a:t>
            </a:r>
            <a:r>
              <a:rPr lang="zh-CN" altLang="zh-CN" sz="2200" dirty="0"/>
              <a:t>如果</a:t>
            </a:r>
            <a:r>
              <a:rPr lang="en-GB" altLang="zh-CN" sz="2200" dirty="0"/>
              <a:t>ACK</a:t>
            </a:r>
            <a:r>
              <a:rPr lang="zh-CN" altLang="zh-CN" sz="2200" dirty="0"/>
              <a:t>丢包，</a:t>
            </a:r>
            <a:r>
              <a:rPr lang="en-GB" altLang="zh-CN" sz="2200" dirty="0"/>
              <a:t>client</a:t>
            </a:r>
            <a:r>
              <a:rPr lang="zh-CN" altLang="zh-CN" sz="2200" dirty="0"/>
              <a:t>在</a:t>
            </a:r>
            <a:r>
              <a:rPr lang="en-GB" altLang="zh-CN" sz="2200" dirty="0"/>
              <a:t>TIME_WAIT</a:t>
            </a:r>
            <a:r>
              <a:rPr lang="zh-CN" altLang="zh-CN" sz="2200" dirty="0"/>
              <a:t>状态下会在</a:t>
            </a:r>
            <a:r>
              <a:rPr lang="en-GB" altLang="zh-CN" sz="2200" dirty="0"/>
              <a:t>2*MSL</a:t>
            </a:r>
            <a:r>
              <a:rPr lang="zh-CN" altLang="zh-CN" sz="2200" dirty="0"/>
              <a:t>时间内收到</a:t>
            </a:r>
            <a:r>
              <a:rPr lang="en-GB" altLang="zh-CN" sz="2200" dirty="0"/>
              <a:t>server</a:t>
            </a:r>
            <a:r>
              <a:rPr lang="zh-CN" altLang="zh-CN" sz="2200" dirty="0"/>
              <a:t>发来的</a:t>
            </a:r>
            <a:r>
              <a:rPr lang="en-GB" altLang="zh-CN" sz="2200" dirty="0"/>
              <a:t>FIN|ACK</a:t>
            </a:r>
            <a:r>
              <a:rPr lang="zh-CN" altLang="zh-CN" sz="2200" dirty="0"/>
              <a:t>的超时重传，也就是说在</a:t>
            </a:r>
            <a:r>
              <a:rPr lang="en-GB" altLang="zh-CN" sz="2200" dirty="0"/>
              <a:t>client</a:t>
            </a:r>
            <a:r>
              <a:rPr lang="zh-CN" altLang="zh-CN" sz="2200" dirty="0"/>
              <a:t>会在</a:t>
            </a:r>
            <a:r>
              <a:rPr lang="en-GB" altLang="zh-CN" sz="2200" dirty="0"/>
              <a:t>TIME_WAIT</a:t>
            </a:r>
            <a:r>
              <a:rPr lang="zh-CN" altLang="zh-CN" sz="2200" dirty="0"/>
              <a:t>状态下收到</a:t>
            </a:r>
            <a:r>
              <a:rPr lang="en-GB" altLang="zh-CN" sz="2200" dirty="0"/>
              <a:t>FIN_ACK</a:t>
            </a:r>
            <a:r>
              <a:rPr lang="zh-CN" altLang="zh-CN" sz="2200" dirty="0"/>
              <a:t>包，此时查看</a:t>
            </a:r>
            <a:r>
              <a:rPr lang="en-GB" altLang="zh-CN" sz="2200" dirty="0" err="1"/>
              <a:t>seq</a:t>
            </a:r>
            <a:r>
              <a:rPr lang="zh-CN" altLang="zh-CN" sz="2200" dirty="0"/>
              <a:t>和</a:t>
            </a:r>
            <a:r>
              <a:rPr lang="en-GB" altLang="zh-CN" sz="2200" dirty="0" err="1"/>
              <a:t>ack</a:t>
            </a:r>
            <a:r>
              <a:rPr lang="zh-CN" altLang="zh-CN" sz="2200" dirty="0"/>
              <a:t>是否正确，并且回复</a:t>
            </a:r>
            <a:r>
              <a:rPr lang="en-GB" altLang="zh-CN" sz="2200" dirty="0"/>
              <a:t>ACK</a:t>
            </a:r>
            <a:r>
              <a:rPr lang="zh-CN" altLang="zh-CN" sz="2200" dirty="0"/>
              <a:t>，同时重置</a:t>
            </a:r>
            <a:r>
              <a:rPr lang="en-GB" altLang="zh-CN" sz="2200" dirty="0"/>
              <a:t>TIME_WAIT</a:t>
            </a:r>
            <a:r>
              <a:rPr lang="zh-CN" altLang="zh-CN" sz="2200" dirty="0"/>
              <a:t>计时器</a:t>
            </a:r>
            <a:r>
              <a:rPr lang="zh-CN" altLang="zh-CN" sz="2200" dirty="0" smtClean="0"/>
              <a:t>。</a:t>
            </a:r>
            <a:endParaRPr lang="zh-CN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80" y="2191648"/>
            <a:ext cx="5296305" cy="30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5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连接管理实验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收发序列号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err="1" smtClean="0"/>
              <a:t>tcp_process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唤醒与阻塞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091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窗口大小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4" name="图片 3" descr="C:\Users\YZ\AppData\Roaming\Tencent\Users\593538317\TIM\WinTemp\RichOle\MQB8~UK2`[XC%@OQ~47V}5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24" y="2713418"/>
            <a:ext cx="9944372" cy="28339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2269555" y="3940472"/>
            <a:ext cx="3210267" cy="394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2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窗口大小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情况一：初始状态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40740"/>
            <a:ext cx="7254240" cy="45786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3680" y="1487424"/>
            <a:ext cx="497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假设接收窗口为</a:t>
            </a:r>
            <a:r>
              <a:rPr lang="en-US" altLang="zh-CN" dirty="0"/>
              <a:t>200</a:t>
            </a:r>
          </a:p>
          <a:p>
            <a:r>
              <a:rPr lang="en-US" altLang="zh-CN" dirty="0" err="1"/>
              <a:t>snd_una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发送</a:t>
            </a:r>
            <a:r>
              <a:rPr lang="zh-CN" altLang="en-US" dirty="0"/>
              <a:t>方未被确认</a:t>
            </a:r>
            <a:endParaRPr lang="en-US" altLang="zh-CN" dirty="0"/>
          </a:p>
          <a:p>
            <a:r>
              <a:rPr lang="en-US" altLang="zh-CN" dirty="0" err="1"/>
              <a:t>snd_nxt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发送</a:t>
            </a:r>
            <a:r>
              <a:rPr lang="zh-CN" altLang="en-US" dirty="0"/>
              <a:t>方即将发送</a:t>
            </a:r>
            <a:endParaRPr lang="en-US" altLang="zh-CN" dirty="0"/>
          </a:p>
          <a:p>
            <a:r>
              <a:rPr lang="en-US" altLang="zh-CN" dirty="0" err="1"/>
              <a:t>rcv_nxt</a:t>
            </a: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接收</a:t>
            </a:r>
            <a:r>
              <a:rPr lang="zh-CN" altLang="en-US" dirty="0"/>
              <a:t>方即将接收</a:t>
            </a:r>
            <a:endParaRPr lang="en-US" altLang="zh-CN" dirty="0"/>
          </a:p>
          <a:p>
            <a:r>
              <a:rPr lang="en-US" altLang="zh-CN" dirty="0" err="1" smtClean="0"/>
              <a:t>unprocess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接收</a:t>
            </a:r>
            <a:r>
              <a:rPr lang="zh-CN" altLang="en-US" dirty="0"/>
              <a:t>方缓存在</a:t>
            </a:r>
            <a:r>
              <a:rPr lang="en-US" altLang="zh-CN" dirty="0" err="1"/>
              <a:t>ring_buf</a:t>
            </a:r>
            <a:r>
              <a:rPr lang="zh-CN" altLang="en-US" dirty="0"/>
              <a:t>，仍未被处理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94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窗口大小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情况一：发送方向接收方发送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字节数据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10" y="2210606"/>
            <a:ext cx="8516238" cy="46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12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窗口大小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情况一：接收方向发送方返回</a:t>
            </a:r>
            <a:r>
              <a:rPr lang="en-US" altLang="zh-CN" dirty="0" smtClean="0"/>
              <a:t>ACK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10" y="2222798"/>
            <a:ext cx="8493896" cy="46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0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窗口大小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情况二：初始状态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40740"/>
            <a:ext cx="7254240" cy="45786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3680" y="1487424"/>
            <a:ext cx="497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假设接收窗口为</a:t>
            </a:r>
            <a:r>
              <a:rPr lang="en-US" altLang="zh-CN" dirty="0"/>
              <a:t>200</a:t>
            </a:r>
          </a:p>
          <a:p>
            <a:r>
              <a:rPr lang="en-US" altLang="zh-CN" dirty="0" err="1"/>
              <a:t>snd_una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发送</a:t>
            </a:r>
            <a:r>
              <a:rPr lang="zh-CN" altLang="en-US" dirty="0"/>
              <a:t>方未被确认</a:t>
            </a:r>
            <a:endParaRPr lang="en-US" altLang="zh-CN" dirty="0"/>
          </a:p>
          <a:p>
            <a:r>
              <a:rPr lang="en-US" altLang="zh-CN" dirty="0" err="1"/>
              <a:t>snd_nxt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发送</a:t>
            </a:r>
            <a:r>
              <a:rPr lang="zh-CN" altLang="en-US" dirty="0"/>
              <a:t>方即将发送</a:t>
            </a:r>
            <a:endParaRPr lang="en-US" altLang="zh-CN" dirty="0"/>
          </a:p>
          <a:p>
            <a:r>
              <a:rPr lang="en-US" altLang="zh-CN" dirty="0" err="1"/>
              <a:t>rcv_nxt</a:t>
            </a: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接收</a:t>
            </a:r>
            <a:r>
              <a:rPr lang="zh-CN" altLang="en-US" dirty="0"/>
              <a:t>方即将接收</a:t>
            </a:r>
            <a:endParaRPr lang="en-US" altLang="zh-CN" dirty="0"/>
          </a:p>
          <a:p>
            <a:r>
              <a:rPr lang="en-US" altLang="zh-CN" dirty="0" err="1" smtClean="0"/>
              <a:t>unprocess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接收</a:t>
            </a:r>
            <a:r>
              <a:rPr lang="zh-CN" altLang="en-US" dirty="0"/>
              <a:t>方缓存在</a:t>
            </a:r>
            <a:r>
              <a:rPr lang="en-US" altLang="zh-CN" dirty="0" err="1"/>
              <a:t>ring_buf</a:t>
            </a:r>
            <a:r>
              <a:rPr lang="zh-CN" altLang="en-US" dirty="0"/>
              <a:t>，仍未被处理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03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窗口大小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情况二：发送方发送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字节数据，接收方先接收到了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41" y="2295949"/>
            <a:ext cx="7598227" cy="45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81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窗口大小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情况二：接收方向发送方返回</a:t>
            </a:r>
            <a:r>
              <a:rPr lang="en-US" altLang="zh-CN" dirty="0" smtClean="0"/>
              <a:t>ACK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20" y="2332526"/>
            <a:ext cx="8272521" cy="45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18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窗口大小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情况二：接收方向发送方返回</a:t>
            </a:r>
            <a:r>
              <a:rPr lang="en-US" altLang="zh-CN" dirty="0" smtClean="0"/>
              <a:t>ACK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54" y="2234990"/>
            <a:ext cx="8482725" cy="46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8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窗口大小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情况二：接收方继续发送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字节数据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8" y="2259374"/>
            <a:ext cx="8406243" cy="45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5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窗口大小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发送窗口更新</a:t>
            </a:r>
            <a:endParaRPr lang="en-US" altLang="zh-CN" dirty="0" smtClean="0"/>
          </a:p>
          <a:p>
            <a:r>
              <a:rPr lang="en-US" altLang="zh-CN" dirty="0"/>
              <a:t>tsk-&gt;</a:t>
            </a:r>
            <a:r>
              <a:rPr lang="en-US" altLang="zh-CN" dirty="0" err="1"/>
              <a:t>snd_wnd</a:t>
            </a:r>
            <a:r>
              <a:rPr lang="en-US" altLang="zh-CN" dirty="0"/>
              <a:t> = </a:t>
            </a:r>
            <a:r>
              <a:rPr lang="en-US" altLang="zh-CN" dirty="0" err="1"/>
              <a:t>cb</a:t>
            </a:r>
            <a:r>
              <a:rPr lang="en-US" altLang="zh-CN" dirty="0"/>
              <a:t>-&gt;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cb</a:t>
            </a:r>
            <a:r>
              <a:rPr lang="en-US" altLang="zh-CN" dirty="0"/>
              <a:t>-&gt;</a:t>
            </a:r>
            <a:r>
              <a:rPr lang="en-US" altLang="zh-CN" dirty="0" err="1"/>
              <a:t>rwnd</a:t>
            </a:r>
            <a:r>
              <a:rPr lang="en-US" altLang="zh-CN" dirty="0"/>
              <a:t> - tsk-&gt;</a:t>
            </a:r>
            <a:r>
              <a:rPr lang="en-US" altLang="zh-CN" dirty="0" err="1"/>
              <a:t>snd_nxt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" y="2736585"/>
            <a:ext cx="7533905" cy="4121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2464" y="4086584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</a:t>
            </a:r>
            <a:r>
              <a:rPr lang="en-US" altLang="zh-CN" sz="2000" dirty="0" smtClean="0"/>
              <a:t>sk-&gt;</a:t>
            </a:r>
            <a:r>
              <a:rPr lang="en-US" altLang="zh-CN" sz="2000" dirty="0" err="1" smtClean="0"/>
              <a:t>snd_wnd</a:t>
            </a:r>
            <a:r>
              <a:rPr lang="en-US" altLang="zh-CN" sz="2000" dirty="0" smtClean="0"/>
              <a:t> = 100 + 100 – 200 = 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0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收发序列号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016" y="1863407"/>
            <a:ext cx="11524488" cy="4351338"/>
          </a:xfrm>
        </p:spPr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dirty="0"/>
              <a:t>	// </a:t>
            </a:r>
            <a:r>
              <a:rPr lang="zh-CN" altLang="en-US" dirty="0"/>
              <a:t>对端连续确认的最大序列</a:t>
            </a:r>
            <a:r>
              <a:rPr lang="zh-CN" altLang="en-US" dirty="0" smtClean="0"/>
              <a:t>号（</a:t>
            </a:r>
            <a:r>
              <a:rPr lang="en-US" altLang="zh-CN" dirty="0" err="1" smtClean="0"/>
              <a:t>send_unack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对于发送方，目前已发送的包中，第一个还未没确认的（</a:t>
            </a:r>
            <a:r>
              <a:rPr lang="en-US" altLang="zh-CN" dirty="0" err="1" smtClean="0"/>
              <a:t>cb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dirty="0"/>
              <a:t>	//  </a:t>
            </a:r>
            <a:r>
              <a:rPr lang="zh-CN" altLang="en-US" dirty="0"/>
              <a:t>本端发送的最大序列</a:t>
            </a:r>
            <a:r>
              <a:rPr lang="zh-CN" altLang="en-US" dirty="0" smtClean="0"/>
              <a:t>号   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send_next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对于发送方，下一个要发送的包的序号   （发包时自动更新）</a:t>
            </a:r>
            <a:endParaRPr lang="en-US" altLang="zh-CN" dirty="0"/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dirty="0"/>
              <a:t>	// </a:t>
            </a:r>
            <a:r>
              <a:rPr lang="zh-CN" altLang="en-US" dirty="0"/>
              <a:t>本端连续接收的最大序列</a:t>
            </a:r>
            <a:r>
              <a:rPr lang="zh-CN" altLang="en-US" dirty="0" smtClean="0"/>
              <a:t>号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receive_next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对于接收方，下一个要接收的包的序号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cb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seq_end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54228-AC61-4075-BC2A-2D62A2D3D49D}"/>
              </a:ext>
            </a:extLst>
          </p:cNvPr>
          <p:cNvSpPr/>
          <p:nvPr/>
        </p:nvSpPr>
        <p:spPr>
          <a:xfrm>
            <a:off x="2607831" y="5214553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48C004-6058-4DFC-8E9A-0B4F78E1A0A6}"/>
              </a:ext>
            </a:extLst>
          </p:cNvPr>
          <p:cNvSpPr txBox="1"/>
          <p:nvPr/>
        </p:nvSpPr>
        <p:spPr>
          <a:xfrm>
            <a:off x="2317524" y="49116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2A5D03-444D-4000-B868-4A39AB5EA949}"/>
              </a:ext>
            </a:extLst>
          </p:cNvPr>
          <p:cNvSpPr txBox="1"/>
          <p:nvPr/>
        </p:nvSpPr>
        <p:spPr>
          <a:xfrm>
            <a:off x="8191000" y="491162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D1DE33-7CB6-4B32-8FEB-59D09A416B2D}"/>
              </a:ext>
            </a:extLst>
          </p:cNvPr>
          <p:cNvCxnSpPr/>
          <p:nvPr/>
        </p:nvCxnSpPr>
        <p:spPr>
          <a:xfrm>
            <a:off x="6003024" y="4975200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4B44E8B-B273-40A2-9733-44A6B7E88FC0}"/>
              </a:ext>
            </a:extLst>
          </p:cNvPr>
          <p:cNvCxnSpPr/>
          <p:nvPr/>
        </p:nvCxnSpPr>
        <p:spPr>
          <a:xfrm>
            <a:off x="4581609" y="4975199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BD26E9E-7464-4441-9780-1B6B36E9DAE4}"/>
              </a:ext>
            </a:extLst>
          </p:cNvPr>
          <p:cNvSpPr txBox="1"/>
          <p:nvPr/>
        </p:nvSpPr>
        <p:spPr>
          <a:xfrm>
            <a:off x="5621556" y="456333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CCBC69-A4F3-47F4-BBF0-F85523ADF90B}"/>
              </a:ext>
            </a:extLst>
          </p:cNvPr>
          <p:cNvSpPr txBox="1"/>
          <p:nvPr/>
        </p:nvSpPr>
        <p:spPr>
          <a:xfrm>
            <a:off x="4116481" y="456333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9ABB0-4EA9-4DF1-A3FF-1E9EBF40994C}"/>
              </a:ext>
            </a:extLst>
          </p:cNvPr>
          <p:cNvSpPr txBox="1"/>
          <p:nvPr/>
        </p:nvSpPr>
        <p:spPr>
          <a:xfrm>
            <a:off x="5296337" y="5813396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(int32_t)(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&lt;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C24D76-0BC1-4BE0-AA30-3BADB7A769DA}"/>
              </a:ext>
            </a:extLst>
          </p:cNvPr>
          <p:cNvSpPr txBox="1"/>
          <p:nvPr/>
        </p:nvSpPr>
        <p:spPr>
          <a:xfrm>
            <a:off x="1868741" y="581339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箭头: 右 14">
            <a:extLst>
              <a:ext uri="{FF2B5EF4-FFF2-40B4-BE49-F238E27FC236}">
                <a16:creationId xmlns:a16="http://schemas.microsoft.com/office/drawing/2014/main" id="{54F8B390-7BCE-4709-8AFE-A31CBF5CF263}"/>
              </a:ext>
            </a:extLst>
          </p:cNvPr>
          <p:cNvSpPr/>
          <p:nvPr/>
        </p:nvSpPr>
        <p:spPr>
          <a:xfrm>
            <a:off x="4724137" y="5813396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0A916B-F51B-4D24-B1D8-138DA9DF3A0C}"/>
              </a:ext>
            </a:extLst>
          </p:cNvPr>
          <p:cNvSpPr txBox="1"/>
          <p:nvPr/>
        </p:nvSpPr>
        <p:spPr>
          <a:xfrm>
            <a:off x="5357523" y="639093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比较序列号大小时，存在整数环绕问题</a:t>
            </a:r>
          </a:p>
        </p:txBody>
      </p:sp>
    </p:spTree>
    <p:extLst>
      <p:ext uri="{BB962C8B-B14F-4D97-AF65-F5344CB8AC3E}">
        <p14:creationId xmlns:p14="http://schemas.microsoft.com/office/powerpoint/2010/main" val="226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状态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5232"/>
            <a:ext cx="10939272" cy="47017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TCP_CLOSED	</a:t>
            </a:r>
            <a:r>
              <a:rPr lang="en-US" altLang="zh-CN" dirty="0" smtClean="0"/>
              <a:t>// </a:t>
            </a:r>
            <a:r>
              <a:rPr lang="zh-CN" altLang="en-US" dirty="0"/>
              <a:t>未开始或者已结束的连接</a:t>
            </a:r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TCP_LISTEN	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被动建立连接的一方，等待连接请求（被动方）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TCP_SYN_RECV	//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收到对方的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SYN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数据包（被动方）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TCP_SYN_SENT	//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已发送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SYN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数据包（主动方）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TCP_ESTABLISHED	// </a:t>
            </a:r>
            <a:r>
              <a:rPr lang="zh-CN" altLang="en-US" dirty="0"/>
              <a:t>经过三次握手，双方已经建立连接</a:t>
            </a:r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TCP_CLOSE_WAIT	//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收到对方的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FIN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数据包（被动方）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TCP_LAST_ACK	//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发送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FIN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，等待最后一个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ACK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（被动方）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TCP_FIN_WAIT_1	//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发送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FIN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，主动关闭连接（主动方）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TCP_FIN_WAIT_2	//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收到主动发送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FIN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对应的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ACK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（主动方）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TCP_CLOSING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发送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FIN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之后也收到对方的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FIN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包（主动方）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TCP_TIME_WAIT	//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主动方完成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次挥手操作（主动方）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08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tcp_process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数据包处理</a:t>
            </a:r>
            <a:endParaRPr lang="en-US" altLang="zh-CN" dirty="0" smtClean="0"/>
          </a:p>
          <a:p>
            <a:r>
              <a:rPr lang="zh-CN" altLang="en-US" dirty="0" smtClean="0"/>
              <a:t>根据收到的包的不同类型转入不同子函数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96" y="2781286"/>
            <a:ext cx="7376922" cy="40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7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tcp_process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连接建立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688313" y="2158987"/>
            <a:ext cx="7516382" cy="4150115"/>
            <a:chOff x="835129" y="2707885"/>
            <a:chExt cx="7516382" cy="4150115"/>
          </a:xfrm>
        </p:grpSpPr>
        <p:grpSp>
          <p:nvGrpSpPr>
            <p:cNvPr id="5" name="组合 4"/>
            <p:cNvGrpSpPr/>
            <p:nvPr/>
          </p:nvGrpSpPr>
          <p:grpSpPr>
            <a:xfrm>
              <a:off x="2606183" y="3492400"/>
              <a:ext cx="3983474" cy="3365600"/>
              <a:chOff x="2606183" y="3971605"/>
              <a:chExt cx="3983474" cy="2733994"/>
            </a:xfrm>
          </p:grpSpPr>
          <p:sp>
            <p:nvSpPr>
              <p:cNvPr id="55" name="Line 75"/>
              <p:cNvSpPr>
                <a:spLocks noChangeShapeType="1"/>
              </p:cNvSpPr>
              <p:nvPr/>
            </p:nvSpPr>
            <p:spPr bwMode="auto">
              <a:xfrm>
                <a:off x="2606183" y="3971605"/>
                <a:ext cx="0" cy="273399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" name="Line 76"/>
              <p:cNvSpPr>
                <a:spLocks noChangeShapeType="1"/>
              </p:cNvSpPr>
              <p:nvPr/>
            </p:nvSpPr>
            <p:spPr bwMode="auto">
              <a:xfrm>
                <a:off x="6589657" y="3971605"/>
                <a:ext cx="0" cy="273399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854260" y="3492400"/>
              <a:ext cx="899589" cy="436329"/>
              <a:chOff x="1854260" y="3492400"/>
              <a:chExt cx="899589" cy="436329"/>
            </a:xfrm>
          </p:grpSpPr>
          <p:sp>
            <p:nvSpPr>
              <p:cNvPr id="53" name="Rectangle 31"/>
              <p:cNvSpPr>
                <a:spLocks noChangeArrowheads="1"/>
              </p:cNvSpPr>
              <p:nvPr/>
            </p:nvSpPr>
            <p:spPr bwMode="auto">
              <a:xfrm>
                <a:off x="1897835" y="3492400"/>
                <a:ext cx="856014" cy="43632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" name="Text Box 32"/>
              <p:cNvSpPr txBox="1">
                <a:spLocks noChangeArrowheads="1"/>
              </p:cNvSpPr>
              <p:nvPr/>
            </p:nvSpPr>
            <p:spPr bwMode="auto">
              <a:xfrm>
                <a:off x="1854260" y="3541582"/>
                <a:ext cx="809077" cy="293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CLOSED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369069" y="3492400"/>
              <a:ext cx="908021" cy="436329"/>
              <a:chOff x="6369069" y="3492400"/>
              <a:chExt cx="908021" cy="436329"/>
            </a:xfrm>
          </p:grpSpPr>
          <p:sp>
            <p:nvSpPr>
              <p:cNvPr id="51" name="Rectangle 37"/>
              <p:cNvSpPr>
                <a:spLocks noChangeArrowheads="1"/>
              </p:cNvSpPr>
              <p:nvPr/>
            </p:nvSpPr>
            <p:spPr bwMode="auto">
              <a:xfrm>
                <a:off x="6404209" y="3492400"/>
                <a:ext cx="872881" cy="43632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" name="Text Box 39"/>
              <p:cNvSpPr txBox="1">
                <a:spLocks noChangeArrowheads="1"/>
              </p:cNvSpPr>
              <p:nvPr/>
            </p:nvSpPr>
            <p:spPr bwMode="auto">
              <a:xfrm>
                <a:off x="6369069" y="3541582"/>
                <a:ext cx="809077" cy="293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CLOSED</a:t>
                </a:r>
              </a:p>
            </p:txBody>
          </p:sp>
        </p:grpSp>
        <p:sp>
          <p:nvSpPr>
            <p:cNvPr id="8" name="Rectangle 45"/>
            <p:cNvSpPr>
              <a:spLocks noChangeArrowheads="1"/>
            </p:cNvSpPr>
            <p:nvPr/>
          </p:nvSpPr>
          <p:spPr bwMode="auto">
            <a:xfrm>
              <a:off x="7293689" y="3855690"/>
              <a:ext cx="971274" cy="288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被动打开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16822" y="2707885"/>
              <a:ext cx="742544" cy="800009"/>
              <a:chOff x="2016822" y="2707885"/>
              <a:chExt cx="742544" cy="800009"/>
            </a:xfrm>
          </p:grpSpPr>
          <p:sp>
            <p:nvSpPr>
              <p:cNvPr id="48" name="Rectangle 55"/>
              <p:cNvSpPr>
                <a:spLocks noChangeArrowheads="1"/>
              </p:cNvSpPr>
              <p:nvPr/>
            </p:nvSpPr>
            <p:spPr bwMode="auto">
              <a:xfrm>
                <a:off x="2479756" y="3004367"/>
                <a:ext cx="279610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sp>
            <p:nvSpPr>
              <p:cNvPr id="49" name="Rectangle 57"/>
              <p:cNvSpPr>
                <a:spLocks noChangeArrowheads="1"/>
              </p:cNvSpPr>
              <p:nvPr/>
            </p:nvSpPr>
            <p:spPr bwMode="auto">
              <a:xfrm>
                <a:off x="2016822" y="2707885"/>
                <a:ext cx="570573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  <p:pic>
            <p:nvPicPr>
              <p:cNvPr id="50" name="内容占位符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6822" y="2983969"/>
                <a:ext cx="629006" cy="523925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6412643" y="2723149"/>
              <a:ext cx="818530" cy="784744"/>
              <a:chOff x="6412643" y="2723149"/>
              <a:chExt cx="818530" cy="784744"/>
            </a:xfrm>
          </p:grpSpPr>
          <p:sp>
            <p:nvSpPr>
              <p:cNvPr id="45" name="Rectangle 56"/>
              <p:cNvSpPr>
                <a:spLocks noChangeArrowheads="1"/>
              </p:cNvSpPr>
              <p:nvPr/>
            </p:nvSpPr>
            <p:spPr bwMode="auto">
              <a:xfrm>
                <a:off x="6412643" y="3004367"/>
                <a:ext cx="272513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sp>
            <p:nvSpPr>
              <p:cNvPr id="46" name="Rectangle 58"/>
              <p:cNvSpPr>
                <a:spLocks noChangeArrowheads="1"/>
              </p:cNvSpPr>
              <p:nvPr/>
            </p:nvSpPr>
            <p:spPr bwMode="auto">
              <a:xfrm>
                <a:off x="6456216" y="2723149"/>
                <a:ext cx="774957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</a:t>
                </a:r>
              </a:p>
            </p:txBody>
          </p:sp>
          <p:pic>
            <p:nvPicPr>
              <p:cNvPr id="47" name="内容占位符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3058" y="2983968"/>
                <a:ext cx="629006" cy="523925"/>
              </a:xfrm>
              <a:prstGeom prst="rect">
                <a:avLst/>
              </a:prstGeom>
            </p:spPr>
          </p:pic>
        </p:grpSp>
        <p:cxnSp>
          <p:nvCxnSpPr>
            <p:cNvPr id="11" name="直接连接符 10"/>
            <p:cNvCxnSpPr/>
            <p:nvPr/>
          </p:nvCxnSpPr>
          <p:spPr>
            <a:xfrm flipV="1">
              <a:off x="7318906" y="3492400"/>
              <a:ext cx="1021281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40187" y="3489063"/>
              <a:ext cx="0" cy="69773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7262268" y="4186802"/>
              <a:ext cx="1089243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6402805" y="4031276"/>
              <a:ext cx="877104" cy="529278"/>
              <a:chOff x="4111" y="1893"/>
              <a:chExt cx="623" cy="519"/>
            </a:xfrm>
          </p:grpSpPr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4111" y="1893"/>
                <a:ext cx="621" cy="51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4154" y="2004"/>
                <a:ext cx="580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latin typeface="Calibri" panose="020F0502020204030204" pitchFamily="34" charset="0"/>
                    <a:ea typeface="黑体" panose="02010609060101010101" pitchFamily="49" charset="-122"/>
                  </a:rPr>
                  <a:t>LISTEN</a:t>
                </a:r>
              </a:p>
            </p:txBody>
          </p:sp>
        </p:grp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2762282" y="3933772"/>
              <a:ext cx="3838700" cy="680975"/>
              <a:chOff x="1520" y="1858"/>
              <a:chExt cx="2590" cy="540"/>
            </a:xfrm>
          </p:grpSpPr>
          <p:sp>
            <p:nvSpPr>
              <p:cNvPr id="41" name="Rectangle 25"/>
              <p:cNvSpPr>
                <a:spLocks noChangeArrowheads="1"/>
              </p:cNvSpPr>
              <p:nvPr/>
            </p:nvSpPr>
            <p:spPr bwMode="auto">
              <a:xfrm rot="541637">
                <a:off x="2097" y="1858"/>
                <a:ext cx="13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SYN = 1, </a:t>
                </a:r>
                <a:r>
                  <a:rPr kumimoji="1" lang="en-US" altLang="zh-CN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seq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= x</a:t>
                </a:r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auto">
              <a:xfrm>
                <a:off x="1520" y="1893"/>
                <a:ext cx="2590" cy="505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V="1">
              <a:off x="859955" y="3507892"/>
              <a:ext cx="1021281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955" y="3506821"/>
              <a:ext cx="0" cy="69773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3"/>
            <p:cNvGrpSpPr>
              <a:grpSpLocks/>
            </p:cNvGrpSpPr>
            <p:nvPr/>
          </p:nvGrpSpPr>
          <p:grpSpPr bwMode="auto">
            <a:xfrm>
              <a:off x="1891326" y="4000082"/>
              <a:ext cx="854360" cy="1298144"/>
              <a:chOff x="899" y="1916"/>
              <a:chExt cx="622" cy="1048"/>
            </a:xfrm>
          </p:grpSpPr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899" y="1916"/>
                <a:ext cx="622" cy="104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1000" y="2169"/>
                <a:ext cx="417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SYN-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SENT</a:t>
                </a: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859956" y="4204559"/>
              <a:ext cx="102128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835129" y="3855690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主动</a:t>
              </a: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打开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645827" y="4665213"/>
              <a:ext cx="3981983" cy="686377"/>
              <a:chOff x="2645827" y="4665213"/>
              <a:chExt cx="3981983" cy="686377"/>
            </a:xfrm>
          </p:grpSpPr>
          <p:sp>
            <p:nvSpPr>
              <p:cNvPr id="37" name="Line 49"/>
              <p:cNvSpPr>
                <a:spLocks noChangeShapeType="1"/>
              </p:cNvSpPr>
              <p:nvPr/>
            </p:nvSpPr>
            <p:spPr bwMode="auto">
              <a:xfrm flipH="1">
                <a:off x="2645827" y="4665213"/>
                <a:ext cx="3981983" cy="686377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 rot="21084134" flipH="1">
                <a:off x="2682591" y="4697108"/>
                <a:ext cx="3496599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SYN = 1, ACK = 1,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seq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= y,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x </a:t>
                </a:r>
                <a:r>
                  <a:rPr kumimoji="1" lang="en-US" altLang="zh-CN" b="1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6415098" y="4716080"/>
              <a:ext cx="854360" cy="1298144"/>
              <a:chOff x="899" y="1916"/>
              <a:chExt cx="622" cy="1048"/>
            </a:xfrm>
          </p:grpSpPr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899" y="1916"/>
                <a:ext cx="622" cy="104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5"/>
              <p:cNvSpPr>
                <a:spLocks noChangeArrowheads="1"/>
              </p:cNvSpPr>
              <p:nvPr/>
            </p:nvSpPr>
            <p:spPr bwMode="auto">
              <a:xfrm>
                <a:off x="952" y="2169"/>
                <a:ext cx="512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SYN-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RCVD</a:t>
                </a:r>
              </a:p>
            </p:txBody>
          </p:sp>
        </p:grpSp>
        <p:grpSp>
          <p:nvGrpSpPr>
            <p:cNvPr id="23" name="Group 61"/>
            <p:cNvGrpSpPr>
              <a:grpSpLocks/>
            </p:cNvGrpSpPr>
            <p:nvPr/>
          </p:nvGrpSpPr>
          <p:grpSpPr bwMode="auto">
            <a:xfrm>
              <a:off x="2683912" y="5441708"/>
              <a:ext cx="3838700" cy="636837"/>
              <a:chOff x="1520" y="1893"/>
              <a:chExt cx="2590" cy="505"/>
            </a:xfrm>
          </p:grpSpPr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 rot="541637">
                <a:off x="1901" y="1915"/>
                <a:ext cx="20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ACK = 1, </a:t>
                </a:r>
                <a:r>
                  <a:rPr kumimoji="1" lang="en-US" altLang="zh-CN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seq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kumimoji="1" lang="en-US" altLang="zh-CN" kern="0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= </a:t>
                </a:r>
                <a:r>
                  <a:rPr kumimoji="1" lang="en-US" altLang="zh-CN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x+1, </a:t>
                </a:r>
                <a:r>
                  <a:rPr kumimoji="1" lang="en-US" altLang="zh-CN" kern="0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ack</a:t>
                </a:r>
                <a:r>
                  <a:rPr kumimoji="1" lang="en-US" altLang="zh-CN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kumimoji="1" lang="en-US" altLang="zh-CN" kern="0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= </a:t>
                </a:r>
                <a:r>
                  <a:rPr kumimoji="1" lang="en-US" altLang="zh-CN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y+1</a:t>
                </a:r>
                <a:endPara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>
                <a:off x="1520" y="1893"/>
                <a:ext cx="2590" cy="505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4" name="Group 3"/>
            <p:cNvGrpSpPr>
              <a:grpSpLocks/>
            </p:cNvGrpSpPr>
            <p:nvPr/>
          </p:nvGrpSpPr>
          <p:grpSpPr bwMode="auto">
            <a:xfrm>
              <a:off x="1899489" y="5468471"/>
              <a:ext cx="854360" cy="1219495"/>
              <a:chOff x="899" y="1916"/>
              <a:chExt cx="622" cy="1048"/>
            </a:xfrm>
          </p:grpSpPr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899" y="1916"/>
                <a:ext cx="622" cy="1048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911" y="2169"/>
                <a:ext cx="597" cy="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ESTAB-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LISED</a:t>
                </a:r>
              </a:p>
            </p:txBody>
          </p:sp>
        </p:grpSp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6425025" y="6088250"/>
              <a:ext cx="863975" cy="599717"/>
              <a:chOff x="899" y="1916"/>
              <a:chExt cx="629" cy="1048"/>
            </a:xfrm>
          </p:grpSpPr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899" y="1916"/>
                <a:ext cx="622" cy="1048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931" y="1983"/>
                <a:ext cx="597" cy="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ESTAB-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LISED</a:t>
                </a:r>
              </a:p>
            </p:txBody>
          </p:sp>
        </p:grpSp>
        <p:grpSp>
          <p:nvGrpSpPr>
            <p:cNvPr id="26" name="Group 32"/>
            <p:cNvGrpSpPr>
              <a:grpSpLocks/>
            </p:cNvGrpSpPr>
            <p:nvPr/>
          </p:nvGrpSpPr>
          <p:grpSpPr bwMode="auto">
            <a:xfrm>
              <a:off x="3459551" y="6272418"/>
              <a:ext cx="2371725" cy="366712"/>
              <a:chOff x="2088" y="3679"/>
              <a:chExt cx="1494" cy="231"/>
            </a:xfrm>
          </p:grpSpPr>
          <p:sp>
            <p:nvSpPr>
              <p:cNvPr id="27" name="AutoShape 33"/>
              <p:cNvSpPr>
                <a:spLocks noChangeArrowheads="1"/>
              </p:cNvSpPr>
              <p:nvPr/>
            </p:nvSpPr>
            <p:spPr bwMode="auto">
              <a:xfrm>
                <a:off x="2088" y="3735"/>
                <a:ext cx="1494" cy="166"/>
              </a:xfrm>
              <a:prstGeom prst="leftRightArrow">
                <a:avLst>
                  <a:gd name="adj1" fmla="val 55880"/>
                  <a:gd name="adj2" fmla="val 103167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Rectangle 34"/>
              <p:cNvSpPr>
                <a:spLocks noChangeArrowheads="1"/>
              </p:cNvSpPr>
              <p:nvPr/>
            </p:nvSpPr>
            <p:spPr bwMode="auto">
              <a:xfrm>
                <a:off x="2462" y="3679"/>
                <a:ext cx="697" cy="231"/>
              </a:xfrm>
              <a:prstGeom prst="rect">
                <a:avLst/>
              </a:prstGeom>
              <a:solidFill>
                <a:srgbClr val="CCECFF"/>
              </a:solidFill>
              <a:ln w="38100" cmpd="dbl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数据传输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8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tcp_process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连接释放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2412625" y="1825625"/>
            <a:ext cx="7948208" cy="4546354"/>
            <a:chOff x="791089" y="2276811"/>
            <a:chExt cx="7948208" cy="4546354"/>
          </a:xfrm>
        </p:grpSpPr>
        <p:grpSp>
          <p:nvGrpSpPr>
            <p:cNvPr id="58" name="组合 57"/>
            <p:cNvGrpSpPr/>
            <p:nvPr/>
          </p:nvGrpSpPr>
          <p:grpSpPr>
            <a:xfrm>
              <a:off x="2619245" y="3205018"/>
              <a:ext cx="3983474" cy="3618147"/>
              <a:chOff x="2606183" y="3971605"/>
              <a:chExt cx="3983474" cy="2733994"/>
            </a:xfrm>
          </p:grpSpPr>
          <p:sp>
            <p:nvSpPr>
              <p:cNvPr id="131" name="Line 75"/>
              <p:cNvSpPr>
                <a:spLocks noChangeShapeType="1"/>
              </p:cNvSpPr>
              <p:nvPr/>
            </p:nvSpPr>
            <p:spPr bwMode="auto">
              <a:xfrm>
                <a:off x="2606183" y="3971605"/>
                <a:ext cx="0" cy="273399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2" name="Line 76"/>
              <p:cNvSpPr>
                <a:spLocks noChangeShapeType="1"/>
              </p:cNvSpPr>
              <p:nvPr/>
            </p:nvSpPr>
            <p:spPr bwMode="auto">
              <a:xfrm>
                <a:off x="6589657" y="3971605"/>
                <a:ext cx="0" cy="273399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029884" y="2276811"/>
              <a:ext cx="742544" cy="800009"/>
              <a:chOff x="2016822" y="2707885"/>
              <a:chExt cx="742544" cy="800009"/>
            </a:xfrm>
          </p:grpSpPr>
          <p:sp>
            <p:nvSpPr>
              <p:cNvPr id="128" name="Rectangle 55"/>
              <p:cNvSpPr>
                <a:spLocks noChangeArrowheads="1"/>
              </p:cNvSpPr>
              <p:nvPr/>
            </p:nvSpPr>
            <p:spPr bwMode="auto">
              <a:xfrm>
                <a:off x="2479756" y="3004367"/>
                <a:ext cx="279610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sp>
            <p:nvSpPr>
              <p:cNvPr id="129" name="Rectangle 57"/>
              <p:cNvSpPr>
                <a:spLocks noChangeArrowheads="1"/>
              </p:cNvSpPr>
              <p:nvPr/>
            </p:nvSpPr>
            <p:spPr bwMode="auto">
              <a:xfrm>
                <a:off x="2016822" y="2707885"/>
                <a:ext cx="570573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  <p:pic>
            <p:nvPicPr>
              <p:cNvPr id="130" name="内容占位符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6822" y="2983969"/>
                <a:ext cx="629006" cy="523925"/>
              </a:xfrm>
              <a:prstGeom prst="rect">
                <a:avLst/>
              </a:prstGeom>
            </p:spPr>
          </p:pic>
        </p:grpSp>
        <p:grpSp>
          <p:nvGrpSpPr>
            <p:cNvPr id="60" name="组合 59"/>
            <p:cNvGrpSpPr/>
            <p:nvPr/>
          </p:nvGrpSpPr>
          <p:grpSpPr>
            <a:xfrm>
              <a:off x="6425705" y="2292075"/>
              <a:ext cx="818530" cy="784744"/>
              <a:chOff x="6412643" y="2723149"/>
              <a:chExt cx="818530" cy="784744"/>
            </a:xfrm>
          </p:grpSpPr>
          <p:sp>
            <p:nvSpPr>
              <p:cNvPr id="125" name="Rectangle 56"/>
              <p:cNvSpPr>
                <a:spLocks noChangeArrowheads="1"/>
              </p:cNvSpPr>
              <p:nvPr/>
            </p:nvSpPr>
            <p:spPr bwMode="auto">
              <a:xfrm>
                <a:off x="6412643" y="3004367"/>
                <a:ext cx="272513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sp>
            <p:nvSpPr>
              <p:cNvPr id="126" name="Rectangle 58"/>
              <p:cNvSpPr>
                <a:spLocks noChangeArrowheads="1"/>
              </p:cNvSpPr>
              <p:nvPr/>
            </p:nvSpPr>
            <p:spPr bwMode="auto">
              <a:xfrm>
                <a:off x="6456216" y="2723149"/>
                <a:ext cx="774957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</a:t>
                </a:r>
              </a:p>
            </p:txBody>
          </p:sp>
          <p:pic>
            <p:nvPicPr>
              <p:cNvPr id="127" name="内容占位符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3058" y="2983968"/>
                <a:ext cx="629006" cy="523925"/>
              </a:xfrm>
              <a:prstGeom prst="rect">
                <a:avLst/>
              </a:prstGeom>
            </p:spPr>
          </p:pic>
        </p:grpSp>
        <p:grpSp>
          <p:nvGrpSpPr>
            <p:cNvPr id="61" name="组合 60"/>
            <p:cNvGrpSpPr/>
            <p:nvPr/>
          </p:nvGrpSpPr>
          <p:grpSpPr>
            <a:xfrm>
              <a:off x="6495448" y="3104255"/>
              <a:ext cx="854360" cy="967429"/>
              <a:chOff x="1899489" y="5468471"/>
              <a:chExt cx="854360" cy="1082185"/>
            </a:xfrm>
          </p:grpSpPr>
          <p:sp>
            <p:nvSpPr>
              <p:cNvPr id="123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108218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Rectangle 5"/>
              <p:cNvSpPr>
                <a:spLocks noChangeArrowheads="1"/>
              </p:cNvSpPr>
              <p:nvPr/>
            </p:nvSpPr>
            <p:spPr bwMode="auto">
              <a:xfrm>
                <a:off x="1905683" y="5669383"/>
                <a:ext cx="820021" cy="78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ESTAB-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LISED</a:t>
                </a:r>
              </a:p>
            </p:txBody>
          </p:sp>
        </p:grp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2619241" y="3581225"/>
              <a:ext cx="3942449" cy="619183"/>
              <a:chOff x="1520" y="1816"/>
              <a:chExt cx="2660" cy="491"/>
            </a:xfrm>
          </p:grpSpPr>
          <p:sp>
            <p:nvSpPr>
              <p:cNvPr id="121" name="Rectangle 25"/>
              <p:cNvSpPr>
                <a:spLocks noChangeArrowheads="1"/>
              </p:cNvSpPr>
              <p:nvPr/>
            </p:nvSpPr>
            <p:spPr bwMode="auto">
              <a:xfrm rot="308128">
                <a:off x="2133" y="1816"/>
                <a:ext cx="13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FIN = 1, </a:t>
                </a:r>
                <a:r>
                  <a:rPr kumimoji="1" lang="en-US" altLang="zh-CN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seq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= u</a:t>
                </a:r>
              </a:p>
            </p:txBody>
          </p:sp>
          <p:sp>
            <p:nvSpPr>
              <p:cNvPr id="122" name="Line 28"/>
              <p:cNvSpPr>
                <a:spLocks noChangeShapeType="1"/>
              </p:cNvSpPr>
              <p:nvPr/>
            </p:nvSpPr>
            <p:spPr bwMode="auto">
              <a:xfrm>
                <a:off x="1520" y="1893"/>
                <a:ext cx="2660" cy="414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881932" y="3059156"/>
              <a:ext cx="866476" cy="558981"/>
              <a:chOff x="1899489" y="5410277"/>
              <a:chExt cx="866476" cy="993029"/>
            </a:xfrm>
          </p:grpSpPr>
          <p:sp>
            <p:nvSpPr>
              <p:cNvPr id="119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93483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Rectangle 5"/>
              <p:cNvSpPr>
                <a:spLocks noChangeArrowheads="1"/>
              </p:cNvSpPr>
              <p:nvPr/>
            </p:nvSpPr>
            <p:spPr bwMode="auto">
              <a:xfrm>
                <a:off x="1945944" y="5410277"/>
                <a:ext cx="820021" cy="7877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ESTAB-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LISED</a:t>
                </a:r>
              </a:p>
            </p:txBody>
          </p:sp>
        </p:grpSp>
        <p:grpSp>
          <p:nvGrpSpPr>
            <p:cNvPr id="64" name="Group 18"/>
            <p:cNvGrpSpPr>
              <a:grpSpLocks/>
            </p:cNvGrpSpPr>
            <p:nvPr/>
          </p:nvGrpSpPr>
          <p:grpSpPr bwMode="auto">
            <a:xfrm>
              <a:off x="1590437" y="3076819"/>
              <a:ext cx="6278563" cy="82550"/>
              <a:chOff x="1020" y="481"/>
              <a:chExt cx="4037" cy="46"/>
            </a:xfrm>
          </p:grpSpPr>
          <p:sp>
            <p:nvSpPr>
              <p:cNvPr id="117" name="Line 19"/>
              <p:cNvSpPr>
                <a:spLocks noChangeShapeType="1"/>
              </p:cNvSpPr>
              <p:nvPr/>
            </p:nvSpPr>
            <p:spPr bwMode="auto">
              <a:xfrm>
                <a:off x="1020" y="527"/>
                <a:ext cx="40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18" name="Line 20"/>
              <p:cNvSpPr>
                <a:spLocks noChangeShapeType="1"/>
              </p:cNvSpPr>
              <p:nvPr/>
            </p:nvSpPr>
            <p:spPr bwMode="auto">
              <a:xfrm>
                <a:off x="1020" y="481"/>
                <a:ext cx="40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5" name="Group 32"/>
            <p:cNvGrpSpPr>
              <a:grpSpLocks/>
            </p:cNvGrpSpPr>
            <p:nvPr/>
          </p:nvGrpSpPr>
          <p:grpSpPr bwMode="auto">
            <a:xfrm>
              <a:off x="3376635" y="3185693"/>
              <a:ext cx="2371725" cy="318123"/>
              <a:chOff x="2088" y="3679"/>
              <a:chExt cx="1494" cy="231"/>
            </a:xfrm>
          </p:grpSpPr>
          <p:sp>
            <p:nvSpPr>
              <p:cNvPr id="115" name="AutoShape 33"/>
              <p:cNvSpPr>
                <a:spLocks noChangeArrowheads="1"/>
              </p:cNvSpPr>
              <p:nvPr/>
            </p:nvSpPr>
            <p:spPr bwMode="auto">
              <a:xfrm>
                <a:off x="2088" y="3735"/>
                <a:ext cx="1494" cy="166"/>
              </a:xfrm>
              <a:prstGeom prst="leftRightArrow">
                <a:avLst>
                  <a:gd name="adj1" fmla="val 55880"/>
                  <a:gd name="adj2" fmla="val 103167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/>
            </p:nvSpPr>
            <p:spPr bwMode="auto">
              <a:xfrm>
                <a:off x="2462" y="3679"/>
                <a:ext cx="697" cy="231"/>
              </a:xfrm>
              <a:prstGeom prst="rect">
                <a:avLst/>
              </a:prstGeom>
              <a:solidFill>
                <a:srgbClr val="CCECFF"/>
              </a:solidFill>
              <a:ln w="38100" cmpd="dbl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数据传输</a:t>
                </a:r>
              </a:p>
            </p:txBody>
          </p:sp>
        </p:grpSp>
        <p:cxnSp>
          <p:nvCxnSpPr>
            <p:cNvPr id="66" name="直接连接符 65"/>
            <p:cNvCxnSpPr/>
            <p:nvPr/>
          </p:nvCxnSpPr>
          <p:spPr>
            <a:xfrm flipV="1">
              <a:off x="859119" y="3051007"/>
              <a:ext cx="1021281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859119" y="3049936"/>
              <a:ext cx="0" cy="69773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859120" y="3747674"/>
              <a:ext cx="102128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45"/>
            <p:cNvSpPr>
              <a:spLocks noChangeArrowheads="1"/>
            </p:cNvSpPr>
            <p:nvPr/>
          </p:nvSpPr>
          <p:spPr bwMode="auto">
            <a:xfrm>
              <a:off x="834293" y="3398805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主动</a:t>
              </a: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打开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869925" y="3721603"/>
              <a:ext cx="867996" cy="901287"/>
              <a:chOff x="1895323" y="5468471"/>
              <a:chExt cx="867996" cy="1082185"/>
            </a:xfrm>
          </p:grpSpPr>
          <p:sp>
            <p:nvSpPr>
              <p:cNvPr id="113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1082185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Rectangle 5"/>
              <p:cNvSpPr>
                <a:spLocks noChangeArrowheads="1"/>
              </p:cNvSpPr>
              <p:nvPr/>
            </p:nvSpPr>
            <p:spPr bwMode="auto">
              <a:xfrm>
                <a:off x="1895323" y="5621650"/>
                <a:ext cx="867996" cy="772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FIN-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WAIT-1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586367" y="4161861"/>
              <a:ext cx="3971266" cy="522680"/>
              <a:chOff x="2586367" y="4161861"/>
              <a:chExt cx="3971266" cy="522680"/>
            </a:xfrm>
          </p:grpSpPr>
          <p:sp>
            <p:nvSpPr>
              <p:cNvPr id="111" name="Line 49"/>
              <p:cNvSpPr>
                <a:spLocks noChangeShapeType="1"/>
              </p:cNvSpPr>
              <p:nvPr/>
            </p:nvSpPr>
            <p:spPr bwMode="auto">
              <a:xfrm flipH="1">
                <a:off x="2586367" y="4250741"/>
                <a:ext cx="3971266" cy="433800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12" name="Rectangle 50"/>
              <p:cNvSpPr>
                <a:spLocks noChangeArrowheads="1"/>
              </p:cNvSpPr>
              <p:nvPr/>
            </p:nvSpPr>
            <p:spPr bwMode="auto">
              <a:xfrm rot="21272610" flipH="1">
                <a:off x="3087632" y="4161861"/>
                <a:ext cx="2682915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 = 1,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seq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= v,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u </a:t>
                </a:r>
                <a:r>
                  <a:rPr kumimoji="1" lang="en-US" altLang="zh-CN" b="1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6507334" y="4246056"/>
              <a:ext cx="876325" cy="643766"/>
              <a:chOff x="1899489" y="5410277"/>
              <a:chExt cx="876325" cy="885152"/>
            </a:xfrm>
          </p:grpSpPr>
          <p:sp>
            <p:nvSpPr>
              <p:cNvPr id="109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812348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Rectangle 5"/>
              <p:cNvSpPr>
                <a:spLocks noChangeArrowheads="1"/>
              </p:cNvSpPr>
              <p:nvPr/>
            </p:nvSpPr>
            <p:spPr bwMode="auto">
              <a:xfrm>
                <a:off x="1936095" y="5410277"/>
                <a:ext cx="839719" cy="885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CLOSE-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</a:t>
                </a:r>
              </a:p>
            </p:txBody>
          </p:sp>
        </p:grp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7332519" y="2919427"/>
              <a:ext cx="573087" cy="2009742"/>
            </a:xfrm>
            <a:custGeom>
              <a:avLst/>
              <a:gdLst>
                <a:gd name="T0" fmla="*/ 100 w 451"/>
                <a:gd name="T1" fmla="*/ 965 h 965"/>
                <a:gd name="T2" fmla="*/ 336 w 451"/>
                <a:gd name="T3" fmla="*/ 894 h 965"/>
                <a:gd name="T4" fmla="*/ 426 w 451"/>
                <a:gd name="T5" fmla="*/ 708 h 965"/>
                <a:gd name="T6" fmla="*/ 451 w 451"/>
                <a:gd name="T7" fmla="*/ 417 h 965"/>
                <a:gd name="T8" fmla="*/ 426 w 451"/>
                <a:gd name="T9" fmla="*/ 207 h 965"/>
                <a:gd name="T10" fmla="*/ 336 w 451"/>
                <a:gd name="T11" fmla="*/ 72 h 965"/>
                <a:gd name="T12" fmla="*/ 0 w 451"/>
                <a:gd name="T13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965">
                  <a:moveTo>
                    <a:pt x="100" y="965"/>
                  </a:moveTo>
                  <a:cubicBezTo>
                    <a:pt x="139" y="951"/>
                    <a:pt x="282" y="937"/>
                    <a:pt x="336" y="894"/>
                  </a:cubicBezTo>
                  <a:cubicBezTo>
                    <a:pt x="390" y="851"/>
                    <a:pt x="407" y="787"/>
                    <a:pt x="426" y="708"/>
                  </a:cubicBezTo>
                  <a:cubicBezTo>
                    <a:pt x="445" y="629"/>
                    <a:pt x="451" y="500"/>
                    <a:pt x="451" y="417"/>
                  </a:cubicBezTo>
                  <a:cubicBezTo>
                    <a:pt x="451" y="334"/>
                    <a:pt x="445" y="264"/>
                    <a:pt x="426" y="207"/>
                  </a:cubicBezTo>
                  <a:cubicBezTo>
                    <a:pt x="407" y="150"/>
                    <a:pt x="407" y="106"/>
                    <a:pt x="336" y="72"/>
                  </a:cubicBezTo>
                  <a:cubicBezTo>
                    <a:pt x="265" y="38"/>
                    <a:pt x="70" y="15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869000" y="3424479"/>
              <a:ext cx="644408" cy="9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通知</a:t>
              </a:r>
              <a:endParaRPr kumimoji="1"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</a:t>
              </a:r>
              <a:endParaRPr kumimoji="1"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进程</a:t>
              </a: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868558" y="4699515"/>
              <a:ext cx="867996" cy="695486"/>
              <a:chOff x="1896346" y="5468472"/>
              <a:chExt cx="867996" cy="972581"/>
            </a:xfrm>
          </p:grpSpPr>
          <p:sp>
            <p:nvSpPr>
              <p:cNvPr id="107" name="Rectangle 4"/>
              <p:cNvSpPr>
                <a:spLocks noChangeArrowheads="1"/>
              </p:cNvSpPr>
              <p:nvPr/>
            </p:nvSpPr>
            <p:spPr bwMode="auto">
              <a:xfrm>
                <a:off x="1899489" y="5468472"/>
                <a:ext cx="854360" cy="972581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Rectangle 5"/>
              <p:cNvSpPr>
                <a:spLocks noChangeArrowheads="1"/>
              </p:cNvSpPr>
              <p:nvPr/>
            </p:nvSpPr>
            <p:spPr bwMode="auto">
              <a:xfrm>
                <a:off x="1896346" y="5494782"/>
                <a:ext cx="867996" cy="900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FIN-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WAIT-2</a:t>
                </a:r>
              </a:p>
            </p:txBody>
          </p:sp>
        </p:grpSp>
        <p:grpSp>
          <p:nvGrpSpPr>
            <p:cNvPr id="76" name="Group 32"/>
            <p:cNvGrpSpPr>
              <a:grpSpLocks/>
            </p:cNvGrpSpPr>
            <p:nvPr/>
          </p:nvGrpSpPr>
          <p:grpSpPr bwMode="auto">
            <a:xfrm rot="21174205">
              <a:off x="3661223" y="4634992"/>
              <a:ext cx="1700213" cy="318123"/>
              <a:chOff x="2088" y="3679"/>
              <a:chExt cx="1071" cy="231"/>
            </a:xfrm>
          </p:grpSpPr>
          <p:sp>
            <p:nvSpPr>
              <p:cNvPr id="105" name="AutoShape 33"/>
              <p:cNvSpPr>
                <a:spLocks noChangeArrowheads="1"/>
              </p:cNvSpPr>
              <p:nvPr/>
            </p:nvSpPr>
            <p:spPr bwMode="auto">
              <a:xfrm>
                <a:off x="2088" y="3715"/>
                <a:ext cx="1007" cy="186"/>
              </a:xfrm>
              <a:prstGeom prst="leftRightArrow">
                <a:avLst>
                  <a:gd name="adj1" fmla="val 55880"/>
                  <a:gd name="adj2" fmla="val 103167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Rectangle 34"/>
              <p:cNvSpPr>
                <a:spLocks noChangeArrowheads="1"/>
              </p:cNvSpPr>
              <p:nvPr/>
            </p:nvSpPr>
            <p:spPr bwMode="auto">
              <a:xfrm>
                <a:off x="2462" y="3679"/>
                <a:ext cx="697" cy="231"/>
              </a:xfrm>
              <a:prstGeom prst="rect">
                <a:avLst/>
              </a:prstGeom>
              <a:solidFill>
                <a:srgbClr val="CCECFF"/>
              </a:solidFill>
              <a:ln w="38100" cmpd="dbl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数据传输</a:t>
                </a:r>
              </a:p>
            </p:txBody>
          </p:sp>
        </p:grpSp>
        <p:sp>
          <p:nvSpPr>
            <p:cNvPr id="77" name="Rectangle 45"/>
            <p:cNvSpPr>
              <a:spLocks noChangeArrowheads="1"/>
            </p:cNvSpPr>
            <p:nvPr/>
          </p:nvSpPr>
          <p:spPr bwMode="auto">
            <a:xfrm>
              <a:off x="7633224" y="4772940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被动关闭</a:t>
              </a: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7331968" y="2793382"/>
              <a:ext cx="1354832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8705488" y="2777818"/>
              <a:ext cx="0" cy="231882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375189" y="5096639"/>
              <a:ext cx="1344586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2594072" y="4903243"/>
              <a:ext cx="3971266" cy="535743"/>
              <a:chOff x="2586367" y="4148798"/>
              <a:chExt cx="3971266" cy="535743"/>
            </a:xfrm>
          </p:grpSpPr>
          <p:sp>
            <p:nvSpPr>
              <p:cNvPr id="103" name="Line 49"/>
              <p:cNvSpPr>
                <a:spLocks noChangeShapeType="1"/>
              </p:cNvSpPr>
              <p:nvPr/>
            </p:nvSpPr>
            <p:spPr bwMode="auto">
              <a:xfrm flipH="1">
                <a:off x="2586367" y="4250741"/>
                <a:ext cx="3971266" cy="433800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Rectangle 50"/>
              <p:cNvSpPr>
                <a:spLocks noChangeArrowheads="1"/>
              </p:cNvSpPr>
              <p:nvPr/>
            </p:nvSpPr>
            <p:spPr bwMode="auto">
              <a:xfrm rot="21272610" flipH="1">
                <a:off x="2730742" y="4148798"/>
                <a:ext cx="3631829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FIN 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1, 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 = 1,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seq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= w,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u </a:t>
                </a:r>
                <a:r>
                  <a:rPr kumimoji="1" lang="en-US" altLang="zh-CN" b="1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6507334" y="5040212"/>
              <a:ext cx="854360" cy="901287"/>
              <a:chOff x="1899489" y="5468471"/>
              <a:chExt cx="854360" cy="1082185"/>
            </a:xfrm>
          </p:grpSpPr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10821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5"/>
              <p:cNvSpPr>
                <a:spLocks noChangeArrowheads="1"/>
              </p:cNvSpPr>
              <p:nvPr/>
            </p:nvSpPr>
            <p:spPr bwMode="auto">
              <a:xfrm>
                <a:off x="1979064" y="5621650"/>
                <a:ext cx="700514" cy="772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LAST-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</a:p>
            </p:txBody>
          </p:sp>
        </p:grpSp>
        <p:grpSp>
          <p:nvGrpSpPr>
            <p:cNvPr id="83" name="Group 61"/>
            <p:cNvGrpSpPr>
              <a:grpSpLocks/>
            </p:cNvGrpSpPr>
            <p:nvPr/>
          </p:nvGrpSpPr>
          <p:grpSpPr bwMode="auto">
            <a:xfrm>
              <a:off x="2653528" y="5460204"/>
              <a:ext cx="3942449" cy="553607"/>
              <a:chOff x="1520" y="1868"/>
              <a:chExt cx="2660" cy="439"/>
            </a:xfrm>
          </p:grpSpPr>
          <p:sp>
            <p:nvSpPr>
              <p:cNvPr id="99" name="Rectangle 25"/>
              <p:cNvSpPr>
                <a:spLocks noChangeArrowheads="1"/>
              </p:cNvSpPr>
              <p:nvPr/>
            </p:nvSpPr>
            <p:spPr bwMode="auto">
              <a:xfrm rot="388849">
                <a:off x="1962" y="1868"/>
                <a:ext cx="21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ACK = 1, </a:t>
                </a:r>
                <a:r>
                  <a:rPr kumimoji="1" lang="en-US" altLang="zh-CN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seq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= u+1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, </a:t>
                </a:r>
                <a:r>
                  <a:rPr kumimoji="1" lang="en-US" altLang="zh-CN" dirty="0" err="1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 </a:t>
                </a:r>
                <a:r>
                  <a:rPr kumimoji="1" lang="en-US" altLang="zh-CN" b="1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>
                <a:off x="1520" y="1893"/>
                <a:ext cx="2660" cy="414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883555" y="5520991"/>
              <a:ext cx="854360" cy="695486"/>
              <a:chOff x="1899489" y="5468472"/>
              <a:chExt cx="854360" cy="972581"/>
            </a:xfrm>
          </p:grpSpPr>
          <p:sp>
            <p:nvSpPr>
              <p:cNvPr id="97" name="Rectangle 4"/>
              <p:cNvSpPr>
                <a:spLocks noChangeArrowheads="1"/>
              </p:cNvSpPr>
              <p:nvPr/>
            </p:nvSpPr>
            <p:spPr bwMode="auto">
              <a:xfrm>
                <a:off x="1899489" y="5468472"/>
                <a:ext cx="854360" cy="97258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Rectangle 5"/>
              <p:cNvSpPr>
                <a:spLocks noChangeArrowheads="1"/>
              </p:cNvSpPr>
              <p:nvPr/>
            </p:nvSpPr>
            <p:spPr bwMode="auto">
              <a:xfrm>
                <a:off x="1954856" y="5494782"/>
                <a:ext cx="750976" cy="900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TIME-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</a:t>
                </a: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493903" y="6039906"/>
              <a:ext cx="908021" cy="436329"/>
              <a:chOff x="6369069" y="3492400"/>
              <a:chExt cx="908021" cy="436329"/>
            </a:xfrm>
          </p:grpSpPr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6404209" y="3492400"/>
                <a:ext cx="872881" cy="43632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6" name="Text Box 39"/>
              <p:cNvSpPr txBox="1">
                <a:spLocks noChangeArrowheads="1"/>
              </p:cNvSpPr>
              <p:nvPr/>
            </p:nvSpPr>
            <p:spPr bwMode="auto">
              <a:xfrm>
                <a:off x="6369069" y="3541582"/>
                <a:ext cx="809077" cy="293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CLOSED</a:t>
                </a: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864407" y="6285335"/>
              <a:ext cx="908021" cy="436329"/>
              <a:chOff x="6369069" y="3492400"/>
              <a:chExt cx="908021" cy="436329"/>
            </a:xfrm>
          </p:grpSpPr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6404209" y="3492400"/>
                <a:ext cx="872881" cy="43632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4" name="Text Box 39"/>
              <p:cNvSpPr txBox="1">
                <a:spLocks noChangeArrowheads="1"/>
              </p:cNvSpPr>
              <p:nvPr/>
            </p:nvSpPr>
            <p:spPr bwMode="auto">
              <a:xfrm>
                <a:off x="6369069" y="3541582"/>
                <a:ext cx="809077" cy="293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CLOSED</a:t>
                </a:r>
              </a:p>
            </p:txBody>
          </p:sp>
        </p:grpSp>
        <p:cxnSp>
          <p:nvCxnSpPr>
            <p:cNvPr id="87" name="直接连接符 86"/>
            <p:cNvCxnSpPr/>
            <p:nvPr/>
          </p:nvCxnSpPr>
          <p:spPr>
            <a:xfrm flipV="1">
              <a:off x="867102" y="5554238"/>
              <a:ext cx="1021281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867102" y="5553167"/>
              <a:ext cx="0" cy="775146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867103" y="6328313"/>
              <a:ext cx="102128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791089" y="5546964"/>
              <a:ext cx="1162179" cy="778879"/>
              <a:chOff x="791089" y="5546964"/>
              <a:chExt cx="1162179" cy="778879"/>
            </a:xfrm>
          </p:grpSpPr>
          <p:sp>
            <p:nvSpPr>
              <p:cNvPr id="91" name="Rectangle 45"/>
              <p:cNvSpPr>
                <a:spLocks noChangeArrowheads="1"/>
              </p:cNvSpPr>
              <p:nvPr/>
            </p:nvSpPr>
            <p:spPr bwMode="auto">
              <a:xfrm>
                <a:off x="791089" y="5546964"/>
                <a:ext cx="1162179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等待</a:t>
                </a:r>
                <a:r>
                  <a:rPr kumimoji="1" lang="en-US" altLang="zh-CN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2MSL</a:t>
                </a:r>
                <a:endPara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36"/>
              <p:cNvSpPr txBox="1">
                <a:spLocks noChangeArrowheads="1"/>
              </p:cNvSpPr>
              <p:nvPr/>
            </p:nvSpPr>
            <p:spPr bwMode="auto">
              <a:xfrm>
                <a:off x="1058699" y="5684493"/>
                <a:ext cx="592138" cy="64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sym typeface="Wingdings" panose="05000000000000000000" pitchFamily="2" charset="2"/>
                  </a:rPr>
                  <a:t>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唤醒与阻塞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双线程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tcp</a:t>
            </a:r>
            <a:r>
              <a:rPr lang="zh-CN" altLang="en-US" dirty="0" smtClean="0"/>
              <a:t>包的处理（</a:t>
            </a:r>
            <a:r>
              <a:rPr lang="en-US" altLang="zh-CN" dirty="0" err="1" smtClean="0"/>
              <a:t>tcp_in.c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tcp_out.c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tcp_sock</a:t>
            </a:r>
            <a:r>
              <a:rPr lang="zh-CN" altLang="en-US" dirty="0" smtClean="0"/>
              <a:t>管理（</a:t>
            </a:r>
            <a:r>
              <a:rPr lang="en-US" altLang="zh-CN" dirty="0" err="1" smtClean="0"/>
              <a:t>tcp_sock.c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使用互斥锁</a:t>
            </a:r>
            <a:r>
              <a:rPr lang="en-US" altLang="zh-CN" dirty="0" smtClean="0"/>
              <a:t>+</a:t>
            </a:r>
            <a:r>
              <a:rPr lang="zh-CN" altLang="en-US" dirty="0" smtClean="0"/>
              <a:t>信号机制，模拟阻塞和唤醒操作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sleep_on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synch_wait</a:t>
            </a:r>
            <a:r>
              <a:rPr lang="en-US" altLang="zh-CN" dirty="0" smtClean="0"/>
              <a:t> *wait);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wake_up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synch_wait</a:t>
            </a:r>
            <a:r>
              <a:rPr lang="en-US" altLang="zh-CN" dirty="0" smtClean="0"/>
              <a:t> *wait);</a:t>
            </a:r>
          </a:p>
          <a:p>
            <a:r>
              <a:rPr lang="zh-CN" altLang="en-US" dirty="0" smtClean="0"/>
              <a:t>如果先</a:t>
            </a:r>
            <a:r>
              <a:rPr lang="en-US" altLang="zh-CN" dirty="0" err="1" smtClean="0"/>
              <a:t>wake_up</a:t>
            </a:r>
            <a:r>
              <a:rPr lang="zh-CN" altLang="en-US" dirty="0" smtClean="0"/>
              <a:t>后</a:t>
            </a:r>
            <a:r>
              <a:rPr lang="en-US" altLang="zh-CN" dirty="0" err="1" smtClean="0"/>
              <a:t>sleep_on</a:t>
            </a:r>
            <a:r>
              <a:rPr lang="zh-CN" altLang="en-US" dirty="0" smtClean="0"/>
              <a:t>，那么</a:t>
            </a:r>
            <a:r>
              <a:rPr lang="en-US" altLang="zh-CN" dirty="0" err="1" smtClean="0"/>
              <a:t>sleep_on</a:t>
            </a:r>
            <a:r>
              <a:rPr lang="zh-CN" altLang="en-US" dirty="0" smtClean="0"/>
              <a:t>无效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notified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595872" y="768096"/>
            <a:ext cx="5364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synch_wait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pthread_mutex_t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lock;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mutex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lock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pthread_cond_t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condition variable to synch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notified;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whether ready to read/write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dead;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whether dead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sleep;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whether others are waiting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3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数据传输实验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数据接收和缓存</a:t>
            </a:r>
            <a:endParaRPr lang="en-US" altLang="zh-CN" dirty="0" smtClean="0"/>
          </a:p>
          <a:p>
            <a:r>
              <a:rPr lang="zh-CN" altLang="en-US" dirty="0" smtClean="0"/>
              <a:t>数据发送流程</a:t>
            </a:r>
            <a:endParaRPr lang="en-US" altLang="zh-CN" dirty="0" smtClean="0"/>
          </a:p>
          <a:p>
            <a:r>
              <a:rPr lang="zh-CN" altLang="en-US" dirty="0" smtClean="0"/>
              <a:t>数据接收流程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97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862</Words>
  <Application>Microsoft Office PowerPoint</Application>
  <PresentationFormat>宽屏</PresentationFormat>
  <Paragraphs>205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等线</vt:lpstr>
      <vt:lpstr>等线 Light</vt:lpstr>
      <vt:lpstr>黑体</vt:lpstr>
      <vt:lpstr>华文楷体</vt:lpstr>
      <vt:lpstr>宋体</vt:lpstr>
      <vt:lpstr>新宋体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主题​​</vt:lpstr>
      <vt:lpstr>计算机网络研讨课 </vt:lpstr>
      <vt:lpstr>TCP连接管理实验</vt:lpstr>
      <vt:lpstr>TCP收发序列号</vt:lpstr>
      <vt:lpstr>TCP状态</vt:lpstr>
      <vt:lpstr>tcp_process函数</vt:lpstr>
      <vt:lpstr>tcp_process函数</vt:lpstr>
      <vt:lpstr>tcp_process函数</vt:lpstr>
      <vt:lpstr>唤醒与阻塞</vt:lpstr>
      <vt:lpstr>TCP数据传输实验</vt:lpstr>
      <vt:lpstr>数据接收和缓存</vt:lpstr>
      <vt:lpstr>数据发送流程</vt:lpstr>
      <vt:lpstr>数据接收流程</vt:lpstr>
      <vt:lpstr>TCP可靠传输实验</vt:lpstr>
      <vt:lpstr>对比实验二</vt:lpstr>
      <vt:lpstr>tcp_process</vt:lpstr>
      <vt:lpstr>TCP连接建立阶段的丢包处理</vt:lpstr>
      <vt:lpstr>TCP连接建立阶段的丢包处理</vt:lpstr>
      <vt:lpstr>TCP连接断开阶段的丢包处理</vt:lpstr>
      <vt:lpstr>TCP连接断开阶段的丢包处理</vt:lpstr>
      <vt:lpstr>发送窗口大小</vt:lpstr>
      <vt:lpstr>发送窗口大小</vt:lpstr>
      <vt:lpstr>发送窗口大小</vt:lpstr>
      <vt:lpstr>发送窗口大小</vt:lpstr>
      <vt:lpstr>发送窗口大小</vt:lpstr>
      <vt:lpstr>发送窗口大小</vt:lpstr>
      <vt:lpstr>发送窗口大小</vt:lpstr>
      <vt:lpstr>发送窗口大小</vt:lpstr>
      <vt:lpstr>发送窗口大小</vt:lpstr>
      <vt:lpstr>发送窗口大小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计算机网络研讨课</dc:title>
  <dc:creator>YUAN ZHENG</dc:creator>
  <cp:lastModifiedBy>YUAN ZHENG</cp:lastModifiedBy>
  <cp:revision>64</cp:revision>
  <dcterms:created xsi:type="dcterms:W3CDTF">2018-07-04T11:36:06Z</dcterms:created>
  <dcterms:modified xsi:type="dcterms:W3CDTF">2018-07-04T17:25:53Z</dcterms:modified>
</cp:coreProperties>
</file>