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6"/>
  </p:notesMasterIdLst>
  <p:sldIdLst>
    <p:sldId id="256" r:id="rId3"/>
    <p:sldId id="257" r:id="rId4"/>
    <p:sldId id="258" r:id="rId5"/>
    <p:sldId id="312" r:id="rId6"/>
    <p:sldId id="259" r:id="rId7"/>
    <p:sldId id="261" r:id="rId8"/>
    <p:sldId id="295" r:id="rId9"/>
    <p:sldId id="309" r:id="rId10"/>
    <p:sldId id="310" r:id="rId11"/>
    <p:sldId id="311" r:id="rId12"/>
    <p:sldId id="262" r:id="rId13"/>
    <p:sldId id="279" r:id="rId14"/>
    <p:sldId id="284" r:id="rId15"/>
    <p:sldId id="291" r:id="rId16"/>
    <p:sldId id="285" r:id="rId17"/>
    <p:sldId id="263" r:id="rId18"/>
    <p:sldId id="264" r:id="rId19"/>
    <p:sldId id="277" r:id="rId20"/>
    <p:sldId id="265" r:id="rId21"/>
    <p:sldId id="300" r:id="rId22"/>
    <p:sldId id="304" r:id="rId23"/>
    <p:sldId id="305" r:id="rId24"/>
    <p:sldId id="271" r:id="rId25"/>
    <p:sldId id="294" r:id="rId26"/>
    <p:sldId id="268" r:id="rId27"/>
    <p:sldId id="267" r:id="rId28"/>
    <p:sldId id="278" r:id="rId29"/>
    <p:sldId id="308" r:id="rId30"/>
    <p:sldId id="274" r:id="rId31"/>
    <p:sldId id="275" r:id="rId32"/>
    <p:sldId id="283" r:id="rId33"/>
    <p:sldId id="293" r:id="rId34"/>
    <p:sldId id="306" r:id="rId35"/>
    <p:sldId id="286" r:id="rId36"/>
    <p:sldId id="296" r:id="rId37"/>
    <p:sldId id="297" r:id="rId38"/>
    <p:sldId id="287" r:id="rId39"/>
    <p:sldId id="288" r:id="rId40"/>
    <p:sldId id="290" r:id="rId41"/>
    <p:sldId id="298" r:id="rId42"/>
    <p:sldId id="289" r:id="rId43"/>
    <p:sldId id="299" r:id="rId44"/>
    <p:sldId id="266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09" autoAdjust="0"/>
  </p:normalViewPr>
  <p:slideViewPr>
    <p:cSldViewPr snapToGrid="0">
      <p:cViewPr varScale="1">
        <p:scale>
          <a:sx n="76" d="100"/>
          <a:sy n="76" d="100"/>
        </p:scale>
        <p:origin x="207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esktop\&#24320;&#39064;\&#30011;&#2227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zhoujianer\Documents\other\2015CoNEXT&#24320;&#20250;\stall-example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60</c:v>
                </c:pt>
                <c:pt idx="3">
                  <c:v>60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系列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3"/>
                      <c:pt idx="0">
                        <c:v>Start</c:v>
                      </c:pt>
                      <c:pt idx="1">
                        <c:v>Deadline</c:v>
                      </c:pt>
                      <c:pt idx="2">
                        <c:v>Session End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0E51-49B8-80E5-0ED051E79C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93951456"/>
        <c:axId val="-93955808"/>
      </c:lineChart>
      <c:catAx>
        <c:axId val="-9395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3955808"/>
        <c:crosses val="autoZero"/>
        <c:auto val="1"/>
        <c:lblAlgn val="ctr"/>
        <c:lblOffset val="100"/>
        <c:noMultiLvlLbl val="0"/>
      </c:catAx>
      <c:valAx>
        <c:axId val="-93955808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3951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286130891827742E-2"/>
          <c:y val="3.3137959814740069E-2"/>
          <c:w val="0.87281627670396744"/>
          <c:h val="0.70548126192935767"/>
        </c:manualLayout>
      </c:layout>
      <c:lineChart>
        <c:grouping val="standard"/>
        <c:varyColors val="0"/>
        <c:ser>
          <c:idx val="0"/>
          <c:order val="0"/>
          <c:tx>
            <c:v>RTT=2ms</c:v>
          </c:tx>
          <c:spPr>
            <a:ln w="28575" cap="rnd" cmpd="sng" algn="ctr">
              <a:solidFill>
                <a:schemeClr val="accent1">
                  <a:shade val="6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1">
                  <a:shade val="65000"/>
                </a:schemeClr>
              </a:solidFill>
              <a:ln w="9525" cap="flat" cmpd="sng" algn="ctr">
                <a:solidFill>
                  <a:schemeClr val="accent1">
                    <a:shade val="65000"/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numLit>
              <c:formatCode>General</c:formatCode>
              <c:ptCount val="6"/>
              <c:pt idx="0">
                <c:v>1E-4</c:v>
              </c:pt>
              <c:pt idx="1">
                <c:v>1E-3</c:v>
              </c:pt>
              <c:pt idx="2">
                <c:v>0.01</c:v>
              </c:pt>
              <c:pt idx="3">
                <c:v>0.1</c:v>
              </c:pt>
              <c:pt idx="4">
                <c:v>1</c:v>
              </c:pt>
              <c:pt idx="5">
                <c:v>10</c:v>
              </c:pt>
            </c:numLit>
          </c:cat>
          <c:val>
            <c:numLit>
              <c:formatCode>General</c:formatCode>
              <c:ptCount val="6"/>
              <c:pt idx="0">
                <c:v>75</c:v>
              </c:pt>
              <c:pt idx="1">
                <c:v>23</c:v>
              </c:pt>
              <c:pt idx="2">
                <c:v>15</c:v>
              </c:pt>
              <c:pt idx="3">
                <c:v>9</c:v>
              </c:pt>
              <c:pt idx="4">
                <c:v>7</c:v>
              </c:pt>
              <c:pt idx="5">
                <c:v>6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E398-4DEA-9E8E-3CC3D75C9189}"/>
            </c:ext>
          </c:extLst>
        </c:ser>
        <c:ser>
          <c:idx val="1"/>
          <c:order val="1"/>
          <c:tx>
            <c:v>RTT=10ms</c:v>
          </c:tx>
          <c:spPr>
            <a:ln w="28575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1"/>
              </a:soli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numLit>
              <c:formatCode>General</c:formatCode>
              <c:ptCount val="6"/>
              <c:pt idx="0">
                <c:v>1E-4</c:v>
              </c:pt>
              <c:pt idx="1">
                <c:v>1E-3</c:v>
              </c:pt>
              <c:pt idx="2">
                <c:v>0.01</c:v>
              </c:pt>
              <c:pt idx="3">
                <c:v>0.1</c:v>
              </c:pt>
              <c:pt idx="4">
                <c:v>1</c:v>
              </c:pt>
              <c:pt idx="5">
                <c:v>10</c:v>
              </c:pt>
            </c:numLit>
          </c:cat>
          <c:val>
            <c:numLit>
              <c:formatCode>General</c:formatCode>
              <c:ptCount val="6"/>
              <c:pt idx="0">
                <c:v>20</c:v>
              </c:pt>
              <c:pt idx="1">
                <c:v>13</c:v>
              </c:pt>
              <c:pt idx="2">
                <c:v>7</c:v>
              </c:pt>
              <c:pt idx="3">
                <c:v>5</c:v>
              </c:pt>
              <c:pt idx="4">
                <c:v>3.5</c:v>
              </c:pt>
              <c:pt idx="5">
                <c:v>3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E398-4DEA-9E8E-3CC3D75C9189}"/>
            </c:ext>
          </c:extLst>
        </c:ser>
        <c:ser>
          <c:idx val="2"/>
          <c:order val="2"/>
          <c:tx>
            <c:v>RTT=50ms</c:v>
          </c:tx>
          <c:spPr>
            <a:ln w="28575" cap="rnd" cmpd="sng" algn="ctr">
              <a:solidFill>
                <a:schemeClr val="accent1">
                  <a:tint val="6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1">
                  <a:tint val="65000"/>
                </a:schemeClr>
              </a:solidFill>
              <a:ln w="9525" cap="flat" cmpd="sng" algn="ctr">
                <a:solidFill>
                  <a:schemeClr val="accent1">
                    <a:tint val="65000"/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numLit>
              <c:formatCode>General</c:formatCode>
              <c:ptCount val="6"/>
              <c:pt idx="0">
                <c:v>1E-4</c:v>
              </c:pt>
              <c:pt idx="1">
                <c:v>1E-3</c:v>
              </c:pt>
              <c:pt idx="2">
                <c:v>0.01</c:v>
              </c:pt>
              <c:pt idx="3">
                <c:v>0.1</c:v>
              </c:pt>
              <c:pt idx="4">
                <c:v>1</c:v>
              </c:pt>
              <c:pt idx="5">
                <c:v>10</c:v>
              </c:pt>
            </c:numLit>
          </c:cat>
          <c:val>
            <c:numLit>
              <c:formatCode>General</c:formatCode>
              <c:ptCount val="6"/>
              <c:pt idx="0">
                <c:v>8</c:v>
              </c:pt>
              <c:pt idx="1">
                <c:v>5</c:v>
              </c:pt>
              <c:pt idx="2">
                <c:v>3.5</c:v>
              </c:pt>
              <c:pt idx="3">
                <c:v>3</c:v>
              </c:pt>
              <c:pt idx="4">
                <c:v>3</c:v>
              </c:pt>
              <c:pt idx="5">
                <c:v>3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E398-4DEA-9E8E-3CC3D75C91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56631440"/>
        <c:axId val="-456643408"/>
      </c:lineChart>
      <c:catAx>
        <c:axId val="-45663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456643408"/>
        <c:crosses val="autoZero"/>
        <c:auto val="1"/>
        <c:lblAlgn val="ctr"/>
        <c:lblOffset val="100"/>
        <c:noMultiLvlLbl val="0"/>
      </c:catAx>
      <c:valAx>
        <c:axId val="-45664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45663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0" cap="flat" cmpd="sng" algn="ctr">
      <a:noFill/>
      <a:prstDash val="solid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18846054142101"/>
          <c:y val="3.1893318437869002E-2"/>
          <c:w val="0.78815288713910703"/>
          <c:h val="0.69643933110231682"/>
        </c:manualLayout>
      </c:layout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Sheet1!$A$2:$A$215</c:f>
              <c:numCache>
                <c:formatCode>General</c:formatCode>
                <c:ptCount val="214"/>
                <c:pt idx="0">
                  <c:v>0.1</c:v>
                </c:pt>
                <c:pt idx="1">
                  <c:v>0.11</c:v>
                </c:pt>
                <c:pt idx="2">
                  <c:v>0.12</c:v>
                </c:pt>
                <c:pt idx="3">
                  <c:v>0.13</c:v>
                </c:pt>
                <c:pt idx="4">
                  <c:v>0.14000000000000001</c:v>
                </c:pt>
                <c:pt idx="5">
                  <c:v>0.15</c:v>
                </c:pt>
                <c:pt idx="6">
                  <c:v>0.16</c:v>
                </c:pt>
                <c:pt idx="7">
                  <c:v>0.17</c:v>
                </c:pt>
                <c:pt idx="8">
                  <c:v>0.18</c:v>
                </c:pt>
                <c:pt idx="9">
                  <c:v>0.19</c:v>
                </c:pt>
                <c:pt idx="10">
                  <c:v>0.2</c:v>
                </c:pt>
                <c:pt idx="11">
                  <c:v>0.21</c:v>
                </c:pt>
                <c:pt idx="12">
                  <c:v>0.22</c:v>
                </c:pt>
                <c:pt idx="13">
                  <c:v>0.23</c:v>
                </c:pt>
                <c:pt idx="14">
                  <c:v>0.24</c:v>
                </c:pt>
                <c:pt idx="15">
                  <c:v>0.25</c:v>
                </c:pt>
                <c:pt idx="16">
                  <c:v>0.26</c:v>
                </c:pt>
                <c:pt idx="17">
                  <c:v>0.27</c:v>
                </c:pt>
                <c:pt idx="18">
                  <c:v>0.28000000000000003</c:v>
                </c:pt>
                <c:pt idx="19">
                  <c:v>0.28999999999999998</c:v>
                </c:pt>
                <c:pt idx="20">
                  <c:v>0.3</c:v>
                </c:pt>
                <c:pt idx="21">
                  <c:v>0.31</c:v>
                </c:pt>
                <c:pt idx="22">
                  <c:v>0.32</c:v>
                </c:pt>
                <c:pt idx="23">
                  <c:v>0.33</c:v>
                </c:pt>
                <c:pt idx="24">
                  <c:v>0.34</c:v>
                </c:pt>
                <c:pt idx="25">
                  <c:v>0.35</c:v>
                </c:pt>
                <c:pt idx="26">
                  <c:v>0.36</c:v>
                </c:pt>
                <c:pt idx="27">
                  <c:v>0.37</c:v>
                </c:pt>
                <c:pt idx="28">
                  <c:v>0.38</c:v>
                </c:pt>
                <c:pt idx="29">
                  <c:v>0.39</c:v>
                </c:pt>
                <c:pt idx="30">
                  <c:v>0.4</c:v>
                </c:pt>
                <c:pt idx="31">
                  <c:v>0.42</c:v>
                </c:pt>
                <c:pt idx="32">
                  <c:v>0.43</c:v>
                </c:pt>
                <c:pt idx="33">
                  <c:v>0.44</c:v>
                </c:pt>
                <c:pt idx="34">
                  <c:v>0.45</c:v>
                </c:pt>
                <c:pt idx="35">
                  <c:v>0.46</c:v>
                </c:pt>
                <c:pt idx="36">
                  <c:v>0.47</c:v>
                </c:pt>
                <c:pt idx="37">
                  <c:v>0.48</c:v>
                </c:pt>
                <c:pt idx="38">
                  <c:v>0.49</c:v>
                </c:pt>
                <c:pt idx="39">
                  <c:v>0.5</c:v>
                </c:pt>
                <c:pt idx="40">
                  <c:v>0.6</c:v>
                </c:pt>
                <c:pt idx="41">
                  <c:v>0.61</c:v>
                </c:pt>
                <c:pt idx="42">
                  <c:v>0.62</c:v>
                </c:pt>
                <c:pt idx="43">
                  <c:v>0.63</c:v>
                </c:pt>
                <c:pt idx="44">
                  <c:v>0.64</c:v>
                </c:pt>
                <c:pt idx="45">
                  <c:v>0.65</c:v>
                </c:pt>
                <c:pt idx="46">
                  <c:v>0.66</c:v>
                </c:pt>
                <c:pt idx="47">
                  <c:v>0.67</c:v>
                </c:pt>
                <c:pt idx="48">
                  <c:v>0.68</c:v>
                </c:pt>
                <c:pt idx="49">
                  <c:v>0.69</c:v>
                </c:pt>
                <c:pt idx="50">
                  <c:v>0.7</c:v>
                </c:pt>
                <c:pt idx="51">
                  <c:v>0.72</c:v>
                </c:pt>
                <c:pt idx="52">
                  <c:v>0.73</c:v>
                </c:pt>
                <c:pt idx="53">
                  <c:v>0.74</c:v>
                </c:pt>
                <c:pt idx="54">
                  <c:v>0.75</c:v>
                </c:pt>
                <c:pt idx="55">
                  <c:v>0.76</c:v>
                </c:pt>
                <c:pt idx="56">
                  <c:v>0.77</c:v>
                </c:pt>
                <c:pt idx="57">
                  <c:v>0.78</c:v>
                </c:pt>
                <c:pt idx="58">
                  <c:v>0.79</c:v>
                </c:pt>
                <c:pt idx="59">
                  <c:v>0.95</c:v>
                </c:pt>
                <c:pt idx="60">
                  <c:v>0.96</c:v>
                </c:pt>
                <c:pt idx="61">
                  <c:v>0.97</c:v>
                </c:pt>
                <c:pt idx="62">
                  <c:v>0.98</c:v>
                </c:pt>
                <c:pt idx="63">
                  <c:v>0.99</c:v>
                </c:pt>
                <c:pt idx="64">
                  <c:v>1</c:v>
                </c:pt>
                <c:pt idx="65">
                  <c:v>1.01</c:v>
                </c:pt>
                <c:pt idx="66">
                  <c:v>1.02</c:v>
                </c:pt>
                <c:pt idx="67">
                  <c:v>1.03</c:v>
                </c:pt>
                <c:pt idx="68">
                  <c:v>1.04</c:v>
                </c:pt>
                <c:pt idx="69">
                  <c:v>1.05</c:v>
                </c:pt>
                <c:pt idx="70">
                  <c:v>1.06</c:v>
                </c:pt>
                <c:pt idx="71">
                  <c:v>1.08</c:v>
                </c:pt>
                <c:pt idx="72">
                  <c:v>1.0900000000000001</c:v>
                </c:pt>
                <c:pt idx="73">
                  <c:v>1.1000000000000001</c:v>
                </c:pt>
                <c:pt idx="74">
                  <c:v>1.1100000000000001</c:v>
                </c:pt>
                <c:pt idx="75">
                  <c:v>1.1200000000000001</c:v>
                </c:pt>
                <c:pt idx="76">
                  <c:v>1.1299999999999999</c:v>
                </c:pt>
                <c:pt idx="77">
                  <c:v>1.1399999999999999</c:v>
                </c:pt>
                <c:pt idx="78">
                  <c:v>1.1499999999999999</c:v>
                </c:pt>
                <c:pt idx="79">
                  <c:v>1.1599999999999999</c:v>
                </c:pt>
                <c:pt idx="80">
                  <c:v>1.17</c:v>
                </c:pt>
                <c:pt idx="81">
                  <c:v>1.18</c:v>
                </c:pt>
                <c:pt idx="82">
                  <c:v>1.19</c:v>
                </c:pt>
                <c:pt idx="83">
                  <c:v>1.2</c:v>
                </c:pt>
                <c:pt idx="84">
                  <c:v>1.21</c:v>
                </c:pt>
                <c:pt idx="85">
                  <c:v>1.22</c:v>
                </c:pt>
                <c:pt idx="86">
                  <c:v>1.23</c:v>
                </c:pt>
                <c:pt idx="87">
                  <c:v>1.24</c:v>
                </c:pt>
                <c:pt idx="88">
                  <c:v>1.25</c:v>
                </c:pt>
                <c:pt idx="89">
                  <c:v>1.26</c:v>
                </c:pt>
                <c:pt idx="90">
                  <c:v>1.27</c:v>
                </c:pt>
                <c:pt idx="91">
                  <c:v>1.29</c:v>
                </c:pt>
                <c:pt idx="92">
                  <c:v>1.3</c:v>
                </c:pt>
                <c:pt idx="93">
                  <c:v>1.31</c:v>
                </c:pt>
                <c:pt idx="94">
                  <c:v>1.32</c:v>
                </c:pt>
                <c:pt idx="95">
                  <c:v>1.33</c:v>
                </c:pt>
                <c:pt idx="96">
                  <c:v>1.34</c:v>
                </c:pt>
                <c:pt idx="97">
                  <c:v>1.35</c:v>
                </c:pt>
                <c:pt idx="98">
                  <c:v>1.36</c:v>
                </c:pt>
                <c:pt idx="99">
                  <c:v>1.8</c:v>
                </c:pt>
                <c:pt idx="100">
                  <c:v>1.81</c:v>
                </c:pt>
                <c:pt idx="101">
                  <c:v>1.82</c:v>
                </c:pt>
                <c:pt idx="102">
                  <c:v>1.83</c:v>
                </c:pt>
                <c:pt idx="103">
                  <c:v>1.85</c:v>
                </c:pt>
                <c:pt idx="104">
                  <c:v>1.86</c:v>
                </c:pt>
                <c:pt idx="105">
                  <c:v>1.87</c:v>
                </c:pt>
                <c:pt idx="106">
                  <c:v>1.88</c:v>
                </c:pt>
                <c:pt idx="107">
                  <c:v>1.89</c:v>
                </c:pt>
                <c:pt idx="108">
                  <c:v>1.9</c:v>
                </c:pt>
                <c:pt idx="109">
                  <c:v>1.91</c:v>
                </c:pt>
                <c:pt idx="110">
                  <c:v>1.92</c:v>
                </c:pt>
                <c:pt idx="111">
                  <c:v>1.93</c:v>
                </c:pt>
                <c:pt idx="112">
                  <c:v>1.94</c:v>
                </c:pt>
                <c:pt idx="113">
                  <c:v>1.95</c:v>
                </c:pt>
                <c:pt idx="114">
                  <c:v>1.96</c:v>
                </c:pt>
                <c:pt idx="115">
                  <c:v>1.97</c:v>
                </c:pt>
                <c:pt idx="116">
                  <c:v>1.98</c:v>
                </c:pt>
                <c:pt idx="117">
                  <c:v>1.99</c:v>
                </c:pt>
                <c:pt idx="118">
                  <c:v>2</c:v>
                </c:pt>
                <c:pt idx="119">
                  <c:v>2.0099999999999998</c:v>
                </c:pt>
                <c:pt idx="120">
                  <c:v>2.02</c:v>
                </c:pt>
                <c:pt idx="121">
                  <c:v>2.0299999999999998</c:v>
                </c:pt>
                <c:pt idx="122">
                  <c:v>2.04</c:v>
                </c:pt>
                <c:pt idx="123">
                  <c:v>2.06</c:v>
                </c:pt>
                <c:pt idx="124">
                  <c:v>2.0699999999999998</c:v>
                </c:pt>
                <c:pt idx="125">
                  <c:v>2.08</c:v>
                </c:pt>
                <c:pt idx="126">
                  <c:v>2.09</c:v>
                </c:pt>
                <c:pt idx="127">
                  <c:v>2.1</c:v>
                </c:pt>
                <c:pt idx="128">
                  <c:v>2.11</c:v>
                </c:pt>
                <c:pt idx="129">
                  <c:v>2.12</c:v>
                </c:pt>
                <c:pt idx="130">
                  <c:v>2.13</c:v>
                </c:pt>
                <c:pt idx="131">
                  <c:v>2.2999999999999998</c:v>
                </c:pt>
                <c:pt idx="132">
                  <c:v>2.31</c:v>
                </c:pt>
                <c:pt idx="133">
                  <c:v>2.31</c:v>
                </c:pt>
                <c:pt idx="134">
                  <c:v>2.33</c:v>
                </c:pt>
                <c:pt idx="135">
                  <c:v>2.34</c:v>
                </c:pt>
                <c:pt idx="136">
                  <c:v>2.35</c:v>
                </c:pt>
                <c:pt idx="137">
                  <c:v>2.36</c:v>
                </c:pt>
                <c:pt idx="138">
                  <c:v>2.37</c:v>
                </c:pt>
                <c:pt idx="139">
                  <c:v>2.38</c:v>
                </c:pt>
                <c:pt idx="140">
                  <c:v>3.8</c:v>
                </c:pt>
                <c:pt idx="141">
                  <c:v>3.83</c:v>
                </c:pt>
                <c:pt idx="142">
                  <c:v>5.8</c:v>
                </c:pt>
                <c:pt idx="143">
                  <c:v>5.81</c:v>
                </c:pt>
                <c:pt idx="144">
                  <c:v>5.8199999999999976</c:v>
                </c:pt>
                <c:pt idx="145">
                  <c:v>5.83</c:v>
                </c:pt>
                <c:pt idx="146">
                  <c:v>5.84</c:v>
                </c:pt>
                <c:pt idx="147">
                  <c:v>5.85</c:v>
                </c:pt>
                <c:pt idx="148">
                  <c:v>5.8599999999999977</c:v>
                </c:pt>
                <c:pt idx="149">
                  <c:v>5.87</c:v>
                </c:pt>
                <c:pt idx="150">
                  <c:v>5.88</c:v>
                </c:pt>
                <c:pt idx="151">
                  <c:v>5.89</c:v>
                </c:pt>
                <c:pt idx="152">
                  <c:v>5.9</c:v>
                </c:pt>
                <c:pt idx="153">
                  <c:v>5.91</c:v>
                </c:pt>
                <c:pt idx="154">
                  <c:v>5.92</c:v>
                </c:pt>
                <c:pt idx="155">
                  <c:v>5.93</c:v>
                </c:pt>
                <c:pt idx="156">
                  <c:v>5.94</c:v>
                </c:pt>
                <c:pt idx="157">
                  <c:v>5.95</c:v>
                </c:pt>
                <c:pt idx="158">
                  <c:v>5.96</c:v>
                </c:pt>
                <c:pt idx="159">
                  <c:v>5.97</c:v>
                </c:pt>
                <c:pt idx="160">
                  <c:v>5.98</c:v>
                </c:pt>
                <c:pt idx="161">
                  <c:v>5.99</c:v>
                </c:pt>
                <c:pt idx="162">
                  <c:v>6</c:v>
                </c:pt>
                <c:pt idx="163">
                  <c:v>6.02</c:v>
                </c:pt>
                <c:pt idx="164">
                  <c:v>6.0299999999999976</c:v>
                </c:pt>
                <c:pt idx="165">
                  <c:v>6.04</c:v>
                </c:pt>
                <c:pt idx="166">
                  <c:v>6.05</c:v>
                </c:pt>
                <c:pt idx="167">
                  <c:v>6.06</c:v>
                </c:pt>
                <c:pt idx="168">
                  <c:v>6.07</c:v>
                </c:pt>
                <c:pt idx="169">
                  <c:v>6.08</c:v>
                </c:pt>
                <c:pt idx="170">
                  <c:v>6.09</c:v>
                </c:pt>
                <c:pt idx="171">
                  <c:v>6.3</c:v>
                </c:pt>
                <c:pt idx="172">
                  <c:v>6.5</c:v>
                </c:pt>
                <c:pt idx="173">
                  <c:v>7</c:v>
                </c:pt>
                <c:pt idx="174">
                  <c:v>7.5</c:v>
                </c:pt>
                <c:pt idx="175">
                  <c:v>7.51</c:v>
                </c:pt>
                <c:pt idx="176">
                  <c:v>7.52</c:v>
                </c:pt>
                <c:pt idx="177">
                  <c:v>7.53</c:v>
                </c:pt>
                <c:pt idx="178">
                  <c:v>7.54</c:v>
                </c:pt>
                <c:pt idx="179">
                  <c:v>7.55</c:v>
                </c:pt>
                <c:pt idx="180">
                  <c:v>7.56</c:v>
                </c:pt>
                <c:pt idx="181">
                  <c:v>8.1</c:v>
                </c:pt>
                <c:pt idx="182">
                  <c:v>8.11</c:v>
                </c:pt>
                <c:pt idx="183">
                  <c:v>8.120000000000001</c:v>
                </c:pt>
                <c:pt idx="184">
                  <c:v>8.1300000000000008</c:v>
                </c:pt>
                <c:pt idx="185">
                  <c:v>8.14</c:v>
                </c:pt>
                <c:pt idx="186">
                  <c:v>8.15</c:v>
                </c:pt>
                <c:pt idx="187">
                  <c:v>8.16</c:v>
                </c:pt>
                <c:pt idx="188">
                  <c:v>8.17</c:v>
                </c:pt>
                <c:pt idx="189">
                  <c:v>8.18</c:v>
                </c:pt>
                <c:pt idx="190">
                  <c:v>8.19</c:v>
                </c:pt>
                <c:pt idx="191">
                  <c:v>8.1999999999999993</c:v>
                </c:pt>
                <c:pt idx="192">
                  <c:v>8.2100000000000009</c:v>
                </c:pt>
                <c:pt idx="193">
                  <c:v>8.2200000000000006</c:v>
                </c:pt>
                <c:pt idx="194">
                  <c:v>8.2299999999999986</c:v>
                </c:pt>
                <c:pt idx="195">
                  <c:v>8.2399999999999984</c:v>
                </c:pt>
                <c:pt idx="196">
                  <c:v>8.25</c:v>
                </c:pt>
                <c:pt idx="197">
                  <c:v>8.27</c:v>
                </c:pt>
                <c:pt idx="198">
                  <c:v>8.2799999999999994</c:v>
                </c:pt>
                <c:pt idx="199">
                  <c:v>8.2899999999999991</c:v>
                </c:pt>
                <c:pt idx="200">
                  <c:v>8.3000000000000007</c:v>
                </c:pt>
                <c:pt idx="201">
                  <c:v>8.31</c:v>
                </c:pt>
                <c:pt idx="202">
                  <c:v>8.32</c:v>
                </c:pt>
                <c:pt idx="203">
                  <c:v>8.33</c:v>
                </c:pt>
                <c:pt idx="204">
                  <c:v>8.34</c:v>
                </c:pt>
                <c:pt idx="205">
                  <c:v>8.51</c:v>
                </c:pt>
                <c:pt idx="206">
                  <c:v>8.52</c:v>
                </c:pt>
                <c:pt idx="207">
                  <c:v>8.52</c:v>
                </c:pt>
                <c:pt idx="208">
                  <c:v>8.5399999999999991</c:v>
                </c:pt>
                <c:pt idx="209">
                  <c:v>8.5500000000000007</c:v>
                </c:pt>
                <c:pt idx="210">
                  <c:v>8.56</c:v>
                </c:pt>
                <c:pt idx="211">
                  <c:v>8.57</c:v>
                </c:pt>
                <c:pt idx="212">
                  <c:v>8.58</c:v>
                </c:pt>
                <c:pt idx="213">
                  <c:v>8.59</c:v>
                </c:pt>
              </c:numCache>
            </c:numRef>
          </c:xVal>
          <c:yVal>
            <c:numRef>
              <c:f>Sheet1!$B$2:$B$215</c:f>
              <c:numCache>
                <c:formatCode>0,"K"</c:formatCode>
                <c:ptCount val="214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  <c:pt idx="20">
                  <c:v>21000</c:v>
                </c:pt>
                <c:pt idx="21">
                  <c:v>22000</c:v>
                </c:pt>
                <c:pt idx="22">
                  <c:v>24000</c:v>
                </c:pt>
                <c:pt idx="23">
                  <c:v>25000</c:v>
                </c:pt>
                <c:pt idx="24">
                  <c:v>26000</c:v>
                </c:pt>
                <c:pt idx="25">
                  <c:v>27000</c:v>
                </c:pt>
                <c:pt idx="26">
                  <c:v>28000</c:v>
                </c:pt>
                <c:pt idx="27">
                  <c:v>29000</c:v>
                </c:pt>
                <c:pt idx="28">
                  <c:v>30000</c:v>
                </c:pt>
                <c:pt idx="29">
                  <c:v>31000</c:v>
                </c:pt>
                <c:pt idx="30">
                  <c:v>32000</c:v>
                </c:pt>
                <c:pt idx="31">
                  <c:v>33000</c:v>
                </c:pt>
                <c:pt idx="32">
                  <c:v>34000</c:v>
                </c:pt>
                <c:pt idx="33">
                  <c:v>35000</c:v>
                </c:pt>
                <c:pt idx="34">
                  <c:v>36000</c:v>
                </c:pt>
                <c:pt idx="35">
                  <c:v>37000</c:v>
                </c:pt>
                <c:pt idx="36">
                  <c:v>38000</c:v>
                </c:pt>
                <c:pt idx="37">
                  <c:v>39000</c:v>
                </c:pt>
                <c:pt idx="38">
                  <c:v>40000</c:v>
                </c:pt>
                <c:pt idx="39">
                  <c:v>41000</c:v>
                </c:pt>
                <c:pt idx="40">
                  <c:v>42000</c:v>
                </c:pt>
                <c:pt idx="41">
                  <c:v>44000</c:v>
                </c:pt>
                <c:pt idx="42">
                  <c:v>45000</c:v>
                </c:pt>
                <c:pt idx="43">
                  <c:v>46000</c:v>
                </c:pt>
                <c:pt idx="44">
                  <c:v>47000</c:v>
                </c:pt>
                <c:pt idx="45">
                  <c:v>48000</c:v>
                </c:pt>
                <c:pt idx="46">
                  <c:v>49000</c:v>
                </c:pt>
                <c:pt idx="47">
                  <c:v>50000</c:v>
                </c:pt>
                <c:pt idx="48">
                  <c:v>51000</c:v>
                </c:pt>
                <c:pt idx="49">
                  <c:v>52000</c:v>
                </c:pt>
                <c:pt idx="50">
                  <c:v>53000</c:v>
                </c:pt>
                <c:pt idx="51">
                  <c:v>54000</c:v>
                </c:pt>
                <c:pt idx="52">
                  <c:v>55000</c:v>
                </c:pt>
                <c:pt idx="53">
                  <c:v>56000</c:v>
                </c:pt>
                <c:pt idx="54">
                  <c:v>57000</c:v>
                </c:pt>
                <c:pt idx="55">
                  <c:v>58000</c:v>
                </c:pt>
                <c:pt idx="56">
                  <c:v>59000</c:v>
                </c:pt>
                <c:pt idx="57">
                  <c:v>60000</c:v>
                </c:pt>
                <c:pt idx="58">
                  <c:v>61000</c:v>
                </c:pt>
                <c:pt idx="59">
                  <c:v>62000</c:v>
                </c:pt>
                <c:pt idx="60">
                  <c:v>63000</c:v>
                </c:pt>
                <c:pt idx="61">
                  <c:v>64000</c:v>
                </c:pt>
                <c:pt idx="62">
                  <c:v>65000</c:v>
                </c:pt>
                <c:pt idx="63">
                  <c:v>66000</c:v>
                </c:pt>
                <c:pt idx="64">
                  <c:v>67000</c:v>
                </c:pt>
                <c:pt idx="65">
                  <c:v>68000</c:v>
                </c:pt>
                <c:pt idx="66">
                  <c:v>69000</c:v>
                </c:pt>
                <c:pt idx="67">
                  <c:v>70000</c:v>
                </c:pt>
                <c:pt idx="68">
                  <c:v>71000</c:v>
                </c:pt>
                <c:pt idx="69">
                  <c:v>72000</c:v>
                </c:pt>
                <c:pt idx="70">
                  <c:v>73000</c:v>
                </c:pt>
                <c:pt idx="71">
                  <c:v>74000</c:v>
                </c:pt>
                <c:pt idx="72">
                  <c:v>75000</c:v>
                </c:pt>
                <c:pt idx="73">
                  <c:v>76000</c:v>
                </c:pt>
                <c:pt idx="74">
                  <c:v>77000</c:v>
                </c:pt>
                <c:pt idx="75">
                  <c:v>78000</c:v>
                </c:pt>
                <c:pt idx="76">
                  <c:v>79000</c:v>
                </c:pt>
                <c:pt idx="77">
                  <c:v>80000</c:v>
                </c:pt>
                <c:pt idx="78">
                  <c:v>81000</c:v>
                </c:pt>
                <c:pt idx="79">
                  <c:v>82000</c:v>
                </c:pt>
                <c:pt idx="80">
                  <c:v>83000</c:v>
                </c:pt>
                <c:pt idx="81">
                  <c:v>84000</c:v>
                </c:pt>
                <c:pt idx="82">
                  <c:v>85000</c:v>
                </c:pt>
                <c:pt idx="83">
                  <c:v>86000</c:v>
                </c:pt>
                <c:pt idx="84">
                  <c:v>87000</c:v>
                </c:pt>
                <c:pt idx="85">
                  <c:v>88000</c:v>
                </c:pt>
                <c:pt idx="86">
                  <c:v>89000</c:v>
                </c:pt>
                <c:pt idx="87">
                  <c:v>90000</c:v>
                </c:pt>
                <c:pt idx="88">
                  <c:v>91000</c:v>
                </c:pt>
                <c:pt idx="89">
                  <c:v>92000</c:v>
                </c:pt>
                <c:pt idx="90">
                  <c:v>93000</c:v>
                </c:pt>
                <c:pt idx="91">
                  <c:v>94000</c:v>
                </c:pt>
                <c:pt idx="92">
                  <c:v>95000</c:v>
                </c:pt>
                <c:pt idx="93">
                  <c:v>96000</c:v>
                </c:pt>
                <c:pt idx="94">
                  <c:v>97000</c:v>
                </c:pt>
                <c:pt idx="95">
                  <c:v>98000</c:v>
                </c:pt>
                <c:pt idx="96">
                  <c:v>99000</c:v>
                </c:pt>
                <c:pt idx="97">
                  <c:v>100000</c:v>
                </c:pt>
                <c:pt idx="98">
                  <c:v>100050</c:v>
                </c:pt>
                <c:pt idx="99">
                  <c:v>101000</c:v>
                </c:pt>
                <c:pt idx="100">
                  <c:v>102000</c:v>
                </c:pt>
                <c:pt idx="101">
                  <c:v>103000</c:v>
                </c:pt>
                <c:pt idx="102">
                  <c:v>104000</c:v>
                </c:pt>
                <c:pt idx="103">
                  <c:v>105000</c:v>
                </c:pt>
                <c:pt idx="104">
                  <c:v>106000</c:v>
                </c:pt>
                <c:pt idx="105">
                  <c:v>107000</c:v>
                </c:pt>
                <c:pt idx="106">
                  <c:v>108000</c:v>
                </c:pt>
                <c:pt idx="107">
                  <c:v>109000</c:v>
                </c:pt>
                <c:pt idx="108">
                  <c:v>110000</c:v>
                </c:pt>
                <c:pt idx="109">
                  <c:v>111000</c:v>
                </c:pt>
                <c:pt idx="110">
                  <c:v>112000</c:v>
                </c:pt>
                <c:pt idx="111">
                  <c:v>113000</c:v>
                </c:pt>
                <c:pt idx="112">
                  <c:v>114000</c:v>
                </c:pt>
                <c:pt idx="113">
                  <c:v>115000</c:v>
                </c:pt>
                <c:pt idx="114">
                  <c:v>116000</c:v>
                </c:pt>
                <c:pt idx="115">
                  <c:v>117000</c:v>
                </c:pt>
                <c:pt idx="116">
                  <c:v>118000</c:v>
                </c:pt>
                <c:pt idx="117">
                  <c:v>119000</c:v>
                </c:pt>
                <c:pt idx="118">
                  <c:v>120000</c:v>
                </c:pt>
                <c:pt idx="119">
                  <c:v>121000</c:v>
                </c:pt>
                <c:pt idx="120">
                  <c:v>122000</c:v>
                </c:pt>
                <c:pt idx="121">
                  <c:v>123000</c:v>
                </c:pt>
                <c:pt idx="122">
                  <c:v>124000</c:v>
                </c:pt>
                <c:pt idx="123">
                  <c:v>125000</c:v>
                </c:pt>
                <c:pt idx="124">
                  <c:v>126000</c:v>
                </c:pt>
                <c:pt idx="125">
                  <c:v>127000</c:v>
                </c:pt>
                <c:pt idx="126">
                  <c:v>128000</c:v>
                </c:pt>
                <c:pt idx="127">
                  <c:v>129000</c:v>
                </c:pt>
                <c:pt idx="128">
                  <c:v>130000</c:v>
                </c:pt>
                <c:pt idx="129">
                  <c:v>131000</c:v>
                </c:pt>
                <c:pt idx="130">
                  <c:v>132000</c:v>
                </c:pt>
                <c:pt idx="131">
                  <c:v>133000</c:v>
                </c:pt>
                <c:pt idx="132">
                  <c:v>134000</c:v>
                </c:pt>
                <c:pt idx="133">
                  <c:v>135000</c:v>
                </c:pt>
                <c:pt idx="134">
                  <c:v>136000</c:v>
                </c:pt>
                <c:pt idx="135">
                  <c:v>137000</c:v>
                </c:pt>
                <c:pt idx="136">
                  <c:v>138000</c:v>
                </c:pt>
                <c:pt idx="137">
                  <c:v>139000</c:v>
                </c:pt>
                <c:pt idx="138">
                  <c:v>140000</c:v>
                </c:pt>
                <c:pt idx="139">
                  <c:v>141000</c:v>
                </c:pt>
                <c:pt idx="141">
                  <c:v>142000</c:v>
                </c:pt>
                <c:pt idx="142">
                  <c:v>143000</c:v>
                </c:pt>
                <c:pt idx="143">
                  <c:v>144000</c:v>
                </c:pt>
                <c:pt idx="144">
                  <c:v>145000</c:v>
                </c:pt>
                <c:pt idx="145">
                  <c:v>146000</c:v>
                </c:pt>
                <c:pt idx="146">
                  <c:v>147000</c:v>
                </c:pt>
                <c:pt idx="147">
                  <c:v>148000</c:v>
                </c:pt>
                <c:pt idx="148">
                  <c:v>149000</c:v>
                </c:pt>
                <c:pt idx="149">
                  <c:v>150000</c:v>
                </c:pt>
                <c:pt idx="150">
                  <c:v>151000</c:v>
                </c:pt>
                <c:pt idx="151">
                  <c:v>152000</c:v>
                </c:pt>
                <c:pt idx="152">
                  <c:v>153000</c:v>
                </c:pt>
                <c:pt idx="153">
                  <c:v>154000</c:v>
                </c:pt>
                <c:pt idx="154">
                  <c:v>155000</c:v>
                </c:pt>
                <c:pt idx="155">
                  <c:v>156000</c:v>
                </c:pt>
                <c:pt idx="156">
                  <c:v>157000</c:v>
                </c:pt>
                <c:pt idx="157">
                  <c:v>158000</c:v>
                </c:pt>
                <c:pt idx="158">
                  <c:v>159000</c:v>
                </c:pt>
                <c:pt idx="159">
                  <c:v>160000</c:v>
                </c:pt>
                <c:pt idx="160">
                  <c:v>161000</c:v>
                </c:pt>
                <c:pt idx="161">
                  <c:v>162000</c:v>
                </c:pt>
                <c:pt idx="162">
                  <c:v>163000</c:v>
                </c:pt>
                <c:pt idx="163">
                  <c:v>164000</c:v>
                </c:pt>
                <c:pt idx="164">
                  <c:v>165000</c:v>
                </c:pt>
                <c:pt idx="165">
                  <c:v>166000</c:v>
                </c:pt>
                <c:pt idx="166">
                  <c:v>167000</c:v>
                </c:pt>
                <c:pt idx="167">
                  <c:v>168000</c:v>
                </c:pt>
                <c:pt idx="168">
                  <c:v>169000</c:v>
                </c:pt>
                <c:pt idx="169">
                  <c:v>170000</c:v>
                </c:pt>
                <c:pt idx="170">
                  <c:v>171000</c:v>
                </c:pt>
                <c:pt idx="171">
                  <c:v>172000</c:v>
                </c:pt>
                <c:pt idx="172">
                  <c:v>173000</c:v>
                </c:pt>
                <c:pt idx="173">
                  <c:v>174000</c:v>
                </c:pt>
                <c:pt idx="174">
                  <c:v>175000</c:v>
                </c:pt>
                <c:pt idx="175">
                  <c:v>176000</c:v>
                </c:pt>
                <c:pt idx="176">
                  <c:v>177000</c:v>
                </c:pt>
                <c:pt idx="177">
                  <c:v>178000</c:v>
                </c:pt>
                <c:pt idx="178">
                  <c:v>179000</c:v>
                </c:pt>
                <c:pt idx="179">
                  <c:v>180000</c:v>
                </c:pt>
                <c:pt idx="180">
                  <c:v>181000</c:v>
                </c:pt>
                <c:pt idx="181">
                  <c:v>182000</c:v>
                </c:pt>
                <c:pt idx="182">
                  <c:v>183000</c:v>
                </c:pt>
                <c:pt idx="183">
                  <c:v>184000</c:v>
                </c:pt>
                <c:pt idx="184">
                  <c:v>185000</c:v>
                </c:pt>
                <c:pt idx="185">
                  <c:v>186000</c:v>
                </c:pt>
                <c:pt idx="186">
                  <c:v>187000</c:v>
                </c:pt>
                <c:pt idx="187">
                  <c:v>188000</c:v>
                </c:pt>
                <c:pt idx="188">
                  <c:v>189000</c:v>
                </c:pt>
                <c:pt idx="189">
                  <c:v>190000</c:v>
                </c:pt>
                <c:pt idx="190">
                  <c:v>191000</c:v>
                </c:pt>
                <c:pt idx="191">
                  <c:v>192000</c:v>
                </c:pt>
                <c:pt idx="192">
                  <c:v>193000</c:v>
                </c:pt>
                <c:pt idx="193">
                  <c:v>194000</c:v>
                </c:pt>
                <c:pt idx="194">
                  <c:v>195000</c:v>
                </c:pt>
                <c:pt idx="195">
                  <c:v>196000</c:v>
                </c:pt>
                <c:pt idx="196">
                  <c:v>197000</c:v>
                </c:pt>
                <c:pt idx="197">
                  <c:v>198000</c:v>
                </c:pt>
                <c:pt idx="198">
                  <c:v>199000</c:v>
                </c:pt>
                <c:pt idx="199">
                  <c:v>200000</c:v>
                </c:pt>
                <c:pt idx="200">
                  <c:v>201000</c:v>
                </c:pt>
                <c:pt idx="201">
                  <c:v>202000</c:v>
                </c:pt>
                <c:pt idx="202">
                  <c:v>203000</c:v>
                </c:pt>
                <c:pt idx="203">
                  <c:v>204000</c:v>
                </c:pt>
                <c:pt idx="204">
                  <c:v>205000</c:v>
                </c:pt>
                <c:pt idx="205">
                  <c:v>206000</c:v>
                </c:pt>
                <c:pt idx="206">
                  <c:v>207000</c:v>
                </c:pt>
                <c:pt idx="207">
                  <c:v>208000</c:v>
                </c:pt>
                <c:pt idx="208">
                  <c:v>209000</c:v>
                </c:pt>
                <c:pt idx="209">
                  <c:v>210000</c:v>
                </c:pt>
                <c:pt idx="210">
                  <c:v>211000</c:v>
                </c:pt>
                <c:pt idx="211">
                  <c:v>212000</c:v>
                </c:pt>
                <c:pt idx="212">
                  <c:v>213000</c:v>
                </c:pt>
                <c:pt idx="213">
                  <c:v>214000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seq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FB96-441C-B6C7-7F96214D2F1A}"/>
            </c:ext>
          </c:extLst>
        </c:ser>
        <c:ser>
          <c:idx val="1"/>
          <c:order val="1"/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Sheet1!$A$2:$A$215</c:f>
              <c:numCache>
                <c:formatCode>General</c:formatCode>
                <c:ptCount val="214"/>
                <c:pt idx="0">
                  <c:v>0.1</c:v>
                </c:pt>
                <c:pt idx="1">
                  <c:v>0.11</c:v>
                </c:pt>
                <c:pt idx="2">
                  <c:v>0.12</c:v>
                </c:pt>
                <c:pt idx="3">
                  <c:v>0.13</c:v>
                </c:pt>
                <c:pt idx="4">
                  <c:v>0.14000000000000001</c:v>
                </c:pt>
                <c:pt idx="5">
                  <c:v>0.15</c:v>
                </c:pt>
                <c:pt idx="6">
                  <c:v>0.16</c:v>
                </c:pt>
                <c:pt idx="7">
                  <c:v>0.17</c:v>
                </c:pt>
                <c:pt idx="8">
                  <c:v>0.18</c:v>
                </c:pt>
                <c:pt idx="9">
                  <c:v>0.19</c:v>
                </c:pt>
                <c:pt idx="10">
                  <c:v>0.2</c:v>
                </c:pt>
                <c:pt idx="11">
                  <c:v>0.21</c:v>
                </c:pt>
                <c:pt idx="12">
                  <c:v>0.22</c:v>
                </c:pt>
                <c:pt idx="13">
                  <c:v>0.23</c:v>
                </c:pt>
                <c:pt idx="14">
                  <c:v>0.24</c:v>
                </c:pt>
                <c:pt idx="15">
                  <c:v>0.25</c:v>
                </c:pt>
                <c:pt idx="16">
                  <c:v>0.26</c:v>
                </c:pt>
                <c:pt idx="17">
                  <c:v>0.27</c:v>
                </c:pt>
                <c:pt idx="18">
                  <c:v>0.28000000000000003</c:v>
                </c:pt>
                <c:pt idx="19">
                  <c:v>0.28999999999999998</c:v>
                </c:pt>
                <c:pt idx="20">
                  <c:v>0.3</c:v>
                </c:pt>
                <c:pt idx="21">
                  <c:v>0.31</c:v>
                </c:pt>
                <c:pt idx="22">
                  <c:v>0.32</c:v>
                </c:pt>
                <c:pt idx="23">
                  <c:v>0.33</c:v>
                </c:pt>
                <c:pt idx="24">
                  <c:v>0.34</c:v>
                </c:pt>
                <c:pt idx="25">
                  <c:v>0.35</c:v>
                </c:pt>
                <c:pt idx="26">
                  <c:v>0.36</c:v>
                </c:pt>
                <c:pt idx="27">
                  <c:v>0.37</c:v>
                </c:pt>
                <c:pt idx="28">
                  <c:v>0.38</c:v>
                </c:pt>
                <c:pt idx="29">
                  <c:v>0.39</c:v>
                </c:pt>
                <c:pt idx="30">
                  <c:v>0.4</c:v>
                </c:pt>
                <c:pt idx="31">
                  <c:v>0.42</c:v>
                </c:pt>
                <c:pt idx="32">
                  <c:v>0.43</c:v>
                </c:pt>
                <c:pt idx="33">
                  <c:v>0.44</c:v>
                </c:pt>
                <c:pt idx="34">
                  <c:v>0.45</c:v>
                </c:pt>
                <c:pt idx="35">
                  <c:v>0.46</c:v>
                </c:pt>
                <c:pt idx="36">
                  <c:v>0.47</c:v>
                </c:pt>
                <c:pt idx="37">
                  <c:v>0.48</c:v>
                </c:pt>
                <c:pt idx="38">
                  <c:v>0.49</c:v>
                </c:pt>
                <c:pt idx="39">
                  <c:v>0.5</c:v>
                </c:pt>
                <c:pt idx="40">
                  <c:v>0.6</c:v>
                </c:pt>
                <c:pt idx="41">
                  <c:v>0.61</c:v>
                </c:pt>
                <c:pt idx="42">
                  <c:v>0.62</c:v>
                </c:pt>
                <c:pt idx="43">
                  <c:v>0.63</c:v>
                </c:pt>
                <c:pt idx="44">
                  <c:v>0.64</c:v>
                </c:pt>
                <c:pt idx="45">
                  <c:v>0.65</c:v>
                </c:pt>
                <c:pt idx="46">
                  <c:v>0.66</c:v>
                </c:pt>
                <c:pt idx="47">
                  <c:v>0.67</c:v>
                </c:pt>
                <c:pt idx="48">
                  <c:v>0.68</c:v>
                </c:pt>
                <c:pt idx="49">
                  <c:v>0.69</c:v>
                </c:pt>
                <c:pt idx="50">
                  <c:v>0.7</c:v>
                </c:pt>
                <c:pt idx="51">
                  <c:v>0.72</c:v>
                </c:pt>
                <c:pt idx="52">
                  <c:v>0.73</c:v>
                </c:pt>
                <c:pt idx="53">
                  <c:v>0.74</c:v>
                </c:pt>
                <c:pt idx="54">
                  <c:v>0.75</c:v>
                </c:pt>
                <c:pt idx="55">
                  <c:v>0.76</c:v>
                </c:pt>
                <c:pt idx="56">
                  <c:v>0.77</c:v>
                </c:pt>
                <c:pt idx="57">
                  <c:v>0.78</c:v>
                </c:pt>
                <c:pt idx="58">
                  <c:v>0.79</c:v>
                </c:pt>
                <c:pt idx="59">
                  <c:v>0.95</c:v>
                </c:pt>
                <c:pt idx="60">
                  <c:v>0.96</c:v>
                </c:pt>
                <c:pt idx="61">
                  <c:v>0.97</c:v>
                </c:pt>
                <c:pt idx="62">
                  <c:v>0.98</c:v>
                </c:pt>
                <c:pt idx="63">
                  <c:v>0.99</c:v>
                </c:pt>
                <c:pt idx="64">
                  <c:v>1</c:v>
                </c:pt>
                <c:pt idx="65">
                  <c:v>1.01</c:v>
                </c:pt>
                <c:pt idx="66">
                  <c:v>1.02</c:v>
                </c:pt>
                <c:pt idx="67">
                  <c:v>1.03</c:v>
                </c:pt>
                <c:pt idx="68">
                  <c:v>1.04</c:v>
                </c:pt>
                <c:pt idx="69">
                  <c:v>1.05</c:v>
                </c:pt>
                <c:pt idx="70">
                  <c:v>1.06</c:v>
                </c:pt>
                <c:pt idx="71">
                  <c:v>1.08</c:v>
                </c:pt>
                <c:pt idx="72">
                  <c:v>1.0900000000000001</c:v>
                </c:pt>
                <c:pt idx="73">
                  <c:v>1.1000000000000001</c:v>
                </c:pt>
                <c:pt idx="74">
                  <c:v>1.1100000000000001</c:v>
                </c:pt>
                <c:pt idx="75">
                  <c:v>1.1200000000000001</c:v>
                </c:pt>
                <c:pt idx="76">
                  <c:v>1.1299999999999999</c:v>
                </c:pt>
                <c:pt idx="77">
                  <c:v>1.1399999999999999</c:v>
                </c:pt>
                <c:pt idx="78">
                  <c:v>1.1499999999999999</c:v>
                </c:pt>
                <c:pt idx="79">
                  <c:v>1.1599999999999999</c:v>
                </c:pt>
                <c:pt idx="80">
                  <c:v>1.17</c:v>
                </c:pt>
                <c:pt idx="81">
                  <c:v>1.18</c:v>
                </c:pt>
                <c:pt idx="82">
                  <c:v>1.19</c:v>
                </c:pt>
                <c:pt idx="83">
                  <c:v>1.2</c:v>
                </c:pt>
                <c:pt idx="84">
                  <c:v>1.21</c:v>
                </c:pt>
                <c:pt idx="85">
                  <c:v>1.22</c:v>
                </c:pt>
                <c:pt idx="86">
                  <c:v>1.23</c:v>
                </c:pt>
                <c:pt idx="87">
                  <c:v>1.24</c:v>
                </c:pt>
                <c:pt idx="88">
                  <c:v>1.25</c:v>
                </c:pt>
                <c:pt idx="89">
                  <c:v>1.26</c:v>
                </c:pt>
                <c:pt idx="90">
                  <c:v>1.27</c:v>
                </c:pt>
                <c:pt idx="91">
                  <c:v>1.29</c:v>
                </c:pt>
                <c:pt idx="92">
                  <c:v>1.3</c:v>
                </c:pt>
                <c:pt idx="93">
                  <c:v>1.31</c:v>
                </c:pt>
                <c:pt idx="94">
                  <c:v>1.32</c:v>
                </c:pt>
                <c:pt idx="95">
                  <c:v>1.33</c:v>
                </c:pt>
                <c:pt idx="96">
                  <c:v>1.34</c:v>
                </c:pt>
                <c:pt idx="97">
                  <c:v>1.35</c:v>
                </c:pt>
                <c:pt idx="98">
                  <c:v>1.36</c:v>
                </c:pt>
                <c:pt idx="99">
                  <c:v>1.8</c:v>
                </c:pt>
                <c:pt idx="100">
                  <c:v>1.81</c:v>
                </c:pt>
                <c:pt idx="101">
                  <c:v>1.82</c:v>
                </c:pt>
                <c:pt idx="102">
                  <c:v>1.83</c:v>
                </c:pt>
                <c:pt idx="103">
                  <c:v>1.85</c:v>
                </c:pt>
                <c:pt idx="104">
                  <c:v>1.86</c:v>
                </c:pt>
                <c:pt idx="105">
                  <c:v>1.87</c:v>
                </c:pt>
                <c:pt idx="106">
                  <c:v>1.88</c:v>
                </c:pt>
                <c:pt idx="107">
                  <c:v>1.89</c:v>
                </c:pt>
                <c:pt idx="108">
                  <c:v>1.9</c:v>
                </c:pt>
                <c:pt idx="109">
                  <c:v>1.91</c:v>
                </c:pt>
                <c:pt idx="110">
                  <c:v>1.92</c:v>
                </c:pt>
                <c:pt idx="111">
                  <c:v>1.93</c:v>
                </c:pt>
                <c:pt idx="112">
                  <c:v>1.94</c:v>
                </c:pt>
                <c:pt idx="113">
                  <c:v>1.95</c:v>
                </c:pt>
                <c:pt idx="114">
                  <c:v>1.96</c:v>
                </c:pt>
                <c:pt idx="115">
                  <c:v>1.97</c:v>
                </c:pt>
                <c:pt idx="116">
                  <c:v>1.98</c:v>
                </c:pt>
                <c:pt idx="117">
                  <c:v>1.99</c:v>
                </c:pt>
                <c:pt idx="118">
                  <c:v>2</c:v>
                </c:pt>
                <c:pt idx="119">
                  <c:v>2.0099999999999998</c:v>
                </c:pt>
                <c:pt idx="120">
                  <c:v>2.02</c:v>
                </c:pt>
                <c:pt idx="121">
                  <c:v>2.0299999999999998</c:v>
                </c:pt>
                <c:pt idx="122">
                  <c:v>2.04</c:v>
                </c:pt>
                <c:pt idx="123">
                  <c:v>2.06</c:v>
                </c:pt>
                <c:pt idx="124">
                  <c:v>2.0699999999999998</c:v>
                </c:pt>
                <c:pt idx="125">
                  <c:v>2.08</c:v>
                </c:pt>
                <c:pt idx="126">
                  <c:v>2.09</c:v>
                </c:pt>
                <c:pt idx="127">
                  <c:v>2.1</c:v>
                </c:pt>
                <c:pt idx="128">
                  <c:v>2.11</c:v>
                </c:pt>
                <c:pt idx="129">
                  <c:v>2.12</c:v>
                </c:pt>
                <c:pt idx="130">
                  <c:v>2.13</c:v>
                </c:pt>
                <c:pt idx="131">
                  <c:v>2.2999999999999998</c:v>
                </c:pt>
                <c:pt idx="132">
                  <c:v>2.31</c:v>
                </c:pt>
                <c:pt idx="133">
                  <c:v>2.31</c:v>
                </c:pt>
                <c:pt idx="134">
                  <c:v>2.33</c:v>
                </c:pt>
                <c:pt idx="135">
                  <c:v>2.34</c:v>
                </c:pt>
                <c:pt idx="136">
                  <c:v>2.35</c:v>
                </c:pt>
                <c:pt idx="137">
                  <c:v>2.36</c:v>
                </c:pt>
                <c:pt idx="138">
                  <c:v>2.37</c:v>
                </c:pt>
                <c:pt idx="139">
                  <c:v>2.38</c:v>
                </c:pt>
                <c:pt idx="140">
                  <c:v>3.8</c:v>
                </c:pt>
                <c:pt idx="141">
                  <c:v>3.83</c:v>
                </c:pt>
                <c:pt idx="142">
                  <c:v>5.8</c:v>
                </c:pt>
                <c:pt idx="143">
                  <c:v>5.81</c:v>
                </c:pt>
                <c:pt idx="144">
                  <c:v>5.8199999999999976</c:v>
                </c:pt>
                <c:pt idx="145">
                  <c:v>5.83</c:v>
                </c:pt>
                <c:pt idx="146">
                  <c:v>5.84</c:v>
                </c:pt>
                <c:pt idx="147">
                  <c:v>5.85</c:v>
                </c:pt>
                <c:pt idx="148">
                  <c:v>5.8599999999999977</c:v>
                </c:pt>
                <c:pt idx="149">
                  <c:v>5.87</c:v>
                </c:pt>
                <c:pt idx="150">
                  <c:v>5.88</c:v>
                </c:pt>
                <c:pt idx="151">
                  <c:v>5.89</c:v>
                </c:pt>
                <c:pt idx="152">
                  <c:v>5.9</c:v>
                </c:pt>
                <c:pt idx="153">
                  <c:v>5.91</c:v>
                </c:pt>
                <c:pt idx="154">
                  <c:v>5.92</c:v>
                </c:pt>
                <c:pt idx="155">
                  <c:v>5.93</c:v>
                </c:pt>
                <c:pt idx="156">
                  <c:v>5.94</c:v>
                </c:pt>
                <c:pt idx="157">
                  <c:v>5.95</c:v>
                </c:pt>
                <c:pt idx="158">
                  <c:v>5.96</c:v>
                </c:pt>
                <c:pt idx="159">
                  <c:v>5.97</c:v>
                </c:pt>
                <c:pt idx="160">
                  <c:v>5.98</c:v>
                </c:pt>
                <c:pt idx="161">
                  <c:v>5.99</c:v>
                </c:pt>
                <c:pt idx="162">
                  <c:v>6</c:v>
                </c:pt>
                <c:pt idx="163">
                  <c:v>6.02</c:v>
                </c:pt>
                <c:pt idx="164">
                  <c:v>6.0299999999999976</c:v>
                </c:pt>
                <c:pt idx="165">
                  <c:v>6.04</c:v>
                </c:pt>
                <c:pt idx="166">
                  <c:v>6.05</c:v>
                </c:pt>
                <c:pt idx="167">
                  <c:v>6.06</c:v>
                </c:pt>
                <c:pt idx="168">
                  <c:v>6.07</c:v>
                </c:pt>
                <c:pt idx="169">
                  <c:v>6.08</c:v>
                </c:pt>
                <c:pt idx="170">
                  <c:v>6.09</c:v>
                </c:pt>
                <c:pt idx="171">
                  <c:v>6.3</c:v>
                </c:pt>
                <c:pt idx="172">
                  <c:v>6.5</c:v>
                </c:pt>
                <c:pt idx="173">
                  <c:v>7</c:v>
                </c:pt>
                <c:pt idx="174">
                  <c:v>7.5</c:v>
                </c:pt>
                <c:pt idx="175">
                  <c:v>7.51</c:v>
                </c:pt>
                <c:pt idx="176">
                  <c:v>7.52</c:v>
                </c:pt>
                <c:pt idx="177">
                  <c:v>7.53</c:v>
                </c:pt>
                <c:pt idx="178">
                  <c:v>7.54</c:v>
                </c:pt>
                <c:pt idx="179">
                  <c:v>7.55</c:v>
                </c:pt>
                <c:pt idx="180">
                  <c:v>7.56</c:v>
                </c:pt>
                <c:pt idx="181">
                  <c:v>8.1</c:v>
                </c:pt>
                <c:pt idx="182">
                  <c:v>8.11</c:v>
                </c:pt>
                <c:pt idx="183">
                  <c:v>8.120000000000001</c:v>
                </c:pt>
                <c:pt idx="184">
                  <c:v>8.1300000000000008</c:v>
                </c:pt>
                <c:pt idx="185">
                  <c:v>8.14</c:v>
                </c:pt>
                <c:pt idx="186">
                  <c:v>8.15</c:v>
                </c:pt>
                <c:pt idx="187">
                  <c:v>8.16</c:v>
                </c:pt>
                <c:pt idx="188">
                  <c:v>8.17</c:v>
                </c:pt>
                <c:pt idx="189">
                  <c:v>8.18</c:v>
                </c:pt>
                <c:pt idx="190">
                  <c:v>8.19</c:v>
                </c:pt>
                <c:pt idx="191">
                  <c:v>8.1999999999999993</c:v>
                </c:pt>
                <c:pt idx="192">
                  <c:v>8.2100000000000009</c:v>
                </c:pt>
                <c:pt idx="193">
                  <c:v>8.2200000000000006</c:v>
                </c:pt>
                <c:pt idx="194">
                  <c:v>8.2299999999999986</c:v>
                </c:pt>
                <c:pt idx="195">
                  <c:v>8.2399999999999984</c:v>
                </c:pt>
                <c:pt idx="196">
                  <c:v>8.25</c:v>
                </c:pt>
                <c:pt idx="197">
                  <c:v>8.27</c:v>
                </c:pt>
                <c:pt idx="198">
                  <c:v>8.2799999999999994</c:v>
                </c:pt>
                <c:pt idx="199">
                  <c:v>8.2899999999999991</c:v>
                </c:pt>
                <c:pt idx="200">
                  <c:v>8.3000000000000007</c:v>
                </c:pt>
                <c:pt idx="201">
                  <c:v>8.31</c:v>
                </c:pt>
                <c:pt idx="202">
                  <c:v>8.32</c:v>
                </c:pt>
                <c:pt idx="203">
                  <c:v>8.33</c:v>
                </c:pt>
                <c:pt idx="204">
                  <c:v>8.34</c:v>
                </c:pt>
                <c:pt idx="205">
                  <c:v>8.51</c:v>
                </c:pt>
                <c:pt idx="206">
                  <c:v>8.52</c:v>
                </c:pt>
                <c:pt idx="207">
                  <c:v>8.52</c:v>
                </c:pt>
                <c:pt idx="208">
                  <c:v>8.5399999999999991</c:v>
                </c:pt>
                <c:pt idx="209">
                  <c:v>8.5500000000000007</c:v>
                </c:pt>
                <c:pt idx="210">
                  <c:v>8.56</c:v>
                </c:pt>
                <c:pt idx="211">
                  <c:v>8.57</c:v>
                </c:pt>
                <c:pt idx="212">
                  <c:v>8.58</c:v>
                </c:pt>
                <c:pt idx="213">
                  <c:v>8.59</c:v>
                </c:pt>
              </c:numCache>
            </c:numRef>
          </c:xVal>
          <c:yVal>
            <c:numRef>
              <c:f>Sheet1!$C$2:$C$215</c:f>
              <c:numCache>
                <c:formatCode>0,"K"</c:formatCode>
                <c:ptCount val="214"/>
                <c:pt idx="0">
                  <c:v>1</c:v>
                </c:pt>
                <c:pt idx="1">
                  <c:v>1</c:v>
                </c:pt>
                <c:pt idx="2">
                  <c:v>1000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41">
                  <c:v>42000</c:v>
                </c:pt>
                <c:pt idx="42">
                  <c:v>43000</c:v>
                </c:pt>
                <c:pt idx="43">
                  <c:v>44000</c:v>
                </c:pt>
                <c:pt idx="44">
                  <c:v>45000</c:v>
                </c:pt>
                <c:pt idx="45">
                  <c:v>46000</c:v>
                </c:pt>
                <c:pt idx="46">
                  <c:v>47000</c:v>
                </c:pt>
                <c:pt idx="47">
                  <c:v>48000</c:v>
                </c:pt>
                <c:pt idx="48">
                  <c:v>49000</c:v>
                </c:pt>
                <c:pt idx="49">
                  <c:v>50000</c:v>
                </c:pt>
                <c:pt idx="50">
                  <c:v>51000</c:v>
                </c:pt>
                <c:pt idx="51">
                  <c:v>52000</c:v>
                </c:pt>
                <c:pt idx="52">
                  <c:v>53000</c:v>
                </c:pt>
                <c:pt idx="53">
                  <c:v>54000</c:v>
                </c:pt>
                <c:pt idx="54">
                  <c:v>55000</c:v>
                </c:pt>
                <c:pt idx="55">
                  <c:v>56000</c:v>
                </c:pt>
                <c:pt idx="56">
                  <c:v>57000</c:v>
                </c:pt>
                <c:pt idx="57">
                  <c:v>58000</c:v>
                </c:pt>
                <c:pt idx="58">
                  <c:v>59000</c:v>
                </c:pt>
                <c:pt idx="59">
                  <c:v>60000</c:v>
                </c:pt>
                <c:pt idx="60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8">
                  <c:v>132000</c:v>
                </c:pt>
                <c:pt idx="139">
                  <c:v>133000</c:v>
                </c:pt>
                <c:pt idx="140">
                  <c:v>134000</c:v>
                </c:pt>
                <c:pt idx="142">
                  <c:v>140000</c:v>
                </c:pt>
                <c:pt idx="143">
                  <c:v>141000</c:v>
                </c:pt>
                <c:pt idx="144">
                  <c:v>142000</c:v>
                </c:pt>
                <c:pt idx="145">
                  <c:v>143000</c:v>
                </c:pt>
                <c:pt idx="146">
                  <c:v>144000</c:v>
                </c:pt>
                <c:pt idx="147">
                  <c:v>145000</c:v>
                </c:pt>
                <c:pt idx="148">
                  <c:v>146000</c:v>
                </c:pt>
                <c:pt idx="149">
                  <c:v>147000</c:v>
                </c:pt>
                <c:pt idx="150">
                  <c:v>148000</c:v>
                </c:pt>
                <c:pt idx="151">
                  <c:v>149000</c:v>
                </c:pt>
                <c:pt idx="152">
                  <c:v>150000</c:v>
                </c:pt>
                <c:pt idx="153">
                  <c:v>151000</c:v>
                </c:pt>
                <c:pt idx="154">
                  <c:v>152000</c:v>
                </c:pt>
                <c:pt idx="155">
                  <c:v>153000</c:v>
                </c:pt>
                <c:pt idx="156">
                  <c:v>154000</c:v>
                </c:pt>
                <c:pt idx="157">
                  <c:v>155000</c:v>
                </c:pt>
                <c:pt idx="158">
                  <c:v>156000</c:v>
                </c:pt>
                <c:pt idx="159">
                  <c:v>157000</c:v>
                </c:pt>
                <c:pt idx="160">
                  <c:v>158000</c:v>
                </c:pt>
                <c:pt idx="161">
                  <c:v>159000</c:v>
                </c:pt>
                <c:pt idx="162">
                  <c:v>160000</c:v>
                </c:pt>
                <c:pt idx="163">
                  <c:v>161000</c:v>
                </c:pt>
                <c:pt idx="164">
                  <c:v>162000</c:v>
                </c:pt>
                <c:pt idx="165">
                  <c:v>163000</c:v>
                </c:pt>
                <c:pt idx="166">
                  <c:v>164000</c:v>
                </c:pt>
                <c:pt idx="167">
                  <c:v>165000</c:v>
                </c:pt>
                <c:pt idx="168">
                  <c:v>166000</c:v>
                </c:pt>
                <c:pt idx="169">
                  <c:v>167000</c:v>
                </c:pt>
                <c:pt idx="170">
                  <c:v>168000</c:v>
                </c:pt>
                <c:pt idx="171">
                  <c:v>169000</c:v>
                </c:pt>
                <c:pt idx="172">
                  <c:v>170000</c:v>
                </c:pt>
                <c:pt idx="173">
                  <c:v>171000</c:v>
                </c:pt>
                <c:pt idx="174">
                  <c:v>172000</c:v>
                </c:pt>
                <c:pt idx="175">
                  <c:v>173000</c:v>
                </c:pt>
                <c:pt idx="176">
                  <c:v>174000</c:v>
                </c:pt>
                <c:pt idx="177">
                  <c:v>175000</c:v>
                </c:pt>
                <c:pt idx="178">
                  <c:v>176000</c:v>
                </c:pt>
                <c:pt idx="181">
                  <c:v>177000</c:v>
                </c:pt>
                <c:pt idx="182">
                  <c:v>181000</c:v>
                </c:pt>
                <c:pt idx="183">
                  <c:v>182000</c:v>
                </c:pt>
                <c:pt idx="184">
                  <c:v>183000</c:v>
                </c:pt>
                <c:pt idx="185">
                  <c:v>184000</c:v>
                </c:pt>
                <c:pt idx="186">
                  <c:v>185000</c:v>
                </c:pt>
                <c:pt idx="187">
                  <c:v>186000</c:v>
                </c:pt>
                <c:pt idx="188">
                  <c:v>187000</c:v>
                </c:pt>
                <c:pt idx="189">
                  <c:v>188000</c:v>
                </c:pt>
                <c:pt idx="190">
                  <c:v>189000</c:v>
                </c:pt>
                <c:pt idx="191">
                  <c:v>190000</c:v>
                </c:pt>
                <c:pt idx="192">
                  <c:v>191000</c:v>
                </c:pt>
                <c:pt idx="193">
                  <c:v>192000</c:v>
                </c:pt>
                <c:pt idx="194">
                  <c:v>193000</c:v>
                </c:pt>
                <c:pt idx="195">
                  <c:v>194000</c:v>
                </c:pt>
                <c:pt idx="196">
                  <c:v>195000</c:v>
                </c:pt>
                <c:pt idx="197">
                  <c:v>196000</c:v>
                </c:pt>
                <c:pt idx="198">
                  <c:v>197000</c:v>
                </c:pt>
                <c:pt idx="199">
                  <c:v>198000</c:v>
                </c:pt>
                <c:pt idx="200">
                  <c:v>199000</c:v>
                </c:pt>
                <c:pt idx="201">
                  <c:v>200000</c:v>
                </c:pt>
                <c:pt idx="202">
                  <c:v>201000</c:v>
                </c:pt>
                <c:pt idx="203">
                  <c:v>202000</c:v>
                </c:pt>
                <c:pt idx="204">
                  <c:v>203000</c:v>
                </c:pt>
                <c:pt idx="205">
                  <c:v>204000</c:v>
                </c:pt>
                <c:pt idx="206">
                  <c:v>205000</c:v>
                </c:pt>
                <c:pt idx="207">
                  <c:v>206000</c:v>
                </c:pt>
                <c:pt idx="208">
                  <c:v>207000</c:v>
                </c:pt>
                <c:pt idx="209">
                  <c:v>208000</c:v>
                </c:pt>
                <c:pt idx="210">
                  <c:v>209000</c:v>
                </c:pt>
                <c:pt idx="211">
                  <c:v>210000</c:v>
                </c:pt>
                <c:pt idx="212">
                  <c:v>211000</c:v>
                </c:pt>
                <c:pt idx="213">
                  <c:v>212000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ack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1-FB96-441C-B6C7-7F96214D2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56638512"/>
        <c:axId val="-456640688"/>
      </c:scatterChart>
      <c:valAx>
        <c:axId val="-456638512"/>
        <c:scaling>
          <c:orientation val="minMax"/>
          <c:max val="9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+mn-cs"/>
                  </a:defRPr>
                </a:pPr>
                <a:r>
                  <a:rPr lang="zh-CN" sz="1400" dirty="0"/>
                  <a:t>时间</a:t>
                </a:r>
                <a:r>
                  <a:rPr lang="en-US" sz="1400" dirty="0"/>
                  <a:t>(s)</a:t>
                </a:r>
              </a:p>
            </c:rich>
          </c:tx>
          <c:layout>
            <c:manualLayout>
              <c:xMode val="edge"/>
              <c:yMode val="edge"/>
              <c:x val="0.86860113635636937"/>
              <c:y val="0.845987497531833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pPr>
            <a:endParaRPr lang="zh-CN"/>
          </a:p>
        </c:txPr>
        <c:crossAx val="-456640688"/>
        <c:crosses val="autoZero"/>
        <c:crossBetween val="midCat"/>
      </c:valAx>
      <c:valAx>
        <c:axId val="-4566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+mn-cs"/>
                  </a:defRPr>
                </a:pPr>
                <a:r>
                  <a:rPr lang="zh-CN" sz="1400"/>
                  <a:t>序列号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1.0957882902510218E-2"/>
              <c:y val="0.206247088654361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+mn-cs"/>
                </a:defRPr>
              </a:pPr>
              <a:endParaRPr lang="zh-CN"/>
            </a:p>
          </c:txPr>
        </c:title>
        <c:numFmt formatCode="0,&quot;K&quot;" sourceLinked="1"/>
        <c:majorTickMark val="none"/>
        <c:minorTickMark val="none"/>
        <c:tickLblPos val="nextTo"/>
        <c:spPr>
          <a:noFill/>
          <a:ln w="25400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pPr>
            <a:endParaRPr lang="zh-CN"/>
          </a:p>
        </c:txPr>
        <c:crossAx val="-456638512"/>
        <c:crosses val="autoZero"/>
        <c:crossBetween val="midCat"/>
      </c:valAx>
      <c:spPr>
        <a:noFill/>
        <a:ln w="25400">
          <a:solidFill>
            <a:srgbClr val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19198163167055499"/>
          <c:y val="4.9512245552963199E-2"/>
          <c:w val="0.33630065634842898"/>
          <c:h val="8.30996646252551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 baseline="0">
          <a:latin typeface="Calibri" panose="020F0502020204030204" pitchFamily="34" charset="0"/>
          <a:ea typeface="黑体" panose="02010609060101010101" pitchFamily="49" charset="-122"/>
        </a:defRPr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0.39333</cdr:x>
      <cdr:y>0.5</cdr:y>
    </cdr:from>
    <cdr:to>
      <cdr:x>0.56265</cdr:x>
      <cdr:y>0.57247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124236" y="1944216"/>
          <a:ext cx="914400" cy="28178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26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044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14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540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71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519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722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20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378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034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023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996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2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850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68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782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535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983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14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466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17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66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2017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年秋季学期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2018/3/9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2018/3/9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2018/3/9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2018/3/9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2018/3/9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2018/3/9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2018/3/9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2018/3/9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2018/3/9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2018/3/9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2018/3/9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2018/3/9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47.jpeg"/><Relationship Id="rId4" Type="http://schemas.openxmlformats.org/officeDocument/2006/relationships/image" Target="../media/image3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saurus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互联网体系结构初识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网络不是已经很成熟了么？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919486"/>
          </a:xfrm>
        </p:spPr>
        <p:txBody>
          <a:bodyPr/>
          <a:lstStyle/>
          <a:p>
            <a:r>
              <a:rPr lang="zh-CN" altLang="en-US" dirty="0"/>
              <a:t>网络一直在演进中</a:t>
            </a:r>
            <a:endParaRPr lang="en-US" altLang="zh-CN" dirty="0"/>
          </a:p>
          <a:p>
            <a:pPr lvl="1"/>
            <a:r>
              <a:rPr lang="zh-CN" altLang="en-US" dirty="0"/>
              <a:t>底层基础设施越来越多样化</a:t>
            </a:r>
            <a:endParaRPr lang="en-US" altLang="zh-CN" dirty="0"/>
          </a:p>
          <a:p>
            <a:pPr lvl="1"/>
            <a:r>
              <a:rPr lang="zh-CN" altLang="en-US" dirty="0"/>
              <a:t>上层应用越来越丰富</a:t>
            </a:r>
            <a:endParaRPr lang="en-US" altLang="zh-CN" dirty="0"/>
          </a:p>
          <a:p>
            <a:pPr lvl="1"/>
            <a:r>
              <a:rPr lang="zh-CN" altLang="en-US" dirty="0"/>
              <a:t>对网络的要求越来越高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7945" y="3989948"/>
            <a:ext cx="1669978" cy="2201346"/>
            <a:chOff x="1635197" y="3275528"/>
            <a:chExt cx="1669978" cy="2201346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1635197" y="4657725"/>
              <a:ext cx="1669978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2085975" y="428839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1980s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33550" y="3819525"/>
              <a:ext cx="819150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Tahoe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09336" y="3275528"/>
              <a:ext cx="819150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DECbit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895036" y="5093731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WFQ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01748" y="3989948"/>
            <a:ext cx="2114550" cy="2201346"/>
            <a:chOff x="3429000" y="3275528"/>
            <a:chExt cx="2114550" cy="2201346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3429000" y="4657725"/>
              <a:ext cx="211455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229100" y="428839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1990s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85711" y="5093731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RED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86275" y="5093731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ECN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485711" y="3819525"/>
              <a:ext cx="819150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Reno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86275" y="3819524"/>
              <a:ext cx="819150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Vegas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629025" y="3276597"/>
              <a:ext cx="819150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SACK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10100" y="3275528"/>
              <a:ext cx="819150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FACK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159173" y="3444879"/>
            <a:ext cx="2495550" cy="2746414"/>
            <a:chOff x="5686425" y="2730459"/>
            <a:chExt cx="2495550" cy="2746414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5686425" y="4657725"/>
              <a:ext cx="249555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945226" y="428839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2000s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95071" y="3819524"/>
              <a:ext cx="119150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Westwood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99996" y="3819523"/>
              <a:ext cx="800979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H-TCP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695071" y="3275528"/>
              <a:ext cx="800979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S-TCP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665743" y="3275528"/>
              <a:ext cx="545121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BIC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380117" y="3276062"/>
              <a:ext cx="71613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Cubic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968659" y="2731532"/>
              <a:ext cx="71613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Fast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852797" y="2730459"/>
              <a:ext cx="124345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Compound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846593" y="5093730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XCP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823783" y="5093730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769023" y="3444878"/>
            <a:ext cx="2285769" cy="3309466"/>
            <a:chOff x="8296275" y="2730458"/>
            <a:chExt cx="2285769" cy="3309466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8296275" y="4657725"/>
              <a:ext cx="224543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8351667" y="3819523"/>
              <a:ext cx="73518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PRR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180664" y="3819522"/>
              <a:ext cx="65378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TLP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928261" y="3819522"/>
              <a:ext cx="65378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PCC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479373" y="3275527"/>
              <a:ext cx="734744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Remy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319143" y="3275527"/>
              <a:ext cx="1010604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Halfback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598801" y="2730458"/>
              <a:ext cx="82142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BBR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08325" y="2730458"/>
              <a:ext cx="735698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408375" y="5093730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DCTCP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352596" y="5093729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CoDel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585592" y="5656780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PDQ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555572" y="5656781"/>
              <a:ext cx="864651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pFabric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596618" y="4293155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2010s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3341" y="35184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ea typeface="黑体" panose="02010609060101010101" pitchFamily="49" charset="-122"/>
              </a:rPr>
              <a:t>端节点优化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7924" y="63362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ea typeface="黑体" panose="02010609060101010101" pitchFamily="49" charset="-122"/>
              </a:rPr>
              <a:t>网络内优化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397779" y="27504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/>
              <a:t>以网络传输机制为例</a:t>
            </a:r>
          </a:p>
        </p:txBody>
      </p:sp>
    </p:spTree>
    <p:extLst>
      <p:ext uri="{BB962C8B-B14F-4D97-AF65-F5344CB8AC3E}">
        <p14:creationId xmlns:p14="http://schemas.microsoft.com/office/powerpoint/2010/main" val="345608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计算机网络领域的研究方法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构建系统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先系统，后理论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例子：</a:t>
            </a:r>
            <a:r>
              <a:rPr lang="en-US" altLang="zh-CN" dirty="0" err="1"/>
              <a:t>ARPAnet</a:t>
            </a:r>
            <a:r>
              <a:rPr lang="zh-CN" altLang="en-US" dirty="0"/>
              <a:t>、</a:t>
            </a:r>
            <a:r>
              <a:rPr lang="en-US" altLang="zh-CN" dirty="0"/>
              <a:t>TCP</a:t>
            </a:r>
            <a:r>
              <a:rPr lang="zh-CN" altLang="en-US" dirty="0"/>
              <a:t>性能理论模型 </a:t>
            </a:r>
            <a:r>
              <a:rPr lang="en-US" altLang="zh-CN" dirty="0"/>
              <a:t>[van Jacobson 1988]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网络测量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互联网是人造的、分布式的、异构的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网络特征难以直接刻画，需要通过网络测量等手段认知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例子：互联网流量的自相似特征 </a:t>
            </a:r>
            <a:r>
              <a:rPr lang="en-US" altLang="zh-CN" dirty="0"/>
              <a:t>[</a:t>
            </a:r>
            <a:r>
              <a:rPr lang="en-GB" altLang="zh-CN" dirty="0"/>
              <a:t>Leland 1993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68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命名</a:t>
            </a:r>
            <a:r>
              <a:rPr lang="en-US" altLang="zh-CN" dirty="0"/>
              <a:t>/</a:t>
            </a:r>
            <a:r>
              <a:rPr lang="zh-CN" altLang="en-US" dirty="0"/>
              <a:t>地址空间</a:t>
            </a:r>
          </a:p>
          <a:p>
            <a:pPr lvl="1"/>
            <a:r>
              <a:rPr lang="zh-CN" altLang="en-US" dirty="0"/>
              <a:t>如何标识一个网络通信节点？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系统设计</a:t>
            </a:r>
            <a:endParaRPr lang="en-US" altLang="zh-CN" dirty="0"/>
          </a:p>
          <a:p>
            <a:pPr lvl="1"/>
            <a:r>
              <a:rPr lang="zh-CN" altLang="en-US" dirty="0"/>
              <a:t>互联网系统是如何设计的？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协议层次</a:t>
            </a:r>
            <a:endParaRPr lang="en-US" altLang="zh-CN" dirty="0"/>
          </a:p>
          <a:p>
            <a:pPr lvl="1"/>
            <a:r>
              <a:rPr lang="zh-CN" altLang="en-US" dirty="0"/>
              <a:t>互联网协议，协议间的关系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601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名字</a:t>
            </a:r>
            <a:r>
              <a:rPr lang="en-US" altLang="zh-CN" dirty="0"/>
              <a:t>/</a:t>
            </a:r>
            <a:r>
              <a:rPr lang="zh-CN" altLang="en-US" dirty="0"/>
              <a:t>地址空间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3477896"/>
          </a:xfrm>
        </p:spPr>
        <p:txBody>
          <a:bodyPr/>
          <a:lstStyle/>
          <a:p>
            <a:r>
              <a:rPr lang="zh-CN" altLang="en-US" dirty="0"/>
              <a:t>如何标识一个网络通信节点？</a:t>
            </a:r>
            <a:endParaRPr lang="en-US" altLang="zh-CN" dirty="0"/>
          </a:p>
          <a:p>
            <a:pPr lvl="1"/>
            <a:r>
              <a:rPr lang="zh-CN" altLang="en-US" dirty="0"/>
              <a:t>标识是固定的，还是变动的？</a:t>
            </a:r>
            <a:endParaRPr lang="en-US" altLang="zh-CN" dirty="0"/>
          </a:p>
          <a:p>
            <a:pPr lvl="2"/>
            <a:r>
              <a:rPr lang="zh-CN" altLang="en-US" dirty="0"/>
              <a:t>（固定：</a:t>
            </a:r>
            <a:r>
              <a:rPr lang="en-US" altLang="zh-CN" dirty="0">
                <a:hlinkClick r:id="rId3"/>
              </a:rPr>
              <a:t>www.baidu.com</a:t>
            </a:r>
            <a:r>
              <a:rPr lang="zh-CN" altLang="en-US" dirty="0"/>
              <a:t>；变动：</a:t>
            </a:r>
            <a:r>
              <a:rPr lang="en-US" altLang="zh-CN" dirty="0"/>
              <a:t>159.226.39.22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标识是扁平化的，还是层次化的？</a:t>
            </a:r>
            <a:endParaRPr lang="en-US" altLang="zh-CN" dirty="0"/>
          </a:p>
          <a:p>
            <a:pPr lvl="2"/>
            <a:r>
              <a:rPr lang="zh-CN" altLang="en-US" dirty="0"/>
              <a:t>（扁平：</a:t>
            </a:r>
            <a:r>
              <a:rPr lang="en-US" altLang="zh-CN" dirty="0"/>
              <a:t>02:42:6b:a7:7c:ef</a:t>
            </a:r>
            <a:r>
              <a:rPr lang="zh-CN" altLang="en-US" dirty="0"/>
              <a:t>；层次：</a:t>
            </a:r>
            <a:r>
              <a:rPr lang="en-US" altLang="zh-CN" dirty="0">
                <a:hlinkClick r:id="rId3"/>
              </a:rPr>
              <a:t> www.baidu.com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标识是全局的，还是局部的？</a:t>
            </a:r>
            <a:endParaRPr lang="en-US" altLang="zh-CN" dirty="0"/>
          </a:p>
          <a:p>
            <a:pPr lvl="2"/>
            <a:r>
              <a:rPr lang="zh-CN" altLang="en-US" dirty="0"/>
              <a:t>（全局：</a:t>
            </a:r>
            <a:r>
              <a:rPr lang="en-US" altLang="zh-CN" dirty="0"/>
              <a:t>159.226.39.22</a:t>
            </a:r>
            <a:r>
              <a:rPr lang="zh-CN" altLang="en-US" dirty="0"/>
              <a:t>；局部：</a:t>
            </a:r>
            <a:r>
              <a:rPr lang="en-US" altLang="zh-CN" dirty="0"/>
              <a:t>10.21.2.23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98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名字 </a:t>
            </a:r>
            <a:r>
              <a:rPr lang="en-US" altLang="zh-CN" dirty="0"/>
              <a:t>or </a:t>
            </a:r>
            <a:r>
              <a:rPr lang="zh-CN" altLang="en-US" dirty="0"/>
              <a:t>地址？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云形 4"/>
          <p:cNvSpPr/>
          <p:nvPr/>
        </p:nvSpPr>
        <p:spPr>
          <a:xfrm>
            <a:off x="3091792" y="1962632"/>
            <a:ext cx="1865587" cy="108256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9" idx="3"/>
            <a:endCxn id="5" idx="2"/>
          </p:cNvCxnSpPr>
          <p:nvPr/>
        </p:nvCxnSpPr>
        <p:spPr>
          <a:xfrm>
            <a:off x="2255067" y="2503914"/>
            <a:ext cx="8425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143" y="2889877"/>
            <a:ext cx="474189" cy="5749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711" y="1773446"/>
            <a:ext cx="628491" cy="628491"/>
          </a:xfrm>
          <a:prstGeom prst="rect">
            <a:avLst/>
          </a:prstGeom>
        </p:spPr>
      </p:pic>
      <p:pic>
        <p:nvPicPr>
          <p:cNvPr id="9" name="内容占位符 12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97" y="2205929"/>
            <a:ext cx="595970" cy="595970"/>
          </a:xfrm>
        </p:spPr>
      </p:pic>
      <p:cxnSp>
        <p:nvCxnSpPr>
          <p:cNvPr id="10" name="直接连接符 9"/>
          <p:cNvCxnSpPr>
            <a:endCxn id="8" idx="1"/>
          </p:cNvCxnSpPr>
          <p:nvPr/>
        </p:nvCxnSpPr>
        <p:spPr>
          <a:xfrm flipV="1">
            <a:off x="4953472" y="2087692"/>
            <a:ext cx="384239" cy="11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7" idx="1"/>
          </p:cNvCxnSpPr>
          <p:nvPr/>
        </p:nvCxnSpPr>
        <p:spPr>
          <a:xfrm>
            <a:off x="4766188" y="2889877"/>
            <a:ext cx="363955" cy="287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28" y="2087692"/>
            <a:ext cx="234841" cy="416222"/>
          </a:xfrm>
          <a:prstGeom prst="rect">
            <a:avLst/>
          </a:prstGeom>
        </p:spPr>
      </p:pic>
      <p:cxnSp>
        <p:nvCxnSpPr>
          <p:cNvPr id="13" name="直接连接符 12"/>
          <p:cNvCxnSpPr>
            <a:endCxn id="12" idx="1"/>
          </p:cNvCxnSpPr>
          <p:nvPr/>
        </p:nvCxnSpPr>
        <p:spPr>
          <a:xfrm>
            <a:off x="6102378" y="2236770"/>
            <a:ext cx="454950" cy="5903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弧形箭头 13"/>
          <p:cNvSpPr/>
          <p:nvPr/>
        </p:nvSpPr>
        <p:spPr>
          <a:xfrm rot="2863747">
            <a:off x="6092005" y="2754824"/>
            <a:ext cx="446617" cy="882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467017" y="2278817"/>
            <a:ext cx="393274" cy="104228"/>
            <a:chOff x="3582874" y="3841778"/>
            <a:chExt cx="541451" cy="149460"/>
          </a:xfrm>
        </p:grpSpPr>
        <p:sp>
          <p:nvSpPr>
            <p:cNvPr id="16" name="矩形 15"/>
            <p:cNvSpPr/>
            <p:nvPr/>
          </p:nvSpPr>
          <p:spPr>
            <a:xfrm>
              <a:off x="3582874" y="3841778"/>
              <a:ext cx="245599" cy="148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828976" y="3842245"/>
              <a:ext cx="295349" cy="14899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20158050">
            <a:off x="4944437" y="1879864"/>
            <a:ext cx="393274" cy="104228"/>
            <a:chOff x="3582874" y="3841778"/>
            <a:chExt cx="541451" cy="149460"/>
          </a:xfrm>
        </p:grpSpPr>
        <p:sp>
          <p:nvSpPr>
            <p:cNvPr id="19" name="矩形 18"/>
            <p:cNvSpPr/>
            <p:nvPr/>
          </p:nvSpPr>
          <p:spPr>
            <a:xfrm>
              <a:off x="3582874" y="3841778"/>
              <a:ext cx="245599" cy="148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828976" y="3842245"/>
              <a:ext cx="295349" cy="14899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934215" y="167885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WiFi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066543" y="3510669"/>
            <a:ext cx="84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3G/LTE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467017" y="2182283"/>
            <a:ext cx="393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cxnSpLocks noChangeAspect="1"/>
          </p:cNvCxnSpPr>
          <p:nvPr/>
        </p:nvCxnSpPr>
        <p:spPr>
          <a:xfrm flipV="1">
            <a:off x="4890926" y="1703020"/>
            <a:ext cx="360000" cy="17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457200" y="4096714"/>
            <a:ext cx="8229600" cy="2050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使用名字还是地址标识？</a:t>
            </a:r>
            <a:endParaRPr lang="en-US" altLang="zh-CN" kern="0" dirty="0"/>
          </a:p>
          <a:p>
            <a:pPr lvl="1"/>
            <a:r>
              <a:rPr lang="zh-CN" altLang="en-US" kern="0" dirty="0"/>
              <a:t>如果使用名字的话，如何告知对方将数据发送到自己所在的位置</a:t>
            </a:r>
            <a:endParaRPr lang="en-US" altLang="zh-CN" kern="0" dirty="0"/>
          </a:p>
          <a:p>
            <a:pPr lvl="1"/>
            <a:r>
              <a:rPr lang="zh-CN" altLang="en-US" kern="0" dirty="0"/>
              <a:t>如果使用地址，在移动到新的位置后，如何证明你是原来通信的节点？</a:t>
            </a:r>
          </a:p>
        </p:txBody>
      </p:sp>
    </p:spTree>
    <p:extLst>
      <p:ext uri="{BB962C8B-B14F-4D97-AF65-F5344CB8AC3E}">
        <p14:creationId xmlns:p14="http://schemas.microsoft.com/office/powerpoint/2010/main" val="716052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互联网系统的名字</a:t>
            </a:r>
            <a:r>
              <a:rPr lang="en-US" altLang="zh-CN" dirty="0"/>
              <a:t>/</a:t>
            </a:r>
            <a:r>
              <a:rPr lang="zh-CN" altLang="en-US" dirty="0"/>
              <a:t>地址空间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互联网有三个不同层次的名字</a:t>
            </a:r>
            <a:r>
              <a:rPr lang="en-US" altLang="zh-CN" dirty="0"/>
              <a:t>/</a:t>
            </a:r>
            <a:r>
              <a:rPr lang="zh-CN" altLang="en-US" dirty="0"/>
              <a:t>地址空间</a:t>
            </a:r>
          </a:p>
        </p:txBody>
      </p:sp>
      <p:sp>
        <p:nvSpPr>
          <p:cNvPr id="4" name="矩形 3"/>
          <p:cNvSpPr/>
          <p:nvPr/>
        </p:nvSpPr>
        <p:spPr>
          <a:xfrm>
            <a:off x="845287" y="3859619"/>
            <a:ext cx="2317898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层次化的</a:t>
            </a:r>
            <a:r>
              <a:rPr lang="en-US" altLang="zh-CN" dirty="0">
                <a:ea typeface="黑体" panose="02010609060101010101" pitchFamily="49" charset="-122"/>
              </a:rPr>
              <a:t>IP</a:t>
            </a:r>
            <a:r>
              <a:rPr lang="zh-CN" altLang="en-US" dirty="0">
                <a:ea typeface="黑体" panose="02010609060101010101" pitchFamily="49" charset="-122"/>
              </a:rPr>
              <a:t>地址空间</a:t>
            </a:r>
          </a:p>
        </p:txBody>
      </p:sp>
      <p:sp>
        <p:nvSpPr>
          <p:cNvPr id="5" name="矩形 4"/>
          <p:cNvSpPr/>
          <p:nvPr/>
        </p:nvSpPr>
        <p:spPr>
          <a:xfrm>
            <a:off x="712380" y="5218350"/>
            <a:ext cx="2583712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扁平化的</a:t>
            </a:r>
            <a:r>
              <a:rPr lang="en-US" altLang="zh-CN" dirty="0">
                <a:ea typeface="黑体" panose="02010609060101010101" pitchFamily="49" charset="-122"/>
              </a:rPr>
              <a:t>MAC</a:t>
            </a:r>
            <a:r>
              <a:rPr lang="zh-CN" altLang="en-US" dirty="0">
                <a:ea typeface="黑体" panose="02010609060101010101" pitchFamily="49" charset="-122"/>
              </a:rPr>
              <a:t>地址空间</a:t>
            </a:r>
          </a:p>
        </p:txBody>
      </p:sp>
      <p:sp>
        <p:nvSpPr>
          <p:cNvPr id="6" name="矩形 5"/>
          <p:cNvSpPr/>
          <p:nvPr/>
        </p:nvSpPr>
        <p:spPr>
          <a:xfrm>
            <a:off x="946296" y="2475399"/>
            <a:ext cx="2115880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层次化的域名空间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631017" y="2373280"/>
            <a:ext cx="494945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黑体" panose="02010609060101010101" pitchFamily="49" charset="-122"/>
              </a:rPr>
              <a:t>举例：</a:t>
            </a:r>
            <a:r>
              <a:rPr lang="en-US" altLang="zh-CN" dirty="0">
                <a:ea typeface="黑体" panose="02010609060101010101" pitchFamily="49" charset="-122"/>
              </a:rPr>
              <a:t>www.ict.ac.cn</a:t>
            </a:r>
            <a:r>
              <a:rPr lang="zh-CN" altLang="en-US" dirty="0">
                <a:ea typeface="黑体" panose="02010609060101010101" pitchFamily="49" charset="-122"/>
              </a:rPr>
              <a:t>，具有易读性，层次化命名，递归解析，端节点可见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631017" y="3812899"/>
            <a:ext cx="473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举例：</a:t>
            </a:r>
            <a:r>
              <a:rPr lang="en-US" altLang="zh-CN" dirty="0">
                <a:ea typeface="黑体" panose="02010609060101010101" pitchFamily="49" charset="-122"/>
              </a:rPr>
              <a:t>159.226.97.84</a:t>
            </a:r>
            <a:r>
              <a:rPr lang="zh-CN" altLang="en-US" dirty="0">
                <a:ea typeface="黑体" panose="02010609060101010101" pitchFamily="49" charset="-122"/>
              </a:rPr>
              <a:t>，层次化编址，固定长度，计算机易处理，互联网可见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31017" y="5171630"/>
            <a:ext cx="473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举例：</a:t>
            </a:r>
            <a:r>
              <a:rPr lang="en-US" altLang="zh-CN" dirty="0">
                <a:ea typeface="黑体" panose="02010609060101010101" pitchFamily="49" charset="-122"/>
              </a:rPr>
              <a:t>08:00:27:b4:1c:a7</a:t>
            </a:r>
            <a:r>
              <a:rPr lang="zh-CN" altLang="en-US" dirty="0">
                <a:ea typeface="黑体" panose="02010609060101010101" pitchFamily="49" charset="-122"/>
              </a:rPr>
              <a:t>，扁平化编址，固定长度，在局域网可见</a:t>
            </a:r>
          </a:p>
        </p:txBody>
      </p:sp>
      <p:sp>
        <p:nvSpPr>
          <p:cNvPr id="10" name="上下箭头 9"/>
          <p:cNvSpPr/>
          <p:nvPr/>
        </p:nvSpPr>
        <p:spPr>
          <a:xfrm>
            <a:off x="1807535" y="3204510"/>
            <a:ext cx="297712" cy="47889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79670" y="3263196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DNS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解析，将域名映射成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IP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12" name="上下箭头 11"/>
          <p:cNvSpPr/>
          <p:nvPr/>
        </p:nvSpPr>
        <p:spPr>
          <a:xfrm>
            <a:off x="1807535" y="4612004"/>
            <a:ext cx="297712" cy="47889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79670" y="4670690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ARP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解析，查找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IP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地址对应的下一跳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MAC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04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互联网系统设计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互联网的核心是消息分发和信息共享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三个核心部件</a:t>
            </a:r>
            <a:r>
              <a:rPr lang="en-US" altLang="zh-CN" dirty="0"/>
              <a:t> [</a:t>
            </a:r>
            <a:r>
              <a:rPr lang="en-US" altLang="zh-CN" dirty="0" err="1"/>
              <a:t>Koponen</a:t>
            </a:r>
            <a:r>
              <a:rPr lang="en-US" altLang="zh-CN" dirty="0"/>
              <a:t> 2011]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网络编程接口：对上层应用提供统一的调用接口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报文传递：将报文从一个端节点传送到另一个端节点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网络安全：网络体系结构内在安全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97346" y="2000250"/>
            <a:ext cx="4380736" cy="2247900"/>
            <a:chOff x="1697346" y="2000250"/>
            <a:chExt cx="4380736" cy="2247900"/>
          </a:xfrm>
        </p:grpSpPr>
        <p:sp>
          <p:nvSpPr>
            <p:cNvPr id="5" name="云形 4"/>
            <p:cNvSpPr/>
            <p:nvPr/>
          </p:nvSpPr>
          <p:spPr>
            <a:xfrm>
              <a:off x="2514600" y="2552700"/>
              <a:ext cx="2724150" cy="169545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478" y="3241107"/>
              <a:ext cx="471686" cy="32037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715" y="3580997"/>
              <a:ext cx="471686" cy="32037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223" y="3495675"/>
              <a:ext cx="471686" cy="32037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376" y="2715129"/>
              <a:ext cx="471686" cy="320374"/>
            </a:xfrm>
            <a:prstGeom prst="rect">
              <a:avLst/>
            </a:prstGeom>
          </p:spPr>
        </p:pic>
        <p:cxnSp>
          <p:nvCxnSpPr>
            <p:cNvPr id="10" name="直接连接符 9"/>
            <p:cNvCxnSpPr>
              <a:stCxn id="7" idx="3"/>
              <a:endCxn id="6" idx="1"/>
            </p:cNvCxnSpPr>
            <p:nvPr/>
          </p:nvCxnSpPr>
          <p:spPr>
            <a:xfrm flipV="1">
              <a:off x="3236401" y="3401294"/>
              <a:ext cx="335077" cy="3398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6" idx="3"/>
              <a:endCxn id="8" idx="1"/>
            </p:cNvCxnSpPr>
            <p:nvPr/>
          </p:nvCxnSpPr>
          <p:spPr>
            <a:xfrm>
              <a:off x="4043164" y="3401294"/>
              <a:ext cx="456059" cy="254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9" idx="2"/>
              <a:endCxn id="6" idx="0"/>
            </p:cNvCxnSpPr>
            <p:nvPr/>
          </p:nvCxnSpPr>
          <p:spPr>
            <a:xfrm>
              <a:off x="3801219" y="3035503"/>
              <a:ext cx="6102" cy="205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7346" y="3615606"/>
              <a:ext cx="691135" cy="4529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4660" y="3615606"/>
              <a:ext cx="693422" cy="480061"/>
            </a:xfrm>
            <a:prstGeom prst="rect">
              <a:avLst/>
            </a:prstGeom>
          </p:spPr>
        </p:pic>
        <p:cxnSp>
          <p:nvCxnSpPr>
            <p:cNvPr id="15" name="直接连接符 14"/>
            <p:cNvCxnSpPr>
              <a:stCxn id="13" idx="3"/>
              <a:endCxn id="7" idx="1"/>
            </p:cNvCxnSpPr>
            <p:nvPr/>
          </p:nvCxnSpPr>
          <p:spPr>
            <a:xfrm flipV="1">
              <a:off x="2388481" y="3741184"/>
              <a:ext cx="376234" cy="100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8" idx="3"/>
              <a:endCxn id="14" idx="1"/>
            </p:cNvCxnSpPr>
            <p:nvPr/>
          </p:nvCxnSpPr>
          <p:spPr>
            <a:xfrm>
              <a:off x="4970909" y="3655862"/>
              <a:ext cx="413751" cy="199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486" b="26805"/>
            <a:stretch/>
          </p:blipFill>
          <p:spPr>
            <a:xfrm>
              <a:off x="2892461" y="2133022"/>
              <a:ext cx="771699" cy="453050"/>
            </a:xfrm>
            <a:prstGeom prst="rect">
              <a:avLst/>
            </a:prstGeom>
          </p:spPr>
        </p:pic>
        <p:cxnSp>
          <p:nvCxnSpPr>
            <p:cNvPr id="18" name="直接连接符 17"/>
            <p:cNvCxnSpPr>
              <a:stCxn id="17" idx="2"/>
              <a:endCxn id="9" idx="0"/>
            </p:cNvCxnSpPr>
            <p:nvPr/>
          </p:nvCxnSpPr>
          <p:spPr>
            <a:xfrm>
              <a:off x="3278311" y="2586072"/>
              <a:ext cx="522908" cy="129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>
              <a:off x="2352675" y="2600325"/>
              <a:ext cx="1231130" cy="1123950"/>
            </a:xfrm>
            <a:custGeom>
              <a:avLst/>
              <a:gdLst>
                <a:gd name="connsiteX0" fmla="*/ 0 w 1231130"/>
                <a:gd name="connsiteY0" fmla="*/ 1123950 h 1123950"/>
                <a:gd name="connsiteX1" fmla="*/ 504825 w 1231130"/>
                <a:gd name="connsiteY1" fmla="*/ 962025 h 1123950"/>
                <a:gd name="connsiteX2" fmla="*/ 1152525 w 1231130"/>
                <a:gd name="connsiteY2" fmla="*/ 695325 h 1123950"/>
                <a:gd name="connsiteX3" fmla="*/ 1190625 w 1231130"/>
                <a:gd name="connsiteY3" fmla="*/ 333375 h 1123950"/>
                <a:gd name="connsiteX4" fmla="*/ 885825 w 1231130"/>
                <a:gd name="connsiteY4" fmla="*/ 0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130" h="1123950">
                  <a:moveTo>
                    <a:pt x="0" y="1123950"/>
                  </a:moveTo>
                  <a:cubicBezTo>
                    <a:pt x="156369" y="1078706"/>
                    <a:pt x="312738" y="1033462"/>
                    <a:pt x="504825" y="962025"/>
                  </a:cubicBezTo>
                  <a:cubicBezTo>
                    <a:pt x="696912" y="890588"/>
                    <a:pt x="1038225" y="800100"/>
                    <a:pt x="1152525" y="695325"/>
                  </a:cubicBezTo>
                  <a:cubicBezTo>
                    <a:pt x="1266825" y="590550"/>
                    <a:pt x="1235075" y="449262"/>
                    <a:pt x="1190625" y="333375"/>
                  </a:cubicBezTo>
                  <a:cubicBezTo>
                    <a:pt x="1146175" y="217487"/>
                    <a:pt x="1016000" y="108743"/>
                    <a:pt x="88582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533775" y="2581275"/>
              <a:ext cx="1809750" cy="1114425"/>
            </a:xfrm>
            <a:custGeom>
              <a:avLst/>
              <a:gdLst>
                <a:gd name="connsiteX0" fmla="*/ 1809750 w 1809750"/>
                <a:gd name="connsiteY0" fmla="*/ 1114425 h 1114425"/>
                <a:gd name="connsiteX1" fmla="*/ 1104900 w 1809750"/>
                <a:gd name="connsiteY1" fmla="*/ 847725 h 1114425"/>
                <a:gd name="connsiteX2" fmla="*/ 466725 w 1809750"/>
                <a:gd name="connsiteY2" fmla="*/ 723900 h 1114425"/>
                <a:gd name="connsiteX3" fmla="*/ 485775 w 1809750"/>
                <a:gd name="connsiteY3" fmla="*/ 390525 h 1114425"/>
                <a:gd name="connsiteX4" fmla="*/ 0 w 1809750"/>
                <a:gd name="connsiteY4" fmla="*/ 0 h 11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0" h="1114425">
                  <a:moveTo>
                    <a:pt x="1809750" y="1114425"/>
                  </a:moveTo>
                  <a:cubicBezTo>
                    <a:pt x="1569243" y="1013618"/>
                    <a:pt x="1328737" y="912812"/>
                    <a:pt x="1104900" y="847725"/>
                  </a:cubicBezTo>
                  <a:cubicBezTo>
                    <a:pt x="881063" y="782638"/>
                    <a:pt x="569912" y="800100"/>
                    <a:pt x="466725" y="723900"/>
                  </a:cubicBezTo>
                  <a:cubicBezTo>
                    <a:pt x="363538" y="647700"/>
                    <a:pt x="563562" y="511175"/>
                    <a:pt x="485775" y="390525"/>
                  </a:cubicBezTo>
                  <a:cubicBezTo>
                    <a:pt x="407988" y="269875"/>
                    <a:pt x="203994" y="13493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952" y="2000250"/>
              <a:ext cx="475402" cy="475402"/>
            </a:xfrm>
            <a:prstGeom prst="rect">
              <a:avLst/>
            </a:prstGeom>
          </p:spPr>
        </p:pic>
      </p:grpSp>
      <p:sp>
        <p:nvSpPr>
          <p:cNvPr id="22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36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网络程序接口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BSD Socket API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不是为每个应用程序定义接口，而是提供最基本的通信功能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对上层提供统一的调用接口，支持丰富的上层应用开发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936605"/>
              </p:ext>
            </p:extLst>
          </p:nvPr>
        </p:nvGraphicFramePr>
        <p:xfrm>
          <a:off x="1706246" y="3284686"/>
          <a:ext cx="5314314" cy="3371352"/>
        </p:xfrm>
        <a:graphic>
          <a:graphicData uri="http://schemas.openxmlformats.org/drawingml/2006/table">
            <a:tbl>
              <a:tblPr/>
              <a:tblGrid>
                <a:gridCol w="5314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BSD Socket API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91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socket(domain, type, proto);</a:t>
                      </a: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close(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bind(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addrlen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tagram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27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sendto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dest_addr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recvfrom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src_addr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9203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accept(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connect(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send(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321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5034843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solidFill>
                  <a:srgbClr val="B00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n;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B00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buffer[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1024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B00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req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BA212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"GET /</a:t>
            </a:r>
            <a:r>
              <a:rPr lang="en-US" altLang="zh-CN" sz="1600" b="1" dirty="0">
                <a:solidFill>
                  <a:srgbClr val="BB662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\r\n</a:t>
            </a:r>
            <a:r>
              <a:rPr lang="en-US" altLang="zh-CN" sz="1600" dirty="0">
                <a:solidFill>
                  <a:srgbClr val="BA212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hostent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server;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sockaddr_in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server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gethostbyname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BA212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"www.ucas.ac.cn"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serv_addr.sin_family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AF_INET;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bcopy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(server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h_addr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serv_addr.sin_addr.s_addr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server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h_length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serv_addr.sin_port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htons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socket(AF_INET, SOCK_STREAM,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connect(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,(</a:t>
            </a: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sockaddr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1600" b="1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send(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req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req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), </a:t>
            </a:r>
            <a:r>
              <a:rPr lang="en-US" altLang="zh-CN" sz="1600" b="1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b="1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((n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recv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buffer, </a:t>
            </a: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(buffer)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fwrite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(buffer,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n,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stdout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close(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b="1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800" dirty="0"/>
          </a:p>
        </p:txBody>
      </p:sp>
      <p:sp>
        <p:nvSpPr>
          <p:cNvPr id="4" name="矩形 3"/>
          <p:cNvSpPr/>
          <p:nvPr/>
        </p:nvSpPr>
        <p:spPr>
          <a:xfrm>
            <a:off x="5560828" y="1364453"/>
            <a:ext cx="3125972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&lt;string.h&gt;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&lt;unistd.h&gt;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&lt;sys/socket.h&gt;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&lt;netinet/in.h&gt;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&lt;netdb.h&gt;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6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报文传递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报文传递：将报文从一个端节点传送到另一个端节点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102459" y="2203966"/>
            <a:ext cx="5314027" cy="1200329"/>
            <a:chOff x="1400175" y="2203966"/>
            <a:chExt cx="5314027" cy="1200329"/>
          </a:xfrm>
        </p:grpSpPr>
        <p:sp>
          <p:nvSpPr>
            <p:cNvPr id="4" name="文本框 3"/>
            <p:cNvSpPr txBox="1"/>
            <p:nvPr/>
          </p:nvSpPr>
          <p:spPr>
            <a:xfrm>
              <a:off x="1400175" y="26289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报文传递</a:t>
              </a:r>
            </a:p>
          </p:txBody>
        </p:sp>
        <p:sp>
          <p:nvSpPr>
            <p:cNvPr id="5" name="左大括号 4"/>
            <p:cNvSpPr/>
            <p:nvPr/>
          </p:nvSpPr>
          <p:spPr>
            <a:xfrm>
              <a:off x="2546271" y="2242066"/>
              <a:ext cx="409575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67050" y="2203966"/>
              <a:ext cx="36471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确定端节点到端节点的传输路径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将报文按照确定好的路径进行传送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698512" y="22222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组网与网络互连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698512" y="30349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数据传输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1" name="内容占位符 6"/>
          <p:cNvSpPr txBox="1">
            <a:spLocks/>
          </p:cNvSpPr>
          <p:nvPr/>
        </p:nvSpPr>
        <p:spPr>
          <a:xfrm>
            <a:off x="638036" y="3847726"/>
            <a:ext cx="4040188" cy="2793365"/>
          </a:xfrm>
          <a:prstGeom prst="rect">
            <a:avLst/>
          </a:prstGeom>
        </p:spPr>
        <p:txBody>
          <a:bodyPr/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kern="0" dirty="0"/>
              <a:t>组网与网络互连</a:t>
            </a:r>
            <a:endParaRPr lang="en-US" altLang="zh-CN" sz="24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动态的维护网络互连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保证端到端数据可达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zh-CN" altLang="en-US" sz="2000" kern="0" dirty="0"/>
          </a:p>
        </p:txBody>
      </p:sp>
      <p:sp>
        <p:nvSpPr>
          <p:cNvPr id="12" name="内容占位符 8"/>
          <p:cNvSpPr txBox="1">
            <a:spLocks/>
          </p:cNvSpPr>
          <p:nvPr/>
        </p:nvSpPr>
        <p:spPr>
          <a:xfrm>
            <a:off x="4825865" y="3847726"/>
            <a:ext cx="4041775" cy="2376805"/>
          </a:xfrm>
          <a:prstGeom prst="rect">
            <a:avLst/>
          </a:prstGeom>
        </p:spPr>
        <p:txBody>
          <a:bodyPr/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kern="0" dirty="0"/>
              <a:t>数据传输</a:t>
            </a:r>
            <a:endParaRPr lang="en-US" altLang="zh-CN" sz="24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连接管理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可靠传输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流量控制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拥塞控制</a:t>
            </a:r>
          </a:p>
        </p:txBody>
      </p:sp>
    </p:spTree>
    <p:extLst>
      <p:ext uri="{BB962C8B-B14F-4D97-AF65-F5344CB8AC3E}">
        <p14:creationId xmlns:p14="http://schemas.microsoft.com/office/powerpoint/2010/main" val="138656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  <a:endParaRPr lang="en-US" altLang="zh-CN" dirty="0"/>
          </a:p>
          <a:p>
            <a:pPr lvl="1"/>
            <a:r>
              <a:rPr lang="zh-CN" altLang="en-US" dirty="0"/>
              <a:t>课程基本信息</a:t>
            </a:r>
            <a:endParaRPr lang="en-US" altLang="zh-CN" dirty="0"/>
          </a:p>
          <a:p>
            <a:pPr lvl="1"/>
            <a:r>
              <a:rPr lang="zh-CN" altLang="en-US" dirty="0"/>
              <a:t>实验工具和参考文献</a:t>
            </a:r>
            <a:endParaRPr lang="en-US" altLang="zh-CN" dirty="0"/>
          </a:p>
          <a:p>
            <a:pPr lvl="1"/>
            <a:r>
              <a:rPr lang="zh-CN" altLang="en-US" dirty="0"/>
              <a:t>实验设计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互联网体系结构初识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互联网体系结构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互联网性能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37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组网与网络互连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云形 5"/>
          <p:cNvSpPr/>
          <p:nvPr/>
        </p:nvSpPr>
        <p:spPr>
          <a:xfrm>
            <a:off x="4984454" y="5528931"/>
            <a:ext cx="1920949" cy="117667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云形 6"/>
          <p:cNvSpPr/>
          <p:nvPr/>
        </p:nvSpPr>
        <p:spPr>
          <a:xfrm>
            <a:off x="4855978" y="3402429"/>
            <a:ext cx="2732567" cy="170121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云形 9"/>
          <p:cNvSpPr/>
          <p:nvPr/>
        </p:nvSpPr>
        <p:spPr>
          <a:xfrm>
            <a:off x="2235864" y="5519075"/>
            <a:ext cx="1920949" cy="117667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4810346" y="1479257"/>
            <a:ext cx="2763135" cy="1454555"/>
            <a:chOff x="4376417" y="1501947"/>
            <a:chExt cx="2763135" cy="1454555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31" y="1969080"/>
              <a:ext cx="971158" cy="518939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417" y="1541841"/>
              <a:ext cx="712822" cy="467133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0" y="2489369"/>
              <a:ext cx="712822" cy="467133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2727" y="1501947"/>
              <a:ext cx="712822" cy="467133"/>
            </a:xfrm>
            <a:prstGeom prst="rect">
              <a:avLst/>
            </a:prstGeom>
          </p:spPr>
        </p:pic>
        <p:cxnSp>
          <p:nvCxnSpPr>
            <p:cNvPr id="43" name="直接连接符 42"/>
            <p:cNvCxnSpPr>
              <a:stCxn id="40" idx="2"/>
              <a:endCxn id="39" idx="1"/>
            </p:cNvCxnSpPr>
            <p:nvPr/>
          </p:nvCxnSpPr>
          <p:spPr>
            <a:xfrm>
              <a:off x="4732828" y="2008974"/>
              <a:ext cx="464103" cy="2195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1" idx="1"/>
              <a:endCxn id="39" idx="3"/>
            </p:cNvCxnSpPr>
            <p:nvPr/>
          </p:nvCxnSpPr>
          <p:spPr>
            <a:xfrm flipH="1" flipV="1">
              <a:off x="6168089" y="2228550"/>
              <a:ext cx="258641" cy="494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2" idx="2"/>
              <a:endCxn id="39" idx="3"/>
            </p:cNvCxnSpPr>
            <p:nvPr/>
          </p:nvCxnSpPr>
          <p:spPr>
            <a:xfrm flipH="1">
              <a:off x="6168089" y="1969080"/>
              <a:ext cx="381049" cy="259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8" name="组合 1057"/>
          <p:cNvGrpSpPr/>
          <p:nvPr/>
        </p:nvGrpSpPr>
        <p:grpSpPr>
          <a:xfrm>
            <a:off x="965744" y="1476043"/>
            <a:ext cx="2682699" cy="1547197"/>
            <a:chOff x="965744" y="1476043"/>
            <a:chExt cx="2682699" cy="1547197"/>
          </a:xfrm>
        </p:grpSpPr>
        <p:grpSp>
          <p:nvGrpSpPr>
            <p:cNvPr id="56" name="组合 55"/>
            <p:cNvGrpSpPr/>
            <p:nvPr/>
          </p:nvGrpSpPr>
          <p:grpSpPr>
            <a:xfrm>
              <a:off x="965744" y="1476043"/>
              <a:ext cx="2682699" cy="1547197"/>
              <a:chOff x="614869" y="1473180"/>
              <a:chExt cx="2682699" cy="1547197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8950" y="1969080"/>
                <a:ext cx="971158" cy="518939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021" y="1473180"/>
                <a:ext cx="712822" cy="46713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869" y="2553244"/>
                <a:ext cx="712822" cy="467133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4746" y="1501947"/>
                <a:ext cx="712822" cy="467133"/>
              </a:xfrm>
              <a:prstGeom prst="rect">
                <a:avLst/>
              </a:prstGeom>
            </p:spPr>
          </p:pic>
          <p:cxnSp>
            <p:nvCxnSpPr>
              <p:cNvPr id="29" name="直接连接符 28"/>
              <p:cNvCxnSpPr>
                <a:stCxn id="25" idx="2"/>
                <a:endCxn id="23" idx="1"/>
              </p:cNvCxnSpPr>
              <p:nvPr/>
            </p:nvCxnSpPr>
            <p:spPr>
              <a:xfrm>
                <a:off x="1066432" y="1940313"/>
                <a:ext cx="522518" cy="2882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27" idx="3"/>
                <a:endCxn id="23" idx="1"/>
              </p:cNvCxnSpPr>
              <p:nvPr/>
            </p:nvCxnSpPr>
            <p:spPr>
              <a:xfrm flipV="1">
                <a:off x="1327691" y="2228550"/>
                <a:ext cx="261259" cy="5582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28" idx="2"/>
                <a:endCxn id="23" idx="3"/>
              </p:cNvCxnSpPr>
              <p:nvPr/>
            </p:nvCxnSpPr>
            <p:spPr>
              <a:xfrm flipH="1">
                <a:off x="2560108" y="1969080"/>
                <a:ext cx="381049" cy="259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7" name="文本框 1056"/>
            <p:cNvSpPr txBox="1"/>
            <p:nvPr/>
          </p:nvSpPr>
          <p:spPr>
            <a:xfrm>
              <a:off x="1809195" y="151523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直连网络</a:t>
              </a:r>
            </a:p>
          </p:txBody>
        </p:sp>
      </p:grpSp>
      <p:grpSp>
        <p:nvGrpSpPr>
          <p:cNvPr id="1064" name="组合 1063"/>
          <p:cNvGrpSpPr/>
          <p:nvPr/>
        </p:nvGrpSpPr>
        <p:grpSpPr>
          <a:xfrm>
            <a:off x="2425404" y="2205860"/>
            <a:ext cx="3205456" cy="946965"/>
            <a:chOff x="2425404" y="2205860"/>
            <a:chExt cx="3205456" cy="946965"/>
          </a:xfrm>
        </p:grpSpPr>
        <p:grpSp>
          <p:nvGrpSpPr>
            <p:cNvPr id="1059" name="组合 1058"/>
            <p:cNvGrpSpPr/>
            <p:nvPr/>
          </p:nvGrpSpPr>
          <p:grpSpPr>
            <a:xfrm>
              <a:off x="2425404" y="2205860"/>
              <a:ext cx="3205456" cy="572129"/>
              <a:chOff x="2425404" y="2205860"/>
              <a:chExt cx="3205456" cy="572129"/>
            </a:xfrm>
          </p:grpSpPr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7145" y="2259740"/>
                <a:ext cx="763016" cy="518249"/>
              </a:xfrm>
              <a:prstGeom prst="rect">
                <a:avLst/>
              </a:prstGeom>
            </p:spPr>
          </p:pic>
          <p:cxnSp>
            <p:nvCxnSpPr>
              <p:cNvPr id="61" name="直接连接符 60"/>
              <p:cNvCxnSpPr>
                <a:stCxn id="23" idx="2"/>
                <a:endCxn id="59" idx="1"/>
              </p:cNvCxnSpPr>
              <p:nvPr/>
            </p:nvCxnSpPr>
            <p:spPr>
              <a:xfrm>
                <a:off x="2425404" y="2490882"/>
                <a:ext cx="1471741" cy="2798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59" idx="3"/>
                <a:endCxn id="39" idx="1"/>
              </p:cNvCxnSpPr>
              <p:nvPr/>
            </p:nvCxnSpPr>
            <p:spPr>
              <a:xfrm flipV="1">
                <a:off x="4660161" y="2205860"/>
                <a:ext cx="970699" cy="31300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文本框 101"/>
            <p:cNvSpPr txBox="1"/>
            <p:nvPr/>
          </p:nvSpPr>
          <p:spPr>
            <a:xfrm>
              <a:off x="3747982" y="278349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网络互连</a:t>
              </a:r>
            </a:p>
          </p:txBody>
        </p:sp>
      </p:grpSp>
      <p:grpSp>
        <p:nvGrpSpPr>
          <p:cNvPr id="1065" name="组合 1064"/>
          <p:cNvGrpSpPr/>
          <p:nvPr/>
        </p:nvGrpSpPr>
        <p:grpSpPr>
          <a:xfrm>
            <a:off x="223284" y="1268760"/>
            <a:ext cx="8187069" cy="4018260"/>
            <a:chOff x="223284" y="1268760"/>
            <a:chExt cx="8187069" cy="4018260"/>
          </a:xfrm>
        </p:grpSpPr>
        <p:grpSp>
          <p:nvGrpSpPr>
            <p:cNvPr id="1060" name="组合 1059"/>
            <p:cNvGrpSpPr/>
            <p:nvPr/>
          </p:nvGrpSpPr>
          <p:grpSpPr>
            <a:xfrm>
              <a:off x="223284" y="1268760"/>
              <a:ext cx="8187069" cy="3748991"/>
              <a:chOff x="223284" y="1268760"/>
              <a:chExt cx="8187069" cy="3748991"/>
            </a:xfrm>
          </p:grpSpPr>
          <p:sp>
            <p:nvSpPr>
              <p:cNvPr id="5" name="云形 4"/>
              <p:cNvSpPr/>
              <p:nvPr/>
            </p:nvSpPr>
            <p:spPr>
              <a:xfrm>
                <a:off x="1105787" y="3316541"/>
                <a:ext cx="2732567" cy="1701210"/>
              </a:xfrm>
              <a:prstGeom prst="clou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8" name="椭圆 1027"/>
              <p:cNvSpPr/>
              <p:nvPr/>
            </p:nvSpPr>
            <p:spPr>
              <a:xfrm>
                <a:off x="223284" y="1268760"/>
                <a:ext cx="8187069" cy="2112393"/>
              </a:xfrm>
              <a:prstGeom prst="ellipse">
                <a:avLst/>
              </a:prstGeom>
              <a:noFill/>
              <a:ln w="31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5" name="下箭头 1034"/>
              <p:cNvSpPr/>
              <p:nvPr/>
            </p:nvSpPr>
            <p:spPr>
              <a:xfrm rot="3026671">
                <a:off x="3037996" y="3059425"/>
                <a:ext cx="270927" cy="906261"/>
              </a:xfrm>
              <a:prstGeom prst="downArrow">
                <a:avLst>
                  <a:gd name="adj1" fmla="val 50000"/>
                  <a:gd name="adj2" fmla="val 14090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45" name="组合 1044"/>
              <p:cNvGrpSpPr/>
              <p:nvPr/>
            </p:nvGrpSpPr>
            <p:grpSpPr>
              <a:xfrm>
                <a:off x="1721448" y="3734445"/>
                <a:ext cx="1492624" cy="1076307"/>
                <a:chOff x="-1086802" y="4025521"/>
                <a:chExt cx="1492624" cy="1076307"/>
              </a:xfrm>
            </p:grpSpPr>
            <p:sp>
              <p:nvSpPr>
                <p:cNvPr id="1036" name="椭圆 1035"/>
                <p:cNvSpPr/>
                <p:nvPr/>
              </p:nvSpPr>
              <p:spPr>
                <a:xfrm>
                  <a:off x="-1086802" y="4025521"/>
                  <a:ext cx="361507" cy="361507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44315" y="4186431"/>
                  <a:ext cx="361507" cy="361507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-591435" y="4740321"/>
                  <a:ext cx="361507" cy="361507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38" name="直接连接符 1037"/>
                <p:cNvCxnSpPr>
                  <a:stCxn id="1036" idx="6"/>
                  <a:endCxn id="77" idx="2"/>
                </p:cNvCxnSpPr>
                <p:nvPr/>
              </p:nvCxnSpPr>
              <p:spPr>
                <a:xfrm>
                  <a:off x="-725295" y="4206275"/>
                  <a:ext cx="769610" cy="1609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0" name="直接连接符 1039"/>
                <p:cNvCxnSpPr>
                  <a:stCxn id="1036" idx="4"/>
                  <a:endCxn id="78" idx="1"/>
                </p:cNvCxnSpPr>
                <p:nvPr/>
              </p:nvCxnSpPr>
              <p:spPr>
                <a:xfrm>
                  <a:off x="-906048" y="4387028"/>
                  <a:ext cx="367554" cy="4062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2" name="直接连接符 1041"/>
                <p:cNvCxnSpPr>
                  <a:stCxn id="77" idx="3"/>
                  <a:endCxn id="78" idx="7"/>
                </p:cNvCxnSpPr>
                <p:nvPr/>
              </p:nvCxnSpPr>
              <p:spPr>
                <a:xfrm flipH="1">
                  <a:off x="-282869" y="4494997"/>
                  <a:ext cx="380125" cy="2982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1" name="文本框 1060"/>
            <p:cNvSpPr txBox="1"/>
            <p:nvPr/>
          </p:nvSpPr>
          <p:spPr>
            <a:xfrm>
              <a:off x="613317" y="491768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自治域系统</a:t>
              </a:r>
            </a:p>
          </p:txBody>
        </p:sp>
      </p:grpSp>
      <p:grpSp>
        <p:nvGrpSpPr>
          <p:cNvPr id="1066" name="组合 1065"/>
          <p:cNvGrpSpPr/>
          <p:nvPr/>
        </p:nvGrpSpPr>
        <p:grpSpPr>
          <a:xfrm>
            <a:off x="2472071" y="4167146"/>
            <a:ext cx="5448087" cy="1429062"/>
            <a:chOff x="2472071" y="4167146"/>
            <a:chExt cx="5448087" cy="1429062"/>
          </a:xfrm>
        </p:grpSpPr>
        <p:grpSp>
          <p:nvGrpSpPr>
            <p:cNvPr id="1062" name="组合 1061"/>
            <p:cNvGrpSpPr/>
            <p:nvPr/>
          </p:nvGrpSpPr>
          <p:grpSpPr>
            <a:xfrm>
              <a:off x="2472071" y="4167146"/>
              <a:ext cx="3750191" cy="1429062"/>
              <a:chOff x="2472071" y="4167146"/>
              <a:chExt cx="3750191" cy="1429062"/>
            </a:xfrm>
          </p:grpSpPr>
          <p:cxnSp>
            <p:nvCxnSpPr>
              <p:cNvPr id="12" name="直接连接符 11"/>
              <p:cNvCxnSpPr>
                <a:stCxn id="5" idx="0"/>
                <a:endCxn id="7" idx="2"/>
              </p:cNvCxnSpPr>
              <p:nvPr/>
            </p:nvCxnSpPr>
            <p:spPr>
              <a:xfrm>
                <a:off x="3836077" y="4167146"/>
                <a:ext cx="1028377" cy="8588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10" idx="3"/>
                <a:endCxn id="5" idx="1"/>
              </p:cNvCxnSpPr>
              <p:nvPr/>
            </p:nvCxnSpPr>
            <p:spPr>
              <a:xfrm flipH="1" flipV="1">
                <a:off x="2472071" y="5015940"/>
                <a:ext cx="724268" cy="57041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10" idx="3"/>
                <a:endCxn id="7" idx="1"/>
              </p:cNvCxnSpPr>
              <p:nvPr/>
            </p:nvCxnSpPr>
            <p:spPr>
              <a:xfrm flipV="1">
                <a:off x="3196339" y="5101828"/>
                <a:ext cx="3025923" cy="4845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6" idx="3"/>
                <a:endCxn id="5" idx="1"/>
              </p:cNvCxnSpPr>
              <p:nvPr/>
            </p:nvCxnSpPr>
            <p:spPr>
              <a:xfrm flipH="1" flipV="1">
                <a:off x="2472071" y="5015940"/>
                <a:ext cx="3472858" cy="5802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6" idx="3"/>
                <a:endCxn id="7" idx="1"/>
              </p:cNvCxnSpPr>
              <p:nvPr/>
            </p:nvCxnSpPr>
            <p:spPr>
              <a:xfrm flipV="1">
                <a:off x="5944929" y="5101828"/>
                <a:ext cx="277333" cy="49438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本框 105"/>
            <p:cNvSpPr txBox="1"/>
            <p:nvPr/>
          </p:nvSpPr>
          <p:spPr>
            <a:xfrm>
              <a:off x="7042995" y="51164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互联网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564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直连网络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2565913"/>
          </a:xfrm>
        </p:spPr>
        <p:txBody>
          <a:bodyPr/>
          <a:lstStyle/>
          <a:p>
            <a:r>
              <a:rPr lang="zh-CN" altLang="en-US" dirty="0"/>
              <a:t>网络中通常包含冗余链路，形成图状网络，提升健壮性</a:t>
            </a:r>
            <a:endParaRPr lang="en-US" altLang="zh-CN" dirty="0"/>
          </a:p>
          <a:p>
            <a:pPr lvl="1"/>
            <a:r>
              <a:rPr lang="zh-CN" altLang="en-US" dirty="0"/>
              <a:t>如果直接转发，会形成环路</a:t>
            </a:r>
            <a:endParaRPr lang="en-US" altLang="zh-CN" dirty="0"/>
          </a:p>
          <a:p>
            <a:pPr lvl="1"/>
            <a:r>
              <a:rPr lang="zh-CN" altLang="en-US" dirty="0"/>
              <a:t>使用最小生成树</a:t>
            </a:r>
            <a:r>
              <a:rPr lang="en-US" altLang="zh-CN" dirty="0"/>
              <a:t>(Minimum Spanning Tree)</a:t>
            </a:r>
            <a:r>
              <a:rPr lang="zh-CN" altLang="en-US" dirty="0"/>
              <a:t>算法，计算生成对应的最小代价的树状转发拓扑</a:t>
            </a:r>
            <a:endParaRPr lang="en-US" altLang="zh-CN" dirty="0"/>
          </a:p>
          <a:p>
            <a:pPr lvl="1"/>
            <a:r>
              <a:rPr lang="zh-CN" altLang="en-US" dirty="0"/>
              <a:t>每个交换机节点保存到所有其它节点</a:t>
            </a:r>
            <a:r>
              <a:rPr lang="en-US" altLang="zh-CN" dirty="0"/>
              <a:t>(MAC</a:t>
            </a:r>
            <a:r>
              <a:rPr lang="zh-CN" altLang="en-US" dirty="0"/>
              <a:t>地址</a:t>
            </a:r>
            <a:r>
              <a:rPr lang="en-US" altLang="zh-CN" dirty="0"/>
              <a:t>)</a:t>
            </a:r>
            <a:r>
              <a:rPr lang="zh-CN" altLang="en-US" dirty="0"/>
              <a:t>的转出端口映射关系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21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85799" y="4083628"/>
            <a:ext cx="2219146" cy="2295188"/>
            <a:chOff x="841829" y="3150870"/>
            <a:chExt cx="2842435" cy="2957782"/>
          </a:xfrm>
        </p:grpSpPr>
        <p:sp>
          <p:nvSpPr>
            <p:cNvPr id="6" name="矩形 5"/>
            <p:cNvSpPr/>
            <p:nvPr/>
          </p:nvSpPr>
          <p:spPr>
            <a:xfrm>
              <a:off x="1913943" y="3150870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S5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56012" y="3601758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S3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110106" y="4077152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S7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41829" y="4815332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S2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33436" y="4556438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S1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391175" y="5715247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S6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25807" y="5712181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S4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>
              <a:stCxn id="7" idx="3"/>
              <a:endCxn id="6" idx="1"/>
            </p:cNvCxnSpPr>
            <p:nvPr/>
          </p:nvCxnSpPr>
          <p:spPr>
            <a:xfrm flipV="1">
              <a:off x="1430170" y="3347573"/>
              <a:ext cx="483773" cy="45088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>
              <a:stCxn id="7" idx="2"/>
              <a:endCxn id="9" idx="0"/>
            </p:cNvCxnSpPr>
            <p:nvPr/>
          </p:nvCxnSpPr>
          <p:spPr>
            <a:xfrm flipH="1">
              <a:off x="1128908" y="3995163"/>
              <a:ext cx="14183" cy="82016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>
              <a:stCxn id="6" idx="2"/>
              <a:endCxn id="10" idx="0"/>
            </p:cNvCxnSpPr>
            <p:nvPr/>
          </p:nvCxnSpPr>
          <p:spPr>
            <a:xfrm>
              <a:off x="2201022" y="3544275"/>
              <a:ext cx="19493" cy="101216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>
              <a:stCxn id="10" idx="1"/>
              <a:endCxn id="9" idx="3"/>
            </p:cNvCxnSpPr>
            <p:nvPr/>
          </p:nvCxnSpPr>
          <p:spPr>
            <a:xfrm flipH="1">
              <a:off x="1415987" y="4753141"/>
              <a:ext cx="517449" cy="25889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>
              <a:stCxn id="10" idx="2"/>
              <a:endCxn id="11" idx="0"/>
            </p:cNvCxnSpPr>
            <p:nvPr/>
          </p:nvCxnSpPr>
          <p:spPr>
            <a:xfrm flipH="1">
              <a:off x="1678254" y="4949843"/>
              <a:ext cx="542261" cy="76540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>
              <a:stCxn id="10" idx="3"/>
              <a:endCxn id="12" idx="0"/>
            </p:cNvCxnSpPr>
            <p:nvPr/>
          </p:nvCxnSpPr>
          <p:spPr>
            <a:xfrm>
              <a:off x="2507594" y="4753141"/>
              <a:ext cx="705292" cy="95904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9" name="直接连接符 18"/>
            <p:cNvCxnSpPr>
              <a:stCxn id="10" idx="0"/>
              <a:endCxn id="8" idx="1"/>
            </p:cNvCxnSpPr>
            <p:nvPr/>
          </p:nvCxnSpPr>
          <p:spPr>
            <a:xfrm flipV="1">
              <a:off x="2220515" y="4273855"/>
              <a:ext cx="889591" cy="28258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0" name="直接连接符 19"/>
            <p:cNvCxnSpPr>
              <a:stCxn id="11" idx="3"/>
              <a:endCxn id="12" idx="1"/>
            </p:cNvCxnSpPr>
            <p:nvPr/>
          </p:nvCxnSpPr>
          <p:spPr>
            <a:xfrm flipV="1">
              <a:off x="1965333" y="5908884"/>
              <a:ext cx="960474" cy="3066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1" name="直接连接符 20"/>
            <p:cNvCxnSpPr>
              <a:stCxn id="6" idx="3"/>
              <a:endCxn id="8" idx="0"/>
            </p:cNvCxnSpPr>
            <p:nvPr/>
          </p:nvCxnSpPr>
          <p:spPr>
            <a:xfrm>
              <a:off x="2488101" y="3347573"/>
              <a:ext cx="909084" cy="72957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22" name="右箭头 21"/>
          <p:cNvSpPr/>
          <p:nvPr/>
        </p:nvSpPr>
        <p:spPr>
          <a:xfrm>
            <a:off x="3362879" y="5205186"/>
            <a:ext cx="456557" cy="30763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4290079" y="4081249"/>
            <a:ext cx="2219146" cy="2295188"/>
            <a:chOff x="5374841" y="3150870"/>
            <a:chExt cx="2842435" cy="2957782"/>
          </a:xfrm>
        </p:grpSpPr>
        <p:sp>
          <p:nvSpPr>
            <p:cNvPr id="24" name="矩形 23"/>
            <p:cNvSpPr/>
            <p:nvPr/>
          </p:nvSpPr>
          <p:spPr>
            <a:xfrm>
              <a:off x="6446955" y="3150870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S5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389024" y="3601758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S3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643118" y="4077152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S7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374841" y="4815332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S2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66448" y="4556438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S1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924187" y="5715247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S6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458819" y="5712181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S4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1" name="直接连接符 30"/>
            <p:cNvCxnSpPr>
              <a:stCxn id="25" idx="2"/>
              <a:endCxn id="27" idx="0"/>
            </p:cNvCxnSpPr>
            <p:nvPr/>
          </p:nvCxnSpPr>
          <p:spPr>
            <a:xfrm flipH="1">
              <a:off x="5661920" y="3995163"/>
              <a:ext cx="14183" cy="82016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2" name="直接连接符 31"/>
            <p:cNvCxnSpPr>
              <a:stCxn id="24" idx="2"/>
              <a:endCxn id="28" idx="0"/>
            </p:cNvCxnSpPr>
            <p:nvPr/>
          </p:nvCxnSpPr>
          <p:spPr>
            <a:xfrm>
              <a:off x="6734034" y="3544275"/>
              <a:ext cx="19493" cy="101216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3" name="直接连接符 32"/>
            <p:cNvCxnSpPr>
              <a:stCxn id="28" idx="1"/>
              <a:endCxn id="27" idx="3"/>
            </p:cNvCxnSpPr>
            <p:nvPr/>
          </p:nvCxnSpPr>
          <p:spPr>
            <a:xfrm flipH="1">
              <a:off x="5948999" y="4753141"/>
              <a:ext cx="517449" cy="25889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4" name="直接连接符 33"/>
            <p:cNvCxnSpPr>
              <a:stCxn id="28" idx="2"/>
              <a:endCxn id="29" idx="0"/>
            </p:cNvCxnSpPr>
            <p:nvPr/>
          </p:nvCxnSpPr>
          <p:spPr>
            <a:xfrm flipH="1">
              <a:off x="6211266" y="4949843"/>
              <a:ext cx="542261" cy="76540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5" name="直接连接符 34"/>
            <p:cNvCxnSpPr>
              <a:stCxn id="28" idx="3"/>
              <a:endCxn id="30" idx="0"/>
            </p:cNvCxnSpPr>
            <p:nvPr/>
          </p:nvCxnSpPr>
          <p:spPr>
            <a:xfrm>
              <a:off x="7040606" y="4753141"/>
              <a:ext cx="705292" cy="95904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6" name="直接连接符 35"/>
            <p:cNvCxnSpPr>
              <a:stCxn id="28" idx="0"/>
              <a:endCxn id="26" idx="1"/>
            </p:cNvCxnSpPr>
            <p:nvPr/>
          </p:nvCxnSpPr>
          <p:spPr>
            <a:xfrm flipV="1">
              <a:off x="6753527" y="4273855"/>
              <a:ext cx="889591" cy="28258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37" name="文本框 36"/>
          <p:cNvSpPr txBox="1"/>
          <p:nvPr/>
        </p:nvSpPr>
        <p:spPr>
          <a:xfrm>
            <a:off x="4768794" y="5031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025982" y="472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552676" y="4802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698034" y="5216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194838" y="5525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6965754" y="4440948"/>
          <a:ext cx="1693951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Dest</a:t>
                      </a:r>
                      <a:r>
                        <a:rPr lang="en-US" altLang="zh-CN" sz="1400" dirty="0"/>
                        <a:t> </a:t>
                      </a:r>
                      <a:r>
                        <a:rPr lang="en-US" altLang="zh-CN" sz="1400" dirty="0" err="1"/>
                        <a:t>Addr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Port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6567150" y="4017193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</a:t>
            </a:r>
            <a:r>
              <a:rPr lang="zh-CN" altLang="en-US" dirty="0"/>
              <a:t>的转发数据库 </a:t>
            </a:r>
            <a:r>
              <a:rPr lang="en-US" altLang="zh-CN" dirty="0"/>
              <a:t>(</a:t>
            </a:r>
            <a:r>
              <a:rPr lang="zh-CN" altLang="en-US" dirty="0"/>
              <a:t>示例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329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网络路由 </a:t>
            </a:r>
            <a:r>
              <a:rPr lang="en-US" altLang="zh-CN" dirty="0"/>
              <a:t>(Routing)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046367"/>
          </a:xfrm>
        </p:spPr>
        <p:txBody>
          <a:bodyPr/>
          <a:lstStyle/>
          <a:p>
            <a:r>
              <a:rPr lang="zh-CN" altLang="en-US" dirty="0"/>
              <a:t>网络路由用于连接不同的网络</a:t>
            </a:r>
            <a:endParaRPr lang="en-US" altLang="zh-CN" dirty="0"/>
          </a:p>
          <a:p>
            <a:pPr lvl="1"/>
            <a:r>
              <a:rPr lang="zh-CN" altLang="en-US" dirty="0"/>
              <a:t>网络路由算法确定一个从源网络到目的网络的路径</a:t>
            </a:r>
            <a:endParaRPr lang="en-US" altLang="zh-CN" dirty="0"/>
          </a:p>
          <a:p>
            <a:pPr lvl="1"/>
            <a:r>
              <a:rPr lang="zh-CN" altLang="en-US" dirty="0"/>
              <a:t>相比于直连网络中的按</a:t>
            </a:r>
            <a:r>
              <a:rPr lang="en-US" altLang="zh-CN" dirty="0"/>
              <a:t>MAC</a:t>
            </a:r>
            <a:r>
              <a:rPr lang="zh-CN" altLang="en-US" dirty="0"/>
              <a:t>地址查询转发，基于</a:t>
            </a:r>
            <a:r>
              <a:rPr lang="en-US" altLang="zh-CN" dirty="0"/>
              <a:t>IP</a:t>
            </a:r>
            <a:r>
              <a:rPr lang="zh-CN" altLang="en-US" dirty="0"/>
              <a:t>地址的路由</a:t>
            </a:r>
            <a:r>
              <a:rPr lang="en-US" altLang="zh-CN" dirty="0"/>
              <a:t>/</a:t>
            </a:r>
            <a:r>
              <a:rPr lang="zh-CN" altLang="en-US" dirty="0"/>
              <a:t>转发机制具有更好聚合性，能够适用于互联网规模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22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18012"/>
              </p:ext>
            </p:extLst>
          </p:nvPr>
        </p:nvGraphicFramePr>
        <p:xfrm>
          <a:off x="5635460" y="4006917"/>
          <a:ext cx="27537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Dest</a:t>
                      </a:r>
                      <a:r>
                        <a:rPr lang="en-US" altLang="zh-CN" sz="1600" dirty="0"/>
                        <a:t> Net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Next</a:t>
                      </a:r>
                      <a:r>
                        <a:rPr lang="en-US" altLang="zh-CN" sz="1600" baseline="0" dirty="0"/>
                        <a:t> Hop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6880057" y="436612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          A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880057" y="473938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          E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880057" y="5112653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          E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880057" y="5485917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          E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880057" y="5859181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          E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80057" y="6232444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          E</a:t>
            </a:r>
            <a:endParaRPr lang="zh-CN" altLang="en-US" dirty="0"/>
          </a:p>
        </p:txBody>
      </p:sp>
      <p:grpSp>
        <p:nvGrpSpPr>
          <p:cNvPr id="59" name="组合 58"/>
          <p:cNvGrpSpPr/>
          <p:nvPr/>
        </p:nvGrpSpPr>
        <p:grpSpPr>
          <a:xfrm>
            <a:off x="461251" y="3541160"/>
            <a:ext cx="4110749" cy="2853534"/>
            <a:chOff x="258634" y="2854765"/>
            <a:chExt cx="5202933" cy="3850836"/>
          </a:xfrm>
        </p:grpSpPr>
        <p:sp>
          <p:nvSpPr>
            <p:cNvPr id="6" name="椭圆 5"/>
            <p:cNvSpPr/>
            <p:nvPr/>
          </p:nvSpPr>
          <p:spPr>
            <a:xfrm>
              <a:off x="2118405" y="3431598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36895" y="2854765"/>
              <a:ext cx="4557726" cy="3850836"/>
              <a:chOff x="571325" y="1525175"/>
              <a:chExt cx="4557726" cy="3850836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571325" y="2197273"/>
                <a:ext cx="4557726" cy="3178738"/>
                <a:chOff x="5249691" y="2294625"/>
                <a:chExt cx="2827510" cy="1819765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6228272" y="2294625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656053" y="2944481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B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801929" y="2944481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E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818409" y="2944481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F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5249691" y="3606744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6357668" y="3623547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D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" name="直接连接符 16"/>
                <p:cNvCxnSpPr>
                  <a:stCxn id="11" idx="3"/>
                  <a:endCxn id="12" idx="7"/>
                </p:cNvCxnSpPr>
                <p:nvPr/>
              </p:nvCxnSpPr>
              <p:spPr>
                <a:xfrm flipH="1">
                  <a:off x="5876946" y="2515519"/>
                  <a:ext cx="389225" cy="4668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>
                  <a:stCxn id="12" idx="3"/>
                  <a:endCxn id="15" idx="0"/>
                </p:cNvCxnSpPr>
                <p:nvPr/>
              </p:nvCxnSpPr>
              <p:spPr>
                <a:xfrm flipH="1">
                  <a:off x="5379087" y="3165375"/>
                  <a:ext cx="314865" cy="4413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>
                  <a:stCxn id="15" idx="6"/>
                  <a:endCxn id="16" idx="2"/>
                </p:cNvCxnSpPr>
                <p:nvPr/>
              </p:nvCxnSpPr>
              <p:spPr>
                <a:xfrm>
                  <a:off x="5508483" y="3736141"/>
                  <a:ext cx="849185" cy="168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>
                  <a:stCxn id="16" idx="7"/>
                  <a:endCxn id="13" idx="3"/>
                </p:cNvCxnSpPr>
                <p:nvPr/>
              </p:nvCxnSpPr>
              <p:spPr>
                <a:xfrm flipV="1">
                  <a:off x="6578561" y="3165375"/>
                  <a:ext cx="261267" cy="4960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stCxn id="12" idx="6"/>
                  <a:endCxn id="13" idx="2"/>
                </p:cNvCxnSpPr>
                <p:nvPr/>
              </p:nvCxnSpPr>
              <p:spPr>
                <a:xfrm>
                  <a:off x="5914845" y="3073878"/>
                  <a:ext cx="88708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>
                  <a:stCxn id="11" idx="5"/>
                  <a:endCxn id="13" idx="1"/>
                </p:cNvCxnSpPr>
                <p:nvPr/>
              </p:nvCxnSpPr>
              <p:spPr>
                <a:xfrm>
                  <a:off x="6449165" y="2515519"/>
                  <a:ext cx="390663" cy="4668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>
                  <a:stCxn id="13" idx="6"/>
                  <a:endCxn id="14" idx="2"/>
                </p:cNvCxnSpPr>
                <p:nvPr/>
              </p:nvCxnSpPr>
              <p:spPr>
                <a:xfrm>
                  <a:off x="7060721" y="3073878"/>
                  <a:ext cx="75768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>
                  <a:stCxn id="11" idx="6"/>
                  <a:endCxn id="14" idx="1"/>
                </p:cNvCxnSpPr>
                <p:nvPr/>
              </p:nvCxnSpPr>
              <p:spPr>
                <a:xfrm>
                  <a:off x="6487064" y="2424022"/>
                  <a:ext cx="1369244" cy="5583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本框 24"/>
                <p:cNvSpPr txBox="1"/>
                <p:nvPr/>
              </p:nvSpPr>
              <p:spPr>
                <a:xfrm>
                  <a:off x="5348138" y="3139580"/>
                  <a:ext cx="236987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5769872" y="374505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9</a:t>
                  </a:r>
                  <a:endParaRPr lang="zh-CN" altLang="en-US" dirty="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6751727" y="3318173"/>
                  <a:ext cx="206744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6056701" y="308535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5867100" y="2573190"/>
                  <a:ext cx="192499" cy="218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6686342" y="2645302"/>
                  <a:ext cx="172467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7319513" y="303791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7259062" y="2508118"/>
                  <a:ext cx="195123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6</a:t>
                  </a:r>
                  <a:endParaRPr lang="zh-CN" altLang="en-US" dirty="0"/>
                </a:p>
              </p:txBody>
            </p:sp>
          </p:grpSp>
          <p:cxnSp>
            <p:nvCxnSpPr>
              <p:cNvPr id="9" name="直接箭头连接符 8"/>
              <p:cNvCxnSpPr/>
              <p:nvPr/>
            </p:nvCxnSpPr>
            <p:spPr>
              <a:xfrm>
                <a:off x="1896110" y="1828800"/>
                <a:ext cx="313701" cy="273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842958" y="1525175"/>
                <a:ext cx="1043019" cy="498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Source</a:t>
                </a:r>
                <a:endParaRPr lang="zh-CN" altLang="en-US" dirty="0"/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2654955" y="31868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2517562" y="4071396"/>
              <a:ext cx="511445" cy="71940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3036934" y="4572655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501111" y="50929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H="1">
              <a:off x="1850075" y="4768278"/>
              <a:ext cx="1035138" cy="2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1192773" y="4547128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74830" y="42806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>
              <a:off x="3664436" y="4784541"/>
              <a:ext cx="1035138" cy="2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4680888" y="4556943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159881" y="5111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316584" y="5718594"/>
              <a:ext cx="595373" cy="6825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780761" y="62388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30218" y="5703607"/>
              <a:ext cx="595373" cy="6825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8634" y="61155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3" name="直接箭头连接符 52"/>
            <p:cNvCxnSpPr>
              <a:endCxn id="49" idx="6"/>
            </p:cNvCxnSpPr>
            <p:nvPr/>
          </p:nvCxnSpPr>
          <p:spPr>
            <a:xfrm flipH="1">
              <a:off x="2911957" y="5273905"/>
              <a:ext cx="367847" cy="78596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716505" y="4983597"/>
              <a:ext cx="479832" cy="704775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/>
          <p:cNvSpPr txBox="1"/>
          <p:nvPr/>
        </p:nvSpPr>
        <p:spPr>
          <a:xfrm>
            <a:off x="5635583" y="353630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的转发表</a:t>
            </a:r>
          </a:p>
        </p:txBody>
      </p:sp>
      <p:sp>
        <p:nvSpPr>
          <p:cNvPr id="61" name="右箭头 60"/>
          <p:cNvSpPr/>
          <p:nvPr/>
        </p:nvSpPr>
        <p:spPr>
          <a:xfrm>
            <a:off x="4769427" y="4814145"/>
            <a:ext cx="457200" cy="2945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453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2201989"/>
          </a:xfrm>
        </p:spPr>
        <p:txBody>
          <a:bodyPr/>
          <a:lstStyle/>
          <a:p>
            <a:r>
              <a:rPr lang="zh-CN" altLang="en-US" dirty="0"/>
              <a:t>网络互连提供了端到端的数据通路</a:t>
            </a: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无连接的、尽最大努力交付</a:t>
            </a:r>
            <a:r>
              <a:rPr lang="zh-CN" altLang="en-US" dirty="0"/>
              <a:t>（</a:t>
            </a:r>
            <a:r>
              <a:rPr lang="en-US" altLang="zh-CN" dirty="0"/>
              <a:t>best-effort delivery</a:t>
            </a:r>
            <a:r>
              <a:rPr lang="zh-CN" altLang="en-US" dirty="0"/>
              <a:t>）的数据报服务</a:t>
            </a:r>
          </a:p>
          <a:p>
            <a:r>
              <a:rPr lang="zh-CN" altLang="en-US" dirty="0"/>
              <a:t>数据传输</a:t>
            </a:r>
            <a:endParaRPr lang="en-US" altLang="zh-CN" dirty="0"/>
          </a:p>
          <a:p>
            <a:pPr lvl="1"/>
            <a:r>
              <a:rPr lang="zh-CN" altLang="en-US" dirty="0"/>
              <a:t>传输控制机制：</a:t>
            </a:r>
            <a:r>
              <a:rPr lang="zh-CN" altLang="en-US" dirty="0">
                <a:solidFill>
                  <a:srgbClr val="0070C0"/>
                </a:solidFill>
              </a:rPr>
              <a:t>可靠、高效、公平</a:t>
            </a:r>
            <a:r>
              <a:rPr lang="zh-CN" altLang="en-US" dirty="0"/>
              <a:t>的将数据沿路径从一端传到另一端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575533" y="4578183"/>
            <a:ext cx="6103884" cy="1555531"/>
            <a:chOff x="1388678" y="4649849"/>
            <a:chExt cx="6103884" cy="1555531"/>
          </a:xfrm>
        </p:grpSpPr>
        <p:sp>
          <p:nvSpPr>
            <p:cNvPr id="5" name="云形 4"/>
            <p:cNvSpPr/>
            <p:nvPr/>
          </p:nvSpPr>
          <p:spPr>
            <a:xfrm>
              <a:off x="2942896" y="4649849"/>
              <a:ext cx="2995448" cy="1555531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内容占位符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678" y="5105397"/>
              <a:ext cx="983374" cy="644433"/>
            </a:xfrm>
            <a:prstGeom prst="rect">
              <a:avLst/>
            </a:prstGeom>
          </p:spPr>
        </p:pic>
        <p:pic>
          <p:nvPicPr>
            <p:cNvPr id="7" name="内容占位符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9188" y="5098583"/>
              <a:ext cx="983374" cy="644433"/>
            </a:xfrm>
            <a:prstGeom prst="rect">
              <a:avLst/>
            </a:prstGeom>
          </p:spPr>
        </p:pic>
        <p:cxnSp>
          <p:nvCxnSpPr>
            <p:cNvPr id="8" name="直接连接符 7"/>
            <p:cNvCxnSpPr>
              <a:stCxn id="6" idx="3"/>
              <a:endCxn id="5" idx="2"/>
            </p:cNvCxnSpPr>
            <p:nvPr/>
          </p:nvCxnSpPr>
          <p:spPr>
            <a:xfrm>
              <a:off x="2372052" y="5427614"/>
              <a:ext cx="58013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0"/>
              <a:endCxn id="7" idx="1"/>
            </p:cNvCxnSpPr>
            <p:nvPr/>
          </p:nvCxnSpPr>
          <p:spPr>
            <a:xfrm flipV="1">
              <a:off x="5935848" y="5420800"/>
              <a:ext cx="573340" cy="68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任意多边形 9"/>
            <p:cNvSpPr/>
            <p:nvPr/>
          </p:nvSpPr>
          <p:spPr>
            <a:xfrm>
              <a:off x="2238704" y="5066469"/>
              <a:ext cx="4204138" cy="458621"/>
            </a:xfrm>
            <a:custGeom>
              <a:avLst/>
              <a:gdLst>
                <a:gd name="connsiteX0" fmla="*/ 0 w 4204138"/>
                <a:gd name="connsiteY0" fmla="*/ 150938 h 458621"/>
                <a:gd name="connsiteX1" fmla="*/ 1229710 w 4204138"/>
                <a:gd name="connsiteY1" fmla="*/ 14303 h 458621"/>
                <a:gd name="connsiteX2" fmla="*/ 2228193 w 4204138"/>
                <a:gd name="connsiteY2" fmla="*/ 455738 h 458621"/>
                <a:gd name="connsiteX3" fmla="*/ 3352800 w 4204138"/>
                <a:gd name="connsiteY3" fmla="*/ 203490 h 458621"/>
                <a:gd name="connsiteX4" fmla="*/ 4204138 w 4204138"/>
                <a:gd name="connsiteY4" fmla="*/ 171959 h 4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4138" h="458621">
                  <a:moveTo>
                    <a:pt x="0" y="150938"/>
                  </a:moveTo>
                  <a:cubicBezTo>
                    <a:pt x="429172" y="57220"/>
                    <a:pt x="858345" y="-36497"/>
                    <a:pt x="1229710" y="14303"/>
                  </a:cubicBezTo>
                  <a:cubicBezTo>
                    <a:pt x="1601075" y="65103"/>
                    <a:pt x="1874345" y="424207"/>
                    <a:pt x="2228193" y="455738"/>
                  </a:cubicBezTo>
                  <a:cubicBezTo>
                    <a:pt x="2582041" y="487269"/>
                    <a:pt x="3023476" y="250786"/>
                    <a:pt x="3352800" y="203490"/>
                  </a:cubicBezTo>
                  <a:cubicBezTo>
                    <a:pt x="3682124" y="156194"/>
                    <a:pt x="4204138" y="171959"/>
                    <a:pt x="4204138" y="171959"/>
                  </a:cubicBezTo>
                </a:path>
              </a:pathLst>
            </a:custGeom>
            <a:noFill/>
            <a:ln w="38100"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099785" y="4127230"/>
            <a:ext cx="1733615" cy="949768"/>
            <a:chOff x="981206" y="4335014"/>
            <a:chExt cx="1733615" cy="94976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/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/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1558751" y="4162978"/>
            <a:ext cx="1733615" cy="949768"/>
            <a:chOff x="981206" y="4335014"/>
            <a:chExt cx="1733615" cy="949768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/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/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3667810" y="4335649"/>
            <a:ext cx="2017986" cy="457200"/>
            <a:chOff x="2593431" y="4473872"/>
            <a:chExt cx="2017986" cy="457200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2593431" y="44738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2593431" y="46262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2593431" y="47786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2593431" y="49310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灯片编号占位符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8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传输控制机制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36188" y="1362450"/>
                <a:ext cx="4116426" cy="5034843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dirty="0"/>
                  <a:t>传输控制机制的设计目标：</a:t>
                </a:r>
                <a:endParaRPr lang="en-US" altLang="zh-CN" sz="2000" dirty="0"/>
              </a:p>
              <a:p>
                <a:pPr marL="800091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en-US" sz="1800" dirty="0"/>
                  <a:t>高效利用网络资源</a:t>
                </a:r>
                <a:endParaRPr lang="en-US" altLang="zh-CN" sz="1800" dirty="0"/>
              </a:p>
              <a:p>
                <a:pPr lvl="2">
                  <a:lnSpc>
                    <a:spcPct val="13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/>
                            </m:limLow>
                          </m:fName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</m:fName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sz="1600" dirty="0"/>
              </a:p>
              <a:p>
                <a:pPr marL="800091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en-US" sz="1800" dirty="0"/>
                  <a:t>节点间公平分享网络资源</a:t>
                </a:r>
                <a:endParaRPr lang="en-US" altLang="zh-CN" sz="1800" dirty="0"/>
              </a:p>
              <a:p>
                <a:pPr lvl="2">
                  <a:lnSpc>
                    <a:spcPct val="13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altLang="zh-CN" sz="16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/>
                        </m:limLow>
                      </m:fName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1600" dirty="0"/>
              </a:p>
              <a:p>
                <a:pPr marL="808038" lvl="1" indent="-446088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en-US" sz="1800" dirty="0"/>
                  <a:t>收敛速度快</a:t>
                </a:r>
                <a:endParaRPr lang="en-US" altLang="zh-CN" sz="1800" dirty="0"/>
              </a:p>
              <a:p>
                <a:pPr marL="808038" lvl="1" indent="-446088">
                  <a:lnSpc>
                    <a:spcPct val="130000"/>
                  </a:lnSpc>
                  <a:buFont typeface="+mj-lt"/>
                  <a:buAutoNum type="arabicPeriod"/>
                </a:pPr>
                <a:endParaRPr lang="en-US" altLang="zh-CN" sz="1800" dirty="0"/>
              </a:p>
              <a:p>
                <a:pPr marL="407997" indent="-446088">
                  <a:lnSpc>
                    <a:spcPct val="130000"/>
                  </a:lnSpc>
                </a:pPr>
                <a:r>
                  <a:rPr lang="zh-CN" altLang="en-US" sz="2000" dirty="0">
                    <a:solidFill>
                      <a:srgbClr val="0070C0"/>
                    </a:solidFill>
                  </a:rPr>
                  <a:t>设计一个互联网规模的分布式传输机制是非常难的</a:t>
                </a:r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pPr marL="808038" lvl="1" indent="-446088">
                  <a:lnSpc>
                    <a:spcPct val="130000"/>
                  </a:lnSpc>
                </a:pPr>
                <a:r>
                  <a:rPr lang="zh-CN" altLang="en-US" sz="1800" dirty="0"/>
                  <a:t>幸运的是，</a:t>
                </a:r>
                <a:r>
                  <a:rPr lang="en-US" altLang="zh-CN" sz="1800" dirty="0"/>
                  <a:t>TCP</a:t>
                </a:r>
                <a:r>
                  <a:rPr lang="zh-CN" altLang="en-US" sz="1800" dirty="0"/>
                  <a:t>基本实现上述目标，且稳定运行了</a:t>
                </a:r>
                <a:r>
                  <a:rPr lang="en-US" altLang="zh-CN" sz="1800" dirty="0"/>
                  <a:t>30</a:t>
                </a:r>
                <a:r>
                  <a:rPr lang="zh-CN" altLang="en-US" sz="1800" dirty="0"/>
                  <a:t>年</a:t>
                </a:r>
                <a:endParaRPr lang="en-US" altLang="zh-CN" sz="2000" dirty="0"/>
              </a:p>
              <a:p>
                <a:pPr lvl="1">
                  <a:lnSpc>
                    <a:spcPct val="130000"/>
                  </a:lnSpc>
                </a:pPr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6188" y="1362450"/>
                <a:ext cx="4116426" cy="5034843"/>
              </a:xfrm>
              <a:blipFill rotWithShape="0">
                <a:blip r:embed="rId3"/>
                <a:stretch>
                  <a:fillRect l="-444" r="-1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318976" y="1802009"/>
            <a:ext cx="4418863" cy="4407380"/>
            <a:chOff x="318976" y="1802009"/>
            <a:chExt cx="4418863" cy="4407380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965939" y="5573909"/>
              <a:ext cx="37719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rot="16200000">
              <a:off x="-920011" y="3687959"/>
              <a:ext cx="37719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891190" y="5750355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ea typeface="黑体" panose="02010609060101010101" pitchFamily="49" charset="-122"/>
                </a:rPr>
                <a:t>用户</a:t>
              </a:r>
              <a:r>
                <a:rPr lang="en-US" altLang="zh-CN" dirty="0"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a typeface="黑体" panose="02010609060101010101" pitchFamily="49" charset="-122"/>
                </a:rPr>
                <a:t>传输速率 </a:t>
              </a:r>
              <a:r>
                <a:rPr lang="en-US" altLang="zh-CN" dirty="0">
                  <a:ea typeface="黑体" panose="02010609060101010101" pitchFamily="49" charset="-122"/>
                </a:rPr>
                <a:t>X</a:t>
              </a:r>
              <a:r>
                <a:rPr lang="en-US" altLang="zh-CN" baseline="-25000" dirty="0">
                  <a:ea typeface="黑体" panose="02010609060101010101" pitchFamily="49" charset="-122"/>
                </a:rPr>
                <a:t>1</a:t>
              </a:r>
              <a:endParaRPr lang="zh-CN" altLang="en-US" baseline="-25000" dirty="0">
                <a:ea typeface="黑体" panose="020106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 rot="16200000">
              <a:off x="-420446" y="3330349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ea typeface="黑体" panose="02010609060101010101" pitchFamily="49" charset="-122"/>
                </a:rPr>
                <a:t>用户</a:t>
              </a:r>
              <a:r>
                <a:rPr lang="en-US" altLang="zh-CN" dirty="0">
                  <a:ea typeface="黑体" panose="02010609060101010101" pitchFamily="49" charset="-122"/>
                </a:rPr>
                <a:t>2</a:t>
              </a:r>
              <a:r>
                <a:rPr lang="zh-CN" altLang="en-US" dirty="0">
                  <a:ea typeface="黑体" panose="02010609060101010101" pitchFamily="49" charset="-122"/>
                </a:rPr>
                <a:t>传输速率 </a:t>
              </a:r>
              <a:r>
                <a:rPr lang="en-US" altLang="zh-CN" dirty="0">
                  <a:ea typeface="黑体" panose="02010609060101010101" pitchFamily="49" charset="-122"/>
                </a:rPr>
                <a:t>X</a:t>
              </a:r>
              <a:r>
                <a:rPr lang="en-US" altLang="zh-CN" baseline="-25000" dirty="0">
                  <a:ea typeface="黑体" panose="02010609060101010101" pitchFamily="49" charset="-122"/>
                </a:rPr>
                <a:t>2</a:t>
              </a:r>
              <a:endParaRPr lang="zh-CN" altLang="en-US" baseline="-25000" dirty="0">
                <a:ea typeface="黑体" panose="02010609060101010101" pitchFamily="49" charset="-122"/>
              </a:endParaRPr>
            </a:p>
          </p:txBody>
        </p:sp>
        <p:cxnSp>
          <p:nvCxnSpPr>
            <p:cNvPr id="18" name="直接连接符 17"/>
            <p:cNvCxnSpPr>
              <a:cxnSpLocks noChangeAspect="1"/>
            </p:cNvCxnSpPr>
            <p:nvPr/>
          </p:nvCxnSpPr>
          <p:spPr>
            <a:xfrm rot="2700000" flipV="1">
              <a:off x="328625" y="3998554"/>
              <a:ext cx="4392000" cy="2967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cxnSpLocks noChangeAspect="1"/>
            </p:cNvCxnSpPr>
            <p:nvPr/>
          </p:nvCxnSpPr>
          <p:spPr>
            <a:xfrm rot="18900000" flipV="1">
              <a:off x="318976" y="3965761"/>
              <a:ext cx="4392000" cy="2967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451314" y="194043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ea typeface="黑体" panose="02010609060101010101" pitchFamily="49" charset="-122"/>
                </a:rPr>
                <a:t>公平线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824160" y="489100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ea typeface="黑体" panose="02010609060101010101" pitchFamily="49" charset="-122"/>
                </a:rPr>
                <a:t>效率线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89843" y="3469439"/>
            <a:ext cx="2058889" cy="511157"/>
            <a:chOff x="2689843" y="3469439"/>
            <a:chExt cx="2058889" cy="511157"/>
          </a:xfrm>
        </p:grpSpPr>
        <p:sp>
          <p:nvSpPr>
            <p:cNvPr id="23" name="文本框 22"/>
            <p:cNvSpPr txBox="1"/>
            <p:nvPr/>
          </p:nvSpPr>
          <p:spPr>
            <a:xfrm>
              <a:off x="3538144" y="3469439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ea typeface="黑体" panose="02010609060101010101" pitchFamily="49" charset="-122"/>
                </a:rPr>
                <a:t>最优分配点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2689843" y="3779149"/>
              <a:ext cx="749952" cy="2014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椭圆 24"/>
          <p:cNvSpPr/>
          <p:nvPr/>
        </p:nvSpPr>
        <p:spPr>
          <a:xfrm>
            <a:off x="3991925" y="5446003"/>
            <a:ext cx="172696" cy="195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842852" y="4468508"/>
            <a:ext cx="172696" cy="195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868346" y="3420902"/>
            <a:ext cx="172696" cy="195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413990" y="3879872"/>
            <a:ext cx="172696" cy="195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1439131" y="2818422"/>
            <a:ext cx="2665035" cy="2736624"/>
          </a:xfrm>
          <a:custGeom>
            <a:avLst/>
            <a:gdLst>
              <a:gd name="connsiteX0" fmla="*/ 2512612 w 2512612"/>
              <a:gd name="connsiteY0" fmla="*/ 2701306 h 2735584"/>
              <a:gd name="connsiteX1" fmla="*/ 790137 w 2512612"/>
              <a:gd name="connsiteY1" fmla="*/ 2637510 h 2735584"/>
              <a:gd name="connsiteX2" fmla="*/ 56491 w 2512612"/>
              <a:gd name="connsiteY2" fmla="*/ 1871966 h 2735584"/>
              <a:gd name="connsiteX3" fmla="*/ 205347 w 2512612"/>
              <a:gd name="connsiteY3" fmla="*/ 319613 h 2735584"/>
              <a:gd name="connsiteX4" fmla="*/ 1438723 w 2512612"/>
              <a:gd name="connsiteY4" fmla="*/ 75064 h 2735584"/>
              <a:gd name="connsiteX5" fmla="*/ 1853393 w 2512612"/>
              <a:gd name="connsiteY5" fmla="*/ 1287176 h 2735584"/>
              <a:gd name="connsiteX6" fmla="*/ 1077216 w 2512612"/>
              <a:gd name="connsiteY6" fmla="*/ 1946394 h 2735584"/>
              <a:gd name="connsiteX7" fmla="*/ 396733 w 2512612"/>
              <a:gd name="connsiteY7" fmla="*/ 1085157 h 2735584"/>
              <a:gd name="connsiteX8" fmla="*/ 417998 w 2512612"/>
              <a:gd name="connsiteY8" fmla="*/ 372776 h 2735584"/>
              <a:gd name="connsiteX9" fmla="*/ 1172909 w 2512612"/>
              <a:gd name="connsiteY9" fmla="*/ 798078 h 2735584"/>
              <a:gd name="connsiteX10" fmla="*/ 1343030 w 2512612"/>
              <a:gd name="connsiteY10" fmla="*/ 1414766 h 2735584"/>
              <a:gd name="connsiteX11" fmla="*/ 896463 w 2512612"/>
              <a:gd name="connsiteY11" fmla="*/ 1138320 h 2735584"/>
              <a:gd name="connsiteX12" fmla="*/ 960258 w 2512612"/>
              <a:gd name="connsiteY12" fmla="*/ 1180850 h 2735584"/>
              <a:gd name="connsiteX0" fmla="*/ 2512612 w 2512612"/>
              <a:gd name="connsiteY0" fmla="*/ 2701306 h 2735584"/>
              <a:gd name="connsiteX1" fmla="*/ 790137 w 2512612"/>
              <a:gd name="connsiteY1" fmla="*/ 2637510 h 2735584"/>
              <a:gd name="connsiteX2" fmla="*/ 56491 w 2512612"/>
              <a:gd name="connsiteY2" fmla="*/ 1871966 h 2735584"/>
              <a:gd name="connsiteX3" fmla="*/ 205347 w 2512612"/>
              <a:gd name="connsiteY3" fmla="*/ 319613 h 2735584"/>
              <a:gd name="connsiteX4" fmla="*/ 1438723 w 2512612"/>
              <a:gd name="connsiteY4" fmla="*/ 75064 h 2735584"/>
              <a:gd name="connsiteX5" fmla="*/ 1853393 w 2512612"/>
              <a:gd name="connsiteY5" fmla="*/ 1287176 h 2735584"/>
              <a:gd name="connsiteX6" fmla="*/ 1077216 w 2512612"/>
              <a:gd name="connsiteY6" fmla="*/ 1946394 h 2735584"/>
              <a:gd name="connsiteX7" fmla="*/ 396733 w 2512612"/>
              <a:gd name="connsiteY7" fmla="*/ 1085157 h 2735584"/>
              <a:gd name="connsiteX8" fmla="*/ 598751 w 2512612"/>
              <a:gd name="connsiteY8" fmla="*/ 500367 h 2735584"/>
              <a:gd name="connsiteX9" fmla="*/ 1172909 w 2512612"/>
              <a:gd name="connsiteY9" fmla="*/ 798078 h 2735584"/>
              <a:gd name="connsiteX10" fmla="*/ 1343030 w 2512612"/>
              <a:gd name="connsiteY10" fmla="*/ 1414766 h 2735584"/>
              <a:gd name="connsiteX11" fmla="*/ 896463 w 2512612"/>
              <a:gd name="connsiteY11" fmla="*/ 1138320 h 2735584"/>
              <a:gd name="connsiteX12" fmla="*/ 960258 w 2512612"/>
              <a:gd name="connsiteY12" fmla="*/ 1180850 h 2735584"/>
              <a:gd name="connsiteX0" fmla="*/ 2512612 w 2512612"/>
              <a:gd name="connsiteY0" fmla="*/ 2701306 h 2735584"/>
              <a:gd name="connsiteX1" fmla="*/ 790137 w 2512612"/>
              <a:gd name="connsiteY1" fmla="*/ 2637510 h 2735584"/>
              <a:gd name="connsiteX2" fmla="*/ 56491 w 2512612"/>
              <a:gd name="connsiteY2" fmla="*/ 1871966 h 2735584"/>
              <a:gd name="connsiteX3" fmla="*/ 205347 w 2512612"/>
              <a:gd name="connsiteY3" fmla="*/ 319613 h 2735584"/>
              <a:gd name="connsiteX4" fmla="*/ 1438723 w 2512612"/>
              <a:gd name="connsiteY4" fmla="*/ 75064 h 2735584"/>
              <a:gd name="connsiteX5" fmla="*/ 1853393 w 2512612"/>
              <a:gd name="connsiteY5" fmla="*/ 1287176 h 2735584"/>
              <a:gd name="connsiteX6" fmla="*/ 1077216 w 2512612"/>
              <a:gd name="connsiteY6" fmla="*/ 1946394 h 2735584"/>
              <a:gd name="connsiteX7" fmla="*/ 396733 w 2512612"/>
              <a:gd name="connsiteY7" fmla="*/ 1085157 h 2735584"/>
              <a:gd name="connsiteX8" fmla="*/ 598751 w 2512612"/>
              <a:gd name="connsiteY8" fmla="*/ 500367 h 2735584"/>
              <a:gd name="connsiteX9" fmla="*/ 1279234 w 2512612"/>
              <a:gd name="connsiteY9" fmla="*/ 702385 h 2735584"/>
              <a:gd name="connsiteX10" fmla="*/ 1343030 w 2512612"/>
              <a:gd name="connsiteY10" fmla="*/ 1414766 h 2735584"/>
              <a:gd name="connsiteX11" fmla="*/ 896463 w 2512612"/>
              <a:gd name="connsiteY11" fmla="*/ 1138320 h 2735584"/>
              <a:gd name="connsiteX12" fmla="*/ 960258 w 2512612"/>
              <a:gd name="connsiteY12" fmla="*/ 1180850 h 2735584"/>
              <a:gd name="connsiteX0" fmla="*/ 2512612 w 2512612"/>
              <a:gd name="connsiteY0" fmla="*/ 2701306 h 2735584"/>
              <a:gd name="connsiteX1" fmla="*/ 790137 w 2512612"/>
              <a:gd name="connsiteY1" fmla="*/ 2637510 h 2735584"/>
              <a:gd name="connsiteX2" fmla="*/ 56491 w 2512612"/>
              <a:gd name="connsiteY2" fmla="*/ 1871966 h 2735584"/>
              <a:gd name="connsiteX3" fmla="*/ 205347 w 2512612"/>
              <a:gd name="connsiteY3" fmla="*/ 319613 h 2735584"/>
              <a:gd name="connsiteX4" fmla="*/ 1438723 w 2512612"/>
              <a:gd name="connsiteY4" fmla="*/ 75064 h 2735584"/>
              <a:gd name="connsiteX5" fmla="*/ 1853393 w 2512612"/>
              <a:gd name="connsiteY5" fmla="*/ 1287176 h 2735584"/>
              <a:gd name="connsiteX6" fmla="*/ 1077216 w 2512612"/>
              <a:gd name="connsiteY6" fmla="*/ 1946394 h 2735584"/>
              <a:gd name="connsiteX7" fmla="*/ 396733 w 2512612"/>
              <a:gd name="connsiteY7" fmla="*/ 1085157 h 2735584"/>
              <a:gd name="connsiteX8" fmla="*/ 598751 w 2512612"/>
              <a:gd name="connsiteY8" fmla="*/ 500367 h 2735584"/>
              <a:gd name="connsiteX9" fmla="*/ 1279234 w 2512612"/>
              <a:gd name="connsiteY9" fmla="*/ 702385 h 2735584"/>
              <a:gd name="connsiteX10" fmla="*/ 1417458 w 2512612"/>
              <a:gd name="connsiteY10" fmla="*/ 1265910 h 2735584"/>
              <a:gd name="connsiteX11" fmla="*/ 896463 w 2512612"/>
              <a:gd name="connsiteY11" fmla="*/ 1138320 h 2735584"/>
              <a:gd name="connsiteX12" fmla="*/ 960258 w 2512612"/>
              <a:gd name="connsiteY12" fmla="*/ 1180850 h 2735584"/>
              <a:gd name="connsiteX0" fmla="*/ 2512612 w 2512612"/>
              <a:gd name="connsiteY0" fmla="*/ 2701306 h 2735584"/>
              <a:gd name="connsiteX1" fmla="*/ 790137 w 2512612"/>
              <a:gd name="connsiteY1" fmla="*/ 2637510 h 2735584"/>
              <a:gd name="connsiteX2" fmla="*/ 56491 w 2512612"/>
              <a:gd name="connsiteY2" fmla="*/ 1871966 h 2735584"/>
              <a:gd name="connsiteX3" fmla="*/ 205347 w 2512612"/>
              <a:gd name="connsiteY3" fmla="*/ 319613 h 2735584"/>
              <a:gd name="connsiteX4" fmla="*/ 1438723 w 2512612"/>
              <a:gd name="connsiteY4" fmla="*/ 75064 h 2735584"/>
              <a:gd name="connsiteX5" fmla="*/ 1853393 w 2512612"/>
              <a:gd name="connsiteY5" fmla="*/ 1287176 h 2735584"/>
              <a:gd name="connsiteX6" fmla="*/ 1077216 w 2512612"/>
              <a:gd name="connsiteY6" fmla="*/ 1946394 h 2735584"/>
              <a:gd name="connsiteX7" fmla="*/ 460529 w 2512612"/>
              <a:gd name="connsiteY7" fmla="*/ 1404134 h 2735584"/>
              <a:gd name="connsiteX8" fmla="*/ 598751 w 2512612"/>
              <a:gd name="connsiteY8" fmla="*/ 500367 h 2735584"/>
              <a:gd name="connsiteX9" fmla="*/ 1279234 w 2512612"/>
              <a:gd name="connsiteY9" fmla="*/ 702385 h 2735584"/>
              <a:gd name="connsiteX10" fmla="*/ 1417458 w 2512612"/>
              <a:gd name="connsiteY10" fmla="*/ 1265910 h 2735584"/>
              <a:gd name="connsiteX11" fmla="*/ 896463 w 2512612"/>
              <a:gd name="connsiteY11" fmla="*/ 1138320 h 2735584"/>
              <a:gd name="connsiteX12" fmla="*/ 960258 w 2512612"/>
              <a:gd name="connsiteY12" fmla="*/ 1180850 h 273558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751174 w 2665035"/>
              <a:gd name="connsiteY8" fmla="*/ 498938 h 2736624"/>
              <a:gd name="connsiteX9" fmla="*/ 1431657 w 2665035"/>
              <a:gd name="connsiteY9" fmla="*/ 700956 h 2736624"/>
              <a:gd name="connsiteX10" fmla="*/ 1569881 w 2665035"/>
              <a:gd name="connsiteY10" fmla="*/ 1264481 h 2736624"/>
              <a:gd name="connsiteX11" fmla="*/ 1048886 w 2665035"/>
              <a:gd name="connsiteY11" fmla="*/ 1136891 h 2736624"/>
              <a:gd name="connsiteX12" fmla="*/ 1112681 w 2665035"/>
              <a:gd name="connsiteY12" fmla="*/ 1179421 h 273662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751174 w 2665035"/>
              <a:gd name="connsiteY8" fmla="*/ 498938 h 2736624"/>
              <a:gd name="connsiteX9" fmla="*/ 1431657 w 2665035"/>
              <a:gd name="connsiteY9" fmla="*/ 700956 h 2736624"/>
              <a:gd name="connsiteX10" fmla="*/ 1514001 w 2665035"/>
              <a:gd name="connsiteY10" fmla="*/ 1147641 h 2736624"/>
              <a:gd name="connsiteX11" fmla="*/ 1048886 w 2665035"/>
              <a:gd name="connsiteY11" fmla="*/ 1136891 h 2736624"/>
              <a:gd name="connsiteX12" fmla="*/ 1112681 w 2665035"/>
              <a:gd name="connsiteY12" fmla="*/ 1179421 h 273662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751174 w 2665035"/>
              <a:gd name="connsiteY8" fmla="*/ 498938 h 2736624"/>
              <a:gd name="connsiteX9" fmla="*/ 1502777 w 2665035"/>
              <a:gd name="connsiteY9" fmla="*/ 543476 h 2736624"/>
              <a:gd name="connsiteX10" fmla="*/ 1514001 w 2665035"/>
              <a:gd name="connsiteY10" fmla="*/ 1147641 h 2736624"/>
              <a:gd name="connsiteX11" fmla="*/ 1048886 w 2665035"/>
              <a:gd name="connsiteY11" fmla="*/ 1136891 h 2736624"/>
              <a:gd name="connsiteX12" fmla="*/ 1112681 w 2665035"/>
              <a:gd name="connsiteY12" fmla="*/ 1179421 h 273662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878174 w 2665035"/>
              <a:gd name="connsiteY8" fmla="*/ 646258 h 2736624"/>
              <a:gd name="connsiteX9" fmla="*/ 1502777 w 2665035"/>
              <a:gd name="connsiteY9" fmla="*/ 543476 h 2736624"/>
              <a:gd name="connsiteX10" fmla="*/ 1514001 w 2665035"/>
              <a:gd name="connsiteY10" fmla="*/ 1147641 h 2736624"/>
              <a:gd name="connsiteX11" fmla="*/ 1048886 w 2665035"/>
              <a:gd name="connsiteY11" fmla="*/ 1136891 h 2736624"/>
              <a:gd name="connsiteX12" fmla="*/ 1112681 w 2665035"/>
              <a:gd name="connsiteY12" fmla="*/ 1179421 h 273662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878174 w 2665035"/>
              <a:gd name="connsiteY8" fmla="*/ 646258 h 2736624"/>
              <a:gd name="connsiteX9" fmla="*/ 1502777 w 2665035"/>
              <a:gd name="connsiteY9" fmla="*/ 543476 h 2736624"/>
              <a:gd name="connsiteX10" fmla="*/ 1514001 w 2665035"/>
              <a:gd name="connsiteY10" fmla="*/ 1147641 h 2736624"/>
              <a:gd name="connsiteX11" fmla="*/ 1048886 w 2665035"/>
              <a:gd name="connsiteY11" fmla="*/ 1136891 h 2736624"/>
              <a:gd name="connsiteX12" fmla="*/ 1112681 w 2665035"/>
              <a:gd name="connsiteY12" fmla="*/ 1164181 h 273662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878174 w 2665035"/>
              <a:gd name="connsiteY8" fmla="*/ 646258 h 2736624"/>
              <a:gd name="connsiteX9" fmla="*/ 1502777 w 2665035"/>
              <a:gd name="connsiteY9" fmla="*/ 543476 h 2736624"/>
              <a:gd name="connsiteX10" fmla="*/ 1514001 w 2665035"/>
              <a:gd name="connsiteY10" fmla="*/ 1147641 h 2736624"/>
              <a:gd name="connsiteX11" fmla="*/ 1112681 w 2665035"/>
              <a:gd name="connsiteY11" fmla="*/ 1164181 h 273662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878174 w 2665035"/>
              <a:gd name="connsiteY8" fmla="*/ 646258 h 2736624"/>
              <a:gd name="connsiteX9" fmla="*/ 1467217 w 2665035"/>
              <a:gd name="connsiteY9" fmla="*/ 594276 h 2736624"/>
              <a:gd name="connsiteX10" fmla="*/ 1514001 w 2665035"/>
              <a:gd name="connsiteY10" fmla="*/ 1147641 h 2736624"/>
              <a:gd name="connsiteX11" fmla="*/ 1112681 w 2665035"/>
              <a:gd name="connsiteY11" fmla="*/ 1164181 h 273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65035" h="2736624">
                <a:moveTo>
                  <a:pt x="2665035" y="2699877"/>
                </a:moveTo>
                <a:cubicBezTo>
                  <a:pt x="2008474" y="2737090"/>
                  <a:pt x="1382039" y="2781393"/>
                  <a:pt x="942560" y="2636081"/>
                </a:cubicBezTo>
                <a:cubicBezTo>
                  <a:pt x="503081" y="2490769"/>
                  <a:pt x="125625" y="2214323"/>
                  <a:pt x="28160" y="1828007"/>
                </a:cubicBezTo>
                <a:cubicBezTo>
                  <a:pt x="-69305" y="1441691"/>
                  <a:pt x="97272" y="610579"/>
                  <a:pt x="357770" y="318184"/>
                </a:cubicBezTo>
                <a:cubicBezTo>
                  <a:pt x="618268" y="25789"/>
                  <a:pt x="1316472" y="-87626"/>
                  <a:pt x="1591146" y="73635"/>
                </a:cubicBezTo>
                <a:cubicBezTo>
                  <a:pt x="1865820" y="234896"/>
                  <a:pt x="2066067" y="973859"/>
                  <a:pt x="2005816" y="1285747"/>
                </a:cubicBezTo>
                <a:cubicBezTo>
                  <a:pt x="1945565" y="1597635"/>
                  <a:pt x="1461783" y="1925472"/>
                  <a:pt x="1229639" y="1944965"/>
                </a:cubicBezTo>
                <a:cubicBezTo>
                  <a:pt x="997495" y="1964458"/>
                  <a:pt x="671530" y="1619156"/>
                  <a:pt x="612952" y="1402705"/>
                </a:cubicBezTo>
                <a:cubicBezTo>
                  <a:pt x="554375" y="1186254"/>
                  <a:pt x="735797" y="780996"/>
                  <a:pt x="878174" y="646258"/>
                </a:cubicBezTo>
                <a:cubicBezTo>
                  <a:pt x="1020551" y="511520"/>
                  <a:pt x="1361246" y="510712"/>
                  <a:pt x="1467217" y="594276"/>
                </a:cubicBezTo>
                <a:cubicBezTo>
                  <a:pt x="1573188" y="677840"/>
                  <a:pt x="1573090" y="1052657"/>
                  <a:pt x="1514001" y="1147641"/>
                </a:cubicBezTo>
                <a:cubicBezTo>
                  <a:pt x="1454912" y="1242625"/>
                  <a:pt x="1196289" y="1160735"/>
                  <a:pt x="1112681" y="1164181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66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互联网体系结构层次模型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25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07972" y="2407436"/>
            <a:ext cx="2042112" cy="2977413"/>
            <a:chOff x="1134977" y="2437916"/>
            <a:chExt cx="2042112" cy="2977413"/>
          </a:xfrm>
        </p:grpSpPr>
        <p:grpSp>
          <p:nvGrpSpPr>
            <p:cNvPr id="17" name="组合 16"/>
            <p:cNvGrpSpPr/>
            <p:nvPr/>
          </p:nvGrpSpPr>
          <p:grpSpPr>
            <a:xfrm>
              <a:off x="1134977" y="2437916"/>
              <a:ext cx="2041451" cy="520995"/>
              <a:chOff x="769416" y="2341437"/>
              <a:chExt cx="2041451" cy="520995"/>
            </a:xfrm>
          </p:grpSpPr>
          <p:sp>
            <p:nvSpPr>
              <p:cNvPr id="8" name="梯形 7"/>
              <p:cNvSpPr/>
              <p:nvPr/>
            </p:nvSpPr>
            <p:spPr>
              <a:xfrm flipV="1">
                <a:off x="769416" y="2341437"/>
                <a:ext cx="2041451" cy="520995"/>
              </a:xfrm>
              <a:prstGeom prst="trapezoid">
                <a:avLst>
                  <a:gd name="adj" fmla="val 3316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324357" y="2406132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应用层</a:t>
                </a: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336995" y="3248179"/>
              <a:ext cx="1637416" cy="533809"/>
              <a:chOff x="970773" y="3038650"/>
              <a:chExt cx="1637416" cy="533809"/>
            </a:xfrm>
          </p:grpSpPr>
          <p:sp>
            <p:nvSpPr>
              <p:cNvPr id="9" name="梯形 8"/>
              <p:cNvSpPr/>
              <p:nvPr/>
            </p:nvSpPr>
            <p:spPr>
              <a:xfrm flipV="1">
                <a:off x="970773" y="3038650"/>
                <a:ext cx="1637416" cy="533809"/>
              </a:xfrm>
              <a:prstGeom prst="trapezoid">
                <a:avLst>
                  <a:gd name="adj" fmla="val 3559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324357" y="3077079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传输层</a:t>
                </a: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337655" y="4071256"/>
              <a:ext cx="1637416" cy="533809"/>
              <a:chOff x="971433" y="3672659"/>
              <a:chExt cx="1637416" cy="533809"/>
            </a:xfrm>
          </p:grpSpPr>
          <p:sp>
            <p:nvSpPr>
              <p:cNvPr id="7" name="梯形 6"/>
              <p:cNvSpPr/>
              <p:nvPr/>
            </p:nvSpPr>
            <p:spPr>
              <a:xfrm>
                <a:off x="971433" y="3672659"/>
                <a:ext cx="1637416" cy="533809"/>
              </a:xfrm>
              <a:prstGeom prst="trapezoid">
                <a:avLst>
                  <a:gd name="adj" fmla="val 3559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324357" y="3739508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网络层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35638" y="4894334"/>
              <a:ext cx="2041451" cy="520995"/>
              <a:chOff x="769416" y="4506868"/>
              <a:chExt cx="2041451" cy="520995"/>
            </a:xfrm>
          </p:grpSpPr>
          <p:sp>
            <p:nvSpPr>
              <p:cNvPr id="6" name="梯形 5"/>
              <p:cNvSpPr/>
              <p:nvPr/>
            </p:nvSpPr>
            <p:spPr>
              <a:xfrm>
                <a:off x="769416" y="4506868"/>
                <a:ext cx="2041451" cy="520995"/>
              </a:xfrm>
              <a:prstGeom prst="trapezoid">
                <a:avLst>
                  <a:gd name="adj" fmla="val 3316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67876" y="4567310"/>
                <a:ext cx="14670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数据链路层</a:t>
                </a:r>
              </a:p>
            </p:txBody>
          </p:sp>
        </p:grpSp>
      </p:grpSp>
      <p:sp>
        <p:nvSpPr>
          <p:cNvPr id="19" name="矩形 18"/>
          <p:cNvSpPr/>
          <p:nvPr/>
        </p:nvSpPr>
        <p:spPr>
          <a:xfrm>
            <a:off x="106115" y="3088640"/>
            <a:ext cx="2621280" cy="167640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-1200000">
            <a:off x="2826340" y="2204631"/>
            <a:ext cx="924560" cy="289268"/>
          </a:xfrm>
          <a:prstGeom prst="rightArrow">
            <a:avLst>
              <a:gd name="adj1" fmla="val 50000"/>
              <a:gd name="adj2" fmla="val 1061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4038034" y="3111311"/>
            <a:ext cx="4886961" cy="183660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TCP/IP</a:t>
            </a:r>
          </a:p>
          <a:p>
            <a:pPr marL="630238" lvl="1" indent="-366713">
              <a:lnSpc>
                <a:spcPct val="120000"/>
              </a:lnSpc>
            </a:pPr>
            <a:r>
              <a:rPr lang="zh-CN" altLang="en-US" sz="1800" dirty="0"/>
              <a:t>占据了互联网流量的</a:t>
            </a:r>
            <a:r>
              <a:rPr lang="en-US" altLang="zh-CN" sz="1800" dirty="0"/>
              <a:t>90%</a:t>
            </a:r>
            <a:r>
              <a:rPr lang="zh-CN" altLang="en-US" sz="1800" dirty="0"/>
              <a:t>以上</a:t>
            </a:r>
            <a:endParaRPr lang="en-US" altLang="zh-CN" sz="1800" dirty="0"/>
          </a:p>
          <a:p>
            <a:pPr marL="630238" lvl="1" indent="-366713">
              <a:lnSpc>
                <a:spcPct val="120000"/>
              </a:lnSpc>
            </a:pPr>
            <a:r>
              <a:rPr lang="zh-CN" altLang="en-US" sz="1800" dirty="0"/>
              <a:t>最初作为一个协议设计，后分成两个</a:t>
            </a:r>
            <a:r>
              <a:rPr lang="en-US" altLang="zh-CN" sz="1800" dirty="0"/>
              <a:t>[RFC791 &amp; RFC793]</a:t>
            </a:r>
          </a:p>
          <a:p>
            <a:pPr marL="630238" lvl="1" indent="-366713">
              <a:lnSpc>
                <a:spcPct val="120000"/>
              </a:lnSpc>
            </a:pPr>
            <a:r>
              <a:rPr lang="zh-CN" altLang="en-US" sz="1800" dirty="0"/>
              <a:t>互联网初期还有其他竞争者</a:t>
            </a:r>
          </a:p>
        </p:txBody>
      </p:sp>
      <p:sp>
        <p:nvSpPr>
          <p:cNvPr id="22" name="右箭头 21"/>
          <p:cNvSpPr/>
          <p:nvPr/>
        </p:nvSpPr>
        <p:spPr>
          <a:xfrm>
            <a:off x="3072835" y="3903908"/>
            <a:ext cx="924560" cy="289268"/>
          </a:xfrm>
          <a:prstGeom prst="rightArrow">
            <a:avLst>
              <a:gd name="adj1" fmla="val 50000"/>
              <a:gd name="adj2" fmla="val 1061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内容占位符 2"/>
          <p:cNvSpPr txBox="1">
            <a:spLocks/>
          </p:cNvSpPr>
          <p:nvPr/>
        </p:nvSpPr>
        <p:spPr bwMode="auto">
          <a:xfrm>
            <a:off x="4098995" y="1607539"/>
            <a:ext cx="5019040" cy="148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kern="0" dirty="0"/>
              <a:t>成千上万种应用协议</a:t>
            </a:r>
            <a:endParaRPr lang="en-US" altLang="zh-CN" sz="2000" kern="0" dirty="0"/>
          </a:p>
          <a:p>
            <a:pPr marL="538163" lvl="1" indent="-355600">
              <a:lnSpc>
                <a:spcPct val="120000"/>
              </a:lnSpc>
            </a:pPr>
            <a:r>
              <a:rPr lang="zh-CN" altLang="en-US" sz="1800" kern="0" dirty="0"/>
              <a:t>大都基于</a:t>
            </a:r>
            <a:r>
              <a:rPr lang="en-US" altLang="zh-CN" sz="1800" kern="0" dirty="0"/>
              <a:t>Socket API</a:t>
            </a:r>
            <a:r>
              <a:rPr lang="zh-CN" altLang="en-US" sz="1800" kern="0" dirty="0"/>
              <a:t>开发，只需端节点支持</a:t>
            </a:r>
            <a:endParaRPr lang="en-US" altLang="zh-CN" sz="1800" kern="0" dirty="0"/>
          </a:p>
          <a:p>
            <a:pPr marL="538163" lvl="1" indent="-355600">
              <a:lnSpc>
                <a:spcPct val="120000"/>
              </a:lnSpc>
            </a:pPr>
            <a:r>
              <a:rPr lang="zh-CN" altLang="en-US" sz="1800" kern="0" dirty="0"/>
              <a:t>将</a:t>
            </a:r>
            <a:r>
              <a:rPr lang="en-US" altLang="zh-CN" sz="1800" kern="0" dirty="0"/>
              <a:t>TCP/IP</a:t>
            </a:r>
            <a:r>
              <a:rPr lang="zh-CN" altLang="en-US" sz="1800" kern="0" dirty="0"/>
              <a:t>作为数据载体，在之上定义自己的通信格式</a:t>
            </a:r>
          </a:p>
        </p:txBody>
      </p:sp>
      <p:sp>
        <p:nvSpPr>
          <p:cNvPr id="24" name="右箭头 23"/>
          <p:cNvSpPr/>
          <p:nvPr/>
        </p:nvSpPr>
        <p:spPr>
          <a:xfrm rot="1200000" flipV="1">
            <a:off x="2748984" y="5309163"/>
            <a:ext cx="924560" cy="289268"/>
          </a:xfrm>
          <a:prstGeom prst="rightArrow">
            <a:avLst>
              <a:gd name="adj1" fmla="val 50000"/>
              <a:gd name="adj2" fmla="val 1061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4098995" y="4970666"/>
            <a:ext cx="4937760" cy="148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kern="0" dirty="0"/>
              <a:t>多种数据链路层协议</a:t>
            </a:r>
            <a:endParaRPr lang="en-US" altLang="zh-CN" sz="2000" kern="0" dirty="0"/>
          </a:p>
          <a:p>
            <a:pPr marL="558800" lvl="1" indent="-376238">
              <a:lnSpc>
                <a:spcPct val="120000"/>
              </a:lnSpc>
            </a:pPr>
            <a:r>
              <a:rPr lang="en-US" altLang="zh-CN" sz="1800" kern="0" dirty="0"/>
              <a:t>Ethernet</a:t>
            </a:r>
            <a:r>
              <a:rPr lang="zh-CN" altLang="en-US" sz="1800" kern="0" dirty="0"/>
              <a:t>、</a:t>
            </a:r>
            <a:r>
              <a:rPr lang="en-US" altLang="zh-CN" sz="1800" kern="0" dirty="0"/>
              <a:t>WiFi</a:t>
            </a:r>
            <a:r>
              <a:rPr lang="zh-CN" altLang="en-US" sz="1800" kern="0" dirty="0"/>
              <a:t>、</a:t>
            </a:r>
            <a:r>
              <a:rPr lang="en-US" altLang="zh-CN" sz="1800" kern="0" dirty="0"/>
              <a:t>Cellular Network</a:t>
            </a:r>
          </a:p>
          <a:p>
            <a:pPr marL="558800" lvl="1" indent="-376238">
              <a:lnSpc>
                <a:spcPct val="120000"/>
              </a:lnSpc>
            </a:pPr>
            <a:r>
              <a:rPr lang="zh-CN" altLang="en-US" sz="1800" kern="0" dirty="0"/>
              <a:t>只需要直连网络内部实现，与网络外部无关</a:t>
            </a:r>
          </a:p>
        </p:txBody>
      </p:sp>
    </p:spTree>
    <p:extLst>
      <p:ext uri="{BB962C8B-B14F-4D97-AF65-F5344CB8AC3E}">
        <p14:creationId xmlns:p14="http://schemas.microsoft.com/office/powerpoint/2010/main" val="236252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build="p"/>
      <p:bldP spid="22" grpId="0" animBg="1"/>
      <p:bldP spid="23" grpId="0"/>
      <p:bldP spid="24" grpId="0" animBg="1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网络安全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网络安全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网络协议的安全性</a:t>
            </a:r>
            <a:endParaRPr lang="en-US" altLang="zh-CN" dirty="0"/>
          </a:p>
          <a:p>
            <a:pPr lvl="2"/>
            <a:r>
              <a:rPr lang="zh-CN" altLang="en-US" dirty="0"/>
              <a:t>指具体某个网络协议设计中存在的安全问题</a:t>
            </a:r>
            <a:endParaRPr lang="en-US" altLang="zh-CN" dirty="0"/>
          </a:p>
          <a:p>
            <a:pPr lvl="2"/>
            <a:r>
              <a:rPr lang="zh-CN" altLang="en-US" dirty="0"/>
              <a:t>例如，</a:t>
            </a:r>
            <a:r>
              <a:rPr lang="en-US" altLang="zh-CN" dirty="0"/>
              <a:t>SSL/TLS</a:t>
            </a:r>
            <a:r>
              <a:rPr lang="zh-CN" altLang="en-US" dirty="0"/>
              <a:t>再协商问题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系统实现的安全性</a:t>
            </a:r>
            <a:endParaRPr lang="en-US" altLang="zh-CN" dirty="0"/>
          </a:p>
          <a:p>
            <a:pPr lvl="2"/>
            <a:r>
              <a:rPr lang="zh-CN" altLang="en-US" dirty="0"/>
              <a:t>指网络系统、协议栈实现中存在的漏洞等安全问题</a:t>
            </a:r>
            <a:endParaRPr lang="en-US" altLang="zh-CN" dirty="0"/>
          </a:p>
          <a:p>
            <a:pPr lvl="2"/>
            <a:r>
              <a:rPr lang="zh-CN" altLang="en-US" dirty="0"/>
              <a:t>例如，缓冲区溢出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体系结构的安全性</a:t>
            </a:r>
            <a:endParaRPr lang="en-US" altLang="zh-CN" dirty="0"/>
          </a:p>
          <a:p>
            <a:pPr lvl="2"/>
            <a:r>
              <a:rPr lang="zh-CN" altLang="en-US" dirty="0"/>
              <a:t>指现有网络体系结构中广泛存在的分布式拒绝服务攻击 </a:t>
            </a:r>
            <a:r>
              <a:rPr lang="en-US" altLang="zh-CN" dirty="0"/>
              <a:t>(DDoS, Distributed Denial-of-Service)</a:t>
            </a:r>
          </a:p>
          <a:p>
            <a:pPr lvl="2"/>
            <a:r>
              <a:rPr lang="en-US" altLang="zh-CN" dirty="0"/>
              <a:t>DDoS</a:t>
            </a:r>
            <a:r>
              <a:rPr lang="zh-CN" altLang="en-US" dirty="0"/>
              <a:t>攻击是现有网络体系结构与生俱来的安全问题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flipH="1">
            <a:off x="3773347" y="4710896"/>
            <a:ext cx="428263" cy="3472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8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网络安全示例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861242"/>
          </a:xfrm>
        </p:spPr>
        <p:txBody>
          <a:bodyPr/>
          <a:lstStyle/>
          <a:p>
            <a:r>
              <a:rPr lang="en-US" altLang="zh-CN" dirty="0"/>
              <a:t>2009</a:t>
            </a:r>
            <a:r>
              <a:rPr lang="zh-CN" altLang="en-US" dirty="0"/>
              <a:t>年，</a:t>
            </a:r>
            <a:r>
              <a:rPr lang="en-US" altLang="zh-CN" dirty="0" err="1"/>
              <a:t>DNSPod</a:t>
            </a:r>
            <a:r>
              <a:rPr lang="zh-CN" altLang="en-US" dirty="0"/>
              <a:t>服务器宕机导致的大规模</a:t>
            </a:r>
            <a:r>
              <a:rPr lang="en-US" altLang="zh-CN" dirty="0"/>
              <a:t>DDoS</a:t>
            </a:r>
            <a:r>
              <a:rPr lang="zh-CN" altLang="en-US" dirty="0"/>
              <a:t>攻击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641744" y="3800575"/>
            <a:ext cx="152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</a:rPr>
              <a:t>DNS lookups</a:t>
            </a:r>
            <a:endParaRPr lang="zh-CN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451114" y="3295358"/>
            <a:ext cx="778601" cy="472467"/>
            <a:chOff x="1693536" y="3173897"/>
            <a:chExt cx="697627" cy="427301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1764254" y="3173897"/>
              <a:ext cx="59223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9" name="文本框 38"/>
            <p:cNvSpPr txBox="1"/>
            <p:nvPr/>
          </p:nvSpPr>
          <p:spPr>
            <a:xfrm>
              <a:off x="1693536" y="323186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DDoS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cxnSp>
        <p:nvCxnSpPr>
          <p:cNvPr id="40" name="直接箭头连接符 39"/>
          <p:cNvCxnSpPr/>
          <p:nvPr/>
        </p:nvCxnSpPr>
        <p:spPr>
          <a:xfrm flipV="1">
            <a:off x="2916998" y="4572833"/>
            <a:ext cx="1248386" cy="220350"/>
          </a:xfrm>
          <a:prstGeom prst="straightConnector1">
            <a:avLst/>
          </a:prstGeom>
          <a:noFill/>
          <a:ln w="1270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3224087" y="4765937"/>
            <a:ext cx="77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</a:rPr>
              <a:t>DDoS</a:t>
            </a:r>
            <a:endParaRPr lang="zh-CN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2864436" y="3633524"/>
            <a:ext cx="892059" cy="1057537"/>
          </a:xfrm>
          <a:custGeom>
            <a:avLst/>
            <a:gdLst>
              <a:gd name="connsiteX0" fmla="*/ 0 w 799285"/>
              <a:gd name="connsiteY0" fmla="*/ 956441 h 956441"/>
              <a:gd name="connsiteX1" fmla="*/ 798786 w 799285"/>
              <a:gd name="connsiteY1" fmla="*/ 704193 h 956441"/>
              <a:gd name="connsiteX2" fmla="*/ 94593 w 799285"/>
              <a:gd name="connsiteY2" fmla="*/ 0 h 956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285" h="956441">
                <a:moveTo>
                  <a:pt x="0" y="956441"/>
                </a:moveTo>
                <a:cubicBezTo>
                  <a:pt x="391510" y="910020"/>
                  <a:pt x="783021" y="863600"/>
                  <a:pt x="798786" y="704193"/>
                </a:cubicBezTo>
                <a:cubicBezTo>
                  <a:pt x="814552" y="544786"/>
                  <a:pt x="454572" y="272393"/>
                  <a:pt x="94593" y="0"/>
                </a:cubicBezTo>
              </a:path>
            </a:pathLst>
          </a:custGeom>
          <a:noFill/>
          <a:ln w="28575" cap="flat" cmpd="sng" algn="ctr">
            <a:solidFill>
              <a:srgbClr val="5B9BD5"/>
            </a:solidFill>
            <a:prstDash val="dash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27</a:t>
            </a:fld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B55A2E0-76FE-4A91-98E6-A7905C82D56B}"/>
              </a:ext>
            </a:extLst>
          </p:cNvPr>
          <p:cNvGrpSpPr/>
          <p:nvPr/>
        </p:nvGrpSpPr>
        <p:grpSpPr>
          <a:xfrm>
            <a:off x="1620264" y="2358129"/>
            <a:ext cx="5833160" cy="3617368"/>
            <a:chOff x="1620264" y="2358129"/>
            <a:chExt cx="5833160" cy="3617368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3E1A79D-D281-44DB-8337-EF87080E7B7E}"/>
                </a:ext>
              </a:extLst>
            </p:cNvPr>
            <p:cNvGrpSpPr/>
            <p:nvPr/>
          </p:nvGrpSpPr>
          <p:grpSpPr>
            <a:xfrm>
              <a:off x="1620264" y="2383475"/>
              <a:ext cx="5833160" cy="3592022"/>
              <a:chOff x="2024141" y="2671636"/>
              <a:chExt cx="5226513" cy="3248639"/>
            </a:xfrm>
          </p:grpSpPr>
          <p:sp>
            <p:nvSpPr>
              <p:cNvPr id="48" name="云形 47">
                <a:extLst>
                  <a:ext uri="{FF2B5EF4-FFF2-40B4-BE49-F238E27FC236}">
                    <a16:creationId xmlns:a16="http://schemas.microsoft.com/office/drawing/2014/main" id="{D64CC387-06D3-4D19-902C-2808D633A02B}"/>
                  </a:ext>
                </a:extLst>
              </p:cNvPr>
              <p:cNvSpPr/>
              <p:nvPr/>
            </p:nvSpPr>
            <p:spPr>
              <a:xfrm>
                <a:off x="2710928" y="2883048"/>
                <a:ext cx="1452281" cy="949873"/>
              </a:xfrm>
              <a:prstGeom prst="cloud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云形 48">
                <a:extLst>
                  <a:ext uri="{FF2B5EF4-FFF2-40B4-BE49-F238E27FC236}">
                    <a16:creationId xmlns:a16="http://schemas.microsoft.com/office/drawing/2014/main" id="{661D279F-B038-4396-B701-1ACDA3771D90}"/>
                  </a:ext>
                </a:extLst>
              </p:cNvPr>
              <p:cNvSpPr/>
              <p:nvPr/>
            </p:nvSpPr>
            <p:spPr>
              <a:xfrm>
                <a:off x="4044877" y="3001384"/>
                <a:ext cx="3205777" cy="1957891"/>
              </a:xfrm>
              <a:prstGeom prst="cloud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China Telecom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E018B91A-2F6D-4444-B697-F6BA656769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5107" y="3289423"/>
                <a:ext cx="593737" cy="543498"/>
              </a:xfrm>
              <a:prstGeom prst="rect">
                <a:avLst/>
              </a:prstGeom>
            </p:spPr>
          </p:pic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936D707A-4B83-4501-B545-8B769181FF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4761" y="4355412"/>
                <a:ext cx="620237" cy="567756"/>
              </a:xfrm>
              <a:prstGeom prst="rect">
                <a:avLst/>
              </a:prstGeom>
            </p:spPr>
          </p:pic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F5167BED-4FF0-4209-A10F-C9E7894A0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543" y="4651699"/>
                <a:ext cx="615833" cy="814594"/>
              </a:xfrm>
              <a:prstGeom prst="rect">
                <a:avLst/>
              </a:prstGeom>
            </p:spPr>
          </p:pic>
          <p:pic>
            <p:nvPicPr>
              <p:cNvPr id="53" name="图片 52">
                <a:extLst>
                  <a:ext uri="{FF2B5EF4-FFF2-40B4-BE49-F238E27FC236}">
                    <a16:creationId xmlns:a16="http://schemas.microsoft.com/office/drawing/2014/main" id="{EDE864E7-9A18-4E76-93A9-42EE78A55E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1409" y="4543375"/>
                <a:ext cx="553923" cy="814593"/>
              </a:xfrm>
              <a:prstGeom prst="rect">
                <a:avLst/>
              </a:prstGeom>
            </p:spPr>
          </p:pic>
          <p:pic>
            <p:nvPicPr>
              <p:cNvPr id="54" name="图片 53">
                <a:extLst>
                  <a:ext uri="{FF2B5EF4-FFF2-40B4-BE49-F238E27FC236}">
                    <a16:creationId xmlns:a16="http://schemas.microsoft.com/office/drawing/2014/main" id="{91790B1A-333A-4D17-BF74-2AD969E9B0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41" y="4597537"/>
                <a:ext cx="576732" cy="814593"/>
              </a:xfrm>
              <a:prstGeom prst="rect">
                <a:avLst/>
              </a:prstGeom>
            </p:spPr>
          </p:pic>
          <p:pic>
            <p:nvPicPr>
              <p:cNvPr id="55" name="图片 54">
                <a:extLst>
                  <a:ext uri="{FF2B5EF4-FFF2-40B4-BE49-F238E27FC236}">
                    <a16:creationId xmlns:a16="http://schemas.microsoft.com/office/drawing/2014/main" id="{6A2D57D7-4CB0-4B0D-93B6-49066016CD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0235" y="4705861"/>
                <a:ext cx="534373" cy="814593"/>
              </a:xfrm>
              <a:prstGeom prst="rect">
                <a:avLst/>
              </a:prstGeom>
            </p:spPr>
          </p:pic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EAF63E2-94BF-4D3A-A69B-C2A363DFF42D}"/>
                  </a:ext>
                </a:extLst>
              </p:cNvPr>
              <p:cNvSpPr txBox="1"/>
              <p:nvPr/>
            </p:nvSpPr>
            <p:spPr>
              <a:xfrm>
                <a:off x="2024141" y="5550943"/>
                <a:ext cx="1524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Baofeng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Users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49D4804-448F-498A-8D8B-1E0B64AB0CFA}"/>
                  </a:ext>
                </a:extLst>
              </p:cNvPr>
              <p:cNvSpPr txBox="1"/>
              <p:nvPr/>
            </p:nvSpPr>
            <p:spPr>
              <a:xfrm>
                <a:off x="2324800" y="2671636"/>
                <a:ext cx="1399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DNSPod.com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pic>
          <p:nvPicPr>
            <p:cNvPr id="46" name="Picture 2" descr=" ">
              <a:extLst>
                <a:ext uri="{FF2B5EF4-FFF2-40B4-BE49-F238E27FC236}">
                  <a16:creationId xmlns:a16="http://schemas.microsoft.com/office/drawing/2014/main" id="{32C9A0B3-F91D-4BE6-B080-1DA4E7CAE5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645" y="2358129"/>
              <a:ext cx="529959" cy="529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2" descr="手柄icon 的图像结果">
              <a:extLst>
                <a:ext uri="{FF2B5EF4-FFF2-40B4-BE49-F238E27FC236}">
                  <a16:creationId xmlns:a16="http://schemas.microsoft.com/office/drawing/2014/main" id="{DEAD01C8-DF96-464A-97F4-B3A0F45111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1283" y="2795146"/>
              <a:ext cx="763502" cy="76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8" name="图片 57">
            <a:extLst>
              <a:ext uri="{FF2B5EF4-FFF2-40B4-BE49-F238E27FC236}">
                <a16:creationId xmlns:a16="http://schemas.microsoft.com/office/drawing/2014/main" id="{4002FCDC-BE07-471E-851D-4EC87BFA5F4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578" y="3064022"/>
            <a:ext cx="646691" cy="73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9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如何缓解</a:t>
            </a:r>
            <a:r>
              <a:rPr lang="en-US" altLang="zh-CN" dirty="0"/>
              <a:t>DDoS</a:t>
            </a:r>
            <a:r>
              <a:rPr lang="zh-CN" altLang="en-US" dirty="0"/>
              <a:t>问题？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云形 4"/>
          <p:cNvSpPr/>
          <p:nvPr/>
        </p:nvSpPr>
        <p:spPr>
          <a:xfrm>
            <a:off x="762000" y="3109345"/>
            <a:ext cx="1724628" cy="126164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云形 5"/>
          <p:cNvSpPr/>
          <p:nvPr/>
        </p:nvSpPr>
        <p:spPr>
          <a:xfrm>
            <a:off x="2617032" y="3476473"/>
            <a:ext cx="1724628" cy="126164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云形 6"/>
          <p:cNvSpPr/>
          <p:nvPr/>
        </p:nvSpPr>
        <p:spPr>
          <a:xfrm>
            <a:off x="2249347" y="2083056"/>
            <a:ext cx="1863524" cy="126164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579" y="1677943"/>
            <a:ext cx="1141272" cy="11412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2" t="6878" r="11372" b="11773"/>
          <a:stretch/>
        </p:blipFill>
        <p:spPr>
          <a:xfrm>
            <a:off x="3835078" y="1511780"/>
            <a:ext cx="528773" cy="571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95661"/>
            <a:ext cx="539013" cy="7926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48061"/>
            <a:ext cx="539013" cy="79266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200461"/>
            <a:ext cx="539013" cy="79266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5882" y="4066186"/>
            <a:ext cx="588792" cy="86587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88282" y="4218586"/>
            <a:ext cx="588792" cy="86587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40682" y="4370986"/>
            <a:ext cx="588792" cy="865870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860385" y="2441872"/>
            <a:ext cx="2627453" cy="1608881"/>
          </a:xfrm>
          <a:custGeom>
            <a:avLst/>
            <a:gdLst>
              <a:gd name="connsiteX0" fmla="*/ 0 w 2627453"/>
              <a:gd name="connsiteY0" fmla="*/ 1608881 h 1608881"/>
              <a:gd name="connsiteX1" fmla="*/ 1585731 w 2627453"/>
              <a:gd name="connsiteY1" fmla="*/ 972274 h 1608881"/>
              <a:gd name="connsiteX2" fmla="*/ 2627453 w 2627453"/>
              <a:gd name="connsiteY2" fmla="*/ 0 h 160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7453" h="1608881">
                <a:moveTo>
                  <a:pt x="0" y="1608881"/>
                </a:moveTo>
                <a:cubicBezTo>
                  <a:pt x="573911" y="1424651"/>
                  <a:pt x="1147822" y="1240421"/>
                  <a:pt x="1585731" y="972274"/>
                </a:cubicBezTo>
                <a:cubicBezTo>
                  <a:pt x="2023640" y="704127"/>
                  <a:pt x="2325546" y="352063"/>
                  <a:pt x="2627453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1022430" y="2511321"/>
            <a:ext cx="2465408" cy="1736202"/>
          </a:xfrm>
          <a:custGeom>
            <a:avLst/>
            <a:gdLst>
              <a:gd name="connsiteX0" fmla="*/ 0 w 2465408"/>
              <a:gd name="connsiteY0" fmla="*/ 1736202 h 1736202"/>
              <a:gd name="connsiteX1" fmla="*/ 1539433 w 2465408"/>
              <a:gd name="connsiteY1" fmla="*/ 949124 h 1736202"/>
              <a:gd name="connsiteX2" fmla="*/ 2465408 w 2465408"/>
              <a:gd name="connsiteY2" fmla="*/ 0 h 17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408" h="1736202">
                <a:moveTo>
                  <a:pt x="0" y="1736202"/>
                </a:moveTo>
                <a:cubicBezTo>
                  <a:pt x="564266" y="1487346"/>
                  <a:pt x="1128532" y="1238491"/>
                  <a:pt x="1539433" y="949124"/>
                </a:cubicBezTo>
                <a:cubicBezTo>
                  <a:pt x="1950334" y="659757"/>
                  <a:pt x="2207871" y="329878"/>
                  <a:pt x="2465408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219200" y="2592343"/>
            <a:ext cx="2314937" cy="1851950"/>
          </a:xfrm>
          <a:custGeom>
            <a:avLst/>
            <a:gdLst>
              <a:gd name="connsiteX0" fmla="*/ 0 w 2314937"/>
              <a:gd name="connsiteY0" fmla="*/ 1851950 h 1851950"/>
              <a:gd name="connsiteX1" fmla="*/ 1423686 w 2314937"/>
              <a:gd name="connsiteY1" fmla="*/ 891251 h 1851950"/>
              <a:gd name="connsiteX2" fmla="*/ 2314937 w 2314937"/>
              <a:gd name="connsiteY2" fmla="*/ 0 h 185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4937" h="1851950">
                <a:moveTo>
                  <a:pt x="0" y="1851950"/>
                </a:moveTo>
                <a:cubicBezTo>
                  <a:pt x="518931" y="1525929"/>
                  <a:pt x="1037863" y="1199909"/>
                  <a:pt x="1423686" y="891251"/>
                </a:cubicBezTo>
                <a:cubicBezTo>
                  <a:pt x="1809509" y="582593"/>
                  <a:pt x="2062223" y="291296"/>
                  <a:pt x="2314937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3509057" y="2522895"/>
            <a:ext cx="94527" cy="1563916"/>
          </a:xfrm>
          <a:custGeom>
            <a:avLst/>
            <a:gdLst>
              <a:gd name="connsiteX0" fmla="*/ 0 w 196770"/>
              <a:gd name="connsiteY0" fmla="*/ 1759352 h 1759352"/>
              <a:gd name="connsiteX1" fmla="*/ 196770 w 196770"/>
              <a:gd name="connsiteY1" fmla="*/ 0 h 175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770" h="1759352">
                <a:moveTo>
                  <a:pt x="0" y="1759352"/>
                </a:moveTo>
                <a:lnTo>
                  <a:pt x="196770" y="0"/>
                </a:ln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3661458" y="2580770"/>
            <a:ext cx="45719" cy="1701478"/>
          </a:xfrm>
          <a:custGeom>
            <a:avLst/>
            <a:gdLst>
              <a:gd name="connsiteX0" fmla="*/ 92598 w 92598"/>
              <a:gd name="connsiteY0" fmla="*/ 1713053 h 1713053"/>
              <a:gd name="connsiteX1" fmla="*/ 0 w 92598"/>
              <a:gd name="connsiteY1" fmla="*/ 0 h 1713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598" h="1713053">
                <a:moveTo>
                  <a:pt x="92598" y="1713053"/>
                </a:moveTo>
                <a:lnTo>
                  <a:pt x="0" y="0"/>
                </a:ln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3787632" y="2550806"/>
            <a:ext cx="37042" cy="1944547"/>
          </a:xfrm>
          <a:custGeom>
            <a:avLst/>
            <a:gdLst>
              <a:gd name="connsiteX0" fmla="*/ 37042 w 37042"/>
              <a:gd name="connsiteY0" fmla="*/ 1944547 h 1944547"/>
              <a:gd name="connsiteX1" fmla="*/ 2317 w 37042"/>
              <a:gd name="connsiteY1" fmla="*/ 0 h 194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042" h="1944547">
                <a:moveTo>
                  <a:pt x="37042" y="1944547"/>
                </a:moveTo>
                <a:cubicBezTo>
                  <a:pt x="14857" y="1105382"/>
                  <a:pt x="-7328" y="266218"/>
                  <a:pt x="2317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2" t="6878" r="11372" b="11773"/>
          <a:stretch/>
        </p:blipFill>
        <p:spPr>
          <a:xfrm>
            <a:off x="3835078" y="1504226"/>
            <a:ext cx="528773" cy="5712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2" t="6878" r="11372" b="11773"/>
          <a:stretch/>
        </p:blipFill>
        <p:spPr>
          <a:xfrm>
            <a:off x="3835078" y="1505769"/>
            <a:ext cx="528773" cy="571275"/>
          </a:xfrm>
          <a:prstGeom prst="rect">
            <a:avLst/>
          </a:prstGeom>
        </p:spPr>
      </p:pic>
      <p:sp>
        <p:nvSpPr>
          <p:cNvPr id="25" name="下箭头 24"/>
          <p:cNvSpPr/>
          <p:nvPr/>
        </p:nvSpPr>
        <p:spPr>
          <a:xfrm rot="3360000" flipV="1">
            <a:off x="1298752" y="3902039"/>
            <a:ext cx="144000" cy="612000"/>
          </a:xfrm>
          <a:prstGeom prst="downArrow">
            <a:avLst>
              <a:gd name="adj1" fmla="val 50000"/>
              <a:gd name="adj2" fmla="val 16718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-2460000" flipV="1">
            <a:off x="3206788" y="3937762"/>
            <a:ext cx="144000" cy="612000"/>
          </a:xfrm>
          <a:prstGeom prst="downArrow">
            <a:avLst>
              <a:gd name="adj1" fmla="val 50000"/>
              <a:gd name="adj2" fmla="val 16718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06290" y="5416453"/>
            <a:ext cx="4355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利用缓存等技术，对服务请求进行聚合，拉近用户与资源的距离 </a:t>
            </a:r>
            <a:r>
              <a:rPr lang="en-US" altLang="zh-CN" dirty="0"/>
              <a:t>[Zhang 2010]</a:t>
            </a: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5150339" y="2477624"/>
            <a:ext cx="2673752" cy="2002421"/>
            <a:chOff x="5150339" y="2477624"/>
            <a:chExt cx="2673752" cy="2002421"/>
          </a:xfrm>
        </p:grpSpPr>
        <p:sp>
          <p:nvSpPr>
            <p:cNvPr id="38" name="任意多边形 37"/>
            <p:cNvSpPr/>
            <p:nvPr/>
          </p:nvSpPr>
          <p:spPr>
            <a:xfrm>
              <a:off x="5150339" y="2477624"/>
              <a:ext cx="2627453" cy="1608881"/>
            </a:xfrm>
            <a:custGeom>
              <a:avLst/>
              <a:gdLst>
                <a:gd name="connsiteX0" fmla="*/ 0 w 2627453"/>
                <a:gd name="connsiteY0" fmla="*/ 1608881 h 1608881"/>
                <a:gd name="connsiteX1" fmla="*/ 1585731 w 2627453"/>
                <a:gd name="connsiteY1" fmla="*/ 972274 h 1608881"/>
                <a:gd name="connsiteX2" fmla="*/ 2627453 w 2627453"/>
                <a:gd name="connsiteY2" fmla="*/ 0 h 160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7453" h="1608881">
                  <a:moveTo>
                    <a:pt x="0" y="1608881"/>
                  </a:moveTo>
                  <a:cubicBezTo>
                    <a:pt x="573911" y="1424651"/>
                    <a:pt x="1147822" y="1240421"/>
                    <a:pt x="1585731" y="972274"/>
                  </a:cubicBezTo>
                  <a:cubicBezTo>
                    <a:pt x="2023640" y="704127"/>
                    <a:pt x="2325546" y="352063"/>
                    <a:pt x="2627453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5312384" y="2547073"/>
              <a:ext cx="2465408" cy="1736202"/>
            </a:xfrm>
            <a:custGeom>
              <a:avLst/>
              <a:gdLst>
                <a:gd name="connsiteX0" fmla="*/ 0 w 2465408"/>
                <a:gd name="connsiteY0" fmla="*/ 1736202 h 1736202"/>
                <a:gd name="connsiteX1" fmla="*/ 1539433 w 2465408"/>
                <a:gd name="connsiteY1" fmla="*/ 949124 h 1736202"/>
                <a:gd name="connsiteX2" fmla="*/ 2465408 w 2465408"/>
                <a:gd name="connsiteY2" fmla="*/ 0 h 173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5408" h="1736202">
                  <a:moveTo>
                    <a:pt x="0" y="1736202"/>
                  </a:moveTo>
                  <a:cubicBezTo>
                    <a:pt x="564266" y="1487346"/>
                    <a:pt x="1128532" y="1238491"/>
                    <a:pt x="1539433" y="949124"/>
                  </a:cubicBezTo>
                  <a:cubicBezTo>
                    <a:pt x="1950334" y="659757"/>
                    <a:pt x="2207871" y="329878"/>
                    <a:pt x="2465408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5509154" y="2628095"/>
              <a:ext cx="2314937" cy="1851950"/>
            </a:xfrm>
            <a:custGeom>
              <a:avLst/>
              <a:gdLst>
                <a:gd name="connsiteX0" fmla="*/ 0 w 2314937"/>
                <a:gd name="connsiteY0" fmla="*/ 1851950 h 1851950"/>
                <a:gd name="connsiteX1" fmla="*/ 1423686 w 2314937"/>
                <a:gd name="connsiteY1" fmla="*/ 891251 h 1851950"/>
                <a:gd name="connsiteX2" fmla="*/ 2314937 w 2314937"/>
                <a:gd name="connsiteY2" fmla="*/ 0 h 185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4937" h="1851950">
                  <a:moveTo>
                    <a:pt x="0" y="1851950"/>
                  </a:moveTo>
                  <a:cubicBezTo>
                    <a:pt x="518931" y="1525929"/>
                    <a:pt x="1037863" y="1199909"/>
                    <a:pt x="1423686" y="891251"/>
                  </a:cubicBezTo>
                  <a:cubicBezTo>
                    <a:pt x="1809509" y="582593"/>
                    <a:pt x="2062223" y="291296"/>
                    <a:pt x="2314937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799011" y="2558647"/>
            <a:ext cx="315617" cy="1972458"/>
            <a:chOff x="7799011" y="2558647"/>
            <a:chExt cx="315617" cy="1972458"/>
          </a:xfrm>
        </p:grpSpPr>
        <p:sp>
          <p:nvSpPr>
            <p:cNvPr id="41" name="任意多边形 40"/>
            <p:cNvSpPr/>
            <p:nvPr/>
          </p:nvSpPr>
          <p:spPr>
            <a:xfrm>
              <a:off x="7799011" y="2558647"/>
              <a:ext cx="94527" cy="1563916"/>
            </a:xfrm>
            <a:custGeom>
              <a:avLst/>
              <a:gdLst>
                <a:gd name="connsiteX0" fmla="*/ 0 w 196770"/>
                <a:gd name="connsiteY0" fmla="*/ 1759352 h 1759352"/>
                <a:gd name="connsiteX1" fmla="*/ 196770 w 196770"/>
                <a:gd name="connsiteY1" fmla="*/ 0 h 17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770" h="1759352">
                  <a:moveTo>
                    <a:pt x="0" y="1759352"/>
                  </a:moveTo>
                  <a:lnTo>
                    <a:pt x="196770" y="0"/>
                  </a:ln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7951412" y="2616522"/>
              <a:ext cx="45719" cy="1701478"/>
            </a:xfrm>
            <a:custGeom>
              <a:avLst/>
              <a:gdLst>
                <a:gd name="connsiteX0" fmla="*/ 92598 w 92598"/>
                <a:gd name="connsiteY0" fmla="*/ 1713053 h 1713053"/>
                <a:gd name="connsiteX1" fmla="*/ 0 w 92598"/>
                <a:gd name="connsiteY1" fmla="*/ 0 h 171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598" h="1713053">
                  <a:moveTo>
                    <a:pt x="92598" y="1713053"/>
                  </a:moveTo>
                  <a:lnTo>
                    <a:pt x="0" y="0"/>
                  </a:ln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8077586" y="2586558"/>
              <a:ext cx="37042" cy="1944547"/>
            </a:xfrm>
            <a:custGeom>
              <a:avLst/>
              <a:gdLst>
                <a:gd name="connsiteX0" fmla="*/ 37042 w 37042"/>
                <a:gd name="connsiteY0" fmla="*/ 1944547 h 1944547"/>
                <a:gd name="connsiteX1" fmla="*/ 2317 w 37042"/>
                <a:gd name="connsiteY1" fmla="*/ 0 h 194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42" h="1944547">
                  <a:moveTo>
                    <a:pt x="37042" y="1944547"/>
                  </a:moveTo>
                  <a:cubicBezTo>
                    <a:pt x="14857" y="1105382"/>
                    <a:pt x="-7328" y="266218"/>
                    <a:pt x="2317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下箭头 43"/>
          <p:cNvSpPr/>
          <p:nvPr/>
        </p:nvSpPr>
        <p:spPr>
          <a:xfrm rot="-7800000" flipV="1">
            <a:off x="6607940" y="2965230"/>
            <a:ext cx="144000" cy="612000"/>
          </a:xfrm>
          <a:prstGeom prst="downArrow">
            <a:avLst>
              <a:gd name="adj1" fmla="val 50000"/>
              <a:gd name="adj2" fmla="val 1671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4747154" y="1581920"/>
            <a:ext cx="3936660" cy="3690688"/>
            <a:chOff x="4747154" y="1581920"/>
            <a:chExt cx="3936660" cy="3690688"/>
          </a:xfrm>
        </p:grpSpPr>
        <p:sp>
          <p:nvSpPr>
            <p:cNvPr id="28" name="云形 27"/>
            <p:cNvSpPr/>
            <p:nvPr/>
          </p:nvSpPr>
          <p:spPr>
            <a:xfrm>
              <a:off x="5051954" y="3145097"/>
              <a:ext cx="1724628" cy="126164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云形 28"/>
            <p:cNvSpPr/>
            <p:nvPr/>
          </p:nvSpPr>
          <p:spPr>
            <a:xfrm>
              <a:off x="6906986" y="3512225"/>
              <a:ext cx="1724628" cy="126164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云形 29"/>
            <p:cNvSpPr/>
            <p:nvPr/>
          </p:nvSpPr>
          <p:spPr>
            <a:xfrm>
              <a:off x="6539301" y="2118808"/>
              <a:ext cx="1863524" cy="1261642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533" y="1713695"/>
              <a:ext cx="1141272" cy="114127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7154" y="3931413"/>
              <a:ext cx="539013" cy="792666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554" y="4083813"/>
              <a:ext cx="539013" cy="792666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1954" y="4236213"/>
              <a:ext cx="539013" cy="792666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5836" y="4101938"/>
              <a:ext cx="588792" cy="865870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78236" y="4254338"/>
              <a:ext cx="588792" cy="865870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30636" y="4406738"/>
              <a:ext cx="588792" cy="86587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2" t="6878" r="11372" b="11773"/>
            <a:stretch/>
          </p:blipFill>
          <p:spPr>
            <a:xfrm>
              <a:off x="8155041" y="1581920"/>
              <a:ext cx="528773" cy="571275"/>
            </a:xfrm>
            <a:prstGeom prst="rect">
              <a:avLst/>
            </a:prstGeom>
          </p:spPr>
        </p:pic>
      </p:grpSp>
      <p:sp>
        <p:nvSpPr>
          <p:cNvPr id="51" name="文本框 50"/>
          <p:cNvSpPr txBox="1"/>
          <p:nvPr/>
        </p:nvSpPr>
        <p:spPr>
          <a:xfrm>
            <a:off x="5914268" y="2854967"/>
            <a:ext cx="18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Shut Up Message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453413" y="437929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Request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4777633" y="5399416"/>
            <a:ext cx="416316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域间实现</a:t>
            </a:r>
            <a:r>
              <a:rPr lang="en-US" altLang="zh-CN" dirty="0"/>
              <a:t>Shut Up Message</a:t>
            </a:r>
            <a:r>
              <a:rPr lang="zh-CN" altLang="en-US" dirty="0"/>
              <a:t>机制，被攻击者发送该消息，通知对方停止发送服务请求 </a:t>
            </a:r>
            <a:r>
              <a:rPr lang="en-US" altLang="zh-CN" dirty="0"/>
              <a:t>[</a:t>
            </a:r>
            <a:r>
              <a:rPr lang="en-GB" altLang="zh-CN" dirty="0" err="1"/>
              <a:t>Koponen</a:t>
            </a:r>
            <a:r>
              <a:rPr lang="en-GB" altLang="zh-CN" dirty="0"/>
              <a:t> 2011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4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-0.24948 0.3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83" y="1606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11111E-6 L -0.12569 0.325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85" y="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44" grpId="0" animBg="1"/>
      <p:bldP spid="51" grpId="0"/>
      <p:bldP spid="52" grpId="0"/>
      <p:bldP spid="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互联网传输性能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传输性能是互联网最核心的指标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有时网络系统设计为了性能会忽略安全等其他指标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传输性能，既决定了用户体验，同时也影响了企业营收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790001"/>
              </p:ext>
            </p:extLst>
          </p:nvPr>
        </p:nvGraphicFramePr>
        <p:xfrm>
          <a:off x="1796902" y="3962399"/>
          <a:ext cx="499375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8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a typeface="黑体" panose="02010609060101010101" pitchFamily="49" charset="-122"/>
                        </a:rPr>
                        <a:t>延迟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a typeface="黑体" panose="02010609060101010101" pitchFamily="49" charset="-122"/>
                        </a:rPr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Amazon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+100ms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-1.0%</a:t>
                      </a:r>
                      <a:r>
                        <a:rPr lang="en-US" altLang="zh-CN" sz="2000" baseline="0" dirty="0"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2000" baseline="0" dirty="0">
                          <a:ea typeface="黑体" panose="02010609060101010101" pitchFamily="49" charset="-122"/>
                        </a:rPr>
                        <a:t>营收额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Bing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+500ms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-1.2% </a:t>
                      </a:r>
                      <a:r>
                        <a:rPr lang="zh-CN" altLang="en-US" sz="2000" dirty="0">
                          <a:ea typeface="黑体" panose="02010609060101010101" pitchFamily="49" charset="-122"/>
                        </a:rPr>
                        <a:t>营收额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Google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+400ms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-0.7%</a:t>
                      </a:r>
                      <a:r>
                        <a:rPr lang="en-US" altLang="zh-CN" sz="2000" baseline="0" dirty="0"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2000" baseline="0" dirty="0">
                          <a:ea typeface="黑体" panose="02010609060101010101" pitchFamily="49" charset="-122"/>
                        </a:rPr>
                        <a:t>搜索量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1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计算机网络（研讨课）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是计算机网络课程的辅助、补充和扩展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通过实验等手段，认识：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什么是计算机网络（互联网）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如何构建一个完整的计算机网络系统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课程设置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次讲解（</a:t>
            </a:r>
            <a:r>
              <a:rPr lang="en-US" altLang="zh-CN" dirty="0"/>
              <a:t>6</a:t>
            </a:r>
            <a:r>
              <a:rPr lang="zh-CN" altLang="en-US" dirty="0"/>
              <a:t>课时）</a:t>
            </a:r>
            <a:r>
              <a:rPr lang="en-US" altLang="zh-CN" dirty="0"/>
              <a:t>+ 12</a:t>
            </a:r>
            <a:r>
              <a:rPr lang="zh-CN" altLang="en-US" dirty="0"/>
              <a:t>次实验（</a:t>
            </a:r>
            <a:r>
              <a:rPr lang="en-US" altLang="zh-CN" dirty="0"/>
              <a:t>24</a:t>
            </a:r>
            <a:r>
              <a:rPr lang="zh-CN" altLang="en-US" dirty="0"/>
              <a:t>课时）</a:t>
            </a:r>
            <a:r>
              <a:rPr lang="en-US" altLang="zh-CN" dirty="0"/>
              <a:t>+ 5</a:t>
            </a:r>
            <a:r>
              <a:rPr lang="zh-CN" altLang="en-US" dirty="0"/>
              <a:t>次学生报告（</a:t>
            </a:r>
            <a:r>
              <a:rPr lang="en-US" altLang="zh-CN" dirty="0"/>
              <a:t>10</a:t>
            </a:r>
            <a:r>
              <a:rPr lang="zh-CN" altLang="en-US" dirty="0"/>
              <a:t>课时）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考核方式</a:t>
            </a:r>
            <a:endParaRPr lang="en-US" altLang="zh-CN" dirty="0"/>
          </a:p>
          <a:p>
            <a:pPr lvl="1"/>
            <a:r>
              <a:rPr lang="zh-CN" altLang="en-US" dirty="0"/>
              <a:t>实验报告 </a:t>
            </a:r>
            <a:r>
              <a:rPr lang="en-US" altLang="zh-CN" dirty="0"/>
              <a:t>+ </a:t>
            </a:r>
            <a:r>
              <a:rPr lang="zh-CN" altLang="en-US" dirty="0"/>
              <a:t>学术报告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58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互联网性能指标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/>
              <a:t>不同应用有不同的性能指标</a:t>
            </a: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不同层关注不同的性能指标</a:t>
            </a: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65817" y="2102046"/>
            <a:ext cx="2133918" cy="1195985"/>
            <a:chOff x="340238" y="2346602"/>
            <a:chExt cx="2133918" cy="119598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088" y="2346602"/>
              <a:ext cx="733645" cy="733645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340238" y="3157866"/>
              <a:ext cx="213391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缓冲、码率、卡顿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458236" y="2113769"/>
            <a:ext cx="1402948" cy="1162994"/>
            <a:chOff x="2202343" y="2358325"/>
            <a:chExt cx="1402948" cy="116299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7526" y="2358325"/>
              <a:ext cx="779147" cy="623318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2202343" y="3136598"/>
              <a:ext cx="140294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流完成时间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58155" y="2115588"/>
            <a:ext cx="915635" cy="1161178"/>
            <a:chOff x="3795279" y="2360144"/>
            <a:chExt cx="915635" cy="1161178"/>
          </a:xfrm>
        </p:grpSpPr>
        <p:pic>
          <p:nvPicPr>
            <p:cNvPr id="1026" name="Picture 2" descr="http://www.geek.com/wp-content/uploads/2011/04/ftp-big-icon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3563" y="2360144"/>
              <a:ext cx="660594" cy="547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3795279" y="3136601"/>
              <a:ext cx="91563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吞吐率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113377" y="2113769"/>
            <a:ext cx="671979" cy="1162995"/>
            <a:chOff x="5199291" y="2358325"/>
            <a:chExt cx="671979" cy="116299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/>
          </p:blipFill>
          <p:spPr>
            <a:xfrm>
              <a:off x="5251228" y="2358325"/>
              <a:ext cx="542457" cy="550770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5199291" y="3136599"/>
              <a:ext cx="671979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延迟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090925" y="2086381"/>
            <a:ext cx="1524776" cy="1201021"/>
            <a:chOff x="6463063" y="2330937"/>
            <a:chExt cx="1524776" cy="120102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/>
          </p:blipFill>
          <p:spPr>
            <a:xfrm>
              <a:off x="6520398" y="2330937"/>
              <a:ext cx="1283898" cy="61788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6463063" y="3147237"/>
              <a:ext cx="152477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吞吐率</a:t>
              </a:r>
              <a:r>
                <a:rPr lang="en-US" altLang="zh-CN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/</a:t>
              </a:r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延迟</a:t>
              </a: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7825561" y="21690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。。。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78470" y="4014373"/>
            <a:ext cx="2041451" cy="2543067"/>
            <a:chOff x="935667" y="4014373"/>
            <a:chExt cx="2041451" cy="2543067"/>
          </a:xfrm>
        </p:grpSpPr>
        <p:sp>
          <p:nvSpPr>
            <p:cNvPr id="21" name="梯形 20"/>
            <p:cNvSpPr/>
            <p:nvPr/>
          </p:nvSpPr>
          <p:spPr>
            <a:xfrm>
              <a:off x="935667" y="6036445"/>
              <a:ext cx="2041451" cy="520995"/>
            </a:xfrm>
            <a:prstGeom prst="trapezoid">
              <a:avLst>
                <a:gd name="adj" fmla="val 331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梯形 23"/>
            <p:cNvSpPr/>
            <p:nvPr/>
          </p:nvSpPr>
          <p:spPr>
            <a:xfrm>
              <a:off x="1137684" y="5345595"/>
              <a:ext cx="1637416" cy="533809"/>
            </a:xfrm>
            <a:prstGeom prst="trapezoid">
              <a:avLst>
                <a:gd name="adj" fmla="val 355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梯形 24"/>
            <p:cNvSpPr/>
            <p:nvPr/>
          </p:nvSpPr>
          <p:spPr>
            <a:xfrm flipV="1">
              <a:off x="935667" y="4014373"/>
              <a:ext cx="2041451" cy="520995"/>
            </a:xfrm>
            <a:prstGeom prst="trapezoid">
              <a:avLst>
                <a:gd name="adj" fmla="val 331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梯形 25"/>
            <p:cNvSpPr/>
            <p:nvPr/>
          </p:nvSpPr>
          <p:spPr>
            <a:xfrm flipV="1">
              <a:off x="1137024" y="4711586"/>
              <a:ext cx="1637416" cy="533809"/>
            </a:xfrm>
            <a:prstGeom prst="trapezoid">
              <a:avLst>
                <a:gd name="adj" fmla="val 355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490608" y="407906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应用层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490608" y="47500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传输层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90608" y="541244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网络层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234127" y="6079711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数据链路层</a:t>
              </a: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2658137" y="4082898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ea typeface="黑体" panose="02010609060101010101" pitchFamily="49" charset="-122"/>
              </a:rPr>
              <a:t>QoE</a:t>
            </a:r>
            <a:r>
              <a:rPr lang="en-US" altLang="zh-CN" dirty="0">
                <a:ea typeface="黑体" panose="02010609060101010101" pitchFamily="49" charset="-122"/>
              </a:rPr>
              <a:t> (Quality of Experience): </a:t>
            </a:r>
            <a:r>
              <a:rPr lang="zh-CN" altLang="en-US" dirty="0">
                <a:ea typeface="黑体" panose="02010609060101010101" pitchFamily="49" charset="-122"/>
              </a:rPr>
              <a:t>如上，与用户感受相关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658137" y="476540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吞吐率、延迟、完成时间，。。。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658136" y="5427833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ea typeface="黑体" panose="02010609060101010101" pitchFamily="49" charset="-122"/>
              </a:rPr>
              <a:t>QoS</a:t>
            </a:r>
            <a:r>
              <a:rPr lang="en-US" altLang="zh-CN" dirty="0">
                <a:ea typeface="黑体" panose="02010609060101010101" pitchFamily="49" charset="-122"/>
              </a:rPr>
              <a:t> (Quality of Service):</a:t>
            </a:r>
            <a:r>
              <a:rPr lang="zh-CN" altLang="en-US" dirty="0">
                <a:ea typeface="黑体" panose="02010609060101010101" pitchFamily="49" charset="-122"/>
              </a:rPr>
              <a:t> 网络延迟、丢包、延迟抖动，。。。</a:t>
            </a:r>
          </a:p>
        </p:txBody>
      </p:sp>
      <p:sp>
        <p:nvSpPr>
          <p:cNvPr id="32" name="不等于号 31"/>
          <p:cNvSpPr/>
          <p:nvPr/>
        </p:nvSpPr>
        <p:spPr>
          <a:xfrm>
            <a:off x="3562566" y="4452404"/>
            <a:ext cx="630164" cy="323711"/>
          </a:xfrm>
          <a:prstGeom prst="mathNotEqual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上下箭头 34"/>
          <p:cNvSpPr/>
          <p:nvPr/>
        </p:nvSpPr>
        <p:spPr>
          <a:xfrm>
            <a:off x="5405043" y="4501493"/>
            <a:ext cx="302728" cy="877076"/>
          </a:xfrm>
          <a:prstGeom prst="up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0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1" grpId="0"/>
      <p:bldP spid="33" grpId="0"/>
      <p:bldP spid="34" grpId="0"/>
      <p:bldP spid="32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传输性能与用户参与度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13320"/>
          </a:xfrm>
        </p:spPr>
        <p:txBody>
          <a:bodyPr/>
          <a:lstStyle/>
          <a:p>
            <a:r>
              <a:rPr lang="zh-CN" altLang="en-US" dirty="0"/>
              <a:t>视频传输性能对用户观看的影响 </a:t>
            </a:r>
            <a:r>
              <a:rPr lang="en-US" altLang="zh-CN" dirty="0"/>
              <a:t>[</a:t>
            </a:r>
            <a:r>
              <a:rPr lang="en-US" altLang="zh-CN" dirty="0" err="1"/>
              <a:t>Dobrian</a:t>
            </a:r>
            <a:r>
              <a:rPr lang="en-US" altLang="zh-CN" dirty="0"/>
              <a:t> 2011]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0" y="4447952"/>
            <a:ext cx="8935560" cy="19528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158298"/>
            <a:ext cx="6743700" cy="200977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137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理想性能模型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光速网络</a:t>
            </a:r>
            <a:r>
              <a:rPr lang="en-US" altLang="zh-CN" dirty="0"/>
              <a:t>(Networking at the Speed of Light)</a:t>
            </a:r>
            <a:r>
              <a:rPr lang="zh-CN" altLang="en-US" dirty="0"/>
              <a:t>性能模型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sz="2000" dirty="0"/>
              <a:t>文件大小</a:t>
            </a:r>
            <a:r>
              <a:rPr lang="en-US" altLang="zh-CN" sz="2000" dirty="0"/>
              <a:t>: K</a:t>
            </a:r>
          </a:p>
          <a:p>
            <a:r>
              <a:rPr lang="zh-CN" altLang="en-US" sz="2000" dirty="0"/>
              <a:t>网络可用带宽</a:t>
            </a:r>
            <a:r>
              <a:rPr lang="en-US" altLang="zh-CN" sz="2000" dirty="0"/>
              <a:t>: B</a:t>
            </a:r>
          </a:p>
          <a:p>
            <a:r>
              <a:rPr lang="zh-CN" altLang="en-US" sz="2000" dirty="0"/>
              <a:t>光纤传播时延</a:t>
            </a:r>
            <a:r>
              <a:rPr lang="en-US" altLang="zh-CN" sz="2000" dirty="0"/>
              <a:t>: L = 0.6*C</a:t>
            </a:r>
          </a:p>
          <a:p>
            <a:endParaRPr lang="en-US" altLang="zh-CN" sz="2000" dirty="0"/>
          </a:p>
          <a:p>
            <a:r>
              <a:rPr lang="zh-CN" altLang="en-US" dirty="0"/>
              <a:t>理想性能</a:t>
            </a:r>
            <a:endParaRPr lang="en-US" altLang="zh-CN" dirty="0"/>
          </a:p>
          <a:p>
            <a:pPr lvl="1"/>
            <a:r>
              <a:rPr lang="en-US" altLang="zh-CN" dirty="0"/>
              <a:t>T = K / (B * L)</a:t>
            </a:r>
          </a:p>
          <a:p>
            <a:r>
              <a:rPr lang="zh-CN" altLang="en-US" dirty="0"/>
              <a:t>实际性能</a:t>
            </a:r>
            <a:endParaRPr lang="en-US" altLang="zh-CN" dirty="0"/>
          </a:p>
          <a:p>
            <a:pPr lvl="1"/>
            <a:r>
              <a:rPr lang="en-US" altLang="zh-CN" dirty="0"/>
              <a:t>T’ = (10 ~ 100) * 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416" y="2221028"/>
            <a:ext cx="5293584" cy="419621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34210" y="6390853"/>
            <a:ext cx="2372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600" dirty="0">
                <a:ea typeface="黑体" panose="02010609060101010101" pitchFamily="49" charset="-122"/>
              </a:rPr>
              <a:t>[www.telegeography.com]</a:t>
            </a:r>
            <a:endParaRPr lang="zh-CN" altLang="en-US" sz="1600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6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传输性能的例子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ping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www.thesaurus.com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cs typeface="Courier New" panose="02070309020205020404" pitchFamily="49" charset="0"/>
              </a:rPr>
              <a:t>IP</a:t>
            </a:r>
            <a:r>
              <a:rPr lang="zh-CN" altLang="en-US" dirty="0">
                <a:cs typeface="Courier New" panose="02070309020205020404" pitchFamily="49" charset="0"/>
              </a:rPr>
              <a:t>地址： </a:t>
            </a:r>
            <a:r>
              <a:rPr lang="en-US" altLang="zh-CN" dirty="0">
                <a:cs typeface="Courier New" panose="02070309020205020404" pitchFamily="49" charset="0"/>
              </a:rPr>
              <a:t>184.50.87.107</a:t>
            </a:r>
            <a:r>
              <a:rPr lang="zh-CN" altLang="en-US" dirty="0">
                <a:cs typeface="Courier New" panose="02070309020205020404" pitchFamily="49" charset="0"/>
              </a:rPr>
              <a:t>，</a:t>
            </a:r>
            <a:r>
              <a:rPr lang="en-US" altLang="zh-CN" dirty="0">
                <a:cs typeface="Courier New" panose="02070309020205020404" pitchFamily="49" charset="0"/>
              </a:rPr>
              <a:t>RTT</a:t>
            </a:r>
            <a:r>
              <a:rPr lang="zh-CN" altLang="en-US" dirty="0">
                <a:cs typeface="Courier New" panose="02070309020205020404" pitchFamily="49" charset="0"/>
              </a:rPr>
              <a:t>：</a:t>
            </a:r>
            <a:r>
              <a:rPr lang="en-US" altLang="zh-CN" dirty="0">
                <a:cs typeface="Courier New" panose="02070309020205020404" pitchFamily="49" charset="0"/>
              </a:rPr>
              <a:t>40</a:t>
            </a:r>
            <a:r>
              <a:rPr lang="zh-CN" altLang="en-US" dirty="0">
                <a:cs typeface="Courier New" panose="02070309020205020404" pitchFamily="49" charset="0"/>
              </a:rPr>
              <a:t>毫秒</a:t>
            </a:r>
            <a:endParaRPr lang="en-US" altLang="zh-CN" dirty="0"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http://www.thesaurus.com/</a:t>
            </a:r>
            <a:endParaRPr lang="en-US" altLang="zh-CN" sz="2000" dirty="0"/>
          </a:p>
          <a:p>
            <a:pPr lvl="1"/>
            <a:r>
              <a:rPr lang="zh-CN" altLang="en-US" dirty="0">
                <a:cs typeface="Courier New" panose="02070309020205020404" pitchFamily="49" charset="0"/>
              </a:rPr>
              <a:t>文件大小：</a:t>
            </a:r>
            <a:r>
              <a:rPr lang="en-US" altLang="zh-CN" dirty="0">
                <a:cs typeface="Courier New" panose="02070309020205020404" pitchFamily="49" charset="0"/>
              </a:rPr>
              <a:t>52KB</a:t>
            </a:r>
            <a:r>
              <a:rPr lang="zh-CN" altLang="en-US" dirty="0">
                <a:cs typeface="Courier New" panose="02070309020205020404" pitchFamily="49" charset="0"/>
              </a:rPr>
              <a:t>，用时：</a:t>
            </a:r>
            <a:r>
              <a:rPr lang="en-US" altLang="zh-CN" dirty="0">
                <a:cs typeface="Courier New" panose="02070309020205020404" pitchFamily="49" charset="0"/>
              </a:rPr>
              <a:t>0.6</a:t>
            </a:r>
            <a:r>
              <a:rPr lang="zh-CN" altLang="en-US" dirty="0">
                <a:cs typeface="Courier New" panose="02070309020205020404" pitchFamily="49" charset="0"/>
              </a:rPr>
              <a:t>秒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endParaRPr lang="en-US" altLang="zh-CN" dirty="0">
              <a:cs typeface="Courier New" panose="02070309020205020404" pitchFamily="49" charset="0"/>
            </a:endParaRPr>
          </a:p>
          <a:p>
            <a:r>
              <a:rPr lang="zh-CN" altLang="en-US" dirty="0">
                <a:cs typeface="Courier New" panose="02070309020205020404" pitchFamily="49" charset="0"/>
              </a:rPr>
              <a:t>性能比较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cs typeface="Courier New" panose="02070309020205020404" pitchFamily="49" charset="0"/>
              </a:rPr>
              <a:t>源、目的节点间的距离不超过</a:t>
            </a:r>
            <a:r>
              <a:rPr lang="en-US" altLang="zh-CN" dirty="0">
                <a:cs typeface="Courier New" panose="02070309020205020404" pitchFamily="49" charset="0"/>
              </a:rPr>
              <a:t>100KM</a:t>
            </a:r>
            <a:r>
              <a:rPr lang="zh-CN" altLang="en-US" dirty="0">
                <a:cs typeface="Courier New" panose="02070309020205020404" pitchFamily="49" charset="0"/>
              </a:rPr>
              <a:t>，直线光纤的往返时延不超过</a:t>
            </a:r>
            <a:r>
              <a:rPr lang="en-US" altLang="zh-CN" dirty="0">
                <a:cs typeface="Courier New" panose="02070309020205020404" pitchFamily="49" charset="0"/>
              </a:rPr>
              <a:t>1</a:t>
            </a:r>
            <a:r>
              <a:rPr lang="zh-CN" altLang="en-US" dirty="0">
                <a:cs typeface="Courier New" panose="02070309020205020404" pitchFamily="49" charset="0"/>
              </a:rPr>
              <a:t>毫秒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cs typeface="Courier New" panose="02070309020205020404" pitchFamily="49" charset="0"/>
              </a:rPr>
              <a:t>按光速网络模型计算，时延性能相差</a:t>
            </a:r>
            <a:r>
              <a:rPr lang="en-US" altLang="zh-CN" dirty="0">
                <a:cs typeface="Courier New" panose="02070309020205020404" pitchFamily="49" charset="0"/>
              </a:rPr>
              <a:t>40</a:t>
            </a:r>
            <a:r>
              <a:rPr lang="zh-CN" altLang="en-US" dirty="0">
                <a:cs typeface="Courier New" panose="02070309020205020404" pitchFamily="49" charset="0"/>
              </a:rPr>
              <a:t>倍，传输性能相差</a:t>
            </a:r>
            <a:r>
              <a:rPr lang="en-US" altLang="zh-CN" dirty="0">
                <a:cs typeface="Courier New" panose="02070309020205020404" pitchFamily="49" charset="0"/>
              </a:rPr>
              <a:t>600</a:t>
            </a:r>
            <a:r>
              <a:rPr lang="zh-CN" altLang="en-US" dirty="0">
                <a:cs typeface="Courier New" panose="02070309020205020404" pitchFamily="49" charset="0"/>
              </a:rPr>
              <a:t>倍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endParaRPr lang="en-US" altLang="zh-CN" dirty="0"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84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网络延迟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网络延迟 </a:t>
            </a:r>
            <a:r>
              <a:rPr lang="en-US" altLang="zh-CN" dirty="0">
                <a:solidFill>
                  <a:srgbClr val="0070C0"/>
                </a:solidFill>
              </a:rPr>
              <a:t>= </a:t>
            </a:r>
            <a:r>
              <a:rPr lang="zh-CN" altLang="en-US" dirty="0">
                <a:solidFill>
                  <a:srgbClr val="0070C0"/>
                </a:solidFill>
              </a:rPr>
              <a:t>传播时延 </a:t>
            </a:r>
            <a:r>
              <a:rPr lang="en-US" altLang="zh-CN" dirty="0">
                <a:solidFill>
                  <a:srgbClr val="0070C0"/>
                </a:solidFill>
              </a:rPr>
              <a:t>+ </a:t>
            </a:r>
            <a:r>
              <a:rPr lang="zh-CN" altLang="en-US" dirty="0">
                <a:solidFill>
                  <a:srgbClr val="0070C0"/>
                </a:solidFill>
              </a:rPr>
              <a:t>发送延迟 </a:t>
            </a:r>
            <a:r>
              <a:rPr lang="en-US" altLang="zh-CN" dirty="0">
                <a:solidFill>
                  <a:srgbClr val="0070C0"/>
                </a:solidFill>
              </a:rPr>
              <a:t>+ </a:t>
            </a:r>
            <a:r>
              <a:rPr lang="zh-CN" altLang="en-US" dirty="0">
                <a:solidFill>
                  <a:srgbClr val="0070C0"/>
                </a:solidFill>
              </a:rPr>
              <a:t>队列延迟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传播时延 </a:t>
            </a:r>
            <a:r>
              <a:rPr lang="en-US" altLang="zh-CN" dirty="0"/>
              <a:t>:= </a:t>
            </a:r>
            <a:r>
              <a:rPr lang="zh-CN" altLang="en-US" dirty="0"/>
              <a:t>传播距离 </a:t>
            </a:r>
            <a:r>
              <a:rPr lang="en-US" altLang="zh-CN" dirty="0"/>
              <a:t>/ (0.6 x </a:t>
            </a:r>
            <a:r>
              <a:rPr lang="zh-CN" altLang="en-US" dirty="0"/>
              <a:t>光速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传播距离通常大于地理距离</a:t>
            </a:r>
            <a:endParaRPr lang="en-US" altLang="zh-CN" dirty="0"/>
          </a:p>
          <a:p>
            <a:r>
              <a:rPr lang="zh-CN" altLang="en-US" dirty="0"/>
              <a:t>发送延迟</a:t>
            </a:r>
            <a:r>
              <a:rPr lang="en-US" altLang="zh-CN" dirty="0"/>
              <a:t> := </a:t>
            </a:r>
            <a:r>
              <a:rPr lang="zh-CN" altLang="en-US" dirty="0"/>
              <a:t>数据从端节点进入到传输介质所需要的时间</a:t>
            </a:r>
            <a:endParaRPr lang="en-US" altLang="zh-CN" dirty="0"/>
          </a:p>
          <a:p>
            <a:pPr lvl="1"/>
            <a:r>
              <a:rPr lang="zh-CN" altLang="en-US" dirty="0"/>
              <a:t>发送端设备的发送延迟最多可达</a:t>
            </a:r>
            <a:r>
              <a:rPr lang="en-US" altLang="zh-CN" dirty="0"/>
              <a:t>4</a:t>
            </a:r>
            <a:r>
              <a:rPr lang="zh-CN" altLang="en-US" dirty="0"/>
              <a:t>秒 </a:t>
            </a:r>
            <a:r>
              <a:rPr lang="en-US" altLang="zh-CN" dirty="0"/>
              <a:t>[</a:t>
            </a:r>
            <a:r>
              <a:rPr lang="en-US" altLang="zh-CN" dirty="0" err="1"/>
              <a:t>Guo</a:t>
            </a:r>
            <a:r>
              <a:rPr lang="en-US" altLang="zh-CN" dirty="0"/>
              <a:t> 2016]</a:t>
            </a:r>
            <a:endParaRPr lang="zh-CN" altLang="en-US" dirty="0"/>
          </a:p>
          <a:p>
            <a:r>
              <a:rPr lang="zh-CN" altLang="en-US" dirty="0"/>
              <a:t>队列延迟 </a:t>
            </a:r>
            <a:r>
              <a:rPr lang="en-US" altLang="zh-CN" dirty="0"/>
              <a:t>:= </a:t>
            </a:r>
            <a:r>
              <a:rPr lang="zh-CN" altLang="en-US" dirty="0"/>
              <a:t>队列长度 </a:t>
            </a:r>
            <a:r>
              <a:rPr lang="en-US" altLang="zh-CN" dirty="0"/>
              <a:t>/ </a:t>
            </a:r>
            <a:r>
              <a:rPr lang="zh-CN" altLang="en-US" dirty="0"/>
              <a:t>处理速度</a:t>
            </a:r>
            <a:endParaRPr lang="en-US" altLang="zh-CN" dirty="0"/>
          </a:p>
          <a:p>
            <a:pPr lvl="1"/>
            <a:r>
              <a:rPr lang="zh-CN" altLang="en-US" dirty="0"/>
              <a:t>网络中间设备为了减少丢包而增大</a:t>
            </a:r>
            <a:r>
              <a:rPr lang="en-US" altLang="zh-CN" dirty="0"/>
              <a:t>Buffer</a:t>
            </a:r>
            <a:r>
              <a:rPr lang="zh-CN" altLang="en-US" dirty="0"/>
              <a:t>，造成了队列延迟增大，该问题叫做</a:t>
            </a:r>
            <a:r>
              <a:rPr lang="en-US" altLang="zh-CN" dirty="0" err="1"/>
              <a:t>BufferBloat</a:t>
            </a:r>
            <a:r>
              <a:rPr lang="en-US" altLang="zh-CN" dirty="0"/>
              <a:t> [</a:t>
            </a:r>
            <a:r>
              <a:rPr lang="en-US" altLang="zh-CN" dirty="0" err="1"/>
              <a:t>Gettys</a:t>
            </a:r>
            <a:r>
              <a:rPr lang="en-US" altLang="zh-CN" dirty="0"/>
              <a:t> 2011]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324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Android/Linux</a:t>
            </a:r>
            <a:r>
              <a:rPr lang="zh-CN" altLang="en-US" dirty="0"/>
              <a:t>设备的发送延迟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97" y="1432515"/>
            <a:ext cx="4214351" cy="48087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326" y="1432515"/>
            <a:ext cx="4551674" cy="19838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837258"/>
            <a:ext cx="4551674" cy="24040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97442" y="2243467"/>
            <a:ext cx="1945758" cy="669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65793" y="3501987"/>
            <a:ext cx="1823974" cy="580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76426" y="4391746"/>
            <a:ext cx="1823974" cy="488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65793" y="5225355"/>
            <a:ext cx="1823974" cy="488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13183" y="642206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Guo</a:t>
            </a:r>
            <a:r>
              <a:rPr lang="en-US" altLang="zh-CN" dirty="0"/>
              <a:t> 2016]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7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队列延迟引起的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67" y="1375084"/>
            <a:ext cx="3977019" cy="24033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3778463"/>
            <a:ext cx="473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移动数据网络中的</a:t>
            </a:r>
            <a:r>
              <a:rPr lang="en-US" altLang="zh-CN" dirty="0" err="1">
                <a:ea typeface="楷体" panose="02010609060101010101" pitchFamily="49" charset="-122"/>
              </a:rPr>
              <a:t>BufferBloat</a:t>
            </a:r>
            <a:r>
              <a:rPr lang="zh-CN" altLang="en-US" dirty="0">
                <a:ea typeface="楷体" panose="02010609060101010101" pitchFamily="49" charset="-122"/>
              </a:rPr>
              <a:t>问题 </a:t>
            </a:r>
            <a:r>
              <a:rPr lang="en-US" altLang="zh-CN" dirty="0">
                <a:ea typeface="楷体" panose="02010609060101010101" pitchFamily="49" charset="-122"/>
              </a:rPr>
              <a:t>[Jiang 2012]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447" y="1400256"/>
            <a:ext cx="4012786" cy="237820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59072" y="3785188"/>
            <a:ext cx="428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Internet</a:t>
            </a:r>
            <a:r>
              <a:rPr lang="zh-CN" altLang="en-US" dirty="0">
                <a:ea typeface="楷体" panose="02010609060101010101" pitchFamily="49" charset="-122"/>
              </a:rPr>
              <a:t>边缘网络的</a:t>
            </a:r>
            <a:r>
              <a:rPr lang="en-US" altLang="zh-CN" dirty="0">
                <a:ea typeface="楷体" panose="02010609060101010101" pitchFamily="49" charset="-122"/>
              </a:rPr>
              <a:t>RTT</a:t>
            </a:r>
            <a:r>
              <a:rPr lang="zh-CN" altLang="en-US" dirty="0">
                <a:ea typeface="楷体" panose="02010609060101010101" pitchFamily="49" charset="-122"/>
              </a:rPr>
              <a:t>分布 </a:t>
            </a:r>
            <a:r>
              <a:rPr lang="en-US" altLang="zh-CN" dirty="0">
                <a:ea typeface="楷体" panose="02010609060101010101" pitchFamily="49" charset="-122"/>
              </a:rPr>
              <a:t>[Allman 2013]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4125430"/>
            <a:ext cx="8229600" cy="2626244"/>
          </a:xfrm>
        </p:spPr>
        <p:txBody>
          <a:bodyPr/>
          <a:lstStyle/>
          <a:p>
            <a:r>
              <a:rPr lang="zh-CN" altLang="en-US" sz="2000" dirty="0"/>
              <a:t>移动网络的</a:t>
            </a:r>
            <a:r>
              <a:rPr lang="en-US" altLang="zh-CN" sz="2000" dirty="0" err="1"/>
              <a:t>BufferBloat</a:t>
            </a:r>
            <a:r>
              <a:rPr lang="zh-CN" altLang="en-US" sz="2000" dirty="0"/>
              <a:t>问题比固网中更严重</a:t>
            </a:r>
            <a:endParaRPr lang="en-US" altLang="zh-CN" sz="2000" dirty="0"/>
          </a:p>
          <a:p>
            <a:pPr lvl="1"/>
            <a:r>
              <a:rPr lang="zh-CN" altLang="en-US" sz="1800" dirty="0"/>
              <a:t>移动网络为了达到</a:t>
            </a:r>
            <a:r>
              <a:rPr lang="en-US" altLang="zh-CN" sz="1800" dirty="0" err="1"/>
              <a:t>QoS</a:t>
            </a:r>
            <a:r>
              <a:rPr lang="zh-CN" altLang="en-US" sz="1800" dirty="0"/>
              <a:t>要求，在基站部署了大量的</a:t>
            </a:r>
            <a:r>
              <a:rPr lang="en-US" altLang="zh-CN" sz="1800" dirty="0"/>
              <a:t>buffer</a:t>
            </a:r>
          </a:p>
          <a:p>
            <a:r>
              <a:rPr lang="en-US" altLang="zh-CN" sz="2000" dirty="0" err="1"/>
              <a:t>BufferBloat</a:t>
            </a:r>
            <a:r>
              <a:rPr lang="zh-CN" altLang="en-US" sz="2000" dirty="0"/>
              <a:t>问题具有瞬时性</a:t>
            </a:r>
            <a:endParaRPr lang="en-US" altLang="zh-CN" sz="2000" dirty="0"/>
          </a:p>
          <a:p>
            <a:pPr lvl="1"/>
            <a:r>
              <a:rPr lang="zh-CN" altLang="en-US" sz="1600" dirty="0"/>
              <a:t>不会一直存在；一旦发生，对网络传输性能影响非常大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BufferBloat</a:t>
            </a:r>
            <a:r>
              <a:rPr lang="zh-CN" altLang="en-US" sz="1600" dirty="0"/>
              <a:t>通常对延迟敏感的流（例如，</a:t>
            </a:r>
            <a:r>
              <a:rPr lang="en-US" altLang="zh-CN" sz="1600" dirty="0"/>
              <a:t>Web</a:t>
            </a:r>
            <a:r>
              <a:rPr lang="zh-CN" altLang="en-US" sz="1600" dirty="0"/>
              <a:t>搜索）影响非常大，对以吞吐率为目标的流（例如，大文件下载）影响不大</a:t>
            </a:r>
            <a:endParaRPr lang="en-US" altLang="zh-CN" dirty="0"/>
          </a:p>
          <a:p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056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</a:t>
            </a:r>
            <a:r>
              <a:rPr lang="zh-CN" altLang="en-US" dirty="0"/>
              <a:t>与传输性能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856922" cy="2138194"/>
          </a:xfrm>
        </p:spPr>
        <p:txBody>
          <a:bodyPr/>
          <a:lstStyle/>
          <a:p>
            <a:r>
              <a:rPr lang="zh-CN" altLang="en-US" dirty="0"/>
              <a:t>给定带宽和延迟，端节点单位时间内可发送的数据是固定的</a:t>
            </a:r>
            <a:endParaRPr lang="en-US" altLang="zh-CN" dirty="0"/>
          </a:p>
          <a:p>
            <a:pPr lvl="1"/>
            <a:r>
              <a:rPr lang="en-US" altLang="zh-CN" dirty="0"/>
              <a:t>BDP = </a:t>
            </a:r>
            <a:r>
              <a:rPr lang="en-US" altLang="zh-CN" dirty="0" err="1"/>
              <a:t>Bw</a:t>
            </a:r>
            <a:r>
              <a:rPr lang="en-US" altLang="zh-CN" dirty="0"/>
              <a:t> * Delay </a:t>
            </a:r>
          </a:p>
          <a:p>
            <a:pPr lvl="1"/>
            <a:r>
              <a:rPr lang="zh-CN" altLang="en-US" dirty="0"/>
              <a:t>发送方单位时间内发送的数据叫做在途数据量（</a:t>
            </a:r>
            <a:r>
              <a:rPr lang="en-US" altLang="zh-CN" dirty="0"/>
              <a:t>inflight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Inflight</a:t>
            </a:r>
            <a:r>
              <a:rPr lang="zh-CN" altLang="en-US" dirty="0"/>
              <a:t>值在合理范围内，才能同时获得高吞吐率与低延迟 </a:t>
            </a:r>
            <a:r>
              <a:rPr lang="en-GB" altLang="zh-CN" sz="1800" dirty="0"/>
              <a:t>[Cardwell 2016] </a:t>
            </a:r>
            <a:endParaRPr lang="en-US" altLang="zh-CN" sz="18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10" y="3455580"/>
            <a:ext cx="6013237" cy="3327991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647507" y="4253023"/>
            <a:ext cx="159488" cy="2371061"/>
            <a:chOff x="2647507" y="4253023"/>
            <a:chExt cx="159488" cy="2371061"/>
          </a:xfrm>
        </p:grpSpPr>
        <p:sp>
          <p:nvSpPr>
            <p:cNvPr id="26" name="椭圆 25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925339" y="4253023"/>
            <a:ext cx="159488" cy="2371061"/>
            <a:chOff x="2647507" y="4253023"/>
            <a:chExt cx="159488" cy="2371061"/>
          </a:xfrm>
        </p:grpSpPr>
        <p:sp>
          <p:nvSpPr>
            <p:cNvPr id="31" name="椭圆 30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3250018" y="4253023"/>
            <a:ext cx="159488" cy="2371061"/>
            <a:chOff x="2647507" y="4253023"/>
            <a:chExt cx="159488" cy="2371061"/>
          </a:xfrm>
        </p:grpSpPr>
        <p:sp>
          <p:nvSpPr>
            <p:cNvPr id="34" name="椭圆 33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灯片编号占位符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5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吞吐率与流完成时间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为什么吞吐率不能刻画所有应用的性能？</a:t>
            </a:r>
            <a:r>
              <a:rPr lang="en-US" altLang="zh-CN" dirty="0"/>
              <a:t>[</a:t>
            </a:r>
            <a:r>
              <a:rPr lang="en-GB" altLang="zh-CN" dirty="0" err="1"/>
              <a:t>Dukkipati</a:t>
            </a:r>
            <a:r>
              <a:rPr lang="en-GB" altLang="zh-CN" dirty="0"/>
              <a:t> 2006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传输控制协议</a:t>
            </a:r>
            <a:r>
              <a:rPr lang="en-US" altLang="zh-CN" dirty="0"/>
              <a:t>TCP</a:t>
            </a:r>
            <a:r>
              <a:rPr lang="zh-CN" altLang="en-US" dirty="0"/>
              <a:t>使用慢启动机制探测可用网络带宽</a:t>
            </a:r>
            <a:endParaRPr lang="en-US" altLang="zh-CN" dirty="0"/>
          </a:p>
          <a:p>
            <a:pPr lvl="1"/>
            <a:r>
              <a:rPr lang="zh-CN" altLang="en-US" dirty="0"/>
              <a:t>对于较小的传输文件，在未探测到可用带宽上限时传输已经结束</a:t>
            </a:r>
            <a:endParaRPr lang="en-US" altLang="zh-CN" dirty="0"/>
          </a:p>
          <a:p>
            <a:pPr lvl="1"/>
            <a:r>
              <a:rPr lang="en-US" altLang="zh-CN" dirty="0"/>
              <a:t>Log2(K / 3pkts) * RTT </a:t>
            </a:r>
            <a:r>
              <a:rPr lang="en-US" altLang="zh-CN" dirty="0">
                <a:solidFill>
                  <a:srgbClr val="0070C0"/>
                </a:solidFill>
              </a:rPr>
              <a:t>vs</a:t>
            </a:r>
            <a:r>
              <a:rPr lang="en-US" altLang="zh-CN" dirty="0"/>
              <a:t> K/B * RTT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880" y="3503633"/>
            <a:ext cx="4763385" cy="3354367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24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传输的性能问题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606565"/>
          </a:xfrm>
        </p:spPr>
        <p:txBody>
          <a:bodyPr/>
          <a:lstStyle/>
          <a:p>
            <a:r>
              <a:rPr lang="zh-CN" altLang="en-US" dirty="0"/>
              <a:t>现有</a:t>
            </a:r>
            <a:r>
              <a:rPr lang="en-US" altLang="zh-CN" dirty="0"/>
              <a:t>TCP</a:t>
            </a:r>
            <a:r>
              <a:rPr lang="zh-CN" altLang="en-US" dirty="0"/>
              <a:t>的传输控制策略过于保守</a:t>
            </a:r>
            <a:endParaRPr lang="en-US" altLang="zh-CN" dirty="0"/>
          </a:p>
          <a:p>
            <a:pPr lvl="1"/>
            <a:r>
              <a:rPr lang="zh-CN" altLang="en-US" dirty="0"/>
              <a:t>拥塞避免：判断网络拥塞后，发送速率减半</a:t>
            </a:r>
            <a:endParaRPr lang="en-US" altLang="zh-CN" dirty="0"/>
          </a:p>
          <a:p>
            <a:pPr lvl="1"/>
            <a:r>
              <a:rPr lang="zh-CN" altLang="en-US" dirty="0"/>
              <a:t>快速重传：后发的数据包先收到确认，判断网络丢包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39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06044" y="3363090"/>
            <a:ext cx="4101725" cy="2708101"/>
            <a:chOff x="1663282" y="4077070"/>
            <a:chExt cx="5341596" cy="3547368"/>
          </a:xfrm>
        </p:grpSpPr>
        <p:sp>
          <p:nvSpPr>
            <p:cNvPr id="6" name="TextBox 4"/>
            <p:cNvSpPr txBox="1"/>
            <p:nvPr/>
          </p:nvSpPr>
          <p:spPr>
            <a:xfrm rot="16200000">
              <a:off x="1108082" y="5115545"/>
              <a:ext cx="1525700" cy="4152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吞吐率 </a:t>
              </a:r>
              <a:r>
                <a:rPr lang="en-US" altLang="zh-CN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(Mbps)</a:t>
              </a:r>
              <a:endParaRPr lang="zh-CN" altLang="en-US" sz="1200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" name="TextBox 5"/>
            <p:cNvSpPr txBox="1"/>
            <p:nvPr/>
          </p:nvSpPr>
          <p:spPr>
            <a:xfrm>
              <a:off x="6210622" y="6864931"/>
              <a:ext cx="794256" cy="27571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丢包率</a:t>
              </a:r>
              <a:r>
                <a:rPr lang="en-US" altLang="zh-CN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(%)</a:t>
              </a:r>
              <a:endParaRPr lang="zh-CN" altLang="en-US" sz="1200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8" name="图表 7"/>
            <p:cNvGraphicFramePr/>
            <p:nvPr>
              <p:extLst>
                <p:ext uri="{D42A27DB-BD31-4B8C-83A1-F6EECF244321}">
                  <p14:modId xmlns:p14="http://schemas.microsoft.com/office/powerpoint/2010/main" val="2506670705"/>
                </p:ext>
              </p:extLst>
            </p:nvPr>
          </p:nvGraphicFramePr>
          <p:xfrm>
            <a:off x="2090239" y="4077070"/>
            <a:ext cx="4800531" cy="34716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" name="TextBox 7"/>
            <p:cNvSpPr txBox="1"/>
            <p:nvPr/>
          </p:nvSpPr>
          <p:spPr>
            <a:xfrm>
              <a:off x="2605398" y="7059843"/>
              <a:ext cx="3191215" cy="56459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0" name="Group 186"/>
          <p:cNvGrpSpPr/>
          <p:nvPr/>
        </p:nvGrpSpPr>
        <p:grpSpPr>
          <a:xfrm>
            <a:off x="4370353" y="3354059"/>
            <a:ext cx="4847599" cy="2750017"/>
            <a:chOff x="3389320" y="875251"/>
            <a:chExt cx="5400600" cy="3888433"/>
          </a:xfrm>
        </p:grpSpPr>
        <p:graphicFrame>
          <p:nvGraphicFramePr>
            <p:cNvPr id="11" name="Chart 17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77342819"/>
                </p:ext>
              </p:extLst>
            </p:nvPr>
          </p:nvGraphicFramePr>
          <p:xfrm>
            <a:off x="3389320" y="875251"/>
            <a:ext cx="5400600" cy="38884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2" name="Straight Arrow Connector 174"/>
            <p:cNvCxnSpPr/>
            <p:nvPr/>
          </p:nvCxnSpPr>
          <p:spPr bwMode="auto">
            <a:xfrm>
              <a:off x="6145983" y="2238736"/>
              <a:ext cx="8640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3" name="Straight Arrow Connector 190"/>
            <p:cNvCxnSpPr/>
            <p:nvPr/>
          </p:nvCxnSpPr>
          <p:spPr bwMode="auto">
            <a:xfrm flipV="1">
              <a:off x="5508500" y="2241990"/>
              <a:ext cx="540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4" name="Straight Arrow Connector 192"/>
            <p:cNvCxnSpPr/>
            <p:nvPr/>
          </p:nvCxnSpPr>
          <p:spPr bwMode="auto">
            <a:xfrm flipV="1">
              <a:off x="7375331" y="1857665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5" name="Straight Arrow Connector 193"/>
            <p:cNvCxnSpPr/>
            <p:nvPr/>
          </p:nvCxnSpPr>
          <p:spPr bwMode="auto">
            <a:xfrm>
              <a:off x="7591331" y="1877465"/>
              <a:ext cx="282605" cy="153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6" name="Straight Arrow Connector 195"/>
            <p:cNvCxnSpPr/>
            <p:nvPr/>
          </p:nvCxnSpPr>
          <p:spPr bwMode="auto">
            <a:xfrm flipV="1">
              <a:off x="7873936" y="1853558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7" name="Straight Arrow Connector 196"/>
            <p:cNvCxnSpPr/>
            <p:nvPr/>
          </p:nvCxnSpPr>
          <p:spPr bwMode="auto">
            <a:xfrm flipV="1">
              <a:off x="4978040" y="2662258"/>
              <a:ext cx="17106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18" name="TextBox 205"/>
            <p:cNvSpPr txBox="1"/>
            <p:nvPr/>
          </p:nvSpPr>
          <p:spPr>
            <a:xfrm>
              <a:off x="5508500" y="2336682"/>
              <a:ext cx="897252" cy="37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timeout </a:t>
              </a:r>
            </a:p>
          </p:txBody>
        </p:sp>
        <p:sp>
          <p:nvSpPr>
            <p:cNvPr id="19" name="TextBox 208"/>
            <p:cNvSpPr txBox="1"/>
            <p:nvPr/>
          </p:nvSpPr>
          <p:spPr>
            <a:xfrm>
              <a:off x="6434746" y="2285597"/>
              <a:ext cx="897252" cy="37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timeout </a:t>
              </a:r>
            </a:p>
          </p:txBody>
        </p:sp>
        <p:sp>
          <p:nvSpPr>
            <p:cNvPr id="20" name="TextBox 209"/>
            <p:cNvSpPr txBox="1"/>
            <p:nvPr/>
          </p:nvSpPr>
          <p:spPr>
            <a:xfrm>
              <a:off x="7375331" y="1898797"/>
              <a:ext cx="897252" cy="37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timeout 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929479" y="6013406"/>
            <a:ext cx="307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TCP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在不同网络环境的吞吐率</a:t>
            </a:r>
          </a:p>
        </p:txBody>
      </p:sp>
      <p:sp>
        <p:nvSpPr>
          <p:cNvPr id="22" name="矩形 21"/>
          <p:cNvSpPr/>
          <p:nvPr/>
        </p:nvSpPr>
        <p:spPr>
          <a:xfrm>
            <a:off x="5647404" y="5953967"/>
            <a:ext cx="2611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TCP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丢包恢复效率的例子</a:t>
            </a:r>
          </a:p>
        </p:txBody>
      </p:sp>
    </p:spTree>
    <p:extLst>
      <p:ext uri="{BB962C8B-B14F-4D97-AF65-F5344CB8AC3E}">
        <p14:creationId xmlns:p14="http://schemas.microsoft.com/office/powerpoint/2010/main" val="45371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分数构成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实验：</a:t>
                </a:r>
                <a:r>
                  <a:rPr lang="en-US" altLang="zh-CN" dirty="0"/>
                  <a:t>80%</a:t>
                </a:r>
                <a:r>
                  <a:rPr lang="zh-CN" altLang="en-US" dirty="0"/>
                  <a:t>，学术报告：</a:t>
                </a:r>
                <a:r>
                  <a:rPr lang="en-US" altLang="zh-CN" dirty="0"/>
                  <a:t>20%</a:t>
                </a:r>
              </a:p>
              <a:p>
                <a:pPr lvl="1"/>
                <a:r>
                  <a:rPr lang="zh-CN" altLang="en-US" dirty="0"/>
                  <a:t>机动加分：课堂表现</a:t>
                </a:r>
              </a:p>
              <a:p>
                <a:r>
                  <a:rPr lang="zh-CN" altLang="en-US" dirty="0"/>
                  <a:t>每次实验满分计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分，共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次实验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实验总成绩：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/12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∗8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实验报告迟交怎么办？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222410748"/>
              </p:ext>
            </p:extLst>
          </p:nvPr>
        </p:nvGraphicFramePr>
        <p:xfrm>
          <a:off x="1881961" y="4098129"/>
          <a:ext cx="4622526" cy="2381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2239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传输中的其它开销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数据传输前的流程</a:t>
            </a:r>
            <a:endParaRPr lang="en-US" altLang="zh-CN" dirty="0"/>
          </a:p>
          <a:p>
            <a:pPr lvl="1"/>
            <a:r>
              <a:rPr lang="en-US" altLang="zh-CN" dirty="0"/>
              <a:t>DNS</a:t>
            </a:r>
            <a:r>
              <a:rPr lang="zh-CN" altLang="en-US" dirty="0"/>
              <a:t>解析：将域名解析到特定的</a:t>
            </a:r>
            <a:r>
              <a:rPr lang="en-US" altLang="zh-CN" dirty="0"/>
              <a:t>IP</a:t>
            </a:r>
            <a:r>
              <a:rPr lang="zh-CN" altLang="en-US" dirty="0"/>
              <a:t>地址，通常花费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三次握手：建立连接，需要花费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40</a:t>
            </a:fld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95692" y="3406337"/>
            <a:ext cx="5521499" cy="2906058"/>
            <a:chOff x="712381" y="3459500"/>
            <a:chExt cx="5521499" cy="2906058"/>
          </a:xfrm>
        </p:grpSpPr>
        <p:grpSp>
          <p:nvGrpSpPr>
            <p:cNvPr id="5" name="组合 4"/>
            <p:cNvGrpSpPr/>
            <p:nvPr/>
          </p:nvGrpSpPr>
          <p:grpSpPr>
            <a:xfrm>
              <a:off x="712381" y="3820838"/>
              <a:ext cx="4860856" cy="2323126"/>
              <a:chOff x="183473" y="2653818"/>
              <a:chExt cx="7271727" cy="3486396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4308" y="3961419"/>
                <a:ext cx="690892" cy="632432"/>
              </a:xfrm>
              <a:prstGeom prst="rect">
                <a:avLst/>
              </a:prstGeom>
            </p:spPr>
          </p:pic>
          <p:grpSp>
            <p:nvGrpSpPr>
              <p:cNvPr id="7" name="组合 6"/>
              <p:cNvGrpSpPr/>
              <p:nvPr/>
            </p:nvGrpSpPr>
            <p:grpSpPr>
              <a:xfrm>
                <a:off x="183473" y="2653818"/>
                <a:ext cx="7063308" cy="3486396"/>
                <a:chOff x="183473" y="2653818"/>
                <a:chExt cx="7063308" cy="3486396"/>
              </a:xfrm>
            </p:grpSpPr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661" y="3804994"/>
                  <a:ext cx="835371" cy="547442"/>
                </a:xfrm>
                <a:prstGeom prst="rect">
                  <a:avLst/>
                </a:prstGeom>
              </p:spPr>
            </p:pic>
            <p:sp>
              <p:nvSpPr>
                <p:cNvPr id="9" name="矩形 8"/>
                <p:cNvSpPr/>
                <p:nvPr/>
              </p:nvSpPr>
              <p:spPr>
                <a:xfrm>
                  <a:off x="183473" y="4474421"/>
                  <a:ext cx="18055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/>
                    <a:t>pc1.cs.ucas.ac.cn</a:t>
                  </a:r>
                  <a:endParaRPr lang="zh-CN" altLang="en-US" b="1" dirty="0"/>
                </a:p>
              </p:txBody>
            </p:sp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6996" y="3804994"/>
                  <a:ext cx="690892" cy="632432"/>
                </a:xfrm>
                <a:prstGeom prst="rect">
                  <a:avLst/>
                </a:prstGeom>
              </p:spPr>
            </p:pic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0482" y="3841989"/>
                  <a:ext cx="690892" cy="632432"/>
                </a:xfrm>
                <a:prstGeom prst="rect">
                  <a:avLst/>
                </a:prstGeom>
              </p:spPr>
            </p:pic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5889" y="2653818"/>
                  <a:ext cx="690892" cy="632432"/>
                </a:xfrm>
                <a:prstGeom prst="rect">
                  <a:avLst/>
                </a:prstGeom>
              </p:spPr>
            </p:pic>
            <p:pic>
              <p:nvPicPr>
                <p:cNvPr id="13" name="图片 1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740" y="5507782"/>
                  <a:ext cx="690892" cy="632432"/>
                </a:xfrm>
                <a:prstGeom prst="rect">
                  <a:avLst/>
                </a:prstGeom>
              </p:spPr>
            </p:pic>
            <p:cxnSp>
              <p:nvCxnSpPr>
                <p:cNvPr id="14" name="直接箭头连接符 13"/>
                <p:cNvCxnSpPr/>
                <p:nvPr/>
              </p:nvCxnSpPr>
              <p:spPr>
                <a:xfrm>
                  <a:off x="1798832" y="3984173"/>
                  <a:ext cx="91440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/>
                <p:nvPr/>
              </p:nvCxnSpPr>
              <p:spPr>
                <a:xfrm flipH="1">
                  <a:off x="1777148" y="4272192"/>
                  <a:ext cx="88165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/>
                <p:cNvCxnSpPr/>
                <p:nvPr/>
              </p:nvCxnSpPr>
              <p:spPr>
                <a:xfrm>
                  <a:off x="3573204" y="3984173"/>
                  <a:ext cx="92528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/>
                <p:cNvCxnSpPr/>
                <p:nvPr/>
              </p:nvCxnSpPr>
              <p:spPr>
                <a:xfrm flipH="1">
                  <a:off x="3573204" y="4253842"/>
                  <a:ext cx="92528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/>
                <p:nvPr/>
              </p:nvCxnSpPr>
              <p:spPr>
                <a:xfrm flipV="1">
                  <a:off x="5271374" y="3080658"/>
                  <a:ext cx="957943" cy="66990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/>
                <p:cNvCxnSpPr/>
                <p:nvPr/>
              </p:nvCxnSpPr>
              <p:spPr>
                <a:xfrm flipH="1">
                  <a:off x="5380232" y="3310251"/>
                  <a:ext cx="914400" cy="632431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/>
                <p:cNvCxnSpPr/>
                <p:nvPr/>
              </p:nvCxnSpPr>
              <p:spPr>
                <a:xfrm>
                  <a:off x="5554490" y="4158205"/>
                  <a:ext cx="1001399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/>
                <p:cNvCxnSpPr/>
                <p:nvPr/>
              </p:nvCxnSpPr>
              <p:spPr>
                <a:xfrm flipH="1">
                  <a:off x="5456433" y="4408967"/>
                  <a:ext cx="1099456" cy="1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/>
                <p:cNvCxnSpPr/>
                <p:nvPr/>
              </p:nvCxnSpPr>
              <p:spPr>
                <a:xfrm>
                  <a:off x="5271374" y="4659087"/>
                  <a:ext cx="451933" cy="664029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/>
                <p:nvPr/>
              </p:nvCxnSpPr>
              <p:spPr>
                <a:xfrm flipH="1" flipV="1">
                  <a:off x="5086317" y="4796586"/>
                  <a:ext cx="468173" cy="66942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文本框 23"/>
            <p:cNvSpPr txBox="1"/>
            <p:nvPr/>
          </p:nvSpPr>
          <p:spPr>
            <a:xfrm>
              <a:off x="1710459" y="4189614"/>
              <a:ext cx="1653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dns.cs.ucas.ac.cn</a:t>
              </a:r>
              <a:endParaRPr lang="zh-CN" altLang="en-US" sz="1600" b="1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107414" y="4025811"/>
              <a:ext cx="1509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dns.ucas.ac.cn</a:t>
              </a:r>
              <a:endParaRPr lang="zh-CN" altLang="en-US" sz="1600" b="1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185067" y="3459500"/>
              <a:ext cx="18293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root DNS Server</a:t>
              </a:r>
            </a:p>
          </p:txBody>
        </p:sp>
        <p:sp>
          <p:nvSpPr>
            <p:cNvPr id="27" name="Text Box 63"/>
            <p:cNvSpPr txBox="1">
              <a:spLocks noChangeArrowheads="1"/>
            </p:cNvSpPr>
            <p:nvPr/>
          </p:nvSpPr>
          <p:spPr bwMode="auto">
            <a:xfrm>
              <a:off x="4720202" y="5297570"/>
              <a:ext cx="151367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TLD DNS server</a:t>
              </a:r>
            </a:p>
          </p:txBody>
        </p:sp>
        <p:sp>
          <p:nvSpPr>
            <p:cNvPr id="28" name="Text Box 58"/>
            <p:cNvSpPr txBox="1">
              <a:spLocks noChangeArrowheads="1"/>
            </p:cNvSpPr>
            <p:nvPr/>
          </p:nvSpPr>
          <p:spPr bwMode="auto">
            <a:xfrm>
              <a:off x="3261636" y="6027004"/>
              <a:ext cx="15541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dns.baidu.com</a:t>
              </a:r>
              <a:endParaRPr lang="en-US" altLang="zh-CN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19324" y="4387722"/>
              <a:ext cx="196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153244" y="4379839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132771" y="4928894"/>
              <a:ext cx="287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838748" y="4916557"/>
              <a:ext cx="57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185067" y="3975700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744381" y="4258180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523242" y="4452891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464496" y="5009328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04209" y="5080442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776800" y="5401268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066616" y="5652716"/>
              <a:ext cx="1847664" cy="707435"/>
              <a:chOff x="1106474" y="5324899"/>
              <a:chExt cx="2764062" cy="1061673"/>
            </a:xfrm>
          </p:grpSpPr>
          <p:cxnSp>
            <p:nvCxnSpPr>
              <p:cNvPr id="40" name="直接箭头连接符 39"/>
              <p:cNvCxnSpPr/>
              <p:nvPr/>
            </p:nvCxnSpPr>
            <p:spPr>
              <a:xfrm>
                <a:off x="1106474" y="5513419"/>
                <a:ext cx="9144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flipV="1">
                <a:off x="1106474" y="5992009"/>
                <a:ext cx="914400" cy="1197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2213000" y="5324899"/>
                <a:ext cx="1657536" cy="55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ea typeface="楷体" panose="02010609060101010101" pitchFamily="49" charset="-122"/>
                  </a:rPr>
                  <a:t>递归查询</a:t>
                </a: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2204035" y="5832302"/>
                <a:ext cx="1657536" cy="55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ea typeface="楷体" panose="02010609060101010101" pitchFamily="49" charset="-122"/>
                  </a:rPr>
                  <a:t>迭代查询</a:t>
                </a: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6240090" y="3763062"/>
            <a:ext cx="2541914" cy="2418849"/>
            <a:chOff x="6251568" y="2405399"/>
            <a:chExt cx="2541914" cy="2418849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6542032" y="2774731"/>
              <a:ext cx="0" cy="20495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8567244" y="2774731"/>
              <a:ext cx="0" cy="20495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6251568" y="2405399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Server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067514" y="2405399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H="1">
              <a:off x="6832497" y="2911365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>
              <a:off x="6832496" y="4153248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rot="10800000" flipH="1" flipV="1">
              <a:off x="6857883" y="3537098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989380" y="2711669"/>
              <a:ext cx="10242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SYN: </a:t>
              </a:r>
              <a:r>
                <a:rPr lang="en-US" altLang="zh-CN" sz="1600" dirty="0" err="1"/>
                <a:t>SeqC</a:t>
              </a:r>
              <a:endParaRPr lang="zh-CN" altLang="en-US" sz="16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985061" y="3553208"/>
              <a:ext cx="10098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SYN: </a:t>
              </a:r>
              <a:r>
                <a:rPr lang="en-US" altLang="zh-CN" sz="1600" dirty="0" err="1"/>
                <a:t>SeqS</a:t>
              </a:r>
              <a:endParaRPr lang="zh-CN" altLang="en-US" sz="16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900978" y="3346073"/>
              <a:ext cx="1239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 SeqC+1</a:t>
              </a:r>
              <a:endParaRPr lang="zh-CN" altLang="en-US" sz="16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857882" y="4095728"/>
              <a:ext cx="1225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 SeqS+1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8661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现实网络中的传输性能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2" y="1619634"/>
            <a:ext cx="6467475" cy="3638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5360597"/>
            <a:ext cx="819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Total time (24.6x) = DNS resolution (5.4x) + TCP handshake (3.2x) + TCP transfer (8.7x)</a:t>
            </a:r>
          </a:p>
          <a:p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[</a:t>
            </a:r>
            <a:r>
              <a:rPr lang="en-US" altLang="zh-CN" dirty="0" err="1"/>
              <a:t>Singla</a:t>
            </a:r>
            <a:r>
              <a:rPr lang="en-US" altLang="zh-CN" dirty="0"/>
              <a:t> 2014]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192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互联网是一个</a:t>
            </a:r>
            <a:r>
              <a:rPr lang="zh-CN" altLang="en-US" dirty="0">
                <a:solidFill>
                  <a:srgbClr val="0070C0"/>
                </a:solidFill>
              </a:rPr>
              <a:t>分层设计</a:t>
            </a:r>
            <a:r>
              <a:rPr lang="zh-CN" altLang="en-US" dirty="0"/>
              <a:t>的分布式网络系统</a:t>
            </a:r>
            <a:endParaRPr lang="en-US" altLang="zh-CN" dirty="0"/>
          </a:p>
          <a:p>
            <a:pPr lvl="1"/>
            <a:r>
              <a:rPr lang="zh-CN" altLang="en-US" dirty="0"/>
              <a:t>现有体系结构模型不是一蹴而就，而是逐渐演化来的</a:t>
            </a:r>
            <a:endParaRPr lang="en-US" altLang="zh-CN" dirty="0"/>
          </a:p>
          <a:p>
            <a:r>
              <a:rPr lang="zh-CN" altLang="en-US" dirty="0"/>
              <a:t>网络测量，是互联网研究领域的重要工作</a:t>
            </a:r>
            <a:endParaRPr lang="en-US" altLang="zh-CN" dirty="0"/>
          </a:p>
          <a:p>
            <a:pPr lvl="1"/>
            <a:r>
              <a:rPr lang="zh-CN" altLang="en-US" dirty="0"/>
              <a:t>是认识互联网的有效途径</a:t>
            </a:r>
            <a:endParaRPr lang="en-US" altLang="zh-CN" dirty="0"/>
          </a:p>
          <a:p>
            <a:pPr lvl="1"/>
            <a:r>
              <a:rPr lang="zh-CN" altLang="en-US" dirty="0"/>
              <a:t>是性能分析、诊断、资源调度、网络规划的重要前提</a:t>
            </a:r>
            <a:endParaRPr lang="en-US" altLang="zh-CN" dirty="0"/>
          </a:p>
          <a:p>
            <a:r>
              <a:rPr lang="zh-CN" altLang="en-US" dirty="0"/>
              <a:t>互联网传输性能至关重要</a:t>
            </a:r>
            <a:endParaRPr lang="en-US" altLang="zh-CN" dirty="0"/>
          </a:p>
          <a:p>
            <a:pPr lvl="1"/>
            <a:r>
              <a:rPr lang="zh-CN" altLang="en-US" dirty="0"/>
              <a:t>决定了用户体验，影响服务营收</a:t>
            </a:r>
            <a:endParaRPr lang="en-US" altLang="zh-CN" dirty="0"/>
          </a:p>
          <a:p>
            <a:pPr lvl="1"/>
            <a:r>
              <a:rPr lang="zh-CN" altLang="en-US" dirty="0"/>
              <a:t>受很多因素影响，有较大的改进空间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206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4" y="1444978"/>
            <a:ext cx="9207795" cy="5034843"/>
          </a:xfrm>
        </p:spPr>
        <p:txBody>
          <a:bodyPr/>
          <a:lstStyle/>
          <a:p>
            <a:pPr marL="446088" indent="-360363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[Allman 2013] M. Allman, “Comments on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SIGCOMM CCR 2013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[Cardwell 2016] N. Cardwell 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BBR: Congestion-Based Congestion Control Measuring bottleneck bandwidth and round-trip propagation time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Queue 2016</a:t>
            </a:r>
          </a:p>
          <a:p>
            <a:pPr marL="446088" indent="-360363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Dobrian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2011] F.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Dobrian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“Understanding the Impact of Video Quality on User Engagement”, ACM SIGCOMM 2011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Dukkipati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2006] N.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Dukkipati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Flow-Completion Time is the Right Metric for Congestion Control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SIGCOMM CCR, 2006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Gettys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2011] J.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Gettys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Dark Buffers in the Internet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Queue 2011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2016] Y.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On-device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Cellular Upload”, ACM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IMC 2016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[Jiang 2012] H. Jiang 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Tackling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3G/4G Networks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IMC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  <a:p>
            <a:pPr marL="446088" indent="-360363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Koponen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2011] 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Koponen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“Architecting for Innovation”, ACM SIGCOMM CCR 2011</a:t>
            </a:r>
          </a:p>
          <a:p>
            <a:pPr marL="446088" indent="-360363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Leland 1993] W. Leland 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self-similar nature of Ethernet traffic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SIGCOMM 1993</a:t>
            </a:r>
          </a:p>
          <a:p>
            <a:pPr marL="446088" indent="-360363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2014] A.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“The internet at the speed of light”, ACM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HotNets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2014</a:t>
            </a:r>
          </a:p>
          <a:p>
            <a:pPr marL="446088" indent="-360363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[van Jacobson 1988] van Jacobson, “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Avoidance and Control”, ACM SIGCOMM 1988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[Zhang 2010] L. Zhang et al., “Named Data Networking”, Tech Report, 2010</a:t>
            </a:r>
          </a:p>
          <a:p>
            <a:pPr marL="446088" indent="-360363">
              <a:lnSpc>
                <a:spcPct val="130000"/>
              </a:lnSpc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02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课程设置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7F704F3-483D-4EC4-8AB1-36F1DF8D3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81" y="1746084"/>
            <a:ext cx="4337298" cy="35017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FA2C1A2-8171-4F8F-BC93-4E71BE826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254" y="1746070"/>
            <a:ext cx="4337298" cy="291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1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实验工具与参考文献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实验环境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环境：</a:t>
            </a:r>
            <a:r>
              <a:rPr lang="en-US" altLang="zh-CN" dirty="0"/>
              <a:t>VirtualBox + Ubuntu 16.04</a:t>
            </a:r>
          </a:p>
          <a:p>
            <a:pPr lvl="1"/>
            <a:r>
              <a:rPr lang="zh-CN" altLang="en-US" dirty="0"/>
              <a:t>工具：</a:t>
            </a:r>
            <a:r>
              <a:rPr lang="en-US" altLang="zh-CN" dirty="0"/>
              <a:t> </a:t>
            </a:r>
            <a:r>
              <a:rPr lang="en-US" altLang="zh-CN" dirty="0" err="1"/>
              <a:t>MiniNet</a:t>
            </a:r>
            <a:r>
              <a:rPr lang="zh-CN" altLang="en-US" dirty="0"/>
              <a:t>、</a:t>
            </a:r>
            <a:r>
              <a:rPr lang="en-US" altLang="zh-CN" dirty="0"/>
              <a:t>Wireshark</a:t>
            </a:r>
          </a:p>
          <a:p>
            <a:pPr lvl="1"/>
            <a:r>
              <a:rPr lang="zh-CN" altLang="en-US" dirty="0"/>
              <a:t>编程、脚本语言：</a:t>
            </a:r>
            <a:r>
              <a:rPr lang="en-US" altLang="zh-CN" dirty="0"/>
              <a:t> Python </a:t>
            </a:r>
            <a:r>
              <a:rPr lang="zh-CN" altLang="en-US" dirty="0"/>
              <a:t>、</a:t>
            </a:r>
            <a:r>
              <a:rPr lang="en-US" altLang="zh-CN" dirty="0"/>
              <a:t> Linux Shell</a:t>
            </a:r>
            <a:r>
              <a:rPr lang="zh-CN" altLang="en-US" dirty="0"/>
              <a:t>、 </a:t>
            </a:r>
            <a:r>
              <a:rPr lang="en-US" altLang="zh-CN" dirty="0"/>
              <a:t>C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学术论文</a:t>
            </a:r>
            <a:endParaRPr lang="en-US" altLang="zh-CN" dirty="0"/>
          </a:p>
          <a:p>
            <a:pPr lvl="1"/>
            <a:r>
              <a:rPr lang="en-US" altLang="zh-CN" dirty="0"/>
              <a:t>ACM SIGCOMM</a:t>
            </a:r>
            <a:r>
              <a:rPr lang="zh-CN" altLang="en-US" dirty="0"/>
              <a:t>、</a:t>
            </a:r>
            <a:r>
              <a:rPr lang="en-US" altLang="zh-CN" dirty="0"/>
              <a:t> ACM </a:t>
            </a:r>
            <a:r>
              <a:rPr lang="en-US" altLang="zh-CN" dirty="0" err="1"/>
              <a:t>HotNets</a:t>
            </a:r>
            <a:r>
              <a:rPr lang="zh-CN" altLang="en-US" dirty="0"/>
              <a:t> 、</a:t>
            </a:r>
            <a:r>
              <a:rPr lang="en-US" altLang="zh-CN" dirty="0"/>
              <a:t>ACM IMC </a:t>
            </a:r>
            <a:r>
              <a:rPr lang="zh-CN" altLang="en-US" dirty="0"/>
              <a:t>、 </a:t>
            </a:r>
            <a:r>
              <a:rPr lang="en-US" altLang="zh-CN" dirty="0"/>
              <a:t>USENIX NSDI</a:t>
            </a:r>
            <a:r>
              <a:rPr lang="zh-CN" altLang="en-US" dirty="0"/>
              <a:t>、</a:t>
            </a:r>
            <a:r>
              <a:rPr lang="en-US" altLang="zh-CN" dirty="0"/>
              <a:t>ACM CoNEXT</a:t>
            </a:r>
            <a:r>
              <a:rPr lang="zh-CN" altLang="en-US" dirty="0"/>
              <a:t>、</a:t>
            </a:r>
            <a:r>
              <a:rPr lang="en-US" altLang="zh-CN" dirty="0"/>
              <a:t>IEEE ICNP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0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前言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课程基本信息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参考文献和实验工具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研讨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实验设计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altLang="zh-CN" dirty="0"/>
          </a:p>
          <a:p>
            <a:r>
              <a:rPr lang="zh-CN" altLang="en-US" dirty="0"/>
              <a:t>互联网体系结构初识</a:t>
            </a:r>
            <a:endParaRPr lang="en-US" altLang="zh-CN" dirty="0"/>
          </a:p>
          <a:p>
            <a:pPr lvl="1"/>
            <a:r>
              <a:rPr lang="zh-CN" altLang="en-US" dirty="0"/>
              <a:t>互联网体系结构</a:t>
            </a:r>
            <a:endParaRPr lang="en-US" altLang="zh-CN" dirty="0"/>
          </a:p>
          <a:p>
            <a:pPr lvl="1"/>
            <a:r>
              <a:rPr lang="zh-CN" altLang="en-US" dirty="0"/>
              <a:t>互联网性能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5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什么是网络？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网络是计算的“管道”？</a:t>
            </a:r>
            <a:endParaRPr lang="en-US" altLang="zh-CN" dirty="0"/>
          </a:p>
          <a:p>
            <a:r>
              <a:rPr lang="zh-CN" altLang="en-US" dirty="0"/>
              <a:t>几乎所有与计算相关的领域都以网络为基础</a:t>
            </a:r>
            <a:endParaRPr lang="en-US" altLang="zh-CN" dirty="0"/>
          </a:p>
          <a:p>
            <a:pPr lvl="1"/>
            <a:r>
              <a:rPr lang="zh-CN" altLang="en-US" dirty="0"/>
              <a:t>分布式计算</a:t>
            </a:r>
            <a:endParaRPr lang="en-US" altLang="zh-CN" dirty="0"/>
          </a:p>
          <a:p>
            <a:pPr lvl="1"/>
            <a:r>
              <a:rPr lang="zh-CN" altLang="en-US" dirty="0"/>
              <a:t>云计算</a:t>
            </a:r>
            <a:endParaRPr lang="en-US" altLang="zh-CN" dirty="0"/>
          </a:p>
          <a:p>
            <a:pPr lvl="1"/>
            <a:r>
              <a:rPr lang="zh-CN" altLang="en-US" dirty="0"/>
              <a:t>大数据</a:t>
            </a:r>
            <a:endParaRPr lang="en-US" altLang="zh-CN" dirty="0"/>
          </a:p>
          <a:p>
            <a:pPr lvl="1"/>
            <a:r>
              <a:rPr lang="zh-CN" altLang="en-US" dirty="0"/>
              <a:t>物联网</a:t>
            </a:r>
            <a:endParaRPr lang="en-US" altLang="zh-CN" dirty="0"/>
          </a:p>
          <a:p>
            <a:pPr lvl="1"/>
            <a:r>
              <a:rPr lang="zh-CN" altLang="en-US" dirty="0"/>
              <a:t>智慧城市</a:t>
            </a:r>
            <a:endParaRPr lang="en-US" altLang="zh-CN" dirty="0"/>
          </a:p>
          <a:p>
            <a:pPr lvl="1"/>
            <a:r>
              <a:rPr lang="zh-CN" altLang="en-US" dirty="0"/>
              <a:t>。。。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网络是计算的核心支撑！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 </a:t>
            </a:r>
            <a:r>
              <a:rPr lang="en-US" altLang="zh-CN" dirty="0"/>
              <a:t>-&gt; </a:t>
            </a:r>
            <a:r>
              <a:rPr lang="zh-CN" altLang="en-US" dirty="0"/>
              <a:t>万物互联 </a:t>
            </a:r>
            <a:r>
              <a:rPr lang="en-US" altLang="zh-CN" dirty="0"/>
              <a:t>-&gt; </a:t>
            </a:r>
            <a:r>
              <a:rPr lang="zh-CN" altLang="en-US" dirty="0"/>
              <a:t>智慧万物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3" y="1531068"/>
            <a:ext cx="2754673" cy="139919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3533981"/>
            <a:ext cx="3008202" cy="139471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3454182"/>
            <a:ext cx="2705100" cy="16859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53" y="1528433"/>
            <a:ext cx="2112788" cy="1400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4" y="3533981"/>
            <a:ext cx="2282405" cy="142248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067" y="5465846"/>
            <a:ext cx="1973933" cy="131595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718" y="1528433"/>
            <a:ext cx="2839157" cy="1401834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01811" y="3047458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Health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792059" y="3046976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Watch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653665" y="3010936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Car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182029" y="504453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City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035682" y="505469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TV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632024" y="5044538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Home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825651" y="5939157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Industry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894632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12654</TotalTime>
  <Words>2865</Words>
  <Application>Microsoft Office PowerPoint</Application>
  <PresentationFormat>全屏显示(4:3)</PresentationFormat>
  <Paragraphs>586</Paragraphs>
  <Slides>43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9" baseType="lpstr">
      <vt:lpstr>MS PGothic</vt:lpstr>
      <vt:lpstr>黑体</vt:lpstr>
      <vt:lpstr>楷体</vt:lpstr>
      <vt:lpstr>宋体</vt:lpstr>
      <vt:lpstr>微软雅黑</vt:lpstr>
      <vt:lpstr>Arial</vt:lpstr>
      <vt:lpstr>Arial Black</vt:lpstr>
      <vt:lpstr>Calibri</vt:lpstr>
      <vt:lpstr>Cambria Math</vt:lpstr>
      <vt:lpstr>Courier New</vt:lpstr>
      <vt:lpstr>Helvetica</vt:lpstr>
      <vt:lpstr>Times New Roman</vt:lpstr>
      <vt:lpstr>Wingdings</vt:lpstr>
      <vt:lpstr>Wingdings 2</vt:lpstr>
      <vt:lpstr>Pixel</vt:lpstr>
      <vt:lpstr>自定义设计方案</vt:lpstr>
      <vt:lpstr>互联网体系结构初识</vt:lpstr>
      <vt:lpstr>提纲</vt:lpstr>
      <vt:lpstr>课程基本信息</vt:lpstr>
      <vt:lpstr>分数构成</vt:lpstr>
      <vt:lpstr>课程设置</vt:lpstr>
      <vt:lpstr>实验工具与参考文献</vt:lpstr>
      <vt:lpstr>提纲</vt:lpstr>
      <vt:lpstr>什么是网络？</vt:lpstr>
      <vt:lpstr>网络 -&gt; 万物互联 -&gt; 智慧万物</vt:lpstr>
      <vt:lpstr>网络不是已经很成熟了么？</vt:lpstr>
      <vt:lpstr>计算机网络领域的研究方法</vt:lpstr>
      <vt:lpstr>互联网体系结构</vt:lpstr>
      <vt:lpstr>名字/地址空间</vt:lpstr>
      <vt:lpstr>名字 or 地址？</vt:lpstr>
      <vt:lpstr>互联网系统的名字/地址空间</vt:lpstr>
      <vt:lpstr>互联网系统设计</vt:lpstr>
      <vt:lpstr>网络程序接口</vt:lpstr>
      <vt:lpstr>编程示例</vt:lpstr>
      <vt:lpstr>报文传递</vt:lpstr>
      <vt:lpstr>组网与网络互连</vt:lpstr>
      <vt:lpstr>直连网络</vt:lpstr>
      <vt:lpstr>网络路由 (Routing)</vt:lpstr>
      <vt:lpstr>数据传输</vt:lpstr>
      <vt:lpstr>传输控制机制</vt:lpstr>
      <vt:lpstr>互联网体系结构层次模型</vt:lpstr>
      <vt:lpstr>网络安全</vt:lpstr>
      <vt:lpstr>网络安全示例</vt:lpstr>
      <vt:lpstr>如何缓解DDoS问题？</vt:lpstr>
      <vt:lpstr>互联网传输性能</vt:lpstr>
      <vt:lpstr>互联网性能指标</vt:lpstr>
      <vt:lpstr>传输性能与用户参与度</vt:lpstr>
      <vt:lpstr>理想性能模型</vt:lpstr>
      <vt:lpstr>传输性能的例子</vt:lpstr>
      <vt:lpstr>网络延迟</vt:lpstr>
      <vt:lpstr>Android/Linux设备的发送延迟</vt:lpstr>
      <vt:lpstr>队列延迟引起的BufferBloat问题</vt:lpstr>
      <vt:lpstr>Buffer与传输性能</vt:lpstr>
      <vt:lpstr>吞吐率与流完成时间</vt:lpstr>
      <vt:lpstr>TCP传输的性能问题</vt:lpstr>
      <vt:lpstr>传输中的其它开销</vt:lpstr>
      <vt:lpstr>现实网络中的传输性能</vt:lpstr>
      <vt:lpstr>总结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Wu Qinghua</cp:lastModifiedBy>
  <cp:revision>926</cp:revision>
  <dcterms:created xsi:type="dcterms:W3CDTF">2017-02-15T05:09:36Z</dcterms:created>
  <dcterms:modified xsi:type="dcterms:W3CDTF">2018-03-09T01:17:16Z</dcterms:modified>
</cp:coreProperties>
</file>