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8"/>
  </p:notesMasterIdLst>
  <p:sldIdLst>
    <p:sldId id="256" r:id="rId3"/>
    <p:sldId id="257" r:id="rId4"/>
    <p:sldId id="267" r:id="rId5"/>
    <p:sldId id="270" r:id="rId6"/>
    <p:sldId id="271" r:id="rId7"/>
    <p:sldId id="269" r:id="rId8"/>
    <p:sldId id="272" r:id="rId9"/>
    <p:sldId id="274" r:id="rId10"/>
    <p:sldId id="273" r:id="rId11"/>
    <p:sldId id="275" r:id="rId12"/>
    <p:sldId id="276" r:id="rId13"/>
    <p:sldId id="277" r:id="rId14"/>
    <p:sldId id="278" r:id="rId15"/>
    <p:sldId id="291" r:id="rId16"/>
    <p:sldId id="280" r:id="rId17"/>
    <p:sldId id="281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79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82" d="100"/>
          <a:sy n="82" d="100"/>
        </p:scale>
        <p:origin x="1904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2018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  <a:t>2018/3/13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  <a:t>2018/3/13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  <a:t>2018/3/13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  <a:t>2018/3/13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  <a:t>2018/3/13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  <a:t>2018/3/13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  <a:t>2018/3/13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  <a:t>2018/3/13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  <a:t>2018/3/13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  <a:t>2018/3/13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  <a:t>2018/3/13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C08E68A2-AD48-4974-B9F0-FEADD0E590E4}" type="datetime1">
              <a:rPr lang="zh-CN" altLang="en-US" smtClean="0"/>
              <a:t>2018/3/13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实验环境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en-US" altLang="zh-CN" dirty="0"/>
              <a:t> CLI</a:t>
            </a:r>
            <a:r>
              <a:rPr lang="zh-CN" altLang="en-US" dirty="0"/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$ sudo </a:t>
            </a:r>
            <a:r>
              <a:rPr lang="en-GB" altLang="zh-CN" dirty="0" err="1"/>
              <a:t>mn</a:t>
            </a: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 err="1"/>
              <a:t>mininet</a:t>
            </a:r>
            <a:r>
              <a:rPr lang="en-GB" altLang="zh-CN" dirty="0"/>
              <a:t>&gt; </a:t>
            </a:r>
            <a:r>
              <a:rPr lang="en-GB" altLang="zh-CN" dirty="0" err="1"/>
              <a:t>xterm</a:t>
            </a:r>
            <a:r>
              <a:rPr lang="en-GB" altLang="zh-CN" dirty="0"/>
              <a:t> h1 h2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h2# python -m </a:t>
            </a:r>
            <a:r>
              <a:rPr lang="en-GB" altLang="zh-CN" dirty="0" err="1"/>
              <a:t>SimpleHTTPServer</a:t>
            </a:r>
            <a:r>
              <a:rPr lang="en-GB" altLang="zh-CN" dirty="0"/>
              <a:t> 80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h1# </a:t>
            </a:r>
            <a:r>
              <a:rPr lang="en-US" altLang="zh-CN" dirty="0" err="1"/>
              <a:t>wget</a:t>
            </a:r>
            <a:r>
              <a:rPr lang="en-GB" altLang="zh-CN" dirty="0"/>
              <a:t> 10.0.0.2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$ sudo </a:t>
            </a:r>
            <a:r>
              <a:rPr lang="en-GB" altLang="zh-CN" dirty="0" err="1"/>
              <a:t>mn</a:t>
            </a:r>
            <a:r>
              <a:rPr lang="en-GB" altLang="zh-CN" dirty="0"/>
              <a:t> --</a:t>
            </a:r>
            <a:r>
              <a:rPr lang="en-GB" altLang="zh-CN" dirty="0" err="1"/>
              <a:t>topo</a:t>
            </a:r>
            <a:r>
              <a:rPr lang="en-GB" altLang="zh-CN" dirty="0"/>
              <a:t> </a:t>
            </a:r>
            <a:r>
              <a:rPr lang="en-GB" altLang="zh-CN" dirty="0" err="1"/>
              <a:t>tree,depth</a:t>
            </a:r>
            <a:r>
              <a:rPr lang="en-GB" altLang="zh-CN" dirty="0"/>
              <a:t>=3,fanout=3 --link=</a:t>
            </a:r>
            <a:r>
              <a:rPr lang="en-GB" altLang="zh-CN" dirty="0" err="1"/>
              <a:t>tc,bw</a:t>
            </a:r>
            <a:r>
              <a:rPr lang="en-GB" altLang="zh-CN" dirty="0"/>
              <a:t>=10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$ sudo </a:t>
            </a:r>
            <a:r>
              <a:rPr lang="en-GB" altLang="zh-CN" dirty="0" err="1"/>
              <a:t>mn</a:t>
            </a:r>
            <a:r>
              <a:rPr lang="en-GB" altLang="zh-CN" dirty="0"/>
              <a:t> --</a:t>
            </a:r>
            <a:r>
              <a:rPr lang="en-GB" altLang="zh-CN" dirty="0" err="1"/>
              <a:t>topo</a:t>
            </a:r>
            <a:r>
              <a:rPr lang="en-GB" altLang="zh-CN" dirty="0"/>
              <a:t> linear,20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to test this, you need to implement custom.py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$ sudo </a:t>
            </a:r>
            <a:r>
              <a:rPr lang="en-GB" altLang="zh-CN" dirty="0" err="1"/>
              <a:t>mn</a:t>
            </a:r>
            <a:r>
              <a:rPr lang="en-GB" altLang="zh-CN" dirty="0"/>
              <a:t> --custom custom.py --</a:t>
            </a:r>
            <a:r>
              <a:rPr lang="en-GB" altLang="zh-CN" dirty="0" err="1"/>
              <a:t>topo</a:t>
            </a:r>
            <a:r>
              <a:rPr lang="en-GB" altLang="zh-CN" dirty="0"/>
              <a:t> </a:t>
            </a:r>
            <a:r>
              <a:rPr lang="en-GB" altLang="zh-CN" dirty="0" err="1"/>
              <a:t>mytopo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662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en-US" altLang="zh-CN" dirty="0"/>
              <a:t> API</a:t>
            </a:r>
            <a:r>
              <a:rPr lang="zh-CN" altLang="en-US" dirty="0"/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#!/</a:t>
            </a:r>
            <a:r>
              <a:rPr lang="en-GB" altLang="zh-CN" sz="2000" dirty="0" err="1"/>
              <a:t>usr</a:t>
            </a:r>
            <a:r>
              <a:rPr lang="en-GB" altLang="zh-CN" sz="2000" dirty="0"/>
              <a:t>/bin/python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from mininet.net import </a:t>
            </a:r>
            <a:r>
              <a:rPr lang="en-GB" altLang="zh-CN" sz="2000" dirty="0" err="1"/>
              <a:t>Mininet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from </a:t>
            </a:r>
            <a:r>
              <a:rPr lang="en-GB" altLang="zh-CN" sz="2000" dirty="0" err="1"/>
              <a:t>mininet.cli</a:t>
            </a:r>
            <a:r>
              <a:rPr lang="en-GB" altLang="zh-CN" sz="2000" dirty="0"/>
              <a:t> import CLI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from time import sleep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net = </a:t>
            </a:r>
            <a:r>
              <a:rPr lang="en-GB" altLang="zh-CN" sz="2000" dirty="0" err="1"/>
              <a:t>Mininet</a:t>
            </a:r>
            <a:r>
              <a:rPr lang="en-GB" altLang="zh-CN" sz="200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h1 = </a:t>
            </a:r>
            <a:r>
              <a:rPr lang="en-GB" altLang="zh-CN" sz="2000" dirty="0" err="1"/>
              <a:t>net.addHost</a:t>
            </a:r>
            <a:r>
              <a:rPr lang="en-GB" altLang="zh-CN" sz="2000" dirty="0"/>
              <a:t>('h1')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h2 = </a:t>
            </a:r>
            <a:r>
              <a:rPr lang="en-GB" altLang="zh-CN" sz="2000" dirty="0" err="1"/>
              <a:t>net.addHost</a:t>
            </a:r>
            <a:r>
              <a:rPr lang="en-GB" altLang="zh-CN" sz="2000" dirty="0"/>
              <a:t>('h2')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 err="1"/>
              <a:t>net.addLink</a:t>
            </a:r>
            <a:r>
              <a:rPr lang="en-GB" altLang="zh-CN" sz="2000" dirty="0"/>
              <a:t>(h1, h2)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 err="1"/>
              <a:t>net.start</a:t>
            </a:r>
            <a:r>
              <a:rPr lang="en-GB" altLang="zh-CN" sz="200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h2.cmd('python -m </a:t>
            </a:r>
            <a:r>
              <a:rPr lang="en-GB" altLang="zh-CN" sz="2000" dirty="0" err="1"/>
              <a:t>SimpleHTTPServer</a:t>
            </a:r>
            <a:r>
              <a:rPr lang="en-GB" altLang="zh-CN" sz="2000" dirty="0"/>
              <a:t> 80 &amp;')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sleep(2)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h1.cmd('</a:t>
            </a:r>
            <a:r>
              <a:rPr lang="en-GB" altLang="zh-CN" sz="2000" dirty="0" err="1"/>
              <a:t>wget</a:t>
            </a:r>
            <a:r>
              <a:rPr lang="en-GB" altLang="zh-CN" sz="2000" dirty="0"/>
              <a:t> %s -O result.txt' % (h2.IP()))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 err="1"/>
              <a:t>net.stop</a:t>
            </a:r>
            <a:r>
              <a:rPr lang="en-GB" altLang="zh-CN" sz="2000" dirty="0"/>
              <a:t>()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868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支持设置性能参数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mininet.node</a:t>
            </a:r>
            <a:r>
              <a:rPr lang="en-US" altLang="zh-CN" dirty="0"/>
              <a:t> import </a:t>
            </a:r>
            <a:r>
              <a:rPr lang="en-US" altLang="zh-CN" dirty="0" err="1"/>
              <a:t>CPULimitedHost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mininet.link</a:t>
            </a:r>
            <a:r>
              <a:rPr lang="en-US" altLang="zh-CN" dirty="0"/>
              <a:t> import </a:t>
            </a:r>
            <a:r>
              <a:rPr lang="en-US" altLang="zh-CN" dirty="0" err="1"/>
              <a:t>TCLink</a:t>
            </a: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Use performance-</a:t>
            </a:r>
            <a:r>
              <a:rPr lang="en-GB" altLang="zh-CN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modeling</a:t>
            </a:r>
            <a:r>
              <a:rPr lang="en-GB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link and host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net = </a:t>
            </a:r>
            <a:r>
              <a:rPr lang="en-GB" altLang="zh-CN" dirty="0" err="1"/>
              <a:t>Mininet</a:t>
            </a:r>
            <a:r>
              <a:rPr lang="en-GB" altLang="zh-CN" dirty="0"/>
              <a:t>(link=</a:t>
            </a:r>
            <a:r>
              <a:rPr lang="en-GB" altLang="zh-CN" dirty="0" err="1"/>
              <a:t>TCLink</a:t>
            </a:r>
            <a:r>
              <a:rPr lang="en-GB" altLang="zh-CN" dirty="0"/>
              <a:t>, host=</a:t>
            </a:r>
            <a:r>
              <a:rPr lang="en-GB" altLang="zh-CN" dirty="0" err="1"/>
              <a:t>CPULimitedHost</a:t>
            </a:r>
            <a:r>
              <a:rPr lang="en-GB" altLang="zh-CN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Limit CPU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 err="1"/>
              <a:t>net.addHost</a:t>
            </a:r>
            <a:r>
              <a:rPr lang="en-GB" altLang="zh-CN" dirty="0"/>
              <a:t>('h1', </a:t>
            </a:r>
            <a:r>
              <a:rPr lang="en-GB" altLang="zh-CN" dirty="0" err="1"/>
              <a:t>cpu</a:t>
            </a:r>
            <a:r>
              <a:rPr lang="en-GB" altLang="zh-CN" dirty="0"/>
              <a:t>=0.2)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Set</a:t>
            </a:r>
            <a:r>
              <a:rPr lang="en-GB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link bandwidth, delay and loss rate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 err="1"/>
              <a:t>net.addLink</a:t>
            </a:r>
            <a:r>
              <a:rPr lang="en-GB" altLang="zh-CN" dirty="0"/>
              <a:t>(h2, s1, </a:t>
            </a:r>
            <a:r>
              <a:rPr lang="en-GB" altLang="zh-CN" dirty="0" err="1"/>
              <a:t>bw</a:t>
            </a:r>
            <a:r>
              <a:rPr lang="en-GB" altLang="zh-CN" dirty="0"/>
              <a:t>=10, delay=‘50ms’</a:t>
            </a:r>
            <a:r>
              <a:rPr lang="en-US" altLang="zh-CN" dirty="0"/>
              <a:t>, loss=2</a:t>
            </a:r>
            <a:r>
              <a:rPr lang="en-GB" altLang="zh-CN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263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自定义网络拓扑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$ cat custom.py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---------------------------------------------------------------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from </a:t>
            </a:r>
            <a:r>
              <a:rPr lang="en-GB" altLang="zh-CN" sz="2000" dirty="0" err="1"/>
              <a:t>mininet.topo</a:t>
            </a:r>
            <a:r>
              <a:rPr lang="en-GB" altLang="zh-CN" sz="2000" dirty="0"/>
              <a:t> import </a:t>
            </a:r>
            <a:r>
              <a:rPr lang="en-GB" altLang="zh-CN" sz="2000" dirty="0" err="1"/>
              <a:t>Topo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class </a:t>
            </a:r>
            <a:r>
              <a:rPr lang="en-GB" altLang="zh-CN" sz="2000" dirty="0" err="1"/>
              <a:t>StarTopo</a:t>
            </a:r>
            <a:r>
              <a:rPr lang="en-GB" altLang="zh-CN" sz="2000" dirty="0"/>
              <a:t>(</a:t>
            </a:r>
            <a:r>
              <a:rPr lang="en-GB" altLang="zh-CN" sz="2000" dirty="0" err="1"/>
              <a:t>Topo</a:t>
            </a:r>
            <a:r>
              <a:rPr lang="en-GB" altLang="zh-CN" sz="2000" dirty="0"/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“</a:t>
            </a:r>
            <a:r>
              <a:rPr lang="en-US" altLang="zh-CN" sz="2000" dirty="0"/>
              <a:t>Star </a:t>
            </a:r>
            <a:r>
              <a:rPr lang="en-GB" altLang="zh-CN" sz="2000" dirty="0"/>
              <a:t>Topology"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</a:t>
            </a:r>
            <a:r>
              <a:rPr lang="en-GB" altLang="zh-CN" sz="2000" dirty="0" err="1"/>
              <a:t>def</a:t>
            </a:r>
            <a:r>
              <a:rPr lang="en-GB" altLang="zh-CN" sz="2000" dirty="0"/>
              <a:t> build(self, count=10):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    hosts = [ </a:t>
            </a:r>
            <a:r>
              <a:rPr lang="en-GB" altLang="zh-CN" sz="2000" dirty="0" err="1"/>
              <a:t>self.addHost</a:t>
            </a:r>
            <a:r>
              <a:rPr lang="en-GB" altLang="zh-CN" sz="2000" dirty="0"/>
              <a:t>('</a:t>
            </a:r>
            <a:r>
              <a:rPr lang="en-GB" altLang="zh-CN" sz="2000" dirty="0" err="1"/>
              <a:t>h%d</a:t>
            </a:r>
            <a:r>
              <a:rPr lang="en-GB" altLang="zh-CN" sz="2000" dirty="0"/>
              <a:t>' % </a:t>
            </a:r>
            <a:r>
              <a:rPr lang="en-GB" altLang="zh-CN" sz="2000" dirty="0" err="1"/>
              <a:t>i</a:t>
            </a:r>
            <a:r>
              <a:rPr lang="en-GB" altLang="zh-CN" sz="2000" dirty="0"/>
              <a:t>) for </a:t>
            </a:r>
            <a:r>
              <a:rPr lang="en-GB" altLang="zh-CN" sz="2000" dirty="0" err="1"/>
              <a:t>i</a:t>
            </a:r>
            <a:r>
              <a:rPr lang="en-GB" altLang="zh-CN" sz="2000" dirty="0"/>
              <a:t> in range(1, count + 1) 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    s1 = </a:t>
            </a:r>
            <a:r>
              <a:rPr lang="en-GB" altLang="zh-CN" sz="2000" dirty="0" err="1"/>
              <a:t>self.addHost</a:t>
            </a:r>
            <a:r>
              <a:rPr lang="en-GB" altLang="zh-CN" sz="2000" dirty="0"/>
              <a:t>('s1')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    for h in hosts: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        </a:t>
            </a:r>
            <a:r>
              <a:rPr lang="en-GB" altLang="zh-CN" sz="2000" dirty="0" err="1"/>
              <a:t>self.addLink</a:t>
            </a:r>
            <a:r>
              <a:rPr lang="en-GB" altLang="zh-CN" sz="2000" dirty="0"/>
              <a:t>(h, s1)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 err="1"/>
              <a:t>topos</a:t>
            </a:r>
            <a:r>
              <a:rPr lang="en-GB" altLang="zh-CN" sz="2000" dirty="0"/>
              <a:t> = { '</a:t>
            </a:r>
            <a:r>
              <a:rPr lang="en-GB" altLang="zh-CN" sz="2000" dirty="0" err="1"/>
              <a:t>mytopo</a:t>
            </a:r>
            <a:r>
              <a:rPr lang="en-GB" altLang="zh-CN" sz="2000" dirty="0"/>
              <a:t>': </a:t>
            </a:r>
            <a:r>
              <a:rPr lang="en-GB" altLang="zh-CN" sz="2000" dirty="0" err="1"/>
              <a:t>StarTopo</a:t>
            </a:r>
            <a:r>
              <a:rPr lang="en-GB" altLang="zh-CN" sz="2000" dirty="0"/>
              <a:t>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---------------------------------------------------------------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$ sudo </a:t>
            </a:r>
            <a:r>
              <a:rPr lang="en-US" altLang="zh-CN" sz="2000" dirty="0" err="1"/>
              <a:t>mn</a:t>
            </a:r>
            <a:r>
              <a:rPr lang="en-US" altLang="zh-CN" sz="2000" dirty="0"/>
              <a:t> --custom custom.py --topo </a:t>
            </a:r>
            <a:r>
              <a:rPr lang="en-US" altLang="zh-CN" sz="2000" dirty="0" err="1"/>
              <a:t>mytopo</a:t>
            </a:r>
            <a:r>
              <a:rPr lang="en-US" altLang="zh-CN" sz="2000" dirty="0"/>
              <a:t>, 20</a:t>
            </a:r>
            <a:br>
              <a:rPr lang="en-US" altLang="zh-CN" sz="2000" dirty="0"/>
            </a:br>
            <a:endParaRPr lang="en-GB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433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网络环境搭建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1825347"/>
          </a:xfrm>
        </p:spPr>
        <p:txBody>
          <a:bodyPr/>
          <a:lstStyle/>
          <a:p>
            <a:r>
              <a:rPr lang="zh-CN" altLang="en-US" dirty="0"/>
              <a:t>网络由网络前缀</a:t>
            </a:r>
            <a:r>
              <a:rPr lang="en-US" altLang="zh-CN" dirty="0"/>
              <a:t>(e.g. 192.168.0.0/24)</a:t>
            </a:r>
            <a:r>
              <a:rPr lang="zh-CN" altLang="en-US" dirty="0"/>
              <a:t>来表示</a:t>
            </a:r>
            <a:endParaRPr lang="en-US" altLang="zh-CN" dirty="0"/>
          </a:p>
          <a:p>
            <a:r>
              <a:rPr lang="zh-CN" altLang="en-US" dirty="0"/>
              <a:t>交换机</a:t>
            </a:r>
            <a:r>
              <a:rPr lang="en-US" altLang="zh-CN" dirty="0"/>
              <a:t>(Switch)</a:t>
            </a:r>
            <a:r>
              <a:rPr lang="zh-CN" altLang="en-US" dirty="0"/>
              <a:t>连接同一网络</a:t>
            </a:r>
            <a:endParaRPr lang="en-US" altLang="zh-CN" dirty="0"/>
          </a:p>
          <a:p>
            <a:r>
              <a:rPr lang="zh-CN" altLang="en-US" dirty="0"/>
              <a:t>路由器</a:t>
            </a:r>
            <a:r>
              <a:rPr lang="en-US" altLang="zh-CN" dirty="0"/>
              <a:t>(Router)</a:t>
            </a:r>
            <a:r>
              <a:rPr lang="zh-CN" altLang="en-US" dirty="0"/>
              <a:t>连接不同网络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14</a:t>
            </a:fld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893346" y="3446543"/>
            <a:ext cx="4776395" cy="1188695"/>
            <a:chOff x="1323191" y="4292302"/>
            <a:chExt cx="4776395" cy="1188695"/>
          </a:xfrm>
        </p:grpSpPr>
        <p:sp>
          <p:nvSpPr>
            <p:cNvPr id="5" name="椭圆 4"/>
            <p:cNvSpPr/>
            <p:nvPr/>
          </p:nvSpPr>
          <p:spPr>
            <a:xfrm>
              <a:off x="3130475" y="4292302"/>
              <a:ext cx="1237130" cy="7207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Switch</a:t>
              </a:r>
              <a:endParaRPr lang="zh-CN" altLang="en-US" dirty="0"/>
            </a:p>
          </p:txBody>
        </p:sp>
        <p:cxnSp>
          <p:nvCxnSpPr>
            <p:cNvPr id="7" name="直接连接符 6"/>
            <p:cNvCxnSpPr>
              <a:stCxn id="5" idx="2"/>
            </p:cNvCxnSpPr>
            <p:nvPr/>
          </p:nvCxnSpPr>
          <p:spPr>
            <a:xfrm flipH="1" flipV="1">
              <a:off x="2312894" y="4652683"/>
              <a:ext cx="81758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" idx="6"/>
              <a:endCxn id="14" idx="1"/>
            </p:cNvCxnSpPr>
            <p:nvPr/>
          </p:nvCxnSpPr>
          <p:spPr>
            <a:xfrm flipV="1">
              <a:off x="4367605" y="4652683"/>
              <a:ext cx="74227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1323191" y="4351469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109883" y="4351469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88337" y="511166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10.0.0.1/24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367605" y="511166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10.0.0.2/24</a:t>
              </a:r>
              <a:endParaRPr lang="zh-CN" altLang="en-US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62683" y="3434602"/>
            <a:ext cx="7078530" cy="968713"/>
            <a:chOff x="684904" y="4943125"/>
            <a:chExt cx="7078530" cy="968713"/>
          </a:xfrm>
        </p:grpSpPr>
        <p:sp>
          <p:nvSpPr>
            <p:cNvPr id="20" name="椭圆 19"/>
            <p:cNvSpPr/>
            <p:nvPr/>
          </p:nvSpPr>
          <p:spPr>
            <a:xfrm>
              <a:off x="3605604" y="5191075"/>
              <a:ext cx="1237130" cy="7207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</a:t>
              </a:r>
              <a:endParaRPr lang="zh-CN" altLang="en-US" dirty="0"/>
            </a:p>
          </p:txBody>
        </p:sp>
        <p:cxnSp>
          <p:nvCxnSpPr>
            <p:cNvPr id="21" name="直接连接符 20"/>
            <p:cNvCxnSpPr>
              <a:stCxn id="20" idx="2"/>
              <a:endCxn id="23" idx="3"/>
            </p:cNvCxnSpPr>
            <p:nvPr/>
          </p:nvCxnSpPr>
          <p:spPr>
            <a:xfrm flipH="1" flipV="1">
              <a:off x="1674607" y="5551456"/>
              <a:ext cx="193099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20" idx="6"/>
              <a:endCxn id="24" idx="1"/>
            </p:cNvCxnSpPr>
            <p:nvPr/>
          </p:nvCxnSpPr>
          <p:spPr>
            <a:xfrm flipV="1">
              <a:off x="4842734" y="5551456"/>
              <a:ext cx="193099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684904" y="525024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6773731" y="525024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315804" y="494312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10.0.1.2/24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036394" y="4967874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10.0.2.2/24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697715" y="4947241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10.0.1.1/24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374358" y="494992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10.0.2.1/24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775494" y="4324677"/>
            <a:ext cx="2904544" cy="1289397"/>
            <a:chOff x="2934149" y="4986669"/>
            <a:chExt cx="2904544" cy="1289397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4464424" y="5081967"/>
              <a:ext cx="0" cy="565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3969572" y="5673638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3</a:t>
              </a:r>
              <a:endParaRPr lang="zh-CN" altLang="en-US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572000" y="4986669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10.0.3.1/24</a:t>
              </a:r>
              <a:endParaRPr lang="zh-CN" altLang="en-US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934149" y="530430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10.0.3.2/24</a:t>
              </a:r>
              <a:endParaRPr lang="zh-CN" altLang="en-US" dirty="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2281779" y="4413848"/>
            <a:ext cx="4135556" cy="2074309"/>
            <a:chOff x="2281779" y="4413848"/>
            <a:chExt cx="4135556" cy="2074309"/>
          </a:xfrm>
        </p:grpSpPr>
        <p:sp>
          <p:nvSpPr>
            <p:cNvPr id="61" name="文本框 60"/>
            <p:cNvSpPr txBox="1"/>
            <p:nvPr/>
          </p:nvSpPr>
          <p:spPr>
            <a:xfrm>
              <a:off x="5150642" y="542722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10.0.3.4/24</a:t>
              </a:r>
              <a:endParaRPr lang="zh-CN" altLang="en-US" dirty="0"/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2281779" y="4413848"/>
              <a:ext cx="3778604" cy="2074309"/>
              <a:chOff x="4908196" y="4725572"/>
              <a:chExt cx="3778604" cy="2074309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6306212" y="5191874"/>
                <a:ext cx="1237130" cy="7207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Switch</a:t>
                </a:r>
                <a:endParaRPr lang="zh-CN" altLang="en-US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016884" y="6197453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3</a:t>
                </a:r>
                <a:endParaRPr lang="zh-CN" altLang="en-US" dirty="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6433511" y="6197453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4</a:t>
                </a:r>
                <a:endParaRPr lang="zh-CN" altLang="en-US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7697097" y="6197453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5</a:t>
                </a:r>
                <a:endParaRPr lang="zh-CN" altLang="en-US" dirty="0"/>
              </a:p>
            </p:txBody>
          </p:sp>
          <p:cxnSp>
            <p:nvCxnSpPr>
              <p:cNvPr id="53" name="直接连接符 52"/>
              <p:cNvCxnSpPr>
                <a:stCxn id="48" idx="3"/>
                <a:endCxn id="49" idx="0"/>
              </p:cNvCxnSpPr>
              <p:nvPr/>
            </p:nvCxnSpPr>
            <p:spPr>
              <a:xfrm flipH="1">
                <a:off x="5511736" y="5807084"/>
                <a:ext cx="975649" cy="390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>
                <a:stCxn id="48" idx="4"/>
                <a:endCxn id="50" idx="0"/>
              </p:cNvCxnSpPr>
              <p:nvPr/>
            </p:nvCxnSpPr>
            <p:spPr>
              <a:xfrm>
                <a:off x="6924777" y="5912637"/>
                <a:ext cx="3586" cy="2848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stCxn id="48" idx="5"/>
                <a:endCxn id="51" idx="0"/>
              </p:cNvCxnSpPr>
              <p:nvPr/>
            </p:nvCxnSpPr>
            <p:spPr>
              <a:xfrm>
                <a:off x="7362169" y="5807084"/>
                <a:ext cx="829780" cy="390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文本框 58"/>
              <p:cNvSpPr txBox="1"/>
              <p:nvPr/>
            </p:nvSpPr>
            <p:spPr>
              <a:xfrm>
                <a:off x="4908196" y="5770503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10.0.3.2/24</a:t>
                </a:r>
                <a:endParaRPr lang="zh-CN" altLang="en-US" dirty="0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6310032" y="5779689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10.0.3.3/24</a:t>
                </a:r>
                <a:endParaRPr lang="zh-CN" altLang="en-US" dirty="0"/>
              </a:p>
            </p:txBody>
          </p:sp>
          <p:cxnSp>
            <p:nvCxnSpPr>
              <p:cNvPr id="64" name="直接连接符 63"/>
              <p:cNvCxnSpPr>
                <a:stCxn id="48" idx="0"/>
              </p:cNvCxnSpPr>
              <p:nvPr/>
            </p:nvCxnSpPr>
            <p:spPr>
              <a:xfrm flipV="1">
                <a:off x="6924777" y="4733365"/>
                <a:ext cx="0" cy="4585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本框 64"/>
              <p:cNvSpPr txBox="1"/>
              <p:nvPr/>
            </p:nvSpPr>
            <p:spPr>
              <a:xfrm>
                <a:off x="7100964" y="4725572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10.0.3.1/24</a:t>
                </a:r>
                <a:endParaRPr lang="zh-CN" altLang="en-US" dirty="0"/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1515513" y="3466050"/>
            <a:ext cx="5552962" cy="1294601"/>
            <a:chOff x="1515513" y="3466050"/>
            <a:chExt cx="5552962" cy="1294601"/>
          </a:xfrm>
        </p:grpSpPr>
        <p:sp>
          <p:nvSpPr>
            <p:cNvPr id="68" name="椭圆 67"/>
            <p:cNvSpPr/>
            <p:nvPr/>
          </p:nvSpPr>
          <p:spPr>
            <a:xfrm>
              <a:off x="1515513" y="3474285"/>
              <a:ext cx="2400066" cy="1286366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4668409" y="3466050"/>
              <a:ext cx="2400066" cy="1286366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椭圆 70"/>
          <p:cNvSpPr/>
          <p:nvPr/>
        </p:nvSpPr>
        <p:spPr>
          <a:xfrm>
            <a:off x="1671170" y="3358365"/>
            <a:ext cx="5289028" cy="1286366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16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网络管理工具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 </a:t>
            </a:r>
            <a:r>
              <a:rPr lang="en-US" altLang="zh-CN" dirty="0" err="1"/>
              <a:t>ifconfig</a:t>
            </a:r>
            <a:r>
              <a:rPr lang="en-US" altLang="zh-CN" dirty="0"/>
              <a:t> eth0 10.0.0.1/24		# set </a:t>
            </a:r>
            <a:r>
              <a:rPr lang="en-US" altLang="zh-CN" dirty="0" err="1"/>
              <a:t>ip</a:t>
            </a:r>
            <a:r>
              <a:rPr lang="en-US" altLang="zh-CN" dirty="0"/>
              <a:t> address &amp; netmask</a:t>
            </a:r>
          </a:p>
          <a:p>
            <a:endParaRPr lang="en-US" altLang="zh-CN" dirty="0"/>
          </a:p>
          <a:p>
            <a:r>
              <a:rPr lang="en-US" altLang="zh-CN" dirty="0"/>
              <a:t># route add default </a:t>
            </a:r>
            <a:r>
              <a:rPr lang="en-US" altLang="zh-CN" dirty="0" err="1"/>
              <a:t>gw</a:t>
            </a:r>
            <a:r>
              <a:rPr lang="en-US" altLang="zh-CN" dirty="0"/>
              <a:t> 10.0.0.2		# set gateway</a:t>
            </a:r>
          </a:p>
          <a:p>
            <a:r>
              <a:rPr lang="en-US" altLang="zh-CN" dirty="0"/>
              <a:t># route add 10.0.0.1/24 dev h1-eth0	# set routing entry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arp</a:t>
            </a:r>
            <a:r>
              <a:rPr lang="en-US" altLang="zh-CN" dirty="0"/>
              <a:t> -n			# show </a:t>
            </a:r>
            <a:r>
              <a:rPr lang="en-US" altLang="zh-CN" dirty="0" err="1"/>
              <a:t>ip</a:t>
            </a:r>
            <a:r>
              <a:rPr lang="en-US" altLang="zh-CN" dirty="0"/>
              <a:t>-&gt;mac mapping</a:t>
            </a:r>
          </a:p>
          <a:p>
            <a:r>
              <a:rPr lang="en-US" altLang="zh-CN" dirty="0"/>
              <a:t># </a:t>
            </a:r>
            <a:r>
              <a:rPr lang="en-US" altLang="zh-CN" dirty="0" err="1"/>
              <a:t>arp</a:t>
            </a:r>
            <a:r>
              <a:rPr lang="en-US" altLang="zh-CN" dirty="0"/>
              <a:t> -d 10.0.0.1		# delete the entry of 10.0.0.1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nslookup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www.baidu.com</a:t>
            </a:r>
            <a:r>
              <a:rPr lang="en-US" altLang="zh-CN" dirty="0"/>
              <a:t>	# </a:t>
            </a:r>
            <a:r>
              <a:rPr lang="en-US" altLang="zh-CN" dirty="0" err="1"/>
              <a:t>dns</a:t>
            </a:r>
            <a:r>
              <a:rPr lang="en-US" altLang="zh-CN" dirty="0"/>
              <a:t> lookup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7301" y="2716173"/>
            <a:ext cx="8645032" cy="9001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9484" y="4357999"/>
            <a:ext cx="8645032" cy="9001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332455-0307-45BE-B3CC-E16E85EDA01E}"/>
              </a:ext>
            </a:extLst>
          </p:cNvPr>
          <p:cNvSpPr/>
          <p:nvPr/>
        </p:nvSpPr>
        <p:spPr>
          <a:xfrm>
            <a:off x="182880" y="1444978"/>
            <a:ext cx="8645032" cy="9001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62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网络测量工具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 ping 10.0.2.2 		# connectivity &amp; RTT</a:t>
            </a:r>
          </a:p>
          <a:p>
            <a:endParaRPr lang="en-US" altLang="zh-CN" dirty="0"/>
          </a:p>
          <a:p>
            <a:r>
              <a:rPr lang="en-US" altLang="zh-CN" dirty="0"/>
              <a:t># traceroute 10.0.2.2 	# hops to the destination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iperf</a:t>
            </a:r>
            <a:r>
              <a:rPr lang="en-US" altLang="zh-CN" dirty="0"/>
              <a:t> 			# bandwidth measurement</a:t>
            </a:r>
          </a:p>
          <a:p>
            <a:pPr lvl="1"/>
            <a:r>
              <a:rPr lang="en-US" altLang="zh-CN" dirty="0"/>
              <a:t>10.0.0.1 # </a:t>
            </a:r>
            <a:r>
              <a:rPr lang="en-US" altLang="zh-CN" dirty="0" err="1"/>
              <a:t>iperf</a:t>
            </a:r>
            <a:r>
              <a:rPr lang="en-US" altLang="zh-CN" dirty="0"/>
              <a:t> -s </a:t>
            </a:r>
          </a:p>
          <a:p>
            <a:pPr lvl="1"/>
            <a:r>
              <a:rPr lang="en-US" altLang="zh-CN" dirty="0"/>
              <a:t>10.0.0.2 # </a:t>
            </a:r>
            <a:r>
              <a:rPr lang="en-US" altLang="zh-CN" dirty="0" err="1"/>
              <a:t>iperf</a:t>
            </a:r>
            <a:r>
              <a:rPr lang="en-US" altLang="zh-CN" dirty="0"/>
              <a:t> -c 10.0.0.1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1723" y="1444978"/>
            <a:ext cx="8645032" cy="9001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1723" y="2651627"/>
            <a:ext cx="8645032" cy="9001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23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互联网协议实验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搭建实验环境</a:t>
            </a:r>
            <a:endParaRPr lang="en-US" altLang="zh-CN" dirty="0"/>
          </a:p>
          <a:p>
            <a:pPr lvl="1"/>
            <a:r>
              <a:rPr kumimoji="1" lang="en-US" altLang="zh-CN" dirty="0"/>
              <a:t>$ </a:t>
            </a:r>
            <a:r>
              <a:rPr kumimoji="1" lang="sv-SE" altLang="zh-CN" dirty="0"/>
              <a:t>sudo mn --nat 	# allows hosts to connect with the Internet</a:t>
            </a:r>
          </a:p>
          <a:p>
            <a:pPr lvl="1"/>
            <a:r>
              <a:rPr lang="en-US" altLang="zh-CN" dirty="0"/>
              <a:t>$ </a:t>
            </a:r>
            <a:r>
              <a:rPr lang="en-US" altLang="zh-CN" dirty="0" err="1"/>
              <a:t>xterm</a:t>
            </a:r>
            <a:r>
              <a:rPr lang="en-US" altLang="zh-CN" dirty="0"/>
              <a:t> h1</a:t>
            </a:r>
          </a:p>
          <a:p>
            <a:pPr lvl="1"/>
            <a:r>
              <a:rPr lang="en-US" altLang="zh-CN" dirty="0"/>
              <a:t>h1 # wireshark &amp;</a:t>
            </a:r>
          </a:p>
          <a:p>
            <a:endParaRPr lang="en-US" altLang="zh-CN" dirty="0"/>
          </a:p>
          <a:p>
            <a:r>
              <a:rPr lang="zh-CN" altLang="en-US" dirty="0"/>
              <a:t>实验步骤</a:t>
            </a:r>
            <a:endParaRPr lang="en-US" altLang="zh-CN" dirty="0"/>
          </a:p>
          <a:p>
            <a:pPr lvl="1"/>
            <a:r>
              <a:rPr lang="en-US" altLang="zh-CN" dirty="0"/>
              <a:t>h1 # </a:t>
            </a:r>
            <a:r>
              <a:rPr lang="en-US" altLang="zh-CN" dirty="0" err="1"/>
              <a:t>wget</a:t>
            </a:r>
            <a:r>
              <a:rPr lang="en-US" altLang="zh-CN" dirty="0"/>
              <a:t> www.baidu.com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440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互联网协议实验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2021236"/>
          </a:xfrm>
        </p:spPr>
        <p:txBody>
          <a:bodyPr/>
          <a:lstStyle/>
          <a:p>
            <a:r>
              <a:rPr lang="zh-CN" altLang="en-US" dirty="0"/>
              <a:t>观察</a:t>
            </a:r>
            <a:r>
              <a:rPr lang="en-US" altLang="zh-CN" dirty="0"/>
              <a:t>wireshark</a:t>
            </a:r>
            <a:r>
              <a:rPr lang="zh-CN" altLang="en-US" dirty="0"/>
              <a:t>输出 （一）</a:t>
            </a:r>
            <a:endParaRPr lang="en-US" altLang="zh-CN" dirty="0"/>
          </a:p>
          <a:p>
            <a:pPr lvl="1"/>
            <a:r>
              <a:rPr lang="en-US" altLang="zh-CN" dirty="0"/>
              <a:t>ARP</a:t>
            </a:r>
            <a:r>
              <a:rPr lang="zh-CN" altLang="en-US" dirty="0"/>
              <a:t>协议</a:t>
            </a:r>
            <a:r>
              <a:rPr lang="en-US" altLang="zh-CN" dirty="0"/>
              <a:t>: IP</a:t>
            </a:r>
            <a:r>
              <a:rPr lang="zh-CN" altLang="en-US" dirty="0"/>
              <a:t>地址</a:t>
            </a:r>
            <a:r>
              <a:rPr lang="en-US" altLang="zh-CN" dirty="0"/>
              <a:t>-&gt;MAC</a:t>
            </a:r>
            <a:r>
              <a:rPr lang="zh-CN" altLang="en-US" dirty="0"/>
              <a:t>地址映射</a:t>
            </a:r>
            <a:endParaRPr lang="en-US" altLang="zh-CN" dirty="0"/>
          </a:p>
          <a:p>
            <a:pPr lvl="1"/>
            <a:r>
              <a:rPr lang="en-US" altLang="zh-CN" dirty="0"/>
              <a:t>DNS</a:t>
            </a:r>
            <a:r>
              <a:rPr lang="zh-CN" altLang="en-US" dirty="0"/>
              <a:t>协议</a:t>
            </a:r>
            <a:r>
              <a:rPr lang="en-US" altLang="zh-CN" dirty="0"/>
              <a:t>: </a:t>
            </a:r>
            <a:r>
              <a:rPr lang="zh-CN" altLang="en-US" dirty="0"/>
              <a:t>域名</a:t>
            </a:r>
            <a:r>
              <a:rPr lang="en-US" altLang="zh-CN" dirty="0"/>
              <a:t>-&gt;IP</a:t>
            </a:r>
            <a:r>
              <a:rPr lang="zh-CN" altLang="en-US" dirty="0"/>
              <a:t>地址映射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协议</a:t>
            </a:r>
            <a:r>
              <a:rPr lang="en-US" altLang="zh-CN" dirty="0"/>
              <a:t>: </a:t>
            </a:r>
            <a:r>
              <a:rPr lang="zh-CN" altLang="en-US" dirty="0"/>
              <a:t>数据传输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23718" b="1117"/>
          <a:stretch/>
        </p:blipFill>
        <p:spPr>
          <a:xfrm>
            <a:off x="0" y="3642434"/>
            <a:ext cx="9133242" cy="284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17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互联网协议实验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观察</a:t>
            </a:r>
            <a:r>
              <a:rPr lang="en-US" altLang="zh-CN" dirty="0"/>
              <a:t>wireshark</a:t>
            </a:r>
            <a:r>
              <a:rPr lang="zh-CN" altLang="en-US" dirty="0"/>
              <a:t>输出</a:t>
            </a:r>
            <a:r>
              <a:rPr lang="en-US" altLang="zh-CN" dirty="0"/>
              <a:t> </a:t>
            </a:r>
            <a:r>
              <a:rPr lang="zh-CN" altLang="en-US" dirty="0"/>
              <a:t>（二）</a:t>
            </a:r>
            <a:endParaRPr lang="en-US" altLang="zh-CN" dirty="0"/>
          </a:p>
          <a:p>
            <a:pPr lvl="1"/>
            <a:r>
              <a:rPr lang="zh-CN" altLang="en-US" dirty="0"/>
              <a:t>不同层次的协议封装</a:t>
            </a:r>
            <a:endParaRPr lang="en-US" altLang="zh-CN" dirty="0"/>
          </a:p>
          <a:p>
            <a:r>
              <a:rPr lang="en-US" altLang="zh-CN" dirty="0"/>
              <a:t>Ethernet &lt; IP &lt; UDP &lt; DNS</a:t>
            </a:r>
          </a:p>
          <a:p>
            <a:r>
              <a:rPr lang="en-US" altLang="zh-CN" dirty="0"/>
              <a:t>Ethernet &lt; IP &lt; TCP &lt; HTTP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11" y="3573367"/>
            <a:ext cx="8140448" cy="24831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57" y="3679165"/>
            <a:ext cx="8142941" cy="245269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7301" y="2495774"/>
            <a:ext cx="8645032" cy="68403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69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网络实验平台</a:t>
            </a:r>
            <a:endParaRPr lang="en-US" altLang="zh-CN" dirty="0"/>
          </a:p>
          <a:p>
            <a:r>
              <a:rPr lang="en-US" altLang="zh-CN" dirty="0" err="1"/>
              <a:t>Mininet</a:t>
            </a:r>
            <a:r>
              <a:rPr lang="zh-CN" altLang="en-US" dirty="0"/>
              <a:t>平台</a:t>
            </a:r>
            <a:endParaRPr lang="en-US" altLang="zh-CN" dirty="0"/>
          </a:p>
          <a:p>
            <a:r>
              <a:rPr lang="zh-CN" altLang="en-US" dirty="0"/>
              <a:t>实验中用到的网络工具</a:t>
            </a:r>
            <a:endParaRPr lang="en-US" altLang="zh-CN" dirty="0"/>
          </a:p>
          <a:p>
            <a:r>
              <a:rPr lang="zh-CN" altLang="en-US" dirty="0"/>
              <a:t>一些简单实验</a:t>
            </a:r>
            <a:endParaRPr lang="en-US" altLang="zh-CN" dirty="0"/>
          </a:p>
          <a:p>
            <a:pPr lvl="1"/>
            <a:r>
              <a:rPr lang="zh-CN" altLang="en-US" dirty="0"/>
              <a:t>互联网协议实验</a:t>
            </a:r>
            <a:endParaRPr lang="en-US" altLang="zh-CN" dirty="0"/>
          </a:p>
          <a:p>
            <a:pPr lvl="1"/>
            <a:r>
              <a:rPr lang="zh-CN" altLang="en-US" dirty="0"/>
              <a:t>流完成时间实验</a:t>
            </a:r>
            <a:endParaRPr lang="en-US" altLang="zh-CN" dirty="0"/>
          </a:p>
          <a:p>
            <a:r>
              <a:rPr lang="zh-CN" altLang="en-US" dirty="0"/>
              <a:t>总结</a:t>
            </a:r>
            <a:endParaRPr lang="en-US" altLang="zh-CN" dirty="0"/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437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互联网协议实验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观察</a:t>
            </a:r>
            <a:r>
              <a:rPr lang="en-US" altLang="zh-CN" dirty="0"/>
              <a:t>wireshark</a:t>
            </a:r>
            <a:r>
              <a:rPr lang="zh-CN" altLang="en-US" dirty="0"/>
              <a:t>输出（三）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承载</a:t>
            </a:r>
            <a:r>
              <a:rPr lang="en-US" altLang="zh-CN" dirty="0"/>
              <a:t>HTTP</a:t>
            </a:r>
            <a:r>
              <a:rPr lang="zh-CN" altLang="en-US" dirty="0"/>
              <a:t>协议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498" y="2461906"/>
            <a:ext cx="6802655" cy="28046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12250"/>
            <a:ext cx="4561367" cy="354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0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流完成时间实验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搭建实验环境：</a:t>
            </a:r>
            <a:endParaRPr lang="en-US" altLang="zh-CN" dirty="0"/>
          </a:p>
          <a:p>
            <a:pPr lvl="1"/>
            <a:r>
              <a:rPr lang="en-GB" altLang="zh-CN" dirty="0"/>
              <a:t>$ sudo python fct_exp.py</a:t>
            </a:r>
          </a:p>
          <a:p>
            <a:pPr lvl="1"/>
            <a:r>
              <a:rPr lang="en-US" altLang="zh-CN" dirty="0"/>
              <a:t>$ </a:t>
            </a:r>
            <a:r>
              <a:rPr lang="en-US" altLang="zh-CN" dirty="0" err="1"/>
              <a:t>xterm</a:t>
            </a:r>
            <a:r>
              <a:rPr lang="en-US" altLang="zh-CN" dirty="0"/>
              <a:t> h1 h2</a:t>
            </a:r>
          </a:p>
          <a:p>
            <a:pPr lvl="1"/>
            <a:endParaRPr lang="en-GB" altLang="zh-CN" dirty="0"/>
          </a:p>
          <a:p>
            <a:r>
              <a:rPr lang="zh-CN" altLang="en-US" dirty="0"/>
              <a:t>实验步骤：</a:t>
            </a:r>
            <a:endParaRPr lang="en-US" altLang="zh-CN" dirty="0"/>
          </a:p>
          <a:p>
            <a:pPr lvl="1"/>
            <a:r>
              <a:rPr lang="en-US" altLang="zh-CN" dirty="0"/>
              <a:t>h2 # </a:t>
            </a:r>
            <a:r>
              <a:rPr lang="en-US" altLang="zh-CN" dirty="0" err="1"/>
              <a:t>dd</a:t>
            </a:r>
            <a:r>
              <a:rPr lang="en-US" altLang="zh-CN" dirty="0"/>
              <a:t> if=/dev/zero of=1MB.dat </a:t>
            </a:r>
            <a:r>
              <a:rPr lang="en-US" altLang="zh-CN" dirty="0" err="1"/>
              <a:t>bs</a:t>
            </a:r>
            <a:r>
              <a:rPr lang="en-US" altLang="zh-CN" dirty="0"/>
              <a:t>=1M count=1</a:t>
            </a:r>
          </a:p>
          <a:p>
            <a:pPr lvl="1"/>
            <a:r>
              <a:rPr lang="en-US" altLang="zh-CN" dirty="0"/>
              <a:t>h1 # </a:t>
            </a:r>
            <a:r>
              <a:rPr lang="en-US" altLang="zh-CN" dirty="0" err="1"/>
              <a:t>wget</a:t>
            </a:r>
            <a:r>
              <a:rPr lang="en-US" altLang="zh-CN" dirty="0"/>
              <a:t> http://10.0.0.2/1MB.dat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679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流完成时间实验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fct_exp.py</a:t>
            </a:r>
            <a:r>
              <a:rPr lang="zh-CN" altLang="en-US" dirty="0"/>
              <a:t>脚本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97280" y="2320611"/>
            <a:ext cx="67127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MyTopo(Topo):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build(self):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h1 = self.addHost('h1')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h2 = self.addHost('h2')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s1 = self.addSwitch('s1')</a:t>
            </a:r>
          </a:p>
          <a:p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self.addLink(h1, s1, bw=10, delay='10ms')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self.addLink(h2, s1)</a:t>
            </a:r>
          </a:p>
          <a:p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topo = MyTopo()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 = Mininet(topo = topo, link = TCLink)</a:t>
            </a:r>
          </a:p>
          <a:p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net.start()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h2 = net.get('h2')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h2.cmd('python -m SimpleHTTPServer 80 &amp;')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CLI(net)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h2.cmd('kill %python')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net.stop()</a:t>
            </a:r>
          </a:p>
        </p:txBody>
      </p:sp>
    </p:spTree>
    <p:extLst>
      <p:ext uri="{BB962C8B-B14F-4D97-AF65-F5344CB8AC3E}">
        <p14:creationId xmlns:p14="http://schemas.microsoft.com/office/powerpoint/2010/main" val="4224712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流完成时间实验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观察实验结果</a:t>
            </a:r>
            <a:endParaRPr lang="en-US" altLang="zh-CN" dirty="0"/>
          </a:p>
          <a:p>
            <a:pPr lvl="1"/>
            <a:r>
              <a:rPr lang="zh-CN" altLang="en-US" dirty="0"/>
              <a:t>在给定带宽、延迟和文件大小前提下，查看流完成时间</a:t>
            </a:r>
            <a:endParaRPr lang="en-US" altLang="zh-CN" dirty="0"/>
          </a:p>
          <a:p>
            <a:pPr lvl="1"/>
            <a:r>
              <a:rPr lang="zh-CN" altLang="en-US" dirty="0"/>
              <a:t>变化文件大小</a:t>
            </a:r>
            <a:r>
              <a:rPr lang="en-US" altLang="zh-CN" dirty="0"/>
              <a:t>(10MB, 100MB)</a:t>
            </a:r>
            <a:r>
              <a:rPr lang="zh-CN" altLang="en-US" dirty="0"/>
              <a:t>、带宽</a:t>
            </a:r>
            <a:r>
              <a:rPr lang="en-US" altLang="zh-CN" dirty="0"/>
              <a:t>(10Mbps, 100Mbps, 1Gbps)</a:t>
            </a:r>
            <a:r>
              <a:rPr lang="zh-CN" altLang="en-US" dirty="0"/>
              <a:t>、延迟</a:t>
            </a:r>
            <a:r>
              <a:rPr lang="en-US" altLang="zh-CN" dirty="0"/>
              <a:t>(10ms, 100ms)</a:t>
            </a:r>
            <a:r>
              <a:rPr lang="zh-CN" altLang="en-US" dirty="0"/>
              <a:t>，查看不同条件下的流完成时间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917" y="3427064"/>
            <a:ext cx="47815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4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流完成时间实验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9" indent="-514350"/>
            <a:r>
              <a:rPr lang="zh-CN" altLang="en-US" dirty="0"/>
              <a:t>利用</a:t>
            </a:r>
            <a:r>
              <a:rPr lang="en-US" altLang="zh-CN" dirty="0"/>
              <a:t>fct_exp.py</a:t>
            </a:r>
            <a:r>
              <a:rPr lang="zh-CN" altLang="en-US" dirty="0"/>
              <a:t>脚本，重现下图中的实验结果</a:t>
            </a:r>
            <a:endParaRPr lang="en-US" altLang="zh-CN" dirty="0"/>
          </a:p>
          <a:p>
            <a:pPr marL="514359" indent="-514350"/>
            <a:r>
              <a:rPr lang="zh-CN" altLang="en-US" dirty="0"/>
              <a:t>文件大小</a:t>
            </a:r>
            <a:r>
              <a:rPr lang="en-US" altLang="zh-CN" dirty="0"/>
              <a:t>: 1MB, 10MB, 100MB</a:t>
            </a:r>
          </a:p>
          <a:p>
            <a:pPr marL="514359" indent="-514350"/>
            <a:r>
              <a:rPr lang="zh-CN" altLang="en-US" dirty="0"/>
              <a:t>带宽：</a:t>
            </a:r>
            <a:r>
              <a:rPr lang="en-US" altLang="zh-CN" dirty="0"/>
              <a:t>10Mbps, 50Mbps, 100Mbps, 500Mbps, 1Gbps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683" y="3576289"/>
            <a:ext cx="4010960" cy="282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96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是一种基于</a:t>
            </a:r>
            <a:r>
              <a:rPr lang="en-US" altLang="zh-CN" dirty="0"/>
              <a:t>Linux</a:t>
            </a:r>
            <a:r>
              <a:rPr lang="zh-CN" altLang="en-US" dirty="0"/>
              <a:t>容器</a:t>
            </a:r>
            <a:r>
              <a:rPr lang="en-US" altLang="zh-CN" dirty="0"/>
              <a:t>/</a:t>
            </a:r>
            <a:r>
              <a:rPr lang="zh-CN" altLang="en-US" dirty="0"/>
              <a:t>虚拟化技术的网络仿真器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相比于硬件网络平台和网络模拟器，</a:t>
            </a:r>
            <a:r>
              <a:rPr lang="en-US" altLang="zh-CN" dirty="0" err="1"/>
              <a:t>Mininet</a:t>
            </a:r>
            <a:r>
              <a:rPr lang="zh-CN" altLang="en-US" dirty="0"/>
              <a:t>的优点</a:t>
            </a:r>
            <a:endParaRPr lang="en-US" altLang="zh-CN" dirty="0"/>
          </a:p>
          <a:p>
            <a:pPr lvl="1"/>
            <a:r>
              <a:rPr lang="zh-CN" altLang="en-US" dirty="0"/>
              <a:t>对硬件要求较低、速度较快、可以支持较大规模拓扑</a:t>
            </a:r>
            <a:endParaRPr lang="en-US" altLang="zh-CN" dirty="0"/>
          </a:p>
          <a:p>
            <a:pPr lvl="1"/>
            <a:r>
              <a:rPr lang="zh-CN" altLang="en-US" dirty="0"/>
              <a:t>具有与硬件网络平台类似的精确度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支持命令行工具和</a:t>
            </a:r>
            <a:r>
              <a:rPr lang="en-US" altLang="zh-CN" dirty="0"/>
              <a:t>Python API</a:t>
            </a:r>
          </a:p>
          <a:p>
            <a:pPr lvl="1"/>
            <a:r>
              <a:rPr lang="zh-CN" altLang="en-US" dirty="0"/>
              <a:t>可实现从</a:t>
            </a:r>
            <a:r>
              <a:rPr lang="en-US" altLang="zh-CN" dirty="0"/>
              <a:t>L2</a:t>
            </a:r>
            <a:r>
              <a:rPr lang="zh-CN" altLang="en-US" dirty="0"/>
              <a:t>到</a:t>
            </a:r>
            <a:r>
              <a:rPr lang="en-US" altLang="zh-CN" dirty="0"/>
              <a:t>L7</a:t>
            </a:r>
            <a:r>
              <a:rPr lang="zh-CN" altLang="en-US" dirty="0"/>
              <a:t>的不同层次的网络系统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05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搭建一个简单的网络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975732" y="4036741"/>
            <a:ext cx="7192536" cy="1405055"/>
            <a:chOff x="892098" y="3267307"/>
            <a:chExt cx="7192536" cy="1405055"/>
          </a:xfrm>
        </p:grpSpPr>
        <p:sp>
          <p:nvSpPr>
            <p:cNvPr id="7" name="圆柱形 6"/>
            <p:cNvSpPr/>
            <p:nvPr/>
          </p:nvSpPr>
          <p:spPr>
            <a:xfrm>
              <a:off x="3802566" y="4014440"/>
              <a:ext cx="1371600" cy="65792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</a:t>
              </a:r>
              <a:endParaRPr lang="zh-CN" altLang="en-US" dirty="0"/>
            </a:p>
          </p:txBody>
        </p:sp>
        <p:sp>
          <p:nvSpPr>
            <p:cNvPr id="8" name="立方体 7"/>
            <p:cNvSpPr/>
            <p:nvPr/>
          </p:nvSpPr>
          <p:spPr>
            <a:xfrm>
              <a:off x="892098" y="4014440"/>
              <a:ext cx="1449659" cy="65792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</a:t>
              </a:r>
              <a:endParaRPr lang="zh-CN" altLang="en-US" dirty="0"/>
            </a:p>
          </p:txBody>
        </p:sp>
        <p:sp>
          <p:nvSpPr>
            <p:cNvPr id="9" name="立方体 8"/>
            <p:cNvSpPr/>
            <p:nvPr/>
          </p:nvSpPr>
          <p:spPr>
            <a:xfrm>
              <a:off x="6634975" y="4014440"/>
              <a:ext cx="1449659" cy="65792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</a:t>
              </a:r>
              <a:endParaRPr lang="zh-CN" altLang="en-US" dirty="0"/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2341757" y="4343401"/>
              <a:ext cx="14914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4"/>
            </p:cNvCxnSpPr>
            <p:nvPr/>
          </p:nvCxnSpPr>
          <p:spPr>
            <a:xfrm flipV="1">
              <a:off x="5174166" y="4334109"/>
              <a:ext cx="1491475" cy="9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立方体 16"/>
            <p:cNvSpPr/>
            <p:nvPr/>
          </p:nvSpPr>
          <p:spPr>
            <a:xfrm>
              <a:off x="1304692" y="3691054"/>
              <a:ext cx="624469" cy="479502"/>
            </a:xfrm>
            <a:prstGeom prst="cub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立方体 17"/>
            <p:cNvSpPr/>
            <p:nvPr/>
          </p:nvSpPr>
          <p:spPr>
            <a:xfrm>
              <a:off x="7047569" y="3691054"/>
              <a:ext cx="624469" cy="479502"/>
            </a:xfrm>
            <a:prstGeom prst="cub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15122" y="3267307"/>
              <a:ext cx="1149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Client APP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823963" y="3321722"/>
              <a:ext cx="1208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Server APP</a:t>
              </a:r>
              <a:endParaRPr lang="zh-CN" altLang="en-US" dirty="0"/>
            </a:p>
          </p:txBody>
        </p:sp>
      </p:grp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457200" y="2016254"/>
            <a:ext cx="8229600" cy="1226634"/>
          </a:xfrm>
        </p:spPr>
        <p:txBody>
          <a:bodyPr/>
          <a:lstStyle/>
          <a:p>
            <a:r>
              <a:rPr lang="zh-CN" altLang="en-US" dirty="0"/>
              <a:t>通过路由器（</a:t>
            </a:r>
            <a:r>
              <a:rPr lang="en-US" altLang="zh-CN" dirty="0"/>
              <a:t>Router</a:t>
            </a:r>
            <a:r>
              <a:rPr lang="zh-CN" altLang="en-US" dirty="0"/>
              <a:t>）将两台主机互连，每台主机上运行相应的网络程序</a:t>
            </a:r>
          </a:p>
        </p:txBody>
      </p:sp>
    </p:spTree>
    <p:extLst>
      <p:ext uri="{BB962C8B-B14F-4D97-AF65-F5344CB8AC3E}">
        <p14:creationId xmlns:p14="http://schemas.microsoft.com/office/powerpoint/2010/main" val="414772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网络实验平台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230440"/>
              </p:ext>
            </p:extLst>
          </p:nvPr>
        </p:nvGraphicFramePr>
        <p:xfrm>
          <a:off x="687658" y="1764987"/>
          <a:ext cx="7642302" cy="4000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7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7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0048">
                <a:tc>
                  <a:txBody>
                    <a:bodyPr/>
                    <a:lstStyle/>
                    <a:p>
                      <a:r>
                        <a:rPr lang="zh-CN" altLang="en-US" dirty="0"/>
                        <a:t>平台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048">
                <a:tc>
                  <a:txBody>
                    <a:bodyPr/>
                    <a:lstStyle/>
                    <a:p>
                      <a:r>
                        <a:rPr lang="zh-CN" altLang="en-US" dirty="0"/>
                        <a:t>硬件网络平台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真实；高效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价格昂贵；不易配置；不易扩展；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0048">
                <a:tc>
                  <a:txBody>
                    <a:bodyPr/>
                    <a:lstStyle/>
                    <a:p>
                      <a:r>
                        <a:rPr lang="zh-CN" altLang="en-US" dirty="0"/>
                        <a:t>模拟平台（</a:t>
                      </a:r>
                      <a:r>
                        <a:rPr lang="en-US" altLang="zh-CN" dirty="0"/>
                        <a:t>Simulator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软件实现；快速实验；容易扩展；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模拟结果可能和实际结果差别较大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0048">
                <a:tc>
                  <a:txBody>
                    <a:bodyPr/>
                    <a:lstStyle/>
                    <a:p>
                      <a:r>
                        <a:rPr lang="zh-CN" altLang="en-US" dirty="0"/>
                        <a:t>仿真平台（</a:t>
                      </a:r>
                      <a:r>
                        <a:rPr lang="en-US" altLang="zh-CN" dirty="0"/>
                        <a:t>Emulator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软件实现；容易扩展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比硬件平台速度稍慢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93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网络仿真平台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借助虚拟化技术，在物理机器上虚拟出多个节点，不同节点间通过虚拟链路（例如</a:t>
            </a:r>
            <a:r>
              <a:rPr lang="en-US" altLang="zh-CN" dirty="0"/>
              <a:t> open </a:t>
            </a:r>
            <a:r>
              <a:rPr lang="en-US" altLang="zh-CN" dirty="0" err="1"/>
              <a:t>vswitch</a:t>
            </a:r>
            <a:r>
              <a:rPr lang="zh-CN" altLang="en-US" dirty="0"/>
              <a:t>）互连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相比于硬件网络平台：</a:t>
            </a:r>
            <a:endParaRPr lang="en-US" altLang="zh-CN" dirty="0"/>
          </a:p>
          <a:p>
            <a:pPr lvl="1"/>
            <a:r>
              <a:rPr lang="zh-CN" altLang="en-US" dirty="0"/>
              <a:t>成本低、部署快、可扩展</a:t>
            </a:r>
            <a:endParaRPr lang="en-US" altLang="zh-CN" dirty="0"/>
          </a:p>
          <a:p>
            <a:r>
              <a:rPr lang="zh-CN" altLang="en-US" dirty="0"/>
              <a:t>相比于网络模拟器：</a:t>
            </a:r>
            <a:endParaRPr lang="en-US" altLang="zh-CN" dirty="0"/>
          </a:p>
          <a:p>
            <a:pPr lvl="1"/>
            <a:r>
              <a:rPr lang="zh-CN" altLang="en-US" dirty="0"/>
              <a:t>更接近真实网络结果</a:t>
            </a:r>
            <a:endParaRPr lang="en-US" altLang="zh-CN" dirty="0"/>
          </a:p>
          <a:p>
            <a:pPr marL="457188" lvl="1" indent="0">
              <a:buNone/>
            </a:pPr>
            <a:r>
              <a:rPr lang="en-US" altLang="zh-CN" dirty="0"/>
              <a:t>					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283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602166" y="1572322"/>
            <a:ext cx="7839307" cy="4337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全虚拟化技术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22863" y="4828478"/>
            <a:ext cx="5698274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Linux Kernel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24508" y="4315520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tap1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463991" y="4315520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tap3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33239" y="4315520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tap0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372200" y="2127406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70849" y="2127405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802952" y="2127405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724402" y="4315520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tap2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033239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724508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8827" y="3646445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63991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605776" y="3178098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init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605776" y="2725233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bash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895706" y="2251305"/>
            <a:ext cx="936000" cy="3345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800680" y="3149597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init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800680" y="2696732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bash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090610" y="2222804"/>
            <a:ext cx="936000" cy="3345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039330" y="3183045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init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039330" y="2730180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bash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329260" y="2256252"/>
            <a:ext cx="936000" cy="3345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692727" y="173887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VM 1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052587" y="173887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VM 2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265260" y="173887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VM 3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154998" y="4001265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10.0.1.2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188018" y="400886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970385" y="400442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936988" y="400442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10.0.2.2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130905" y="5956613"/>
            <a:ext cx="66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Host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31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网络命名空间</a:t>
            </a:r>
            <a:r>
              <a:rPr lang="en-US" altLang="zh-CN" dirty="0"/>
              <a:t>(Network Namespace)</a:t>
            </a:r>
            <a:r>
              <a:rPr lang="zh-CN" altLang="en-US" dirty="0"/>
              <a:t>技术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2166" y="1572322"/>
            <a:ext cx="7839307" cy="4337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22863" y="4828478"/>
            <a:ext cx="5698274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Linux Kernel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57601" y="4315520"/>
            <a:ext cx="798467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veth2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397084" y="4315520"/>
            <a:ext cx="798467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veth4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966332" y="4315520"/>
            <a:ext cx="798467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veth1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372200" y="2127406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570849" y="2127405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802952" y="2127405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57495" y="4315520"/>
            <a:ext cx="798467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veth3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033239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724508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8827" y="3646445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63991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895706" y="2251305"/>
            <a:ext cx="936000" cy="3345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090610" y="2222804"/>
            <a:ext cx="936000" cy="3345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329260" y="2256252"/>
            <a:ext cx="936000" cy="3345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4130905" y="5956613"/>
            <a:ext cx="66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Host </a:t>
            </a:r>
            <a:endParaRPr lang="zh-CN" altLang="en-US" dirty="0"/>
          </a:p>
        </p:txBody>
      </p:sp>
      <p:cxnSp>
        <p:nvCxnSpPr>
          <p:cNvPr id="36" name="直接连接符 35"/>
          <p:cNvCxnSpPr>
            <a:stCxn id="9" idx="3"/>
            <a:endCxn id="7" idx="1"/>
          </p:cNvCxnSpPr>
          <p:nvPr/>
        </p:nvCxnSpPr>
        <p:spPr>
          <a:xfrm>
            <a:off x="2764799" y="4527393"/>
            <a:ext cx="892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3" idx="3"/>
            <a:endCxn id="8" idx="1"/>
          </p:cNvCxnSpPr>
          <p:nvPr/>
        </p:nvCxnSpPr>
        <p:spPr>
          <a:xfrm>
            <a:off x="5455962" y="4527393"/>
            <a:ext cx="9411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335150" y="3010682"/>
            <a:ext cx="2076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Network Namespace 1</a:t>
            </a:r>
            <a:endParaRPr lang="zh-CN" altLang="en-US" sz="1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3557544" y="3006807"/>
            <a:ext cx="2076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Network Namespace 2</a:t>
            </a:r>
            <a:endParaRPr lang="zh-CN" altLang="en-US" sz="1600" dirty="0"/>
          </a:p>
        </p:txBody>
      </p:sp>
      <p:sp>
        <p:nvSpPr>
          <p:cNvPr id="41" name="文本框 40"/>
          <p:cNvSpPr txBox="1"/>
          <p:nvPr/>
        </p:nvSpPr>
        <p:spPr>
          <a:xfrm>
            <a:off x="5779938" y="3002004"/>
            <a:ext cx="2076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Network Namespace 3</a:t>
            </a:r>
            <a:endParaRPr lang="zh-CN" altLang="en-US" sz="1600" dirty="0"/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2362200" y="4070191"/>
            <a:ext cx="0" cy="30040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7" idx="0"/>
            <a:endCxn id="15" idx="2"/>
          </p:cNvCxnSpPr>
          <p:nvPr/>
        </p:nvCxnSpPr>
        <p:spPr>
          <a:xfrm flipV="1">
            <a:off x="4056835" y="4081343"/>
            <a:ext cx="7785" cy="2341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3" idx="0"/>
            <a:endCxn id="16" idx="2"/>
          </p:cNvCxnSpPr>
          <p:nvPr/>
        </p:nvCxnSpPr>
        <p:spPr>
          <a:xfrm flipV="1">
            <a:off x="5056729" y="4070191"/>
            <a:ext cx="2210" cy="24532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8" idx="0"/>
            <a:endCxn id="17" idx="2"/>
          </p:cNvCxnSpPr>
          <p:nvPr/>
        </p:nvCxnSpPr>
        <p:spPr>
          <a:xfrm flipV="1">
            <a:off x="6796318" y="4081343"/>
            <a:ext cx="7785" cy="2341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154998" y="4001265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10.0.1.2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3188018" y="400886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4970385" y="400442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5936988" y="400442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10.0.2.2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906343" y="4029046"/>
            <a:ext cx="2201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virtual Ethernet pairs</a:t>
            </a:r>
          </a:p>
        </p:txBody>
      </p:sp>
    </p:spTree>
    <p:extLst>
      <p:ext uri="{BB962C8B-B14F-4D97-AF65-F5344CB8AC3E}">
        <p14:creationId xmlns:p14="http://schemas.microsoft.com/office/powerpoint/2010/main" val="146934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基于网络命名空间的网络环境搭建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Create link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link add name h1-eth0 type </a:t>
            </a:r>
            <a:r>
              <a:rPr lang="en-GB" altLang="zh-CN" sz="1800" dirty="0" err="1"/>
              <a:t>veth</a:t>
            </a:r>
            <a:r>
              <a:rPr lang="en-GB" altLang="zh-CN" sz="1800" dirty="0"/>
              <a:t> peer name h2-eth0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1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Create host namespaces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add h1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add h2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Move host ports into namespaces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link set h1-eth0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h1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link set h2-eth0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h2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exec h1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link show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exec h2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link show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Configure </a:t>
            </a:r>
            <a:r>
              <a:rPr lang="en-US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ports</a:t>
            </a:r>
            <a:endParaRPr lang="en-GB" altLang="zh-CN" sz="1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exec h1 </a:t>
            </a:r>
            <a:r>
              <a:rPr lang="en-GB" altLang="zh-CN" sz="1800" dirty="0" err="1"/>
              <a:t>ifconfig</a:t>
            </a:r>
            <a:r>
              <a:rPr lang="en-GB" altLang="zh-CN" sz="1800" dirty="0"/>
              <a:t> h1-eth0 10.0.0.1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exec h2 </a:t>
            </a:r>
            <a:r>
              <a:rPr lang="en-GB" altLang="zh-CN" sz="1800" dirty="0" err="1"/>
              <a:t>ifconfig</a:t>
            </a:r>
            <a:r>
              <a:rPr lang="en-GB" altLang="zh-CN" sz="1800" dirty="0"/>
              <a:t> h2-eth0 10.0.0.2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Test connectivity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exec h1 ping 10.0.0.2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5642517" y="2756383"/>
            <a:ext cx="2940205" cy="1206016"/>
            <a:chOff x="5185317" y="2994019"/>
            <a:chExt cx="2940205" cy="1206016"/>
          </a:xfrm>
        </p:grpSpPr>
        <p:sp>
          <p:nvSpPr>
            <p:cNvPr id="5" name="矩形 4"/>
            <p:cNvSpPr/>
            <p:nvPr/>
          </p:nvSpPr>
          <p:spPr>
            <a:xfrm>
              <a:off x="5185317" y="3434577"/>
              <a:ext cx="624468" cy="412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501054" y="3438293"/>
              <a:ext cx="624468" cy="412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7" idx="1"/>
              <a:endCxn id="5" idx="3"/>
            </p:cNvCxnSpPr>
            <p:nvPr/>
          </p:nvCxnSpPr>
          <p:spPr>
            <a:xfrm flipH="1" flipV="1">
              <a:off x="5809785" y="3640875"/>
              <a:ext cx="1691269" cy="37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5330281" y="2999679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h1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501054" y="2994019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h2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570030" y="3830703"/>
              <a:ext cx="108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h1-eth0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861719" y="3830703"/>
              <a:ext cx="1044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h2-eth0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5696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是基于</a:t>
            </a:r>
            <a:r>
              <a:rPr lang="en-US" altLang="zh-CN" dirty="0"/>
              <a:t>Linux Network Namespace</a:t>
            </a:r>
            <a:r>
              <a:rPr lang="zh-CN" altLang="en-US" dirty="0"/>
              <a:t>的</a:t>
            </a:r>
            <a:r>
              <a:rPr lang="en-US" altLang="zh-CN" dirty="0"/>
              <a:t>python</a:t>
            </a:r>
            <a:r>
              <a:rPr lang="zh-CN" altLang="en-US" dirty="0"/>
              <a:t>封装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python API</a:t>
            </a:r>
            <a:r>
              <a:rPr lang="zh-CN" altLang="en-US" dirty="0"/>
              <a:t>以及命令行工具（</a:t>
            </a:r>
            <a:r>
              <a:rPr lang="en-US" altLang="zh-CN" dirty="0"/>
              <a:t>CLI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可以很方便的创建拓扑、设置网络条件、运行网络程序</a:t>
            </a:r>
            <a:endParaRPr lang="en-US" altLang="zh-CN" dirty="0"/>
          </a:p>
          <a:p>
            <a:r>
              <a:rPr lang="zh-CN" altLang="en-US" dirty="0"/>
              <a:t>支持不同层次的抽象和语法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1026" name="Picture 2" descr="http://mininet.org/images/frontpage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67" y="4398731"/>
            <a:ext cx="7136730" cy="153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390451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11991</TotalTime>
  <Words>1293</Words>
  <Application>Microsoft Office PowerPoint</Application>
  <PresentationFormat>全屏显示(4:3)</PresentationFormat>
  <Paragraphs>313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黑体</vt:lpstr>
      <vt:lpstr>宋体</vt:lpstr>
      <vt:lpstr>微软雅黑</vt:lpstr>
      <vt:lpstr>Arial</vt:lpstr>
      <vt:lpstr>Arial Black</vt:lpstr>
      <vt:lpstr>Calibri</vt:lpstr>
      <vt:lpstr>Courier New</vt:lpstr>
      <vt:lpstr>Times New Roman</vt:lpstr>
      <vt:lpstr>Wingdings</vt:lpstr>
      <vt:lpstr>Wingdings 2</vt:lpstr>
      <vt:lpstr>Pixel</vt:lpstr>
      <vt:lpstr>自定义设计方案</vt:lpstr>
      <vt:lpstr>Mininet实验环境</vt:lpstr>
      <vt:lpstr>提纲</vt:lpstr>
      <vt:lpstr>搭建一个简单的网络</vt:lpstr>
      <vt:lpstr>网络实验平台</vt:lpstr>
      <vt:lpstr>网络仿真平台</vt:lpstr>
      <vt:lpstr>全虚拟化技术</vt:lpstr>
      <vt:lpstr>网络命名空间(Network Namespace)技术</vt:lpstr>
      <vt:lpstr>基于网络命名空间的网络环境搭建</vt:lpstr>
      <vt:lpstr>Mininet环境</vt:lpstr>
      <vt:lpstr>Mininet CLI举例</vt:lpstr>
      <vt:lpstr>Mininet API举例</vt:lpstr>
      <vt:lpstr>Mininet支持设置性能参数</vt:lpstr>
      <vt:lpstr>Mininet自定义网络拓扑</vt:lpstr>
      <vt:lpstr>网络环境搭建</vt:lpstr>
      <vt:lpstr>网络管理工具</vt:lpstr>
      <vt:lpstr>网络测量工具</vt:lpstr>
      <vt:lpstr>互联网协议实验</vt:lpstr>
      <vt:lpstr>互联网协议实验</vt:lpstr>
      <vt:lpstr>互联网协议实验</vt:lpstr>
      <vt:lpstr>互联网协议实验</vt:lpstr>
      <vt:lpstr>流完成时间实验</vt:lpstr>
      <vt:lpstr>流完成时间实验</vt:lpstr>
      <vt:lpstr>流完成时间实验</vt:lpstr>
      <vt:lpstr>流完成时间实验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Wu Qinghua</cp:lastModifiedBy>
  <cp:revision>1005</cp:revision>
  <dcterms:created xsi:type="dcterms:W3CDTF">2017-02-15T05:09:36Z</dcterms:created>
  <dcterms:modified xsi:type="dcterms:W3CDTF">2018-03-13T02:32:06Z</dcterms:modified>
</cp:coreProperties>
</file>