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79" r:id="rId4"/>
    <p:sldId id="302" r:id="rId5"/>
    <p:sldId id="303" r:id="rId6"/>
    <p:sldId id="304" r:id="rId7"/>
    <p:sldId id="307" r:id="rId8"/>
    <p:sldId id="305" r:id="rId9"/>
    <p:sldId id="295" r:id="rId10"/>
    <p:sldId id="309" r:id="rId11"/>
    <p:sldId id="30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302"/>
            <p14:sldId id="303"/>
            <p14:sldId id="304"/>
            <p14:sldId id="307"/>
            <p14:sldId id="305"/>
            <p14:sldId id="295"/>
            <p14:sldId id="309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73" d="100"/>
          <a:sy n="73" d="100"/>
        </p:scale>
        <p:origin x="17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2018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535C263B-628B-44C8-BB09-84B3DE21A649}" type="datetime1">
              <a:rPr lang="zh-CN" altLang="en-US" smtClean="0"/>
              <a:t>2018/5/25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网络路由实验二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BB30A-AC40-435C-94F1-B3E2C3D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5D1D-D2DA-4F7D-BC2C-328248A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节点退出或者链路断开，使得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/>
              <a:t>poll</a:t>
            </a:r>
            <a:r>
              <a:rPr lang="zh-CN" altLang="en-US" dirty="0"/>
              <a:t>在没有数据包时返回，导致程序</a:t>
            </a:r>
            <a:r>
              <a:rPr lang="en-US" altLang="zh-CN" dirty="0"/>
              <a:t>CPU</a:t>
            </a:r>
            <a:r>
              <a:rPr lang="zh-CN" altLang="en-US" dirty="0"/>
              <a:t>占用率过高</a:t>
            </a:r>
            <a:endParaRPr lang="en-US" altLang="zh-CN" dirty="0"/>
          </a:p>
          <a:p>
            <a:pPr lvl="1"/>
            <a:r>
              <a:rPr lang="zh-CN" altLang="en-US" dirty="0"/>
              <a:t>可以在每次轮询端口收包后，让程序</a:t>
            </a:r>
            <a:r>
              <a:rPr lang="en-US" altLang="zh-CN" dirty="0"/>
              <a:t>sleep</a:t>
            </a:r>
            <a:r>
              <a:rPr lang="zh-CN" altLang="en-US" dirty="0"/>
              <a:t>一会儿</a:t>
            </a:r>
            <a:r>
              <a:rPr lang="en-US" altLang="zh-CN" dirty="0"/>
              <a:t>	</a:t>
            </a:r>
            <a:r>
              <a:rPr lang="en-US" altLang="zh-CN" dirty="0" err="1"/>
              <a:t>usleep</a:t>
            </a:r>
            <a:r>
              <a:rPr lang="en-US" altLang="zh-CN" dirty="0"/>
              <a:t>(1000)</a:t>
            </a:r>
          </a:p>
          <a:p>
            <a:r>
              <a:rPr lang="zh-CN" altLang="en-US" dirty="0"/>
              <a:t>两次</a:t>
            </a:r>
            <a:r>
              <a:rPr lang="en-US" altLang="zh-CN" dirty="0"/>
              <a:t>traceroute</a:t>
            </a:r>
            <a:r>
              <a:rPr lang="zh-CN" altLang="en-US" dirty="0"/>
              <a:t>之间尽量间隔在</a:t>
            </a:r>
            <a:r>
              <a:rPr lang="en-US" altLang="zh-CN" dirty="0"/>
              <a:t>5</a:t>
            </a:r>
            <a:r>
              <a:rPr lang="zh-CN" altLang="en-US" dirty="0"/>
              <a:t>秒以上，否则会导致</a:t>
            </a:r>
            <a:r>
              <a:rPr lang="en-US" altLang="zh-CN" dirty="0"/>
              <a:t>traceroute</a:t>
            </a:r>
            <a:r>
              <a:rPr lang="zh-CN" altLang="en-US" dirty="0"/>
              <a:t>出错</a:t>
            </a:r>
            <a:endParaRPr lang="en-US" altLang="zh-CN" dirty="0"/>
          </a:p>
          <a:p>
            <a:r>
              <a:rPr lang="zh-CN" altLang="en-US" dirty="0"/>
              <a:t>节点退出后，它在其他节点状态数据库中需要老化掉</a:t>
            </a:r>
            <a:endParaRPr lang="en-US" altLang="zh-CN" dirty="0"/>
          </a:p>
          <a:p>
            <a:pPr lvl="1"/>
            <a:r>
              <a:rPr lang="zh-CN" altLang="en-US" dirty="0"/>
              <a:t>可以加一个老化线程，将超过</a:t>
            </a:r>
            <a:r>
              <a:rPr lang="en-US" altLang="zh-CN" dirty="0"/>
              <a:t>35</a:t>
            </a:r>
            <a:r>
              <a:rPr lang="zh-CN" altLang="en-US" dirty="0"/>
              <a:t>秒没有更新的数据库条目清除</a:t>
            </a:r>
            <a:endParaRPr lang="en-US" altLang="zh-CN" dirty="0"/>
          </a:p>
          <a:p>
            <a:r>
              <a:rPr lang="zh-CN" altLang="en-US" dirty="0"/>
              <a:t>实验初始化时，会从内核中读入到本地网络的路由条目</a:t>
            </a:r>
            <a:endParaRPr lang="en-US" altLang="zh-CN" dirty="0"/>
          </a:p>
          <a:p>
            <a:pPr lvl="1"/>
            <a:r>
              <a:rPr lang="zh-CN" altLang="en-US" dirty="0"/>
              <a:t>需要注意区分这些条目和计算生成的路由条目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FBE5C-6B90-406C-BF24-7634BC52FC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6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网络路由实验</a:t>
            </a:r>
            <a:endParaRPr lang="en-US" altLang="zh-CN" dirty="0"/>
          </a:p>
          <a:p>
            <a:pPr lvl="1"/>
            <a:r>
              <a:rPr lang="zh-CN" altLang="en-US" dirty="0"/>
              <a:t>网络路由计算</a:t>
            </a:r>
            <a:endParaRPr lang="en-US" altLang="zh-CN" dirty="0"/>
          </a:p>
          <a:p>
            <a:pPr lvl="1"/>
            <a:r>
              <a:rPr lang="zh-CN" altLang="en-US" dirty="0"/>
              <a:t>最短路径算法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039FE-B336-47FE-911C-D2ED16DA02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EEB1D-E7C2-4324-88B1-892C2B73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网络路由机制：路由计算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9AFA4-FCA1-4AF1-A1FF-D29BEAC4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B08E49F-0D5F-4467-8648-A5F19FA93A66}"/>
              </a:ext>
            </a:extLst>
          </p:cNvPr>
          <p:cNvGrpSpPr/>
          <p:nvPr/>
        </p:nvGrpSpPr>
        <p:grpSpPr>
          <a:xfrm>
            <a:off x="251230" y="1838322"/>
            <a:ext cx="8716547" cy="2761807"/>
            <a:chOff x="251230" y="1838322"/>
            <a:chExt cx="8716547" cy="27618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6C6154-9B64-4146-A442-39C8F100E72F}"/>
                </a:ext>
              </a:extLst>
            </p:cNvPr>
            <p:cNvSpPr/>
            <p:nvPr/>
          </p:nvSpPr>
          <p:spPr>
            <a:xfrm>
              <a:off x="429740" y="2891769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5B70B0-F3FB-49ED-B0B1-86CF18BD9841}"/>
                </a:ext>
              </a:extLst>
            </p:cNvPr>
            <p:cNvSpPr/>
            <p:nvPr/>
          </p:nvSpPr>
          <p:spPr>
            <a:xfrm>
              <a:off x="7648216" y="2883412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89C90F-BC4C-437E-A4C6-51643A7A9BAE}"/>
                </a:ext>
              </a:extLst>
            </p:cNvPr>
            <p:cNvSpPr txBox="1"/>
            <p:nvPr/>
          </p:nvSpPr>
          <p:spPr>
            <a:xfrm>
              <a:off x="251230" y="252355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E70535-D310-45CF-88C7-C873EDA07F73}"/>
                </a:ext>
              </a:extLst>
            </p:cNvPr>
            <p:cNvSpPr txBox="1"/>
            <p:nvPr/>
          </p:nvSpPr>
          <p:spPr>
            <a:xfrm>
              <a:off x="7584065" y="2431383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10.0.6.22/24</a:t>
              </a:r>
              <a:endParaRPr lang="zh-CN" altLang="en-US" dirty="0"/>
            </a:p>
          </p:txBody>
        </p:sp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AECEA42B-30C6-4872-B053-31653911D079}"/>
                </a:ext>
              </a:extLst>
            </p:cNvPr>
            <p:cNvSpPr/>
            <p:nvPr/>
          </p:nvSpPr>
          <p:spPr>
            <a:xfrm>
              <a:off x="2053626" y="2891769"/>
              <a:ext cx="1054740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1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E4150AB-89AC-48A8-ADD8-96B3750F7845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419443" y="3192983"/>
              <a:ext cx="634183" cy="83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BDF6CD5-FB2D-48D4-A36F-E7EB1DD0A80D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7035454" y="3184626"/>
              <a:ext cx="6127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E1E9807-6CB4-47DD-A20D-4DDFB01C0079}"/>
                </a:ext>
              </a:extLst>
            </p:cNvPr>
            <p:cNvSpPr txBox="1"/>
            <p:nvPr/>
          </p:nvSpPr>
          <p:spPr>
            <a:xfrm>
              <a:off x="1316400" y="350143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10.0.1.1/24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1E445E-2B0A-4D2D-8E86-EEC1034F3EC8}"/>
                </a:ext>
              </a:extLst>
            </p:cNvPr>
            <p:cNvSpPr txBox="1"/>
            <p:nvPr/>
          </p:nvSpPr>
          <p:spPr>
            <a:xfrm>
              <a:off x="2620833" y="250572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10.0.2.1/24</a:t>
              </a:r>
              <a:endParaRPr lang="zh-CN" altLang="en-US" dirty="0"/>
            </a:p>
          </p:txBody>
        </p:sp>
        <p:sp>
          <p:nvSpPr>
            <p:cNvPr id="14" name="圆角矩形 27">
              <a:extLst>
                <a:ext uri="{FF2B5EF4-FFF2-40B4-BE49-F238E27FC236}">
                  <a16:creationId xmlns:a16="http://schemas.microsoft.com/office/drawing/2014/main" id="{F5FBBE28-2F05-4C49-848D-FA89E5314595}"/>
                </a:ext>
              </a:extLst>
            </p:cNvPr>
            <p:cNvSpPr/>
            <p:nvPr/>
          </p:nvSpPr>
          <p:spPr>
            <a:xfrm>
              <a:off x="4026022" y="3879847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3</a:t>
              </a:r>
              <a:endParaRPr lang="zh-CN" altLang="en-US" dirty="0"/>
            </a:p>
          </p:txBody>
        </p:sp>
        <p:sp>
          <p:nvSpPr>
            <p:cNvPr id="15" name="圆角矩形 27">
              <a:extLst>
                <a:ext uri="{FF2B5EF4-FFF2-40B4-BE49-F238E27FC236}">
                  <a16:creationId xmlns:a16="http://schemas.microsoft.com/office/drawing/2014/main" id="{363FF90E-EB2F-48BD-A7FD-DAA31CE250E4}"/>
                </a:ext>
              </a:extLst>
            </p:cNvPr>
            <p:cNvSpPr/>
            <p:nvPr/>
          </p:nvSpPr>
          <p:spPr>
            <a:xfrm>
              <a:off x="4026021" y="1862974"/>
              <a:ext cx="1091955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2</a:t>
              </a:r>
              <a:endParaRPr lang="zh-CN" altLang="en-US" dirty="0"/>
            </a:p>
          </p:txBody>
        </p:sp>
        <p:sp>
          <p:nvSpPr>
            <p:cNvPr id="16" name="圆角矩形 27">
              <a:extLst>
                <a:ext uri="{FF2B5EF4-FFF2-40B4-BE49-F238E27FC236}">
                  <a16:creationId xmlns:a16="http://schemas.microsoft.com/office/drawing/2014/main" id="{5A9A0B73-010F-44B4-99AD-BFCFC68492A7}"/>
                </a:ext>
              </a:extLst>
            </p:cNvPr>
            <p:cNvSpPr/>
            <p:nvPr/>
          </p:nvSpPr>
          <p:spPr>
            <a:xfrm>
              <a:off x="5993060" y="2875055"/>
              <a:ext cx="1042394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Router 4</a:t>
              </a:r>
              <a:endParaRPr lang="zh-CN" altLang="en-US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79D42D8-4D6C-43AD-BED8-583593E22CED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3108366" y="2172545"/>
              <a:ext cx="917655" cy="10287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2912C7B-DCA6-4D21-B256-507EEBC20CA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108366" y="3201340"/>
              <a:ext cx="917656" cy="98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087EC8-6A1E-4387-99A1-4EAEFEEA600E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 flipV="1">
              <a:off x="5117976" y="2172545"/>
              <a:ext cx="875084" cy="10120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EAFD7E-EDCE-4AAC-8A3B-957956FF1672}"/>
                </a:ext>
              </a:extLst>
            </p:cNvPr>
            <p:cNvCxnSpPr>
              <a:cxnSpLocks/>
              <a:stCxn id="16" idx="1"/>
              <a:endCxn id="14" idx="3"/>
            </p:cNvCxnSpPr>
            <p:nvPr/>
          </p:nvCxnSpPr>
          <p:spPr>
            <a:xfrm flipH="1">
              <a:off x="5117977" y="3184626"/>
              <a:ext cx="875083" cy="1004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2AA6508-58ED-4073-98C9-3BD427067609}"/>
                </a:ext>
              </a:extLst>
            </p:cNvPr>
            <p:cNvSpPr txBox="1"/>
            <p:nvPr/>
          </p:nvSpPr>
          <p:spPr>
            <a:xfrm>
              <a:off x="2620834" y="352130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10.0.3.1/24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2919DAD-A8C3-4CAD-921B-0B8072A45072}"/>
                </a:ext>
              </a:extLst>
            </p:cNvPr>
            <p:cNvSpPr txBox="1"/>
            <p:nvPr/>
          </p:nvSpPr>
          <p:spPr>
            <a:xfrm>
              <a:off x="2745409" y="1909149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10.0.2.2/24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09B1999-F79C-4C9B-9C53-A65409AC5C88}"/>
                </a:ext>
              </a:extLst>
            </p:cNvPr>
            <p:cNvSpPr txBox="1"/>
            <p:nvPr/>
          </p:nvSpPr>
          <p:spPr>
            <a:xfrm>
              <a:off x="5147583" y="2594094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10.0.4.4/24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34EC5BC-EAE1-4667-9698-785D6CDC5E4F}"/>
                </a:ext>
              </a:extLst>
            </p:cNvPr>
            <p:cNvSpPr txBox="1"/>
            <p:nvPr/>
          </p:nvSpPr>
          <p:spPr>
            <a:xfrm>
              <a:off x="5088206" y="342926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10.0.5.4/24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82527EE-1CDA-4175-A25F-9ED1EF069D78}"/>
                </a:ext>
              </a:extLst>
            </p:cNvPr>
            <p:cNvSpPr txBox="1"/>
            <p:nvPr/>
          </p:nvSpPr>
          <p:spPr>
            <a:xfrm>
              <a:off x="6573634" y="344671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10.0.6.4/24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04D06F-EBB9-42D7-83B7-6B3B9699D949}"/>
                </a:ext>
              </a:extLst>
            </p:cNvPr>
            <p:cNvSpPr txBox="1"/>
            <p:nvPr/>
          </p:nvSpPr>
          <p:spPr>
            <a:xfrm>
              <a:off x="2782795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10.0.3.3/24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85FB1E5-3F04-4929-9D52-40C76C7D281D}"/>
                </a:ext>
              </a:extLst>
            </p:cNvPr>
            <p:cNvSpPr txBox="1"/>
            <p:nvPr/>
          </p:nvSpPr>
          <p:spPr>
            <a:xfrm>
              <a:off x="4967144" y="4230797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10.0.5.3/24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E32A0F3-01FA-405A-966D-4CC389ED0F5B}"/>
                </a:ext>
              </a:extLst>
            </p:cNvPr>
            <p:cNvSpPr txBox="1"/>
            <p:nvPr/>
          </p:nvSpPr>
          <p:spPr>
            <a:xfrm>
              <a:off x="4929757" y="1838322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10.0.4.2/24</a:t>
              </a:r>
              <a:endParaRPr lang="zh-CN" altLang="en-US" dirty="0"/>
            </a:p>
          </p:txBody>
        </p:sp>
      </p:grp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8F2A45B7-6EB9-41C3-9365-20E97241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59876"/>
            <a:ext cx="8229600" cy="1519945"/>
          </a:xfrm>
        </p:spPr>
        <p:txBody>
          <a:bodyPr/>
          <a:lstStyle/>
          <a:p>
            <a:r>
              <a:rPr lang="zh-CN" altLang="en-US" sz="2200" dirty="0"/>
              <a:t>不同节点经过交换链路状态信息，获得一致性链路状态数据库</a:t>
            </a:r>
            <a:endParaRPr lang="en-US" altLang="zh-CN" sz="2200" dirty="0"/>
          </a:p>
          <a:p>
            <a:r>
              <a:rPr lang="zh-CN" altLang="en-US" sz="2200" dirty="0"/>
              <a:t>每个节点独立计算路由条目，从而保证网络的可达性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1477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D3BE2-B9EC-4265-B596-ED2CEBA2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77E9B-42C2-439E-9D1C-23A9B6F7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11" y="3622193"/>
            <a:ext cx="8229600" cy="88882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网络路由条目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(destination, mask) -&gt; (gateway, output interface)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E9A6B-5A46-4E1F-9DBC-B7DA20794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AF0551-B045-4E66-8FB5-74ACC88C23CE}"/>
              </a:ext>
            </a:extLst>
          </p:cNvPr>
          <p:cNvSpPr txBox="1"/>
          <p:nvPr/>
        </p:nvSpPr>
        <p:spPr>
          <a:xfrm>
            <a:off x="31014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到本地网络的转发条目</a:t>
            </a:r>
            <a:endParaRPr lang="en-US" altLang="zh-CN" b="1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3841761-E913-4442-AE18-D74F38D2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272454"/>
              </p:ext>
            </p:extLst>
          </p:nvPr>
        </p:nvGraphicFramePr>
        <p:xfrm>
          <a:off x="13163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10.0.1.0/24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10.0.2.0/24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10.0.3.0/24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0.0.0.0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  <p:pic>
        <p:nvPicPr>
          <p:cNvPr id="32" name="图片 31">
            <a:extLst>
              <a:ext uri="{FF2B5EF4-FFF2-40B4-BE49-F238E27FC236}">
                <a16:creationId xmlns:a16="http://schemas.microsoft.com/office/drawing/2014/main" id="{01F98052-D797-4D37-B090-3674F801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34" y="1368675"/>
            <a:ext cx="6976924" cy="225351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CDCB88B-FF62-43EA-BC48-10768ED069A6}"/>
              </a:ext>
            </a:extLst>
          </p:cNvPr>
          <p:cNvSpPr txBox="1"/>
          <p:nvPr/>
        </p:nvSpPr>
        <p:spPr>
          <a:xfrm>
            <a:off x="4889892" y="4611160"/>
            <a:ext cx="332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Router 1</a:t>
            </a:r>
            <a:r>
              <a:rPr lang="zh-CN" altLang="en-US" b="1" dirty="0"/>
              <a:t>到其他网络的路由条目</a:t>
            </a:r>
            <a:endParaRPr lang="en-US" altLang="zh-CN" b="1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549B4A9-27EC-40DF-BE53-AED9BDD93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6296"/>
              </p:ext>
            </p:extLst>
          </p:nvPr>
        </p:nvGraphicFramePr>
        <p:xfrm>
          <a:off x="4889892" y="5080407"/>
          <a:ext cx="35907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20">
                  <a:extLst>
                    <a:ext uri="{9D8B030D-6E8A-4147-A177-3AD203B41FA5}">
                      <a16:colId xmlns:a16="http://schemas.microsoft.com/office/drawing/2014/main" val="281895933"/>
                    </a:ext>
                  </a:extLst>
                </a:gridCol>
                <a:gridCol w="1079715">
                  <a:extLst>
                    <a:ext uri="{9D8B030D-6E8A-4147-A177-3AD203B41FA5}">
                      <a16:colId xmlns:a16="http://schemas.microsoft.com/office/drawing/2014/main" val="157424836"/>
                    </a:ext>
                  </a:extLst>
                </a:gridCol>
                <a:gridCol w="1053886">
                  <a:extLst>
                    <a:ext uri="{9D8B030D-6E8A-4147-A177-3AD203B41FA5}">
                      <a16:colId xmlns:a16="http://schemas.microsoft.com/office/drawing/2014/main" val="299150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Subnet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Interface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2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10.0.4.0/24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eth1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10.0.5.0/24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94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10.0.6.0/24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10.0.2.2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6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5D686-4283-4C0D-8C3E-70524EE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网络路由计算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585C8-2B1A-4BB1-BBFF-61FB7B22A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51E784-E087-474A-BB87-4CCFA792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0" y="1704331"/>
            <a:ext cx="3647764" cy="1178213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2585DF1F-6930-4605-AEE4-69A4603FFF50}"/>
              </a:ext>
            </a:extLst>
          </p:cNvPr>
          <p:cNvSpPr/>
          <p:nvPr/>
        </p:nvSpPr>
        <p:spPr>
          <a:xfrm>
            <a:off x="2329912" y="3157966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D1D522-2110-485D-BEA2-E684F2D0B523}"/>
              </a:ext>
            </a:extLst>
          </p:cNvPr>
          <p:cNvGrpSpPr/>
          <p:nvPr/>
        </p:nvGrpSpPr>
        <p:grpSpPr>
          <a:xfrm>
            <a:off x="1298324" y="3448188"/>
            <a:ext cx="2398971" cy="1277034"/>
            <a:chOff x="861714" y="3545876"/>
            <a:chExt cx="2398971" cy="127703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35E9796-19BD-478C-A458-449F2A668E0F}"/>
                </a:ext>
              </a:extLst>
            </p:cNvPr>
            <p:cNvSpPr/>
            <p:nvPr/>
          </p:nvSpPr>
          <p:spPr>
            <a:xfrm>
              <a:off x="1198536" y="40760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162D888-C8C3-4D68-8DC5-4A0A1530132A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>
            <a:xfrm>
              <a:off x="1357279" y="4248026"/>
              <a:ext cx="590341" cy="321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6BBFBAC-DABD-4CB9-81F8-AD93BC38D06E}"/>
                </a:ext>
              </a:extLst>
            </p:cNvPr>
            <p:cNvSpPr/>
            <p:nvPr/>
          </p:nvSpPr>
          <p:spPr>
            <a:xfrm>
              <a:off x="1947620" y="4468678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CBD775C-2A06-4152-8DE5-B8C680CD7B41}"/>
                </a:ext>
              </a:extLst>
            </p:cNvPr>
            <p:cNvSpPr/>
            <p:nvPr/>
          </p:nvSpPr>
          <p:spPr>
            <a:xfrm>
              <a:off x="1947620" y="3733254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73E52EC-F3BA-4F39-B645-1CC16CC90773}"/>
                </a:ext>
              </a:extLst>
            </p:cNvPr>
            <p:cNvCxnSpPr>
              <a:cxnSpLocks/>
              <a:stCxn id="7" idx="7"/>
              <a:endCxn id="11" idx="2"/>
            </p:cNvCxnSpPr>
            <p:nvPr/>
          </p:nvCxnSpPr>
          <p:spPr>
            <a:xfrm flipV="1">
              <a:off x="1357279" y="3833993"/>
              <a:ext cx="590341" cy="271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BB4CF1C-1EEF-469E-9E29-10A0FBE1FF04}"/>
                </a:ext>
              </a:extLst>
            </p:cNvPr>
            <p:cNvSpPr/>
            <p:nvPr/>
          </p:nvSpPr>
          <p:spPr>
            <a:xfrm>
              <a:off x="2745784" y="4105560"/>
              <a:ext cx="185979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6C5D7C-C035-4A9B-9BA8-DA2021379AC1}"/>
                </a:ext>
              </a:extLst>
            </p:cNvPr>
            <p:cNvCxnSpPr>
              <a:stCxn id="11" idx="6"/>
              <a:endCxn id="17" idx="1"/>
            </p:cNvCxnSpPr>
            <p:nvPr/>
          </p:nvCxnSpPr>
          <p:spPr>
            <a:xfrm>
              <a:off x="2133599" y="3833993"/>
              <a:ext cx="639421" cy="301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B904A04-966B-4748-A9C8-B41B8A67B35F}"/>
                </a:ext>
              </a:extLst>
            </p:cNvPr>
            <p:cNvCxnSpPr>
              <a:cxnSpLocks/>
              <a:stCxn id="10" idx="6"/>
              <a:endCxn id="17" idx="3"/>
            </p:cNvCxnSpPr>
            <p:nvPr/>
          </p:nvCxnSpPr>
          <p:spPr>
            <a:xfrm flipV="1">
              <a:off x="2133599" y="4277532"/>
              <a:ext cx="639421" cy="291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8DC3AA-2D08-4B83-8D99-1B6B5D85F375}"/>
                </a:ext>
              </a:extLst>
            </p:cNvPr>
            <p:cNvSpPr txBox="1"/>
            <p:nvPr/>
          </p:nvSpPr>
          <p:spPr>
            <a:xfrm>
              <a:off x="861714" y="3992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AE2331-9D27-4CD5-9DA3-A2255349178B}"/>
                </a:ext>
              </a:extLst>
            </p:cNvPr>
            <p:cNvSpPr txBox="1"/>
            <p:nvPr/>
          </p:nvSpPr>
          <p:spPr>
            <a:xfrm>
              <a:off x="1652449" y="35458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8B076F-8F2D-4B18-8BF0-0A5AB8C4430E}"/>
                </a:ext>
              </a:extLst>
            </p:cNvPr>
            <p:cNvSpPr txBox="1"/>
            <p:nvPr/>
          </p:nvSpPr>
          <p:spPr>
            <a:xfrm>
              <a:off x="2168735" y="44535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AA9E77-3C13-4C29-89E8-973740F36019}"/>
                </a:ext>
              </a:extLst>
            </p:cNvPr>
            <p:cNvSpPr txBox="1"/>
            <p:nvPr/>
          </p:nvSpPr>
          <p:spPr>
            <a:xfrm>
              <a:off x="2958999" y="40216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0DE13D6-C946-4748-9B2A-AF0BC721D917}"/>
              </a:ext>
            </a:extLst>
          </p:cNvPr>
          <p:cNvSpPr txBox="1"/>
          <p:nvPr/>
        </p:nvSpPr>
        <p:spPr>
          <a:xfrm>
            <a:off x="826080" y="5153669"/>
            <a:ext cx="33576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 Node: 0-&gt;-1, 1-&gt;0, 2-&gt;0, 3-&gt;1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073F5F8E-816E-43F6-BC07-6EE4A9A188B8}"/>
              </a:ext>
            </a:extLst>
          </p:cNvPr>
          <p:cNvSpPr/>
          <p:nvPr/>
        </p:nvSpPr>
        <p:spPr>
          <a:xfrm>
            <a:off x="2314165" y="4773079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922F963-04D6-4E59-B191-09ECB04547AF}"/>
              </a:ext>
            </a:extLst>
          </p:cNvPr>
          <p:cNvSpPr/>
          <p:nvPr/>
        </p:nvSpPr>
        <p:spPr>
          <a:xfrm>
            <a:off x="2309320" y="5680938"/>
            <a:ext cx="335797" cy="25184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6759BB-CB92-4511-BB7A-40E04AEF160B}"/>
              </a:ext>
            </a:extLst>
          </p:cNvPr>
          <p:cNvSpPr txBox="1"/>
          <p:nvPr/>
        </p:nvSpPr>
        <p:spPr>
          <a:xfrm>
            <a:off x="577841" y="6123837"/>
            <a:ext cx="38960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RT Entry: 10.0.4.0/24 -&gt; (10.0.2.2,</a:t>
            </a:r>
            <a:r>
              <a:rPr lang="zh-CN" altLang="en-US" dirty="0"/>
              <a:t> </a:t>
            </a:r>
            <a:r>
              <a:rPr lang="en-US" altLang="zh-CN" dirty="0"/>
              <a:t>eth1)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1CE8A6-878C-4861-8052-588D2F26AB8B}"/>
              </a:ext>
            </a:extLst>
          </p:cNvPr>
          <p:cNvSpPr txBox="1"/>
          <p:nvPr/>
        </p:nvSpPr>
        <p:spPr>
          <a:xfrm>
            <a:off x="5047281" y="3157966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将链路状态数据库抽象成图拓扑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75C6AC-D64F-4273-97B6-9F0ECE416EEB}"/>
              </a:ext>
            </a:extLst>
          </p:cNvPr>
          <p:cNvSpPr txBox="1"/>
          <p:nvPr/>
        </p:nvSpPr>
        <p:spPr>
          <a:xfrm>
            <a:off x="5042854" y="4655594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计算最短路径（前一跳节点）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E080E8-695F-4007-BE8F-7962A1014606}"/>
              </a:ext>
            </a:extLst>
          </p:cNvPr>
          <p:cNvSpPr txBox="1"/>
          <p:nvPr/>
        </p:nvSpPr>
        <p:spPr>
          <a:xfrm>
            <a:off x="5042854" y="5622195"/>
            <a:ext cx="318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根据最短路径生成网络路由</a:t>
            </a:r>
          </a:p>
        </p:txBody>
      </p:sp>
    </p:spTree>
    <p:extLst>
      <p:ext uri="{BB962C8B-B14F-4D97-AF65-F5344CB8AC3E}">
        <p14:creationId xmlns:p14="http://schemas.microsoft.com/office/powerpoint/2010/main" val="18513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E3EE-40A4-42FE-982E-91AC9B9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CD504-E4D2-471C-9214-78B472BDE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709286"/>
          </a:xfrm>
        </p:spPr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Dijkstra</a:t>
            </a:r>
            <a:r>
              <a:rPr lang="zh-CN" altLang="en-US" sz="2000" dirty="0"/>
              <a:t>算法计算源节点到其它节点的最短路径和相应前一跳节点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AF00D-F313-4BCF-A647-388C6B467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3176E-E60A-4F0D-AD54-5C82A7623FA2}"/>
              </a:ext>
            </a:extLst>
          </p:cNvPr>
          <p:cNvSpPr txBox="1"/>
          <p:nvPr/>
        </p:nvSpPr>
        <p:spPr>
          <a:xfrm>
            <a:off x="1147024" y="2154265"/>
            <a:ext cx="68499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INT_MAX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false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-1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0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visited[0] = 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range(num-1):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visited,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visited[u] = true;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v in range(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visited[v] == false &amp;&amp; graph[u][v] &gt; 0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!= INT_MAX &amp;&amp; \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 &lt;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[u] + graph[u][v]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= u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7A143-72D4-4F38-8D30-C9FCAA1B8C59}"/>
              </a:ext>
            </a:extLst>
          </p:cNvPr>
          <p:cNvCxnSpPr>
            <a:cxnSpLocks/>
          </p:cNvCxnSpPr>
          <p:nvPr/>
        </p:nvCxnSpPr>
        <p:spPr>
          <a:xfrm flipH="1">
            <a:off x="5199771" y="3838414"/>
            <a:ext cx="529436" cy="3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7B6826-CA0D-4541-9D41-9EA8E72B0568}"/>
              </a:ext>
            </a:extLst>
          </p:cNvPr>
          <p:cNvSpPr txBox="1"/>
          <p:nvPr/>
        </p:nvSpPr>
        <p:spPr>
          <a:xfrm>
            <a:off x="5577620" y="3084641"/>
            <a:ext cx="294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楷体" panose="02010609060101010101" pitchFamily="49" charset="-122"/>
              </a:rPr>
              <a:t>在未访问的节点中，选取离已访问节点最近的那个</a:t>
            </a:r>
          </a:p>
        </p:txBody>
      </p:sp>
    </p:spTree>
    <p:extLst>
      <p:ext uri="{BB962C8B-B14F-4D97-AF65-F5344CB8AC3E}">
        <p14:creationId xmlns:p14="http://schemas.microsoft.com/office/powerpoint/2010/main" val="208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E7EAE-0CDD-40DC-AE3E-DD741DF8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根据最短路径生成路由表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C05D-D2F8-400F-B8F6-B74E77044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330"/>
            <a:ext cx="8229600" cy="723253"/>
          </a:xfrm>
        </p:spPr>
        <p:txBody>
          <a:bodyPr/>
          <a:lstStyle/>
          <a:p>
            <a:r>
              <a:rPr lang="zh-CN" altLang="en-US" dirty="0"/>
              <a:t>路由计算与最短路径算法的不同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A9313-F43B-44A5-A9CC-CDE9E1BD5D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6551E6-8516-47E9-9033-7158D496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20707"/>
              </p:ext>
            </p:extLst>
          </p:nvPr>
        </p:nvGraphicFramePr>
        <p:xfrm>
          <a:off x="1278610" y="2252420"/>
          <a:ext cx="6586779" cy="1903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6">
                  <a:extLst>
                    <a:ext uri="{9D8B030D-6E8A-4147-A177-3AD203B41FA5}">
                      <a16:colId xmlns:a16="http://schemas.microsoft.com/office/drawing/2014/main" val="3009593579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2834587920"/>
                    </a:ext>
                  </a:extLst>
                </a:gridCol>
                <a:gridCol w="2717370">
                  <a:extLst>
                    <a:ext uri="{9D8B030D-6E8A-4147-A177-3AD203B41FA5}">
                      <a16:colId xmlns:a16="http://schemas.microsoft.com/office/drawing/2014/main" val="3351546295"/>
                    </a:ext>
                  </a:extLst>
                </a:gridCol>
              </a:tblGrid>
              <a:tr h="6343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最短路径算法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路由计算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926836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计算到每个节点的路径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计算到每个网络的路由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676120"/>
                  </a:ext>
                </a:extLst>
              </a:tr>
              <a:tr h="6343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结果形式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路径长度和前一跳节点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下一跳网关和转发端口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0233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E810523-6A17-4270-8E60-EEA6079D2249}"/>
              </a:ext>
            </a:extLst>
          </p:cNvPr>
          <p:cNvSpPr txBox="1">
            <a:spLocks/>
          </p:cNvSpPr>
          <p:nvPr/>
        </p:nvSpPr>
        <p:spPr bwMode="auto">
          <a:xfrm>
            <a:off x="457200" y="4155611"/>
            <a:ext cx="8229600" cy="235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由最短路径到路由表项</a:t>
            </a:r>
            <a:endParaRPr lang="en-US" altLang="zh-CN" kern="0" dirty="0"/>
          </a:p>
          <a:p>
            <a:pPr lvl="1"/>
            <a:r>
              <a:rPr lang="zh-CN" altLang="en-US" kern="0" dirty="0"/>
              <a:t>按照路径长度从小到大依次遍历每个节点</a:t>
            </a:r>
            <a:endParaRPr lang="en-US" altLang="zh-CN" kern="0" dirty="0"/>
          </a:p>
          <a:p>
            <a:pPr lvl="2"/>
            <a:r>
              <a:rPr lang="zh-CN" altLang="en-US" kern="0" dirty="0"/>
              <a:t>对于节点端口对应的每个网络，如果该网络对应的路由未被计算过</a:t>
            </a:r>
            <a:endParaRPr lang="en-US" altLang="zh-CN" kern="0" dirty="0"/>
          </a:p>
          <a:p>
            <a:pPr lvl="3"/>
            <a:r>
              <a:rPr lang="zh-CN" altLang="en-US" kern="0" dirty="0"/>
              <a:t>查找从源节点到该节点的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下一跳节点</a:t>
            </a:r>
            <a:endParaRPr lang="en-US" altLang="zh-CN" kern="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zh-CN" altLang="en-US" kern="0" dirty="0"/>
              <a:t>确定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下一跳网关地址</a:t>
            </a:r>
            <a:r>
              <a:rPr lang="zh-CN" altLang="en-US" kern="0" dirty="0"/>
              <a:t>、源节点的转发端口</a:t>
            </a:r>
          </a:p>
        </p:txBody>
      </p:sp>
    </p:spTree>
    <p:extLst>
      <p:ext uri="{BB962C8B-B14F-4D97-AF65-F5344CB8AC3E}">
        <p14:creationId xmlns:p14="http://schemas.microsoft.com/office/powerpoint/2010/main" val="1218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43DDB-B2A8-407C-A9F8-748BFBDF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74F3A-2026-43AA-B617-E8399C95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基于已有代码框架，实现路由器计算路由表项的相关操作</a:t>
            </a:r>
            <a:endParaRPr lang="en-US" altLang="zh-CN" dirty="0"/>
          </a:p>
          <a:p>
            <a:r>
              <a:rPr lang="zh-CN" altLang="en-US" dirty="0"/>
              <a:t>运行实验</a:t>
            </a:r>
            <a:endParaRPr lang="en-US" altLang="zh-CN" dirty="0"/>
          </a:p>
          <a:p>
            <a:pPr lvl="1"/>
            <a:r>
              <a:rPr lang="zh-CN" altLang="en-US" dirty="0"/>
              <a:t>运行网络拓扑</a:t>
            </a:r>
            <a:r>
              <a:rPr lang="en-US" altLang="zh-CN" dirty="0"/>
              <a:t>(topo/mospf_topo.py)</a:t>
            </a:r>
          </a:p>
          <a:p>
            <a:pPr lvl="1"/>
            <a:r>
              <a:rPr lang="zh-CN" altLang="en-US" dirty="0"/>
              <a:t>在各个路由器节点上执行</a:t>
            </a:r>
            <a:r>
              <a:rPr lang="en-US" altLang="zh-CN" dirty="0"/>
              <a:t>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./</a:t>
            </a:r>
            <a:r>
              <a:rPr lang="en-US" altLang="zh-CN" dirty="0" err="1"/>
              <a:t>mospfd</a:t>
            </a:r>
            <a:r>
              <a:rPr lang="zh-CN" altLang="en-US" dirty="0"/>
              <a:t>，使得各个节点生成一致的链路状态数据库</a:t>
            </a:r>
            <a:endParaRPr lang="en-US" altLang="zh-CN" dirty="0"/>
          </a:p>
          <a:p>
            <a:pPr lvl="1"/>
            <a:r>
              <a:rPr lang="zh-CN" altLang="en-US" dirty="0"/>
              <a:t>等待一段时间后，每个节点生成完整的路由表项</a:t>
            </a:r>
            <a:endParaRPr lang="en-US" altLang="zh-CN" dirty="0"/>
          </a:p>
          <a:p>
            <a:pPr lvl="1"/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</a:t>
            </a:r>
            <a:r>
              <a:rPr lang="en-US" altLang="zh-CN" dirty="0"/>
              <a:t>ping/traceroute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  <a:p>
            <a:pPr lvl="1"/>
            <a:r>
              <a:rPr lang="zh-CN" altLang="en-US" dirty="0"/>
              <a:t>关掉某节点或链路，等一段时间后，再次用</a:t>
            </a:r>
            <a:r>
              <a:rPr lang="en-US" altLang="zh-CN" dirty="0"/>
              <a:t>h1</a:t>
            </a:r>
            <a:r>
              <a:rPr lang="zh-CN" altLang="en-US" dirty="0"/>
              <a:t>去</a:t>
            </a:r>
            <a:r>
              <a:rPr lang="en-US" altLang="zh-CN" dirty="0"/>
              <a:t>traceroute</a:t>
            </a:r>
            <a:r>
              <a:rPr lang="zh-CN" altLang="en-US" dirty="0"/>
              <a:t>节点</a:t>
            </a:r>
            <a:r>
              <a:rPr lang="en-US" altLang="zh-CN" dirty="0"/>
              <a:t>h2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54FCA-86D5-4EA2-8C7F-636DD7ACC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7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FAB03-813D-4C04-A432-AFCE2E3E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A531E-4C83-476F-BDEC-2666649FA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C5A20-4A65-4141-861C-838B9C154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3" r="1598"/>
          <a:stretch/>
        </p:blipFill>
        <p:spPr>
          <a:xfrm>
            <a:off x="457199" y="1363185"/>
            <a:ext cx="7949109" cy="23451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146F33-F661-4C62-B452-180C32956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"/>
          <a:stretch/>
        </p:blipFill>
        <p:spPr>
          <a:xfrm>
            <a:off x="454393" y="4654887"/>
            <a:ext cx="7901425" cy="1980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712B58-5499-4B4F-83E8-F157B9F73DEA}"/>
              </a:ext>
            </a:extLst>
          </p:cNvPr>
          <p:cNvSpPr/>
          <p:nvPr/>
        </p:nvSpPr>
        <p:spPr>
          <a:xfrm>
            <a:off x="414266" y="3802775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mininet&gt; link r3 r4 down</a:t>
            </a:r>
          </a:p>
        </p:txBody>
      </p:sp>
    </p:spTree>
    <p:extLst>
      <p:ext uri="{BB962C8B-B14F-4D97-AF65-F5344CB8AC3E}">
        <p14:creationId xmlns:p14="http://schemas.microsoft.com/office/powerpoint/2010/main" val="426643862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20043</TotalTime>
  <Words>607</Words>
  <Application>Microsoft Office PowerPoint</Application>
  <PresentationFormat>全屏显示(4:3)</PresentationFormat>
  <Paragraphs>134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楷体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Wingdings</vt:lpstr>
      <vt:lpstr>Wingdings 2</vt:lpstr>
      <vt:lpstr>Pixel</vt:lpstr>
      <vt:lpstr>自定义设计方案</vt:lpstr>
      <vt:lpstr>网络路由实验二</vt:lpstr>
      <vt:lpstr>提纲</vt:lpstr>
      <vt:lpstr>网络路由机制：路由计算</vt:lpstr>
      <vt:lpstr>网络路由条目</vt:lpstr>
      <vt:lpstr>网络路由计算</vt:lpstr>
      <vt:lpstr>计算最短路径</vt:lpstr>
      <vt:lpstr>根据最短路径生成路由表</vt:lpstr>
      <vt:lpstr>实验内容</vt:lpstr>
      <vt:lpstr>实验效果</vt:lpstr>
      <vt:lpstr>实验注意事项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YZ</cp:lastModifiedBy>
  <cp:revision>2395</cp:revision>
  <dcterms:created xsi:type="dcterms:W3CDTF">2017-02-15T05:09:36Z</dcterms:created>
  <dcterms:modified xsi:type="dcterms:W3CDTF">2018-05-25T02:57:22Z</dcterms:modified>
</cp:coreProperties>
</file>