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26" r:id="rId2"/>
    <p:sldId id="371" r:id="rId3"/>
    <p:sldId id="381" r:id="rId4"/>
    <p:sldId id="383" r:id="rId5"/>
    <p:sldId id="364" r:id="rId6"/>
    <p:sldId id="379" r:id="rId7"/>
    <p:sldId id="416" r:id="rId8"/>
    <p:sldId id="386" r:id="rId9"/>
    <p:sldId id="377" r:id="rId10"/>
    <p:sldId id="387" r:id="rId11"/>
    <p:sldId id="417" r:id="rId12"/>
    <p:sldId id="418" r:id="rId13"/>
    <p:sldId id="419" r:id="rId14"/>
    <p:sldId id="420" r:id="rId15"/>
    <p:sldId id="398" r:id="rId16"/>
    <p:sldId id="397" r:id="rId17"/>
    <p:sldId id="421" r:id="rId18"/>
    <p:sldId id="422" r:id="rId19"/>
    <p:sldId id="423" r:id="rId20"/>
    <p:sldId id="400" r:id="rId21"/>
    <p:sldId id="424" r:id="rId22"/>
    <p:sldId id="425" r:id="rId23"/>
    <p:sldId id="427" r:id="rId24"/>
    <p:sldId id="38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C769"/>
    <a:srgbClr val="FFFFFF"/>
    <a:srgbClr val="5B318F"/>
    <a:srgbClr val="F8CD00"/>
    <a:srgbClr val="65BA67"/>
    <a:srgbClr val="FF3399"/>
    <a:srgbClr val="60C668"/>
    <a:srgbClr val="78BF72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50" autoAdjust="0"/>
    <p:restoredTop sz="94466"/>
  </p:normalViewPr>
  <p:slideViewPr>
    <p:cSldViewPr snapToGrid="0" snapToObjects="1">
      <p:cViewPr varScale="1">
        <p:scale>
          <a:sx n="83" d="100"/>
          <a:sy n="83" d="100"/>
        </p:scale>
        <p:origin x="706" y="53"/>
      </p:cViewPr>
      <p:guideLst/>
    </p:cSldViewPr>
  </p:slideViewPr>
  <p:outlineViewPr>
    <p:cViewPr>
      <p:scale>
        <a:sx n="33" d="100"/>
        <a:sy n="33" d="100"/>
      </p:scale>
      <p:origin x="0" y="-43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447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1B9410E-EFC1-A04E-AC48-48200F6FE0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D908FB-35A1-234F-8B67-C38FED48B7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3C2E1-4B8D-CB43-B152-29C52F077D9F}" type="datetimeFigureOut">
              <a:rPr kumimoji="1" lang="zh-CN" altLang="en-US" smtClean="0"/>
              <a:t>2022-11-23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521F38-6229-3640-B7FC-C5A02B12FE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42E3FC-6608-0949-AFF2-5651FF999D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AF326-11B8-D74A-A864-25015BDE9C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0479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60DF4-05DB-A44D-9492-46D446118C52}" type="datetimeFigureOut">
              <a:rPr kumimoji="1" lang="zh-CN" altLang="en-US" smtClean="0"/>
              <a:t>2022-11-23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96F9B-3F3A-754E-B54D-BFDCBFFB48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463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96F9B-3F3A-754E-B54D-BFDCBFFB48C4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1743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96F9B-3F3A-754E-B54D-BFDCBFFB48C4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7115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96F9B-3F3A-754E-B54D-BFDCBFFB48C4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6250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96F9B-3F3A-754E-B54D-BFDCBFFB48C4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1666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96F9B-3F3A-754E-B54D-BFDCBFFB48C4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9031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96F9B-3F3A-754E-B54D-BFDCBFFB48C4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7777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96F9B-3F3A-754E-B54D-BFDCBFFB48C4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3855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卡通人物&#10;&#10;描述已自动生成">
            <a:extLst>
              <a:ext uri="{FF2B5EF4-FFF2-40B4-BE49-F238E27FC236}">
                <a16:creationId xmlns:a16="http://schemas.microsoft.com/office/drawing/2014/main" id="{4C3D7B5F-B196-0541-A199-FCCDC2FA40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400" y="5157192"/>
            <a:ext cx="1248139" cy="36004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77B756-4023-D842-B469-D077FAABB428}"/>
              </a:ext>
            </a:extLst>
          </p:cNvPr>
          <p:cNvSpPr/>
          <p:nvPr userDrawn="1"/>
        </p:nvSpPr>
        <p:spPr>
          <a:xfrm>
            <a:off x="0" y="0"/>
            <a:ext cx="12192000" cy="4797152"/>
          </a:xfrm>
          <a:prstGeom prst="rect">
            <a:avLst/>
          </a:prstGeom>
          <a:solidFill>
            <a:srgbClr val="65C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14549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897867"/>
            <a:ext cx="9144000" cy="67514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4432" y="5323592"/>
            <a:ext cx="1726367" cy="94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7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版式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>
            <a:extLst>
              <a:ext uri="{FF2B5EF4-FFF2-40B4-BE49-F238E27FC236}">
                <a16:creationId xmlns:a16="http://schemas.microsoft.com/office/drawing/2014/main" id="{9A5688DE-FE52-464E-B6A2-B9FB90ADB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3" y="197107"/>
            <a:ext cx="11055525" cy="792088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1" name="图片占位符 30">
            <a:extLst>
              <a:ext uri="{FF2B5EF4-FFF2-40B4-BE49-F238E27FC236}">
                <a16:creationId xmlns:a16="http://schemas.microsoft.com/office/drawing/2014/main" id="{A8BD05B6-9D10-F64E-A636-AE36724622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638" y="2499359"/>
            <a:ext cx="11129962" cy="354647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B637861A-9EE8-CB43-8E96-878EBB9BA9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8163" y="1229995"/>
            <a:ext cx="11098585" cy="1046163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>
              <a:defRPr sz="1400"/>
            </a:lvl3pPr>
            <a:lvl4pPr marL="1371600" indent="0">
              <a:buNone/>
              <a:defRPr sz="1400"/>
            </a:lvl4pPr>
            <a:lvl5pPr>
              <a:defRPr sz="140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936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版式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4D612FFA-50EA-2846-BD35-D74A04CAA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197107"/>
            <a:ext cx="11069116" cy="792088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2" name="图表占位符 11">
            <a:extLst>
              <a:ext uri="{FF2B5EF4-FFF2-40B4-BE49-F238E27FC236}">
                <a16:creationId xmlns:a16="http://schemas.microsoft.com/office/drawing/2014/main" id="{9C302484-7667-BB42-A104-E9DF474535D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68325" y="1249363"/>
            <a:ext cx="5427216" cy="5211762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3" name="图表占位符 11">
            <a:extLst>
              <a:ext uri="{FF2B5EF4-FFF2-40B4-BE49-F238E27FC236}">
                <a16:creationId xmlns:a16="http://schemas.microsoft.com/office/drawing/2014/main" id="{963F0AC3-C5B3-FC44-923A-5D3206EDDB54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05984" y="1249363"/>
            <a:ext cx="5427216" cy="5211762"/>
          </a:xfrm>
        </p:spPr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5301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版式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2E43B-142E-C640-AA6B-E9002A1C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284" y="1352807"/>
            <a:ext cx="5557316" cy="792088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3E015D6-6A75-A541-AED0-03ADE01AED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9000" y="2311400"/>
            <a:ext cx="5562600" cy="7366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5CA0268A-4FB2-DD4F-9BFA-035BC39A7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000" y="3230116"/>
            <a:ext cx="5549900" cy="25102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05DBABAE-373C-4343-8E59-23F9F719DD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05600" y="1333500"/>
            <a:ext cx="4584700" cy="1333500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0" name="图片占位符 8">
            <a:extLst>
              <a:ext uri="{FF2B5EF4-FFF2-40B4-BE49-F238E27FC236}">
                <a16:creationId xmlns:a16="http://schemas.microsoft.com/office/drawing/2014/main" id="{C422A2F5-66C8-624F-9705-F7A8AB670F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05600" y="2844552"/>
            <a:ext cx="3022600" cy="2908548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1" name="图片占位符 8">
            <a:extLst>
              <a:ext uri="{FF2B5EF4-FFF2-40B4-BE49-F238E27FC236}">
                <a16:creationId xmlns:a16="http://schemas.microsoft.com/office/drawing/2014/main" id="{DFDB49DB-411E-3145-A03C-BAD683A131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25000" y="2844552"/>
            <a:ext cx="1390700" cy="2908548"/>
          </a:xfrm>
        </p:spPr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2223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版式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2">
            <a:extLst>
              <a:ext uri="{FF2B5EF4-FFF2-40B4-BE49-F238E27FC236}">
                <a16:creationId xmlns:a16="http://schemas.microsoft.com/office/drawing/2014/main" id="{E0169042-843F-B745-A6DB-298CE96EEFB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7284" y="2197100"/>
            <a:ext cx="6684962" cy="1727200"/>
          </a:xfrm>
        </p:spPr>
        <p:txBody>
          <a:bodyPr/>
          <a:lstStyle>
            <a:lvl1pPr>
              <a:defRPr sz="2400"/>
            </a:lvl1pPr>
            <a:lvl2pPr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1A6A5510-87F7-DB45-8934-2BD607C6D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4" y="1149607"/>
            <a:ext cx="10515600" cy="792088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9B47AC6F-1161-FA41-AD7C-43433C8AF8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7284" y="4140200"/>
            <a:ext cx="6680200" cy="1879600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0" name="图片占位符 8">
            <a:extLst>
              <a:ext uri="{FF2B5EF4-FFF2-40B4-BE49-F238E27FC236}">
                <a16:creationId xmlns:a16="http://schemas.microsoft.com/office/drawing/2014/main" id="{9C22E3C0-46D1-4343-AD5E-85BF6052DFE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683500" y="2197100"/>
            <a:ext cx="3619500" cy="3848100"/>
          </a:xfrm>
        </p:spPr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3096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版式-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C8C5B-A862-8A48-9809-70638FBD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197107"/>
            <a:ext cx="10992916" cy="792088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12">
            <a:extLst>
              <a:ext uri="{FF2B5EF4-FFF2-40B4-BE49-F238E27FC236}">
                <a16:creationId xmlns:a16="http://schemas.microsoft.com/office/drawing/2014/main" id="{A19EC53A-9E5B-E34E-B594-CDF2E90761D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9439" y="1350963"/>
            <a:ext cx="5431532" cy="2039937"/>
          </a:xfrm>
        </p:spPr>
        <p:txBody>
          <a:bodyPr/>
          <a:lstStyle>
            <a:lvl1pPr>
              <a:defRPr sz="2400"/>
            </a:lvl1pPr>
            <a:lvl2pPr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内容占位符 12">
            <a:extLst>
              <a:ext uri="{FF2B5EF4-FFF2-40B4-BE49-F238E27FC236}">
                <a16:creationId xmlns:a16="http://schemas.microsoft.com/office/drawing/2014/main" id="{1A5EFA2C-50A2-BA44-8A37-B0F2CEBB0E2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38168" y="1350963"/>
            <a:ext cx="5431532" cy="2039937"/>
          </a:xfrm>
        </p:spPr>
        <p:txBody>
          <a:bodyPr/>
          <a:lstStyle>
            <a:lvl1pPr>
              <a:defRPr sz="2400"/>
            </a:lvl1pPr>
            <a:lvl2pPr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内容占位符 12">
            <a:extLst>
              <a:ext uri="{FF2B5EF4-FFF2-40B4-BE49-F238E27FC236}">
                <a16:creationId xmlns:a16="http://schemas.microsoft.com/office/drawing/2014/main" id="{37B9A1E9-F452-7741-8CEF-60EE5AFA947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79439" y="3548063"/>
            <a:ext cx="5431532" cy="2039937"/>
          </a:xfrm>
        </p:spPr>
        <p:txBody>
          <a:bodyPr/>
          <a:lstStyle>
            <a:lvl1pPr>
              <a:defRPr sz="2400"/>
            </a:lvl1pPr>
            <a:lvl2pPr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内容占位符 12">
            <a:extLst>
              <a:ext uri="{FF2B5EF4-FFF2-40B4-BE49-F238E27FC236}">
                <a16:creationId xmlns:a16="http://schemas.microsoft.com/office/drawing/2014/main" id="{FEB1410A-7C63-9F4D-B7F7-409020AEF9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38168" y="3548063"/>
            <a:ext cx="5431532" cy="2039937"/>
          </a:xfrm>
        </p:spPr>
        <p:txBody>
          <a:bodyPr/>
          <a:lstStyle>
            <a:lvl1pPr>
              <a:defRPr sz="2400"/>
            </a:lvl1pPr>
            <a:lvl2pPr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560730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2">
            <a:extLst>
              <a:ext uri="{FF2B5EF4-FFF2-40B4-BE49-F238E27FC236}">
                <a16:creationId xmlns:a16="http://schemas.microsoft.com/office/drawing/2014/main" id="{0D739E09-EB17-3348-918B-A1AB84B211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35200" y="2877820"/>
            <a:ext cx="7988300" cy="2428240"/>
          </a:xfrm>
        </p:spPr>
        <p:txBody>
          <a:bodyPr/>
          <a:lstStyle>
            <a:lvl1pPr>
              <a:defRPr sz="2400"/>
            </a:lvl1pPr>
            <a:lvl2pPr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内容占位符 15">
            <a:extLst>
              <a:ext uri="{FF2B5EF4-FFF2-40B4-BE49-F238E27FC236}">
                <a16:creationId xmlns:a16="http://schemas.microsoft.com/office/drawing/2014/main" id="{0AC1B3BB-CF13-0B44-B7BD-EFB8DD2511F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219325" y="1701800"/>
            <a:ext cx="7983813" cy="977900"/>
          </a:xfrm>
        </p:spPr>
        <p:txBody>
          <a:bodyPr/>
          <a:lstStyle>
            <a:lvl1pPr>
              <a:defRPr sz="2400"/>
            </a:lvl1pPr>
            <a:lvl2pPr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97687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版式-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25B5E3F-BBD3-554A-A600-AFD403603ED2}"/>
              </a:ext>
            </a:extLst>
          </p:cNvPr>
          <p:cNvSpPr/>
          <p:nvPr userDrawn="1"/>
        </p:nvSpPr>
        <p:spPr>
          <a:xfrm>
            <a:off x="-1" y="0"/>
            <a:ext cx="6190593" cy="6870700"/>
          </a:xfrm>
          <a:prstGeom prst="rect">
            <a:avLst/>
          </a:prstGeom>
          <a:solidFill>
            <a:srgbClr val="65C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8B9C2FD3-A52E-6A42-BDF2-0B62928AED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59500" y="0"/>
            <a:ext cx="6032500" cy="6858000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标题 23">
            <a:extLst>
              <a:ext uri="{FF2B5EF4-FFF2-40B4-BE49-F238E27FC236}">
                <a16:creationId xmlns:a16="http://schemas.microsoft.com/office/drawing/2014/main" id="{272CA77A-6764-3A40-A67E-1C104027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84" y="4400807"/>
            <a:ext cx="5303316" cy="7920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7" name="文本占位符 32">
            <a:extLst>
              <a:ext uri="{FF2B5EF4-FFF2-40B4-BE49-F238E27FC236}">
                <a16:creationId xmlns:a16="http://schemas.microsoft.com/office/drawing/2014/main" id="{CD43EC88-6749-D24A-8666-4D53E04718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1163" y="5230495"/>
            <a:ext cx="4389437" cy="104616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>
              <a:defRPr sz="1400"/>
            </a:lvl3pPr>
            <a:lvl4pPr marL="1371600" indent="0">
              <a:buNone/>
              <a:defRPr sz="1400"/>
            </a:lvl4pPr>
            <a:lvl5pPr>
              <a:defRPr sz="140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2501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版式-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869DA2-AC8E-0A49-A898-3BFC19980C04}"/>
              </a:ext>
            </a:extLst>
          </p:cNvPr>
          <p:cNvSpPr/>
          <p:nvPr userDrawn="1"/>
        </p:nvSpPr>
        <p:spPr>
          <a:xfrm>
            <a:off x="-1" y="0"/>
            <a:ext cx="12192001" cy="1219200"/>
          </a:xfrm>
          <a:prstGeom prst="rect">
            <a:avLst/>
          </a:prstGeom>
          <a:solidFill>
            <a:srgbClr val="65C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1195466-1425-2C4D-89AD-2191815AF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32330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版式-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9651EFB-98CD-284A-BD7E-45F70FDEAE3D}"/>
              </a:ext>
            </a:extLst>
          </p:cNvPr>
          <p:cNvSpPr/>
          <p:nvPr userDrawn="1"/>
        </p:nvSpPr>
        <p:spPr>
          <a:xfrm>
            <a:off x="-1" y="0"/>
            <a:ext cx="3136901" cy="6858000"/>
          </a:xfrm>
          <a:prstGeom prst="rect">
            <a:avLst/>
          </a:prstGeom>
          <a:solidFill>
            <a:srgbClr val="65C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4" name="标题 23">
            <a:extLst>
              <a:ext uri="{FF2B5EF4-FFF2-40B4-BE49-F238E27FC236}">
                <a16:creationId xmlns:a16="http://schemas.microsoft.com/office/drawing/2014/main" id="{873495AF-29DE-8A47-A48F-E8D49B950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84" y="870206"/>
            <a:ext cx="2255316" cy="19491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5" name="文本占位符 32">
            <a:extLst>
              <a:ext uri="{FF2B5EF4-FFF2-40B4-BE49-F238E27FC236}">
                <a16:creationId xmlns:a16="http://schemas.microsoft.com/office/drawing/2014/main" id="{46516EDE-83E1-7146-B8CF-D458376219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8463" y="3084195"/>
            <a:ext cx="2319337" cy="104616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>
              <a:defRPr sz="1400"/>
            </a:lvl3pPr>
            <a:lvl4pPr marL="1371600" indent="0">
              <a:buNone/>
              <a:defRPr sz="1400"/>
            </a:lvl4pPr>
            <a:lvl5pPr>
              <a:defRPr sz="140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</p:txBody>
      </p:sp>
      <p:sp>
        <p:nvSpPr>
          <p:cNvPr id="6" name="内容占位符 12">
            <a:extLst>
              <a:ext uri="{FF2B5EF4-FFF2-40B4-BE49-F238E27FC236}">
                <a16:creationId xmlns:a16="http://schemas.microsoft.com/office/drawing/2014/main" id="{E0E801C5-AE93-5644-A0FE-085CDF6429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87739" y="855663"/>
            <a:ext cx="8005762" cy="5151437"/>
          </a:xfrm>
        </p:spPr>
        <p:txBody>
          <a:bodyPr/>
          <a:lstStyle>
            <a:lvl1pPr>
              <a:defRPr sz="2400"/>
            </a:lvl1pPr>
            <a:lvl2pPr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621268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版式-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474BC-ABAA-7048-A75D-35F3DD128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3133BCD-4ED5-3C4E-9FB9-0D9C32F9C987}"/>
              </a:ext>
            </a:extLst>
          </p:cNvPr>
          <p:cNvSpPr/>
          <p:nvPr userDrawn="1"/>
        </p:nvSpPr>
        <p:spPr>
          <a:xfrm>
            <a:off x="520700" y="1358900"/>
            <a:ext cx="11214100" cy="48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内容占位符 12">
            <a:extLst>
              <a:ext uri="{FF2B5EF4-FFF2-40B4-BE49-F238E27FC236}">
                <a16:creationId xmlns:a16="http://schemas.microsoft.com/office/drawing/2014/main" id="{A478735C-906D-E944-AE99-F2AFF814F40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9938" y="1566863"/>
            <a:ext cx="10685461" cy="4389437"/>
          </a:xfrm>
        </p:spPr>
        <p:txBody>
          <a:bodyPr/>
          <a:lstStyle>
            <a:lvl1pPr>
              <a:defRPr sz="2400"/>
            </a:lvl1pPr>
            <a:lvl2pPr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23008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5AAAECF-379C-7642-B413-C4CB404435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500" y="1282700"/>
            <a:ext cx="9918700" cy="4787900"/>
          </a:xfrm>
        </p:spPr>
        <p:txBody>
          <a:bodyPr/>
          <a:lstStyle>
            <a:lvl1pPr>
              <a:defRPr b="1"/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三级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三级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三级单击此处编辑母版文本样式</a:t>
            </a:r>
          </a:p>
          <a:p>
            <a:pPr lvl="1"/>
            <a:r>
              <a:rPr kumimoji="1" lang="zh-CN" altLang="en-US" dirty="0"/>
              <a:t>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三级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47324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版式-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90DCDE8-A564-AE44-A915-9661312C8DFF}"/>
              </a:ext>
            </a:extLst>
          </p:cNvPr>
          <p:cNvSpPr/>
          <p:nvPr userDrawn="1"/>
        </p:nvSpPr>
        <p:spPr>
          <a:xfrm>
            <a:off x="0" y="0"/>
            <a:ext cx="12192000" cy="6886091"/>
          </a:xfrm>
          <a:prstGeom prst="rect">
            <a:avLst/>
          </a:prstGeom>
          <a:solidFill>
            <a:srgbClr val="65C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7FEAAC-DC42-8B40-93EE-2BF88E0AC3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46650" y="355799"/>
            <a:ext cx="695400" cy="37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1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版式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3">
            <a:extLst>
              <a:ext uri="{FF2B5EF4-FFF2-40B4-BE49-F238E27FC236}">
                <a16:creationId xmlns:a16="http://schemas.microsoft.com/office/drawing/2014/main" id="{1979C1C8-D63C-604C-BB8A-3B18E5758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197107"/>
            <a:ext cx="11069116" cy="792088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9C99287E-6767-B741-AECF-AE5F9B8BE9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9438" y="1350963"/>
            <a:ext cx="11015662" cy="5151437"/>
          </a:xfrm>
        </p:spPr>
        <p:txBody>
          <a:bodyPr/>
          <a:lstStyle>
            <a:lvl1pPr>
              <a:defRPr sz="2400"/>
            </a:lvl1pPr>
            <a:lvl2pPr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86971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版式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C07200E-EFD1-DA44-8942-6393C5C285BF}"/>
              </a:ext>
            </a:extLst>
          </p:cNvPr>
          <p:cNvSpPr txBox="1"/>
          <p:nvPr userDrawn="1"/>
        </p:nvSpPr>
        <p:spPr>
          <a:xfrm>
            <a:off x="8290121" y="6123953"/>
            <a:ext cx="3932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4800" b="1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r>
              <a:rPr kumimoji="1" lang="zh-CN" altLang="en-US" sz="4800" b="1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</a:p>
        </p:txBody>
      </p:sp>
      <p:sp>
        <p:nvSpPr>
          <p:cNvPr id="24" name="标题 23">
            <a:extLst>
              <a:ext uri="{FF2B5EF4-FFF2-40B4-BE49-F238E27FC236}">
                <a16:creationId xmlns:a16="http://schemas.microsoft.com/office/drawing/2014/main" id="{BEE6947E-C230-9040-BFB5-97BD97500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197107"/>
            <a:ext cx="11107216" cy="792088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26" name="内容占位符 15">
            <a:extLst>
              <a:ext uri="{FF2B5EF4-FFF2-40B4-BE49-F238E27FC236}">
                <a16:creationId xmlns:a16="http://schemas.microsoft.com/office/drawing/2014/main" id="{1253A7D6-F979-B547-BB2A-26102876DB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8325" y="1340485"/>
            <a:ext cx="5448424" cy="5161915"/>
          </a:xfrm>
        </p:spPr>
        <p:txBody>
          <a:bodyPr/>
          <a:lstStyle>
            <a:lvl1pPr>
              <a:defRPr sz="2400"/>
            </a:lvl1pPr>
            <a:lvl2pPr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</p:txBody>
      </p:sp>
      <p:sp>
        <p:nvSpPr>
          <p:cNvPr id="27" name="内容占位符 15">
            <a:extLst>
              <a:ext uri="{FF2B5EF4-FFF2-40B4-BE49-F238E27FC236}">
                <a16:creationId xmlns:a16="http://schemas.microsoft.com/office/drawing/2014/main" id="{BEDCDC26-D5EC-A648-8289-578FA671762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22876" y="1340485"/>
            <a:ext cx="5448424" cy="5161915"/>
          </a:xfrm>
        </p:spPr>
        <p:txBody>
          <a:bodyPr/>
          <a:lstStyle>
            <a:lvl1pPr>
              <a:defRPr sz="2400"/>
            </a:lvl1pPr>
            <a:lvl2pPr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12782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版式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2B9880C7-52B6-0449-BC82-9F0657EE0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197107"/>
            <a:ext cx="11043716" cy="792088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FAC62394-3F44-E247-9058-355AA5B56C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8325" y="1533525"/>
            <a:ext cx="3533800" cy="4918075"/>
          </a:xfrm>
        </p:spPr>
        <p:txBody>
          <a:bodyPr/>
          <a:lstStyle>
            <a:lvl1pPr>
              <a:defRPr sz="2400"/>
            </a:lvl1pPr>
            <a:lvl2pPr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</p:txBody>
      </p:sp>
      <p:sp>
        <p:nvSpPr>
          <p:cNvPr id="19" name="内容占位符 15">
            <a:extLst>
              <a:ext uri="{FF2B5EF4-FFF2-40B4-BE49-F238E27FC236}">
                <a16:creationId xmlns:a16="http://schemas.microsoft.com/office/drawing/2014/main" id="{1F706491-130E-CE43-929C-719B1785315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7513" y="1533525"/>
            <a:ext cx="3533800" cy="4918075"/>
          </a:xfrm>
        </p:spPr>
        <p:txBody>
          <a:bodyPr/>
          <a:lstStyle>
            <a:lvl1pPr>
              <a:defRPr sz="2400"/>
            </a:lvl1pPr>
            <a:lvl2pPr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</p:txBody>
      </p:sp>
      <p:sp>
        <p:nvSpPr>
          <p:cNvPr id="20" name="内容占位符 15">
            <a:extLst>
              <a:ext uri="{FF2B5EF4-FFF2-40B4-BE49-F238E27FC236}">
                <a16:creationId xmlns:a16="http://schemas.microsoft.com/office/drawing/2014/main" id="{EE9F99E8-1EDE-354C-8D70-A5BA0F017F7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086700" y="1533525"/>
            <a:ext cx="3533800" cy="4918075"/>
          </a:xfrm>
        </p:spPr>
        <p:txBody>
          <a:bodyPr/>
          <a:lstStyle>
            <a:lvl1pPr>
              <a:defRPr sz="2400"/>
            </a:lvl1pPr>
            <a:lvl2pPr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298107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版式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6BE14D54-804E-9341-8189-D00077EDC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197107"/>
            <a:ext cx="11081816" cy="792088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5" name="内容占位符 15">
            <a:extLst>
              <a:ext uri="{FF2B5EF4-FFF2-40B4-BE49-F238E27FC236}">
                <a16:creationId xmlns:a16="http://schemas.microsoft.com/office/drawing/2014/main" id="{6B7E4C33-ED5A-F941-B84A-91932CF3C7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8325" y="1320165"/>
            <a:ext cx="11090275" cy="2286635"/>
          </a:xfrm>
        </p:spPr>
        <p:txBody>
          <a:bodyPr/>
          <a:lstStyle>
            <a:lvl1pPr>
              <a:defRPr sz="2400"/>
            </a:lvl1pPr>
            <a:lvl2pPr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15D66614-02C4-A64D-AD01-26BFFA80709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68325" y="3861048"/>
            <a:ext cx="11090275" cy="2499112"/>
          </a:xfrm>
        </p:spPr>
        <p:txBody>
          <a:bodyPr/>
          <a:lstStyle>
            <a:lvl1pPr>
              <a:defRPr sz="2400"/>
            </a:lvl1pPr>
            <a:lvl2pPr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286666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版式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12">
            <a:extLst>
              <a:ext uri="{FF2B5EF4-FFF2-40B4-BE49-F238E27FC236}">
                <a16:creationId xmlns:a16="http://schemas.microsoft.com/office/drawing/2014/main" id="{6B7FF2FE-BCD5-054A-9799-F3C4127F7C4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4879" y="954723"/>
            <a:ext cx="2366961" cy="5151437"/>
          </a:xfrm>
        </p:spPr>
        <p:txBody>
          <a:bodyPr/>
          <a:lstStyle>
            <a:lvl1pPr>
              <a:defRPr sz="2400"/>
            </a:lvl1pPr>
            <a:lvl2pPr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</p:txBody>
      </p:sp>
      <p:sp>
        <p:nvSpPr>
          <p:cNvPr id="10" name="内容占位符 12">
            <a:extLst>
              <a:ext uri="{FF2B5EF4-FFF2-40B4-BE49-F238E27FC236}">
                <a16:creationId xmlns:a16="http://schemas.microsoft.com/office/drawing/2014/main" id="{9346FD7C-81A8-9841-87E5-063B392B120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52138" y="954723"/>
            <a:ext cx="2366961" cy="5151437"/>
          </a:xfrm>
        </p:spPr>
        <p:txBody>
          <a:bodyPr/>
          <a:lstStyle>
            <a:lvl1pPr>
              <a:defRPr sz="2400"/>
            </a:lvl1pPr>
            <a:lvl2pPr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</p:txBody>
      </p:sp>
      <p:sp>
        <p:nvSpPr>
          <p:cNvPr id="11" name="内容占位符 12">
            <a:extLst>
              <a:ext uri="{FF2B5EF4-FFF2-40B4-BE49-F238E27FC236}">
                <a16:creationId xmlns:a16="http://schemas.microsoft.com/office/drawing/2014/main" id="{5066AEFD-8184-AB4D-A7AD-3979AD4745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79397" y="954723"/>
            <a:ext cx="2366961" cy="5151437"/>
          </a:xfrm>
        </p:spPr>
        <p:txBody>
          <a:bodyPr/>
          <a:lstStyle>
            <a:lvl1pPr>
              <a:defRPr sz="2400"/>
            </a:lvl1pPr>
            <a:lvl2pPr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</p:txBody>
      </p:sp>
      <p:sp>
        <p:nvSpPr>
          <p:cNvPr id="12" name="内容占位符 12">
            <a:extLst>
              <a:ext uri="{FF2B5EF4-FFF2-40B4-BE49-F238E27FC236}">
                <a16:creationId xmlns:a16="http://schemas.microsoft.com/office/drawing/2014/main" id="{E22F2D7E-7593-5249-BF71-A52DB9E8AA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806656" y="954723"/>
            <a:ext cx="2366961" cy="5151437"/>
          </a:xfrm>
        </p:spPr>
        <p:txBody>
          <a:bodyPr/>
          <a:lstStyle>
            <a:lvl1pPr>
              <a:defRPr sz="2400"/>
            </a:lvl1pPr>
            <a:lvl2pPr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</p:txBody>
      </p:sp>
    </p:spTree>
    <p:extLst>
      <p:ext uri="{BB962C8B-B14F-4D97-AF65-F5344CB8AC3E}">
        <p14:creationId xmlns:p14="http://schemas.microsoft.com/office/powerpoint/2010/main" val="123191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版式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667B1-968C-8D4D-AEC7-8702E31E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23" y="1700787"/>
            <a:ext cx="11313499" cy="79208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5" name="内容占位符 12">
            <a:extLst>
              <a:ext uri="{FF2B5EF4-FFF2-40B4-BE49-F238E27FC236}">
                <a16:creationId xmlns:a16="http://schemas.microsoft.com/office/drawing/2014/main" id="{C5D1C38A-CCB1-B647-B8B5-4E51E67D430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7198" y="2661920"/>
            <a:ext cx="11335702" cy="2428240"/>
          </a:xfrm>
        </p:spPr>
        <p:txBody>
          <a:bodyPr/>
          <a:lstStyle>
            <a:lvl1pPr>
              <a:defRPr sz="2400"/>
            </a:lvl1pPr>
            <a:lvl2pPr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23093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版式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32224-7EE3-AC43-9DD9-92EF2769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104" y="1548387"/>
            <a:ext cx="10727908" cy="792088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D2724-F2BD-4D46-AC1D-246171A8B6E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1838" y="2611438"/>
            <a:ext cx="10748962" cy="27527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 algn="ctr">
              <a:buNone/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304148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7042F6D-2CC9-5D4C-B714-6968D97DAD71}"/>
              </a:ext>
            </a:extLst>
          </p:cNvPr>
          <p:cNvSpPr/>
          <p:nvPr userDrawn="1"/>
        </p:nvSpPr>
        <p:spPr>
          <a:xfrm>
            <a:off x="8184232" y="6768262"/>
            <a:ext cx="4007768" cy="116632"/>
          </a:xfrm>
          <a:prstGeom prst="rect">
            <a:avLst/>
          </a:prstGeom>
          <a:solidFill>
            <a:srgbClr val="F8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8CD00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51384" y="197107"/>
            <a:ext cx="105156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59933" y="1280202"/>
            <a:ext cx="10801200" cy="4851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10386463" y="719964"/>
            <a:ext cx="925777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1A31C1-094E-844E-B9AE-3AFD74134521}"/>
              </a:ext>
            </a:extLst>
          </p:cNvPr>
          <p:cNvSpPr/>
          <p:nvPr userDrawn="1"/>
        </p:nvSpPr>
        <p:spPr>
          <a:xfrm>
            <a:off x="10344472" y="6768262"/>
            <a:ext cx="1343472" cy="116632"/>
          </a:xfrm>
          <a:prstGeom prst="rect">
            <a:avLst/>
          </a:prstGeom>
          <a:solidFill>
            <a:srgbClr val="5B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65C769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7AC15DA-1CC6-E14E-8EB5-DE1506F335E4}"/>
              </a:ext>
            </a:extLst>
          </p:cNvPr>
          <p:cNvSpPr/>
          <p:nvPr userDrawn="1"/>
        </p:nvSpPr>
        <p:spPr>
          <a:xfrm>
            <a:off x="-1" y="6768262"/>
            <a:ext cx="10386463" cy="116632"/>
          </a:xfrm>
          <a:prstGeom prst="rect">
            <a:avLst/>
          </a:prstGeom>
          <a:solidFill>
            <a:srgbClr val="65C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65C769"/>
              </a:solidFill>
            </a:endParaRPr>
          </a:p>
        </p:txBody>
      </p:sp>
      <p:pic>
        <p:nvPicPr>
          <p:cNvPr id="5" name="图片 4" descr="图片包含 游戏机, 钟表&#10;&#10;描述已自动生成">
            <a:extLst>
              <a:ext uri="{FF2B5EF4-FFF2-40B4-BE49-F238E27FC236}">
                <a16:creationId xmlns:a16="http://schemas.microsoft.com/office/drawing/2014/main" id="{C6BADC0B-0452-C641-9653-07E7B33C8939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11139792" y="394855"/>
            <a:ext cx="741970" cy="40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8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0" r:id="rId2"/>
    <p:sldLayoutId id="2147483662" r:id="rId3"/>
    <p:sldLayoutId id="2147483650" r:id="rId4"/>
    <p:sldLayoutId id="2147483659" r:id="rId5"/>
    <p:sldLayoutId id="2147483655" r:id="rId6"/>
    <p:sldLayoutId id="2147483665" r:id="rId7"/>
    <p:sldLayoutId id="2147483664" r:id="rId8"/>
    <p:sldLayoutId id="2147483663" r:id="rId9"/>
    <p:sldLayoutId id="2147483652" r:id="rId10"/>
    <p:sldLayoutId id="2147483660" r:id="rId11"/>
    <p:sldLayoutId id="2147483667" r:id="rId12"/>
    <p:sldLayoutId id="2147483668" r:id="rId13"/>
    <p:sldLayoutId id="2147483669" r:id="rId14"/>
    <p:sldLayoutId id="2147483671" r:id="rId15"/>
    <p:sldLayoutId id="2147483673" r:id="rId16"/>
    <p:sldLayoutId id="2147483674" r:id="rId17"/>
    <p:sldLayoutId id="2147483675" r:id="rId18"/>
    <p:sldLayoutId id="2147483676" r:id="rId19"/>
    <p:sldLayoutId id="2147483661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>
              <a:lumMod val="75000"/>
              <a:lumOff val="2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Microsoft YaHei Light" panose="020B0503020204020204" pitchFamily="34" charset="-122"/>
          <a:ea typeface="Microsoft YaHei Light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Microsoft YaHei Light" panose="020B0503020204020204" pitchFamily="34" charset="-122"/>
          <a:ea typeface="Microsoft YaHei Light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Microsoft YaHei Light" panose="020B0503020204020204" pitchFamily="34" charset="-122"/>
          <a:ea typeface="Microsoft YaHei Light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Microsoft YaHei Light" panose="020B0503020204020204" pitchFamily="34" charset="-122"/>
          <a:ea typeface="Microsoft YaHei Light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Microsoft YaHei Light" panose="020B0503020204020204" pitchFamily="34" charset="-122"/>
          <a:ea typeface="Microsoft YaHei Light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046" y="1796499"/>
            <a:ext cx="3497746" cy="349774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68053" y="437321"/>
            <a:ext cx="330973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DengXian"/>
              </a:rPr>
              <a:t>签到码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1871055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29">
            <a:extLst>
              <a:ext uri="{FF2B5EF4-FFF2-40B4-BE49-F238E27FC236}">
                <a16:creationId xmlns:a16="http://schemas.microsoft.com/office/drawing/2014/main" id="{DC46068F-0833-2C47-9143-284238D6C950}"/>
              </a:ext>
            </a:extLst>
          </p:cNvPr>
          <p:cNvSpPr txBox="1"/>
          <p:nvPr/>
        </p:nvSpPr>
        <p:spPr>
          <a:xfrm>
            <a:off x="447052" y="314681"/>
            <a:ext cx="6832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zh-CN" altLang="en-US" sz="4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生命周期按调用整理</a:t>
            </a:r>
            <a:endParaRPr lang="de-DE" altLang="zh-CN" sz="44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93097A-DD54-3742-8233-B9276206636A}"/>
              </a:ext>
            </a:extLst>
          </p:cNvPr>
          <p:cNvSpPr txBox="1"/>
          <p:nvPr/>
        </p:nvSpPr>
        <p:spPr>
          <a:xfrm>
            <a:off x="447052" y="1241523"/>
            <a:ext cx="10092176" cy="5072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/>
              <a:t>1.constructor</a:t>
            </a:r>
            <a:r>
              <a:rPr lang="zh-CN" altLang="en-US" dirty="0"/>
              <a:t>初始化</a:t>
            </a:r>
            <a:r>
              <a:rPr lang="en-US" altLang="zh-CN" dirty="0"/>
              <a:t>state</a:t>
            </a:r>
            <a:r>
              <a:rPr lang="zh-CN" altLang="en-US" dirty="0"/>
              <a:t>和绑定函数</a:t>
            </a:r>
          </a:p>
          <a:p>
            <a:pPr>
              <a:lnSpc>
                <a:spcPts val="2600"/>
              </a:lnSpc>
            </a:pPr>
            <a:r>
              <a:rPr lang="en-US" altLang="zh-CN" dirty="0"/>
              <a:t>2.getDerivedStateFromProps</a:t>
            </a:r>
            <a:r>
              <a:rPr lang="zh-CN" altLang="en-US" dirty="0"/>
              <a:t>，当</a:t>
            </a:r>
            <a:r>
              <a:rPr lang="en-US" altLang="zh-CN" dirty="0"/>
              <a:t>props</a:t>
            </a:r>
            <a:r>
              <a:rPr lang="zh-CN" altLang="en-US" dirty="0"/>
              <a:t>变化来更新</a:t>
            </a:r>
            <a:r>
              <a:rPr lang="en-US" altLang="zh-CN" dirty="0"/>
              <a:t>state</a:t>
            </a:r>
            <a:r>
              <a:rPr lang="zh-CN" altLang="en-US" dirty="0"/>
              <a:t>（</a:t>
            </a:r>
            <a:r>
              <a:rPr lang="en-US" altLang="zh-CN" dirty="0"/>
              <a:t>props</a:t>
            </a:r>
            <a:r>
              <a:rPr lang="zh-CN" altLang="en-US" dirty="0"/>
              <a:t>再变化不被识别的情况下使用）</a:t>
            </a:r>
          </a:p>
          <a:p>
            <a:pPr>
              <a:lnSpc>
                <a:spcPts val="2600"/>
              </a:lnSpc>
            </a:pPr>
            <a:r>
              <a:rPr lang="en-US" altLang="zh-CN" dirty="0"/>
              <a:t>3.render</a:t>
            </a:r>
            <a:r>
              <a:rPr lang="zh-CN" altLang="en-US" dirty="0"/>
              <a:t>返回</a:t>
            </a:r>
            <a:r>
              <a:rPr lang="en-US" altLang="zh-CN" dirty="0"/>
              <a:t>JSX</a:t>
            </a:r>
            <a:r>
              <a:rPr lang="zh-CN" altLang="en-US" dirty="0"/>
              <a:t>数据结构，描述渲染内容，由</a:t>
            </a:r>
            <a:r>
              <a:rPr lang="en-US" altLang="zh-CN" dirty="0"/>
              <a:t>react</a:t>
            </a:r>
            <a:r>
              <a:rPr lang="zh-CN" altLang="en-US" dirty="0"/>
              <a:t>操作</a:t>
            </a:r>
            <a:r>
              <a:rPr lang="en-US" altLang="zh-CN" dirty="0" err="1"/>
              <a:t>jsx</a:t>
            </a:r>
            <a:r>
              <a:rPr lang="zh-CN" altLang="en-US" dirty="0"/>
              <a:t>完成渲染，</a:t>
            </a:r>
            <a:r>
              <a:rPr lang="en-US" altLang="zh-CN" dirty="0"/>
              <a:t>render</a:t>
            </a:r>
            <a:r>
              <a:rPr lang="zh-CN" altLang="en-US" dirty="0"/>
              <a:t>中不能有副作用，否则会死循环</a:t>
            </a:r>
          </a:p>
          <a:p>
            <a:pPr>
              <a:lnSpc>
                <a:spcPts val="2600"/>
              </a:lnSpc>
            </a:pPr>
            <a:r>
              <a:rPr lang="en-US" altLang="zh-CN" dirty="0"/>
              <a:t>4.componentDidMount</a:t>
            </a:r>
            <a:r>
              <a:rPr lang="zh-CN" altLang="en-US" dirty="0"/>
              <a:t>，组件挂载完成去做操作，比如网络请求</a:t>
            </a:r>
          </a:p>
          <a:p>
            <a:pPr>
              <a:lnSpc>
                <a:spcPts val="2600"/>
              </a:lnSpc>
            </a:pPr>
            <a:r>
              <a:rPr lang="en-US" altLang="zh-CN" dirty="0"/>
              <a:t>5.state</a:t>
            </a:r>
            <a:r>
              <a:rPr lang="zh-CN" altLang="en-US" dirty="0"/>
              <a:t>变化也会触发</a:t>
            </a:r>
            <a:r>
              <a:rPr lang="en-US" altLang="zh-CN" dirty="0" err="1"/>
              <a:t>getDerivedStateFromProps</a:t>
            </a:r>
            <a:endParaRPr lang="en-US" altLang="zh-CN" dirty="0"/>
          </a:p>
          <a:p>
            <a:pPr>
              <a:lnSpc>
                <a:spcPts val="2600"/>
              </a:lnSpc>
            </a:pPr>
            <a:r>
              <a:rPr lang="en-US" altLang="zh-CN" dirty="0"/>
              <a:t>6.shouldComponentUpdate</a:t>
            </a:r>
            <a:r>
              <a:rPr lang="zh-CN" altLang="en-US" dirty="0"/>
              <a:t>，判断组件是否重新渲染（官方推荐</a:t>
            </a:r>
            <a:r>
              <a:rPr lang="en-US" altLang="zh-CN" dirty="0" err="1"/>
              <a:t>PureComponent</a:t>
            </a:r>
            <a:r>
              <a:rPr lang="zh-CN" altLang="en-US" dirty="0"/>
              <a:t>，浅比较</a:t>
            </a:r>
            <a:r>
              <a:rPr lang="en-US" altLang="zh-CN" dirty="0"/>
              <a:t>state</a:t>
            </a:r>
            <a:r>
              <a:rPr lang="zh-CN" altLang="en-US" dirty="0"/>
              <a:t>）</a:t>
            </a:r>
          </a:p>
          <a:p>
            <a:pPr>
              <a:lnSpc>
                <a:spcPts val="2600"/>
              </a:lnSpc>
            </a:pPr>
            <a:r>
              <a:rPr lang="en-US" altLang="zh-CN" dirty="0"/>
              <a:t>7.</a:t>
            </a:r>
            <a:r>
              <a:rPr lang="zh-CN" altLang="en-US" dirty="0"/>
              <a:t>更新触发</a:t>
            </a:r>
            <a:r>
              <a:rPr lang="en-US" altLang="zh-CN" dirty="0"/>
              <a:t>render</a:t>
            </a:r>
          </a:p>
          <a:p>
            <a:pPr>
              <a:lnSpc>
                <a:spcPts val="2600"/>
              </a:lnSpc>
            </a:pPr>
            <a:r>
              <a:rPr lang="en-US" altLang="zh-CN" dirty="0"/>
              <a:t>8.getSnapshotBeforeUpdate</a:t>
            </a:r>
            <a:r>
              <a:rPr lang="zh-CN" altLang="en-US" dirty="0"/>
              <a:t>和</a:t>
            </a:r>
            <a:r>
              <a:rPr lang="en-US" altLang="zh-CN" dirty="0" err="1"/>
              <a:t>componentDidUpdate</a:t>
            </a:r>
            <a:r>
              <a:rPr lang="zh-CN" altLang="en-US" dirty="0"/>
              <a:t>，自己在项目中使用的就比较少了</a:t>
            </a:r>
          </a:p>
          <a:p>
            <a:pPr>
              <a:lnSpc>
                <a:spcPts val="2600"/>
              </a:lnSpc>
            </a:pPr>
            <a:r>
              <a:rPr lang="en-US" altLang="zh-CN" dirty="0" err="1"/>
              <a:t>getSnapshotBeforeUpdate</a:t>
            </a:r>
            <a:r>
              <a:rPr lang="zh-CN" altLang="en-US" dirty="0"/>
              <a:t>在</a:t>
            </a:r>
            <a:r>
              <a:rPr lang="en-US" altLang="zh-CN" dirty="0"/>
              <a:t>render</a:t>
            </a:r>
            <a:r>
              <a:rPr lang="zh-CN" altLang="en-US" dirty="0"/>
              <a:t>之前调用，</a:t>
            </a:r>
            <a:r>
              <a:rPr lang="en-US" altLang="zh-CN" dirty="0"/>
              <a:t>state</a:t>
            </a:r>
            <a:r>
              <a:rPr lang="zh-CN" altLang="en-US" dirty="0"/>
              <a:t>状态已经更新了，典型的使用场景，可以获取</a:t>
            </a:r>
            <a:r>
              <a:rPr lang="en-US" altLang="zh-CN" dirty="0"/>
              <a:t>render</a:t>
            </a:r>
            <a:r>
              <a:rPr lang="zh-CN" altLang="en-US" dirty="0"/>
              <a:t>之前的</a:t>
            </a:r>
            <a:r>
              <a:rPr lang="en-US" altLang="zh-CN" dirty="0" err="1"/>
              <a:t>dom</a:t>
            </a:r>
            <a:r>
              <a:rPr lang="zh-CN" altLang="en-US" dirty="0"/>
              <a:t>状态，返回值作为</a:t>
            </a:r>
            <a:r>
              <a:rPr lang="en-US" altLang="zh-CN" dirty="0" err="1"/>
              <a:t>componentDidUpate</a:t>
            </a:r>
            <a:r>
              <a:rPr lang="zh-CN" altLang="en-US" dirty="0"/>
              <a:t>的第三个参数，供其使用</a:t>
            </a:r>
          </a:p>
          <a:p>
            <a:pPr>
              <a:lnSpc>
                <a:spcPts val="2600"/>
              </a:lnSpc>
            </a:pPr>
            <a:r>
              <a:rPr lang="en-US" altLang="zh-CN" dirty="0" err="1"/>
              <a:t>componentDidUpdate</a:t>
            </a:r>
            <a:r>
              <a:rPr lang="zh-CN" altLang="en-US" dirty="0"/>
              <a:t>可以类似</a:t>
            </a:r>
            <a:r>
              <a:rPr lang="en-US" altLang="zh-CN" dirty="0" err="1"/>
              <a:t>getDerivedStateFromProps</a:t>
            </a:r>
            <a:r>
              <a:rPr lang="en-US" altLang="zh-CN" dirty="0"/>
              <a:t> </a:t>
            </a:r>
            <a:r>
              <a:rPr lang="zh-CN" altLang="en-US" dirty="0"/>
              <a:t>当</a:t>
            </a:r>
            <a:r>
              <a:rPr lang="en-US" altLang="zh-CN" dirty="0"/>
              <a:t>props</a:t>
            </a:r>
            <a:r>
              <a:rPr lang="zh-CN" altLang="en-US" dirty="0"/>
              <a:t>变化，更新</a:t>
            </a:r>
            <a:r>
              <a:rPr lang="en-US" altLang="zh-CN" dirty="0"/>
              <a:t>state</a:t>
            </a:r>
            <a:r>
              <a:rPr lang="zh-CN" altLang="en-US" dirty="0"/>
              <a:t>，不同的是</a:t>
            </a:r>
            <a:r>
              <a:rPr lang="en-US" altLang="zh-CN" dirty="0" err="1"/>
              <a:t>componentDidUpdate</a:t>
            </a:r>
            <a:r>
              <a:rPr lang="zh-CN" altLang="en-US" dirty="0"/>
              <a:t>只在更新后调用，初始不调用，且更新</a:t>
            </a:r>
            <a:r>
              <a:rPr lang="en-US" altLang="zh-CN" dirty="0"/>
              <a:t>state</a:t>
            </a:r>
            <a:r>
              <a:rPr lang="zh-CN" altLang="en-US" dirty="0"/>
              <a:t>需谨慎（一般添加判断跳出），容易死循环</a:t>
            </a:r>
          </a:p>
          <a:p>
            <a:pPr>
              <a:lnSpc>
                <a:spcPts val="2600"/>
              </a:lnSpc>
            </a:pPr>
            <a:r>
              <a:rPr lang="en-US" altLang="zh-CN" dirty="0"/>
              <a:t>9.componentWillUnmount</a:t>
            </a:r>
            <a:r>
              <a:rPr lang="zh-CN" altLang="en-US" dirty="0"/>
              <a:t>，组件卸载时触发，一般清除数据和定时器使用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0933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29">
            <a:extLst>
              <a:ext uri="{FF2B5EF4-FFF2-40B4-BE49-F238E27FC236}">
                <a16:creationId xmlns:a16="http://schemas.microsoft.com/office/drawing/2014/main" id="{DC46068F-0833-2C47-9143-284238D6C950}"/>
              </a:ext>
            </a:extLst>
          </p:cNvPr>
          <p:cNvSpPr txBox="1"/>
          <p:nvPr/>
        </p:nvSpPr>
        <p:spPr>
          <a:xfrm>
            <a:off x="525024" y="923754"/>
            <a:ext cx="6832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zh-CN" altLang="en-US" sz="4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类组件</a:t>
            </a:r>
            <a:endParaRPr lang="de-DE" altLang="zh-CN" sz="44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AE70393-AD20-3049-9D3A-ED30B2572C5A}"/>
              </a:ext>
            </a:extLst>
          </p:cNvPr>
          <p:cNvSpPr/>
          <p:nvPr/>
        </p:nvSpPr>
        <p:spPr>
          <a:xfrm>
            <a:off x="1594440" y="449455"/>
            <a:ext cx="407677" cy="4076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DF995B-9FF4-0E49-ABB9-E7270C37846D}"/>
              </a:ext>
            </a:extLst>
          </p:cNvPr>
          <p:cNvSpPr txBox="1"/>
          <p:nvPr/>
        </p:nvSpPr>
        <p:spPr>
          <a:xfrm>
            <a:off x="1520562" y="476273"/>
            <a:ext cx="57568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rgbClr val="65C7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lang="zh-CN" altLang="en-US" sz="2000" b="1" dirty="0">
              <a:solidFill>
                <a:srgbClr val="65C76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C395C8-CF67-2848-A1C7-AADEBFDEC5EE}"/>
              </a:ext>
            </a:extLst>
          </p:cNvPr>
          <p:cNvSpPr txBox="1"/>
          <p:nvPr/>
        </p:nvSpPr>
        <p:spPr>
          <a:xfrm>
            <a:off x="496047" y="402436"/>
            <a:ext cx="112955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rgbClr val="65C7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Part</a:t>
            </a:r>
            <a:endParaRPr lang="zh-CN" altLang="en-US" sz="3200" b="1" dirty="0">
              <a:solidFill>
                <a:srgbClr val="65C76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93097A-DD54-3742-8233-B9276206636A}"/>
              </a:ext>
            </a:extLst>
          </p:cNvPr>
          <p:cNvSpPr txBox="1"/>
          <p:nvPr/>
        </p:nvSpPr>
        <p:spPr>
          <a:xfrm>
            <a:off x="525024" y="1803388"/>
            <a:ext cx="991437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类组件通过各种生命周期来包装业务逻辑，挂载</a:t>
            </a:r>
            <a:r>
              <a:rPr lang="en-US" altLang="zh-CN" sz="3200" dirty="0"/>
              <a:t>-</a:t>
            </a:r>
            <a:r>
              <a:rPr lang="zh-CN" altLang="en-US" sz="3200" dirty="0"/>
              <a:t>渲染</a:t>
            </a:r>
            <a:r>
              <a:rPr lang="en-US" altLang="zh-CN" sz="3200" dirty="0"/>
              <a:t>-</a:t>
            </a:r>
            <a:r>
              <a:rPr lang="zh-CN" altLang="en-US" sz="3200" dirty="0"/>
              <a:t>更新</a:t>
            </a:r>
            <a:r>
              <a:rPr lang="en-US" altLang="zh-CN" sz="3200" dirty="0"/>
              <a:t>-</a:t>
            </a:r>
            <a:r>
              <a:rPr lang="zh-CN" altLang="en-US" sz="3200" dirty="0"/>
              <a:t>重渲染</a:t>
            </a:r>
            <a:r>
              <a:rPr lang="en-US" altLang="zh-CN" sz="3200" dirty="0"/>
              <a:t>-</a:t>
            </a:r>
            <a:r>
              <a:rPr lang="zh-CN" altLang="en-US" sz="3200" dirty="0"/>
              <a:t>卸载</a:t>
            </a:r>
            <a:endParaRPr lang="zh-CN" altLang="en-US" sz="3200" dirty="0">
              <a:solidFill>
                <a:schemeClr val="accent6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736E1A-F3A7-5532-7DDC-717D828E5138}"/>
              </a:ext>
            </a:extLst>
          </p:cNvPr>
          <p:cNvSpPr txBox="1"/>
          <p:nvPr/>
        </p:nvSpPr>
        <p:spPr>
          <a:xfrm>
            <a:off x="496047" y="3157605"/>
            <a:ext cx="9914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从上面看，</a:t>
            </a:r>
            <a:r>
              <a:rPr lang="en-US" altLang="zh-CN" sz="3200" dirty="0"/>
              <a:t>react</a:t>
            </a:r>
            <a:r>
              <a:rPr lang="zh-CN" altLang="en-US" sz="3200" dirty="0"/>
              <a:t>类组件的生命周期还是很复杂的，一般使用较简单，主要在组件传值，性能优化避免重复渲染上比较复杂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449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29">
            <a:extLst>
              <a:ext uri="{FF2B5EF4-FFF2-40B4-BE49-F238E27FC236}">
                <a16:creationId xmlns:a16="http://schemas.microsoft.com/office/drawing/2014/main" id="{DC46068F-0833-2C47-9143-284238D6C950}"/>
              </a:ext>
            </a:extLst>
          </p:cNvPr>
          <p:cNvSpPr txBox="1"/>
          <p:nvPr/>
        </p:nvSpPr>
        <p:spPr>
          <a:xfrm>
            <a:off x="525024" y="923754"/>
            <a:ext cx="6832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zh-CN" altLang="en-US" sz="4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函数组件</a:t>
            </a:r>
            <a:endParaRPr lang="de-DE" altLang="zh-CN" sz="44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AE70393-AD20-3049-9D3A-ED30B2572C5A}"/>
              </a:ext>
            </a:extLst>
          </p:cNvPr>
          <p:cNvSpPr/>
          <p:nvPr/>
        </p:nvSpPr>
        <p:spPr>
          <a:xfrm>
            <a:off x="1594440" y="449455"/>
            <a:ext cx="407677" cy="4076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DF995B-9FF4-0E49-ABB9-E7270C37846D}"/>
              </a:ext>
            </a:extLst>
          </p:cNvPr>
          <p:cNvSpPr txBox="1"/>
          <p:nvPr/>
        </p:nvSpPr>
        <p:spPr>
          <a:xfrm>
            <a:off x="1520562" y="476273"/>
            <a:ext cx="57568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rgbClr val="65C7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  <a:endParaRPr lang="zh-CN" altLang="en-US" sz="2000" b="1" dirty="0">
              <a:solidFill>
                <a:srgbClr val="65C76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C395C8-CF67-2848-A1C7-AADEBFDEC5EE}"/>
              </a:ext>
            </a:extLst>
          </p:cNvPr>
          <p:cNvSpPr txBox="1"/>
          <p:nvPr/>
        </p:nvSpPr>
        <p:spPr>
          <a:xfrm>
            <a:off x="496047" y="402436"/>
            <a:ext cx="112955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rgbClr val="65C7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Part</a:t>
            </a:r>
            <a:endParaRPr lang="zh-CN" altLang="en-US" sz="3200" b="1" dirty="0">
              <a:solidFill>
                <a:srgbClr val="65C76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93097A-DD54-3742-8233-B9276206636A}"/>
              </a:ext>
            </a:extLst>
          </p:cNvPr>
          <p:cNvSpPr txBox="1"/>
          <p:nvPr/>
        </p:nvSpPr>
        <p:spPr>
          <a:xfrm>
            <a:off x="525023" y="2151727"/>
            <a:ext cx="100082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react 16.8</a:t>
            </a:r>
            <a:r>
              <a:rPr lang="zh-CN" altLang="en-US" sz="3200" dirty="0"/>
              <a:t>增加</a:t>
            </a:r>
            <a:r>
              <a:rPr lang="en-US" altLang="zh-CN" sz="3200" dirty="0"/>
              <a:t>hook</a:t>
            </a:r>
            <a:r>
              <a:rPr lang="zh-CN" altLang="en-US" sz="3200" dirty="0"/>
              <a:t>特性后，函数组件可以依赖</a:t>
            </a:r>
            <a:r>
              <a:rPr lang="en-US" altLang="zh-CN" sz="3200" dirty="0"/>
              <a:t>hooks</a:t>
            </a:r>
            <a:r>
              <a:rPr lang="zh-CN" altLang="en-US" sz="3200" dirty="0"/>
              <a:t>仿生命周期来实现业务逻辑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注意，这里的仿生命周期，仅仅是理解上的，实际上，</a:t>
            </a:r>
            <a:r>
              <a:rPr lang="en-US" altLang="zh-CN" sz="3200" dirty="0"/>
              <a:t>hooks</a:t>
            </a:r>
            <a:r>
              <a:rPr lang="zh-CN" altLang="en-US" sz="3200" dirty="0"/>
              <a:t>和生命周期并没有关系，函数组件是一个函数，只会从头执行到尾，仅仅是实现了类似生命周期的功能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999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29">
            <a:extLst>
              <a:ext uri="{FF2B5EF4-FFF2-40B4-BE49-F238E27FC236}">
                <a16:creationId xmlns:a16="http://schemas.microsoft.com/office/drawing/2014/main" id="{DC46068F-0833-2C47-9143-284238D6C950}"/>
              </a:ext>
            </a:extLst>
          </p:cNvPr>
          <p:cNvSpPr txBox="1"/>
          <p:nvPr/>
        </p:nvSpPr>
        <p:spPr>
          <a:xfrm>
            <a:off x="447052" y="555683"/>
            <a:ext cx="6832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en-US" altLang="zh-CN" sz="4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hooks</a:t>
            </a:r>
            <a:r>
              <a:rPr lang="zh-CN" altLang="en-US" sz="4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仿生命周期实现</a:t>
            </a:r>
            <a:endParaRPr lang="de-DE" altLang="zh-CN" sz="44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93097A-DD54-3742-8233-B9276206636A}"/>
              </a:ext>
            </a:extLst>
          </p:cNvPr>
          <p:cNvSpPr txBox="1"/>
          <p:nvPr/>
        </p:nvSpPr>
        <p:spPr>
          <a:xfrm>
            <a:off x="447051" y="1836946"/>
            <a:ext cx="10539925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2400" dirty="0"/>
              <a:t>类似类组件生命周期，</a:t>
            </a:r>
            <a:r>
              <a:rPr lang="en-US" altLang="zh-CN" sz="2400" dirty="0"/>
              <a:t>hooks</a:t>
            </a:r>
            <a:r>
              <a:rPr lang="zh-CN" altLang="en-US" sz="2400" dirty="0"/>
              <a:t>理解上关注类似挂载，渲染，更新，卸载的过程</a:t>
            </a:r>
            <a:endParaRPr lang="en-US" altLang="zh-CN" sz="2400" dirty="0"/>
          </a:p>
          <a:p>
            <a:pPr>
              <a:lnSpc>
                <a:spcPts val="2600"/>
              </a:lnSpc>
            </a:pPr>
            <a:endParaRPr lang="zh-CN" altLang="en-US" sz="2400" dirty="0"/>
          </a:p>
          <a:p>
            <a:pPr>
              <a:lnSpc>
                <a:spcPts val="2600"/>
              </a:lnSpc>
            </a:pPr>
            <a:r>
              <a:rPr lang="zh-CN" altLang="en-US" sz="2400" dirty="0"/>
              <a:t>使用</a:t>
            </a:r>
            <a:r>
              <a:rPr lang="en-US" altLang="zh-CN" sz="2400" dirty="0" err="1"/>
              <a:t>useState</a:t>
            </a:r>
            <a:r>
              <a:rPr lang="zh-CN" altLang="en-US" sz="2400" dirty="0"/>
              <a:t>替代类组件</a:t>
            </a:r>
            <a:r>
              <a:rPr lang="en-US" altLang="zh-CN" sz="2400" dirty="0"/>
              <a:t>state</a:t>
            </a:r>
            <a:r>
              <a:rPr lang="zh-CN" altLang="en-US" sz="2400" dirty="0"/>
              <a:t>属性</a:t>
            </a:r>
          </a:p>
          <a:p>
            <a:pPr>
              <a:lnSpc>
                <a:spcPts val="2600"/>
              </a:lnSpc>
            </a:pPr>
            <a:r>
              <a:rPr lang="zh-CN" altLang="en-US" sz="2400" dirty="0"/>
              <a:t>使用</a:t>
            </a:r>
            <a:r>
              <a:rPr lang="en-US" altLang="zh-CN" sz="2400" dirty="0" err="1"/>
              <a:t>useEffect</a:t>
            </a:r>
            <a:r>
              <a:rPr lang="zh-CN" altLang="en-US" sz="2400" dirty="0"/>
              <a:t>替代生命周期写法</a:t>
            </a:r>
            <a:endParaRPr lang="en-US" altLang="zh-CN" sz="2400" dirty="0"/>
          </a:p>
          <a:p>
            <a:pPr>
              <a:lnSpc>
                <a:spcPts val="2600"/>
              </a:lnSpc>
            </a:pPr>
            <a:endParaRPr lang="en-US" altLang="zh-CN" sz="2400" dirty="0"/>
          </a:p>
          <a:p>
            <a:pPr>
              <a:lnSpc>
                <a:spcPts val="2600"/>
              </a:lnSpc>
            </a:pPr>
            <a:r>
              <a:rPr lang="en-US" altLang="zh-CN" sz="2400" dirty="0"/>
              <a:t>1.</a:t>
            </a:r>
            <a:r>
              <a:rPr lang="zh-CN" altLang="en-US" sz="2400" dirty="0"/>
              <a:t>函数组件没有</a:t>
            </a:r>
            <a:r>
              <a:rPr lang="en-US" altLang="zh-CN" sz="2400" dirty="0"/>
              <a:t>render</a:t>
            </a:r>
            <a:r>
              <a:rPr lang="zh-CN" altLang="en-US" sz="2400" dirty="0"/>
              <a:t>，直接返回</a:t>
            </a:r>
            <a:r>
              <a:rPr lang="en-US" altLang="zh-CN" sz="2400" dirty="0"/>
              <a:t>JSX</a:t>
            </a:r>
            <a:r>
              <a:rPr lang="zh-CN" altLang="en-US" sz="2400" dirty="0"/>
              <a:t>数据结构</a:t>
            </a:r>
          </a:p>
          <a:p>
            <a:pPr>
              <a:lnSpc>
                <a:spcPts val="2600"/>
              </a:lnSpc>
            </a:pPr>
            <a:r>
              <a:rPr lang="en-US" altLang="zh-CN" sz="2400" dirty="0"/>
              <a:t>2.</a:t>
            </a:r>
            <a:r>
              <a:rPr lang="zh-CN" altLang="en-US" sz="2400" dirty="0"/>
              <a:t>第一次</a:t>
            </a:r>
            <a:r>
              <a:rPr lang="en-US" altLang="zh-CN" sz="2400" dirty="0" err="1"/>
              <a:t>useEffect</a:t>
            </a:r>
            <a:r>
              <a:rPr lang="zh-CN" altLang="en-US" sz="2400" dirty="0"/>
              <a:t>执行，模拟</a:t>
            </a:r>
            <a:r>
              <a:rPr lang="en-US" altLang="zh-CN" sz="2400" dirty="0" err="1"/>
              <a:t>componentDidMount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useEffect</a:t>
            </a:r>
            <a:r>
              <a:rPr lang="zh-CN" altLang="en-US" sz="2400" dirty="0"/>
              <a:t>依赖数据，可以监听到变化重新执行</a:t>
            </a:r>
            <a:r>
              <a:rPr lang="en-US" altLang="zh-CN" sz="2400" dirty="0" err="1"/>
              <a:t>useEffect</a:t>
            </a:r>
            <a:r>
              <a:rPr lang="zh-CN" altLang="en-US" sz="2400" dirty="0"/>
              <a:t>，模拟</a:t>
            </a:r>
            <a:r>
              <a:rPr lang="en-US" altLang="zh-CN" sz="2400" dirty="0" err="1"/>
              <a:t>componentDidUpdate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useEffect</a:t>
            </a:r>
            <a:r>
              <a:rPr lang="en-US" altLang="zh-CN" sz="2400" dirty="0"/>
              <a:t> return</a:t>
            </a:r>
            <a:r>
              <a:rPr lang="zh-CN" altLang="en-US" sz="2400" dirty="0"/>
              <a:t>的函数执行，模拟</a:t>
            </a:r>
            <a:r>
              <a:rPr lang="en-US" altLang="zh-CN" sz="2400" dirty="0" err="1"/>
              <a:t>componentWillUnMount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58514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29">
            <a:extLst>
              <a:ext uri="{FF2B5EF4-FFF2-40B4-BE49-F238E27FC236}">
                <a16:creationId xmlns:a16="http://schemas.microsoft.com/office/drawing/2014/main" id="{DC46068F-0833-2C47-9143-284238D6C950}"/>
              </a:ext>
            </a:extLst>
          </p:cNvPr>
          <p:cNvSpPr txBox="1"/>
          <p:nvPr/>
        </p:nvSpPr>
        <p:spPr>
          <a:xfrm>
            <a:off x="447052" y="555683"/>
            <a:ext cx="6832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en-US" altLang="zh-CN" sz="4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hooks</a:t>
            </a:r>
            <a:r>
              <a:rPr lang="zh-CN" altLang="en-US" sz="4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组件实际的执行</a:t>
            </a:r>
            <a:endParaRPr lang="de-DE" altLang="zh-CN" sz="44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93097A-DD54-3742-8233-B9276206636A}"/>
              </a:ext>
            </a:extLst>
          </p:cNvPr>
          <p:cNvSpPr txBox="1"/>
          <p:nvPr/>
        </p:nvSpPr>
        <p:spPr>
          <a:xfrm>
            <a:off x="447052" y="1836946"/>
            <a:ext cx="10391070" cy="376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/>
              <a:t>effect hook</a:t>
            </a:r>
            <a:r>
              <a:rPr lang="zh-CN" altLang="en-US" sz="2400" dirty="0"/>
              <a:t>实际是让你在函数组件中执行副作用操作，并没有仿生命周期去设计：</a:t>
            </a:r>
            <a:endParaRPr lang="en-US" altLang="zh-CN" sz="2400" dirty="0"/>
          </a:p>
          <a:p>
            <a:pPr>
              <a:lnSpc>
                <a:spcPts val="2600"/>
              </a:lnSpc>
            </a:pPr>
            <a:endParaRPr lang="zh-CN" altLang="en-US" sz="2400" dirty="0"/>
          </a:p>
          <a:p>
            <a:pPr>
              <a:lnSpc>
                <a:spcPts val="2600"/>
              </a:lnSpc>
            </a:pPr>
            <a:r>
              <a:rPr lang="en-US" altLang="zh-CN" sz="2400" dirty="0"/>
              <a:t>1.</a:t>
            </a:r>
            <a:r>
              <a:rPr lang="zh-CN" altLang="en-US" sz="2400" dirty="0"/>
              <a:t>使用多个</a:t>
            </a:r>
            <a:r>
              <a:rPr lang="en-US" altLang="zh-CN" sz="2400" dirty="0" err="1"/>
              <a:t>useEffcet</a:t>
            </a:r>
            <a:r>
              <a:rPr lang="zh-CN" altLang="en-US" sz="2400" dirty="0"/>
              <a:t>，可以实现关注点分离，而不用像生命周期杂糅所有处理逻辑在一起</a:t>
            </a:r>
          </a:p>
          <a:p>
            <a:pPr>
              <a:lnSpc>
                <a:spcPts val="2600"/>
              </a:lnSpc>
            </a:pPr>
            <a:r>
              <a:rPr lang="en-US" altLang="zh-CN" sz="2400" dirty="0"/>
              <a:t>2.</a:t>
            </a:r>
            <a:r>
              <a:rPr lang="zh-CN" altLang="en-US" sz="2400" dirty="0"/>
              <a:t>每次更新，都会运行</a:t>
            </a:r>
            <a:r>
              <a:rPr lang="en-US" altLang="zh-CN" sz="2400" dirty="0" err="1"/>
              <a:t>useEffect</a:t>
            </a:r>
            <a:r>
              <a:rPr lang="zh-CN" altLang="en-US" sz="2400" dirty="0"/>
              <a:t>，当前</a:t>
            </a:r>
            <a:r>
              <a:rPr lang="en-US" altLang="zh-CN" sz="2400" dirty="0" err="1"/>
              <a:t>effcet</a:t>
            </a:r>
            <a:r>
              <a:rPr lang="zh-CN" altLang="en-US" sz="2400" dirty="0"/>
              <a:t>的运行状态，永远是独立的，减少</a:t>
            </a:r>
            <a:r>
              <a:rPr lang="en-US" altLang="zh-CN" sz="2400" dirty="0"/>
              <a:t>bug</a:t>
            </a:r>
          </a:p>
          <a:p>
            <a:pPr>
              <a:lnSpc>
                <a:spcPts val="2600"/>
              </a:lnSpc>
            </a:pPr>
            <a:r>
              <a:rPr lang="zh-CN" altLang="en-US" sz="2400" dirty="0"/>
              <a:t>这里有一个注意点，</a:t>
            </a:r>
            <a:r>
              <a:rPr lang="en-US" altLang="zh-CN" sz="2400" dirty="0"/>
              <a:t>return</a:t>
            </a:r>
            <a:r>
              <a:rPr lang="zh-CN" altLang="en-US" sz="2400" dirty="0"/>
              <a:t>每次更新都会执行，并不像类组件卸载才执行，不能理解成类似生命周期，需要判断执行，避免误操作</a:t>
            </a:r>
          </a:p>
          <a:p>
            <a:pPr>
              <a:lnSpc>
                <a:spcPts val="2600"/>
              </a:lnSpc>
            </a:pPr>
            <a:r>
              <a:rPr lang="en-US" altLang="zh-CN" sz="2400" dirty="0"/>
              <a:t>3.</a:t>
            </a:r>
            <a:r>
              <a:rPr lang="zh-CN" altLang="en-US" sz="2400" dirty="0"/>
              <a:t>每次更新，都会运行</a:t>
            </a:r>
            <a:r>
              <a:rPr lang="en-US" altLang="zh-CN" sz="2400" dirty="0"/>
              <a:t>effect</a:t>
            </a:r>
            <a:r>
              <a:rPr lang="zh-CN" altLang="en-US" sz="2400" dirty="0"/>
              <a:t>，跳过</a:t>
            </a:r>
            <a:r>
              <a:rPr lang="en-US" altLang="zh-CN" sz="2400" dirty="0"/>
              <a:t>effect</a:t>
            </a:r>
            <a:r>
              <a:rPr lang="zh-CN" altLang="en-US" sz="2400" dirty="0"/>
              <a:t>进行性能优化，</a:t>
            </a:r>
            <a:r>
              <a:rPr lang="en-US" altLang="zh-CN" sz="2400" dirty="0"/>
              <a:t>effect</a:t>
            </a:r>
            <a:r>
              <a:rPr lang="zh-CN" altLang="en-US" sz="2400" dirty="0"/>
              <a:t>依赖可以轻松实现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86439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山上的风景&#10;&#10;描述已自动生成">
            <a:extLst>
              <a:ext uri="{FF2B5EF4-FFF2-40B4-BE49-F238E27FC236}">
                <a16:creationId xmlns:a16="http://schemas.microsoft.com/office/drawing/2014/main" id="{115E5003-C0F1-8F40-B486-3E9F1B179F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40288" y="0"/>
            <a:ext cx="6851712" cy="688643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CB4D938-5BF9-6E4E-83B9-64EFFBB59454}"/>
              </a:ext>
            </a:extLst>
          </p:cNvPr>
          <p:cNvSpPr/>
          <p:nvPr/>
        </p:nvSpPr>
        <p:spPr>
          <a:xfrm>
            <a:off x="-1" y="0"/>
            <a:ext cx="6190593" cy="6870700"/>
          </a:xfrm>
          <a:prstGeom prst="rect">
            <a:avLst/>
          </a:prstGeom>
          <a:solidFill>
            <a:srgbClr val="65C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Textfeld 29">
            <a:extLst>
              <a:ext uri="{FF2B5EF4-FFF2-40B4-BE49-F238E27FC236}">
                <a16:creationId xmlns:a16="http://schemas.microsoft.com/office/drawing/2014/main" id="{094CE63D-9B1B-2C40-9208-22DB394166A1}"/>
              </a:ext>
            </a:extLst>
          </p:cNvPr>
          <p:cNvSpPr txBox="1"/>
          <p:nvPr/>
        </p:nvSpPr>
        <p:spPr>
          <a:xfrm>
            <a:off x="509784" y="4829675"/>
            <a:ext cx="3913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zh-CN" altLang="en-US" sz="3200" b="1" spc="3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组件间传值</a:t>
            </a:r>
            <a:endParaRPr lang="de-DE" altLang="zh-CN" sz="3200" b="1" spc="3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5EF1C8C-1023-4847-B603-9FBD89C07362}"/>
              </a:ext>
            </a:extLst>
          </p:cNvPr>
          <p:cNvSpPr/>
          <p:nvPr/>
        </p:nvSpPr>
        <p:spPr>
          <a:xfrm>
            <a:off x="1582488" y="4338046"/>
            <a:ext cx="407677" cy="407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CF3373-C0DB-1941-88A3-63B32E6AAD7F}"/>
              </a:ext>
            </a:extLst>
          </p:cNvPr>
          <p:cNvSpPr txBox="1"/>
          <p:nvPr/>
        </p:nvSpPr>
        <p:spPr>
          <a:xfrm>
            <a:off x="1519120" y="4364864"/>
            <a:ext cx="57568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rgbClr val="65C7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03</a:t>
            </a:r>
            <a:endParaRPr lang="zh-CN" altLang="en-US" sz="2000" b="1" dirty="0">
              <a:solidFill>
                <a:srgbClr val="65C76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B9C994A-00A7-394A-953D-BCAFF5E5D5B6}"/>
              </a:ext>
            </a:extLst>
          </p:cNvPr>
          <p:cNvSpPr txBox="1"/>
          <p:nvPr/>
        </p:nvSpPr>
        <p:spPr>
          <a:xfrm>
            <a:off x="484095" y="4291027"/>
            <a:ext cx="112955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Part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29C5479-3396-0D44-ACD3-88F7040A59B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2984" y="1371935"/>
            <a:ext cx="2690533" cy="82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69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29">
            <a:extLst>
              <a:ext uri="{FF2B5EF4-FFF2-40B4-BE49-F238E27FC236}">
                <a16:creationId xmlns:a16="http://schemas.microsoft.com/office/drawing/2014/main" id="{DC46068F-0833-2C47-9143-284238D6C950}"/>
              </a:ext>
            </a:extLst>
          </p:cNvPr>
          <p:cNvSpPr txBox="1"/>
          <p:nvPr/>
        </p:nvSpPr>
        <p:spPr>
          <a:xfrm>
            <a:off x="525024" y="923754"/>
            <a:ext cx="6832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zh-CN" altLang="en-US" sz="4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类组件传值</a:t>
            </a:r>
            <a:endParaRPr lang="de-DE" altLang="zh-CN" sz="44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AE70393-AD20-3049-9D3A-ED30B2572C5A}"/>
              </a:ext>
            </a:extLst>
          </p:cNvPr>
          <p:cNvSpPr/>
          <p:nvPr/>
        </p:nvSpPr>
        <p:spPr>
          <a:xfrm>
            <a:off x="1594440" y="449455"/>
            <a:ext cx="407677" cy="4076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DF995B-9FF4-0E49-ABB9-E7270C37846D}"/>
              </a:ext>
            </a:extLst>
          </p:cNvPr>
          <p:cNvSpPr txBox="1"/>
          <p:nvPr/>
        </p:nvSpPr>
        <p:spPr>
          <a:xfrm>
            <a:off x="1520562" y="476273"/>
            <a:ext cx="57568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rgbClr val="65C7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lang="zh-CN" altLang="en-US" sz="2000" b="1" dirty="0">
              <a:solidFill>
                <a:srgbClr val="65C76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C395C8-CF67-2848-A1C7-AADEBFDEC5EE}"/>
              </a:ext>
            </a:extLst>
          </p:cNvPr>
          <p:cNvSpPr txBox="1"/>
          <p:nvPr/>
        </p:nvSpPr>
        <p:spPr>
          <a:xfrm>
            <a:off x="496047" y="402436"/>
            <a:ext cx="112955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rgbClr val="65C7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Part</a:t>
            </a:r>
            <a:endParaRPr lang="zh-CN" altLang="en-US" sz="3200" b="1" dirty="0">
              <a:solidFill>
                <a:srgbClr val="65C76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E14C9EF-3216-6C4A-923B-2E628557943F}"/>
              </a:ext>
            </a:extLst>
          </p:cNvPr>
          <p:cNvSpPr txBox="1">
            <a:spLocks/>
          </p:cNvSpPr>
          <p:nvPr/>
        </p:nvSpPr>
        <p:spPr>
          <a:xfrm>
            <a:off x="525024" y="1859169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+mn-ea"/>
                <a:ea typeface="+mn-ea"/>
              </a:rPr>
              <a:t>1.</a:t>
            </a:r>
            <a:r>
              <a:rPr lang="zh-CN" altLang="en-US" sz="2400" dirty="0">
                <a:latin typeface="+mn-ea"/>
                <a:ea typeface="+mn-ea"/>
              </a:rPr>
              <a:t>父传子</a:t>
            </a:r>
          </a:p>
          <a:p>
            <a:pPr marL="0" indent="0">
              <a:buNone/>
            </a:pP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）通过</a:t>
            </a:r>
            <a:r>
              <a:rPr lang="en-US" altLang="zh-CN" sz="2400" dirty="0">
                <a:latin typeface="+mn-ea"/>
                <a:ea typeface="+mn-ea"/>
              </a:rPr>
              <a:t>props</a:t>
            </a:r>
            <a:r>
              <a:rPr lang="zh-CN" altLang="en-US" sz="2400" dirty="0">
                <a:latin typeface="+mn-ea"/>
                <a:ea typeface="+mn-ea"/>
              </a:rPr>
              <a:t>下传，子组件通过</a:t>
            </a:r>
            <a:r>
              <a:rPr lang="en-US" altLang="zh-CN" sz="2400" dirty="0">
                <a:latin typeface="+mn-ea"/>
                <a:ea typeface="+mn-ea"/>
              </a:rPr>
              <a:t>props</a:t>
            </a:r>
            <a:r>
              <a:rPr lang="zh-CN" altLang="en-US" sz="2400" dirty="0">
                <a:latin typeface="+mn-ea"/>
                <a:ea typeface="+mn-ea"/>
              </a:rPr>
              <a:t>获取值及方法</a:t>
            </a:r>
          </a:p>
          <a:p>
            <a:pPr marL="0" indent="0">
              <a:buNone/>
            </a:pP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en-US" sz="2400" dirty="0">
                <a:latin typeface="+mn-ea"/>
                <a:ea typeface="+mn-ea"/>
              </a:rPr>
              <a:t>）一般子组件使用后父组件的值，还需要将继续处理的值传回父组件</a:t>
            </a:r>
          </a:p>
          <a:p>
            <a:pPr marL="0" indent="0">
              <a:buNone/>
            </a:pPr>
            <a:r>
              <a:rPr lang="zh-CN" altLang="en-US" sz="2400" dirty="0">
                <a:latin typeface="+mn-ea"/>
                <a:ea typeface="+mn-ea"/>
              </a:rPr>
              <a:t>父组件将值和修改值的方法下传给子组件，子组件接受值为初值，值变化后，子组件调用父组件修改值的方法，将值传回父组件</a:t>
            </a:r>
          </a:p>
          <a:p>
            <a:pPr marL="0" indent="0">
              <a:buNone/>
            </a:pPr>
            <a:r>
              <a:rPr lang="zh-CN" altLang="en-US" sz="2400" dirty="0">
                <a:latin typeface="+mn-ea"/>
                <a:ea typeface="+mn-ea"/>
              </a:rPr>
              <a:t>注意：当子组件接受父组件值使用时，一般会存入子组件的</a:t>
            </a:r>
            <a:r>
              <a:rPr lang="en-US" altLang="zh-CN" sz="2400" dirty="0">
                <a:latin typeface="+mn-ea"/>
                <a:ea typeface="+mn-ea"/>
              </a:rPr>
              <a:t>state</a:t>
            </a:r>
            <a:r>
              <a:rPr lang="zh-CN" altLang="en-US" sz="2400" dirty="0">
                <a:latin typeface="+mn-ea"/>
                <a:ea typeface="+mn-ea"/>
              </a:rPr>
              <a:t>去使用（只有</a:t>
            </a:r>
            <a:r>
              <a:rPr lang="en-US" altLang="zh-CN" sz="2400" dirty="0">
                <a:latin typeface="+mn-ea"/>
                <a:ea typeface="+mn-ea"/>
              </a:rPr>
              <a:t>state</a:t>
            </a:r>
            <a:r>
              <a:rPr lang="zh-CN" altLang="en-US" sz="2400" dirty="0">
                <a:latin typeface="+mn-ea"/>
                <a:ea typeface="+mn-ea"/>
              </a:rPr>
              <a:t>变化会引起渲染），此后如果子组件的值不再受父组件控制，即仅接受一次初值，直接在初始化子</a:t>
            </a:r>
            <a:r>
              <a:rPr lang="en-US" altLang="zh-CN" sz="2400" dirty="0">
                <a:latin typeface="+mn-ea"/>
                <a:ea typeface="+mn-ea"/>
              </a:rPr>
              <a:t>state</a:t>
            </a:r>
            <a:r>
              <a:rPr lang="zh-CN" altLang="en-US" sz="2400" dirty="0">
                <a:latin typeface="+mn-ea"/>
                <a:ea typeface="+mn-ea"/>
              </a:rPr>
              <a:t>时使用</a:t>
            </a:r>
            <a:r>
              <a:rPr lang="en-US" altLang="zh-CN" sz="2400" dirty="0">
                <a:latin typeface="+mn-ea"/>
                <a:ea typeface="+mn-ea"/>
              </a:rPr>
              <a:t>props</a:t>
            </a:r>
            <a:r>
              <a:rPr lang="zh-CN" altLang="en-US" sz="2400" dirty="0">
                <a:latin typeface="+mn-ea"/>
                <a:ea typeface="+mn-ea"/>
              </a:rPr>
              <a:t>接值即可，如果后续继续接受父组件变化后的值，则需要处理下，一般使用</a:t>
            </a:r>
            <a:r>
              <a:rPr lang="en-US" altLang="zh-CN" sz="2400" dirty="0" err="1">
                <a:latin typeface="+mn-ea"/>
                <a:ea typeface="+mn-ea"/>
              </a:rPr>
              <a:t>getDerivedStateFromProps</a:t>
            </a:r>
            <a:r>
              <a:rPr lang="zh-CN" altLang="en-US" sz="2400" dirty="0">
                <a:latin typeface="+mn-ea"/>
                <a:ea typeface="+mn-ea"/>
              </a:rPr>
              <a:t>生命周期函数去处理，监听上一次</a:t>
            </a:r>
            <a:r>
              <a:rPr lang="en-US" altLang="zh-CN" sz="2400" dirty="0">
                <a:latin typeface="+mn-ea"/>
                <a:ea typeface="+mn-ea"/>
              </a:rPr>
              <a:t>props</a:t>
            </a:r>
            <a:r>
              <a:rPr lang="zh-CN" altLang="en-US" sz="2400" dirty="0">
                <a:latin typeface="+mn-ea"/>
                <a:ea typeface="+mn-ea"/>
              </a:rPr>
              <a:t>和此次</a:t>
            </a:r>
            <a:r>
              <a:rPr lang="en-US" altLang="zh-CN" sz="2400" dirty="0">
                <a:latin typeface="+mn-ea"/>
                <a:ea typeface="+mn-ea"/>
              </a:rPr>
              <a:t>props</a:t>
            </a:r>
            <a:r>
              <a:rPr lang="zh-CN" altLang="en-US" sz="2400" dirty="0">
                <a:latin typeface="+mn-ea"/>
                <a:ea typeface="+mn-ea"/>
              </a:rPr>
              <a:t>的变化，有变化则根据</a:t>
            </a:r>
            <a:r>
              <a:rPr lang="en-US" altLang="zh-CN" sz="2400" dirty="0">
                <a:latin typeface="+mn-ea"/>
                <a:ea typeface="+mn-ea"/>
              </a:rPr>
              <a:t>props</a:t>
            </a:r>
            <a:r>
              <a:rPr lang="zh-CN" altLang="en-US" sz="2400" dirty="0">
                <a:latin typeface="+mn-ea"/>
                <a:ea typeface="+mn-ea"/>
              </a:rPr>
              <a:t>更新</a:t>
            </a:r>
            <a:r>
              <a:rPr lang="en-US" altLang="zh-CN" sz="2400" dirty="0">
                <a:latin typeface="+mn-ea"/>
                <a:ea typeface="+mn-ea"/>
              </a:rPr>
              <a:t>state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2107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29">
            <a:extLst>
              <a:ext uri="{FF2B5EF4-FFF2-40B4-BE49-F238E27FC236}">
                <a16:creationId xmlns:a16="http://schemas.microsoft.com/office/drawing/2014/main" id="{DC46068F-0833-2C47-9143-284238D6C950}"/>
              </a:ext>
            </a:extLst>
          </p:cNvPr>
          <p:cNvSpPr txBox="1"/>
          <p:nvPr/>
        </p:nvSpPr>
        <p:spPr>
          <a:xfrm>
            <a:off x="525024" y="923754"/>
            <a:ext cx="6832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zh-CN" altLang="en-US" sz="4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类组件传值</a:t>
            </a:r>
            <a:endParaRPr lang="de-DE" altLang="zh-CN" sz="44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AE70393-AD20-3049-9D3A-ED30B2572C5A}"/>
              </a:ext>
            </a:extLst>
          </p:cNvPr>
          <p:cNvSpPr/>
          <p:nvPr/>
        </p:nvSpPr>
        <p:spPr>
          <a:xfrm>
            <a:off x="1594440" y="449455"/>
            <a:ext cx="407677" cy="4076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DF995B-9FF4-0E49-ABB9-E7270C37846D}"/>
              </a:ext>
            </a:extLst>
          </p:cNvPr>
          <p:cNvSpPr txBox="1"/>
          <p:nvPr/>
        </p:nvSpPr>
        <p:spPr>
          <a:xfrm>
            <a:off x="1520562" y="476273"/>
            <a:ext cx="57568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rgbClr val="65C7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lang="zh-CN" altLang="en-US" sz="2000" b="1" dirty="0">
              <a:solidFill>
                <a:srgbClr val="65C76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C395C8-CF67-2848-A1C7-AADEBFDEC5EE}"/>
              </a:ext>
            </a:extLst>
          </p:cNvPr>
          <p:cNvSpPr txBox="1"/>
          <p:nvPr/>
        </p:nvSpPr>
        <p:spPr>
          <a:xfrm>
            <a:off x="496047" y="402436"/>
            <a:ext cx="112955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rgbClr val="65C7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Part</a:t>
            </a:r>
            <a:endParaRPr lang="zh-CN" altLang="en-US" sz="3200" b="1" dirty="0">
              <a:solidFill>
                <a:srgbClr val="65C76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E14C9EF-3216-6C4A-923B-2E628557943F}"/>
              </a:ext>
            </a:extLst>
          </p:cNvPr>
          <p:cNvSpPr txBox="1">
            <a:spLocks/>
          </p:cNvSpPr>
          <p:nvPr/>
        </p:nvSpPr>
        <p:spPr>
          <a:xfrm>
            <a:off x="525024" y="2142704"/>
            <a:ext cx="10515600" cy="33082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+mn-ea"/>
                <a:ea typeface="+mn-ea"/>
              </a:rPr>
              <a:t>2.</a:t>
            </a:r>
            <a:r>
              <a:rPr lang="zh-CN" altLang="en-US" sz="2400" dirty="0">
                <a:latin typeface="+mn-ea"/>
                <a:ea typeface="+mn-ea"/>
              </a:rPr>
              <a:t>子传父</a:t>
            </a:r>
          </a:p>
          <a:p>
            <a:pPr marL="0" indent="0">
              <a:buNone/>
            </a:pPr>
            <a:endParaRPr lang="en-US" altLang="zh-CN" sz="2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  <a:ea typeface="+mn-ea"/>
              </a:rPr>
              <a:t>子传父，即父组件调用子组件的属性和方法</a:t>
            </a:r>
            <a:endParaRPr lang="en-US" altLang="zh-CN" sz="2400" dirty="0"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 sz="2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  <a:ea typeface="+mn-ea"/>
              </a:rPr>
              <a:t>原理：父组件提供方法，传递给子组件，在子组件中执行该方法，将子组件的实例绑定到父组件的某个属性下，就可以通过属性绑定的子组件的实例调用子组件的属性和方法了</a:t>
            </a:r>
          </a:p>
        </p:txBody>
      </p:sp>
    </p:spTree>
    <p:extLst>
      <p:ext uri="{BB962C8B-B14F-4D97-AF65-F5344CB8AC3E}">
        <p14:creationId xmlns:p14="http://schemas.microsoft.com/office/powerpoint/2010/main" val="1267382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29">
            <a:extLst>
              <a:ext uri="{FF2B5EF4-FFF2-40B4-BE49-F238E27FC236}">
                <a16:creationId xmlns:a16="http://schemas.microsoft.com/office/drawing/2014/main" id="{DC46068F-0833-2C47-9143-284238D6C950}"/>
              </a:ext>
            </a:extLst>
          </p:cNvPr>
          <p:cNvSpPr txBox="1"/>
          <p:nvPr/>
        </p:nvSpPr>
        <p:spPr>
          <a:xfrm>
            <a:off x="525024" y="923754"/>
            <a:ext cx="6832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zh-CN" altLang="en-US" sz="4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函数组件传值</a:t>
            </a:r>
            <a:endParaRPr lang="de-DE" altLang="zh-CN" sz="44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AE70393-AD20-3049-9D3A-ED30B2572C5A}"/>
              </a:ext>
            </a:extLst>
          </p:cNvPr>
          <p:cNvSpPr/>
          <p:nvPr/>
        </p:nvSpPr>
        <p:spPr>
          <a:xfrm>
            <a:off x="1594440" y="449455"/>
            <a:ext cx="407677" cy="4076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DF995B-9FF4-0E49-ABB9-E7270C37846D}"/>
              </a:ext>
            </a:extLst>
          </p:cNvPr>
          <p:cNvSpPr txBox="1"/>
          <p:nvPr/>
        </p:nvSpPr>
        <p:spPr>
          <a:xfrm>
            <a:off x="1520562" y="476273"/>
            <a:ext cx="57568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rgbClr val="65C7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  <a:endParaRPr lang="zh-CN" altLang="en-US" sz="2000" b="1" dirty="0">
              <a:solidFill>
                <a:srgbClr val="65C76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C395C8-CF67-2848-A1C7-AADEBFDEC5EE}"/>
              </a:ext>
            </a:extLst>
          </p:cNvPr>
          <p:cNvSpPr txBox="1"/>
          <p:nvPr/>
        </p:nvSpPr>
        <p:spPr>
          <a:xfrm>
            <a:off x="496047" y="402436"/>
            <a:ext cx="112955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rgbClr val="65C7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Part</a:t>
            </a:r>
            <a:endParaRPr lang="zh-CN" altLang="en-US" sz="3200" b="1" dirty="0">
              <a:solidFill>
                <a:srgbClr val="65C76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E14C9EF-3216-6C4A-923B-2E628557943F}"/>
              </a:ext>
            </a:extLst>
          </p:cNvPr>
          <p:cNvSpPr txBox="1">
            <a:spLocks/>
          </p:cNvSpPr>
          <p:nvPr/>
        </p:nvSpPr>
        <p:spPr>
          <a:xfrm>
            <a:off x="525024" y="2142704"/>
            <a:ext cx="10515600" cy="33082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+mn-ea"/>
                <a:ea typeface="+mn-ea"/>
              </a:rPr>
              <a:t>1.</a:t>
            </a:r>
            <a:r>
              <a:rPr lang="zh-CN" altLang="en-US" sz="2400" dirty="0">
                <a:latin typeface="+mn-ea"/>
                <a:ea typeface="+mn-ea"/>
              </a:rPr>
              <a:t>父传子</a:t>
            </a:r>
            <a:endParaRPr lang="en-US" altLang="zh-CN" sz="2400" dirty="0"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 sz="2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  <a:ea typeface="+mn-ea"/>
              </a:rPr>
              <a:t>基本和类组件一样，通过</a:t>
            </a:r>
            <a:r>
              <a:rPr lang="en-US" altLang="zh-CN" sz="2400" dirty="0">
                <a:latin typeface="+mn-ea"/>
                <a:ea typeface="+mn-ea"/>
              </a:rPr>
              <a:t>props</a:t>
            </a:r>
            <a:r>
              <a:rPr lang="zh-CN" altLang="en-US" sz="2400" dirty="0">
                <a:latin typeface="+mn-ea"/>
                <a:ea typeface="+mn-ea"/>
              </a:rPr>
              <a:t>下传，子组件使用父组件的属性及方法，子组件继续变化值传回父组件使用。</a:t>
            </a:r>
            <a:endParaRPr lang="en-US" altLang="zh-CN" sz="2400" dirty="0"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 sz="2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  <a:ea typeface="+mn-ea"/>
              </a:rPr>
              <a:t>注意事项：</a:t>
            </a:r>
            <a:r>
              <a:rPr lang="en-US" altLang="zh-CN" sz="2400" dirty="0">
                <a:latin typeface="+mn-ea"/>
                <a:ea typeface="+mn-ea"/>
              </a:rPr>
              <a:t>props</a:t>
            </a:r>
            <a:r>
              <a:rPr lang="zh-CN" altLang="en-US" sz="2400" dirty="0">
                <a:latin typeface="+mn-ea"/>
                <a:ea typeface="+mn-ea"/>
              </a:rPr>
              <a:t>变化后，子组件不会更新的原理，也和类组件差不多，不同的是，函数组件没有生命周期函数，根据函数运行，直接在函数组件内部判断</a:t>
            </a:r>
            <a:r>
              <a:rPr lang="en-US" altLang="zh-CN" sz="2400" dirty="0">
                <a:latin typeface="+mn-ea"/>
                <a:ea typeface="+mn-ea"/>
              </a:rPr>
              <a:t>props</a:t>
            </a:r>
            <a:r>
              <a:rPr lang="zh-CN" altLang="en-US" sz="2400" dirty="0">
                <a:latin typeface="+mn-ea"/>
                <a:ea typeface="+mn-ea"/>
              </a:rPr>
              <a:t>变化去更新</a:t>
            </a:r>
            <a:r>
              <a:rPr lang="en-US" altLang="zh-CN" sz="2400" dirty="0">
                <a:latin typeface="+mn-ea"/>
                <a:ea typeface="+mn-ea"/>
              </a:rPr>
              <a:t>state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626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29">
            <a:extLst>
              <a:ext uri="{FF2B5EF4-FFF2-40B4-BE49-F238E27FC236}">
                <a16:creationId xmlns:a16="http://schemas.microsoft.com/office/drawing/2014/main" id="{DC46068F-0833-2C47-9143-284238D6C950}"/>
              </a:ext>
            </a:extLst>
          </p:cNvPr>
          <p:cNvSpPr txBox="1"/>
          <p:nvPr/>
        </p:nvSpPr>
        <p:spPr>
          <a:xfrm>
            <a:off x="525024" y="923754"/>
            <a:ext cx="6832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zh-CN" altLang="en-US" sz="4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函数组件传值</a:t>
            </a:r>
            <a:endParaRPr lang="de-DE" altLang="zh-CN" sz="44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AE70393-AD20-3049-9D3A-ED30B2572C5A}"/>
              </a:ext>
            </a:extLst>
          </p:cNvPr>
          <p:cNvSpPr/>
          <p:nvPr/>
        </p:nvSpPr>
        <p:spPr>
          <a:xfrm>
            <a:off x="1594440" y="449455"/>
            <a:ext cx="407677" cy="4076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DF995B-9FF4-0E49-ABB9-E7270C37846D}"/>
              </a:ext>
            </a:extLst>
          </p:cNvPr>
          <p:cNvSpPr txBox="1"/>
          <p:nvPr/>
        </p:nvSpPr>
        <p:spPr>
          <a:xfrm>
            <a:off x="1520562" y="476273"/>
            <a:ext cx="57568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rgbClr val="65C7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  <a:endParaRPr lang="zh-CN" altLang="en-US" sz="2000" b="1" dirty="0">
              <a:solidFill>
                <a:srgbClr val="65C76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C395C8-CF67-2848-A1C7-AADEBFDEC5EE}"/>
              </a:ext>
            </a:extLst>
          </p:cNvPr>
          <p:cNvSpPr txBox="1"/>
          <p:nvPr/>
        </p:nvSpPr>
        <p:spPr>
          <a:xfrm>
            <a:off x="496047" y="402436"/>
            <a:ext cx="112955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rgbClr val="65C7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Part</a:t>
            </a:r>
            <a:endParaRPr lang="zh-CN" altLang="en-US" sz="3200" b="1" dirty="0">
              <a:solidFill>
                <a:srgbClr val="65C76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E14C9EF-3216-6C4A-923B-2E628557943F}"/>
              </a:ext>
            </a:extLst>
          </p:cNvPr>
          <p:cNvSpPr txBox="1">
            <a:spLocks/>
          </p:cNvSpPr>
          <p:nvPr/>
        </p:nvSpPr>
        <p:spPr>
          <a:xfrm>
            <a:off x="525024" y="2142703"/>
            <a:ext cx="10515600" cy="379154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+mn-ea"/>
                <a:ea typeface="+mn-ea"/>
              </a:rPr>
              <a:t>2.</a:t>
            </a:r>
            <a:r>
              <a:rPr lang="zh-CN" altLang="en-US" sz="2400" dirty="0">
                <a:latin typeface="+mn-ea"/>
                <a:ea typeface="+mn-ea"/>
              </a:rPr>
              <a:t>子传父</a:t>
            </a:r>
            <a:endParaRPr lang="en-US" altLang="zh-CN" sz="2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  <a:ea typeface="+mn-ea"/>
              </a:rPr>
              <a:t>原理思想大致和类组件类似，通过</a:t>
            </a:r>
            <a:r>
              <a:rPr lang="en-US" altLang="zh-CN" sz="2400" dirty="0">
                <a:latin typeface="+mn-ea"/>
                <a:ea typeface="+mn-ea"/>
              </a:rPr>
              <a:t>ref</a:t>
            </a:r>
            <a:r>
              <a:rPr lang="zh-CN" altLang="en-US" sz="2400" dirty="0">
                <a:latin typeface="+mn-ea"/>
                <a:ea typeface="+mn-ea"/>
              </a:rPr>
              <a:t>绑定子组件要传给父组件的属性和方法的对象，即可在父组件上，通过</a:t>
            </a:r>
            <a:r>
              <a:rPr lang="en-US" altLang="zh-CN" sz="2400" dirty="0">
                <a:latin typeface="+mn-ea"/>
                <a:ea typeface="+mn-ea"/>
              </a:rPr>
              <a:t>ref</a:t>
            </a:r>
            <a:r>
              <a:rPr lang="zh-CN" altLang="en-US" sz="2400" dirty="0">
                <a:latin typeface="+mn-ea"/>
                <a:ea typeface="+mn-ea"/>
              </a:rPr>
              <a:t>访问到子组件的属性和方法</a:t>
            </a:r>
            <a:endParaRPr lang="en-US" altLang="zh-CN" sz="2400" dirty="0"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 sz="2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  <a:ea typeface="+mn-ea"/>
              </a:rPr>
              <a:t>具体实现：父组件</a:t>
            </a:r>
            <a:r>
              <a:rPr lang="en-US" altLang="zh-CN" sz="2400" dirty="0">
                <a:latin typeface="+mn-ea"/>
                <a:ea typeface="+mn-ea"/>
              </a:rPr>
              <a:t>ref</a:t>
            </a:r>
            <a:r>
              <a:rPr lang="zh-CN" altLang="en-US" sz="2400" dirty="0">
                <a:latin typeface="+mn-ea"/>
                <a:ea typeface="+mn-ea"/>
              </a:rPr>
              <a:t>传递到子组件，通过</a:t>
            </a:r>
            <a:r>
              <a:rPr lang="en-US" altLang="zh-CN" sz="2400" dirty="0" err="1">
                <a:latin typeface="+mn-ea"/>
                <a:ea typeface="+mn-ea"/>
              </a:rPr>
              <a:t>useImperativeHandle</a:t>
            </a:r>
            <a:r>
              <a:rPr lang="zh-CN" altLang="en-US" sz="2400" dirty="0">
                <a:latin typeface="+mn-ea"/>
                <a:ea typeface="+mn-ea"/>
              </a:rPr>
              <a:t>，在子组件绑定</a:t>
            </a:r>
            <a:r>
              <a:rPr lang="en-US" altLang="zh-CN" sz="2400" dirty="0">
                <a:latin typeface="+mn-ea"/>
                <a:ea typeface="+mn-ea"/>
              </a:rPr>
              <a:t>ref</a:t>
            </a:r>
            <a:r>
              <a:rPr lang="zh-CN" altLang="en-US" sz="2400" dirty="0">
                <a:latin typeface="+mn-ea"/>
                <a:ea typeface="+mn-ea"/>
              </a:rPr>
              <a:t>和要访问的属性和方法，就可以在父组件，通过</a:t>
            </a:r>
            <a:r>
              <a:rPr lang="en-US" altLang="zh-CN" sz="2400" dirty="0">
                <a:latin typeface="+mn-ea"/>
                <a:ea typeface="+mn-ea"/>
              </a:rPr>
              <a:t>ref</a:t>
            </a:r>
            <a:r>
              <a:rPr lang="zh-CN" altLang="en-US" sz="2400" dirty="0">
                <a:latin typeface="+mn-ea"/>
                <a:ea typeface="+mn-ea"/>
              </a:rPr>
              <a:t>访问到。</a:t>
            </a:r>
            <a:endParaRPr lang="en-US" altLang="zh-CN" sz="2400" dirty="0"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 sz="2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  <a:ea typeface="+mn-ea"/>
              </a:rPr>
              <a:t>注意：直接用</a:t>
            </a:r>
            <a:r>
              <a:rPr lang="en-US" altLang="zh-CN" sz="2400" dirty="0">
                <a:latin typeface="+mn-ea"/>
                <a:ea typeface="+mn-ea"/>
              </a:rPr>
              <a:t>ref</a:t>
            </a:r>
            <a:r>
              <a:rPr lang="zh-CN" altLang="en-US" sz="2400" dirty="0">
                <a:latin typeface="+mn-ea"/>
                <a:ea typeface="+mn-ea"/>
              </a:rPr>
              <a:t>传递，</a:t>
            </a:r>
            <a:r>
              <a:rPr lang="en-US" altLang="zh-CN" sz="2400" dirty="0">
                <a:latin typeface="+mn-ea"/>
                <a:ea typeface="+mn-ea"/>
              </a:rPr>
              <a:t>ref</a:t>
            </a:r>
            <a:r>
              <a:rPr lang="zh-CN" altLang="en-US" sz="2400" dirty="0">
                <a:latin typeface="+mn-ea"/>
                <a:ea typeface="+mn-ea"/>
              </a:rPr>
              <a:t>并不在</a:t>
            </a:r>
            <a:r>
              <a:rPr lang="en-US" altLang="zh-CN" sz="2400" dirty="0">
                <a:latin typeface="+mn-ea"/>
                <a:ea typeface="+mn-ea"/>
              </a:rPr>
              <a:t>props</a:t>
            </a:r>
            <a:r>
              <a:rPr lang="zh-CN" altLang="en-US" sz="2400" dirty="0">
                <a:latin typeface="+mn-ea"/>
                <a:ea typeface="+mn-ea"/>
              </a:rPr>
              <a:t>中，需要通过</a:t>
            </a:r>
            <a:r>
              <a:rPr lang="en-US" altLang="zh-CN" sz="2400" dirty="0" err="1">
                <a:latin typeface="+mn-ea"/>
                <a:ea typeface="+mn-ea"/>
              </a:rPr>
              <a:t>React.forwardRef</a:t>
            </a:r>
            <a:r>
              <a:rPr lang="en-US" altLang="zh-CN" sz="2400" dirty="0">
                <a:latin typeface="+mn-ea"/>
                <a:ea typeface="+mn-ea"/>
              </a:rPr>
              <a:t>()</a:t>
            </a:r>
            <a:r>
              <a:rPr lang="zh-CN" altLang="en-US" sz="2400" dirty="0">
                <a:latin typeface="+mn-ea"/>
                <a:ea typeface="+mn-ea"/>
              </a:rPr>
              <a:t>包装子组件，使子组件获取</a:t>
            </a:r>
            <a:r>
              <a:rPr lang="en-US" altLang="zh-CN" sz="2400" dirty="0">
                <a:latin typeface="+mn-ea"/>
                <a:ea typeface="+mn-ea"/>
              </a:rPr>
              <a:t>ref</a:t>
            </a:r>
            <a:r>
              <a:rPr lang="zh-CN" altLang="en-US" sz="2400" dirty="0">
                <a:latin typeface="+mn-ea"/>
                <a:ea typeface="+mn-ea"/>
              </a:rPr>
              <a:t>，还有一种写法，定义一个其他属性，比如</a:t>
            </a:r>
            <a:r>
              <a:rPr lang="en-US" altLang="zh-CN" sz="2400" dirty="0" err="1">
                <a:latin typeface="+mn-ea"/>
                <a:ea typeface="+mn-ea"/>
              </a:rPr>
              <a:t>fuRef</a:t>
            </a:r>
            <a:r>
              <a:rPr lang="zh-CN" altLang="en-US" sz="2400" dirty="0">
                <a:latin typeface="+mn-ea"/>
                <a:ea typeface="+mn-ea"/>
              </a:rPr>
              <a:t>，将父组件</a:t>
            </a:r>
            <a:r>
              <a:rPr lang="en-US" altLang="zh-CN" sz="2400" dirty="0">
                <a:latin typeface="+mn-ea"/>
                <a:ea typeface="+mn-ea"/>
              </a:rPr>
              <a:t>ref</a:t>
            </a:r>
            <a:r>
              <a:rPr lang="zh-CN" altLang="en-US" sz="2400" dirty="0">
                <a:latin typeface="+mn-ea"/>
                <a:ea typeface="+mn-ea"/>
              </a:rPr>
              <a:t>通过</a:t>
            </a:r>
            <a:r>
              <a:rPr lang="en-US" altLang="zh-CN" sz="2400" dirty="0">
                <a:latin typeface="+mn-ea"/>
                <a:ea typeface="+mn-ea"/>
              </a:rPr>
              <a:t>props</a:t>
            </a:r>
            <a:r>
              <a:rPr lang="zh-CN" altLang="en-US" sz="2400" dirty="0">
                <a:latin typeface="+mn-ea"/>
                <a:ea typeface="+mn-ea"/>
              </a:rPr>
              <a:t>传递到子组件直接使用，就不需要</a:t>
            </a:r>
            <a:r>
              <a:rPr lang="en-US" altLang="zh-CN" sz="2400" dirty="0" err="1">
                <a:latin typeface="+mn-ea"/>
                <a:ea typeface="+mn-ea"/>
              </a:rPr>
              <a:t>React.forwardRef</a:t>
            </a:r>
            <a:r>
              <a:rPr lang="zh-CN" altLang="en-US" sz="2400" dirty="0">
                <a:latin typeface="+mn-ea"/>
                <a:ea typeface="+mn-ea"/>
              </a:rPr>
              <a:t>包装子组件了</a:t>
            </a:r>
          </a:p>
        </p:txBody>
      </p:sp>
    </p:spTree>
    <p:extLst>
      <p:ext uri="{BB962C8B-B14F-4D97-AF65-F5344CB8AC3E}">
        <p14:creationId xmlns:p14="http://schemas.microsoft.com/office/powerpoint/2010/main" val="238356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4">
            <a:extLst>
              <a:ext uri="{FF2B5EF4-FFF2-40B4-BE49-F238E27FC236}">
                <a16:creationId xmlns:a16="http://schemas.microsoft.com/office/drawing/2014/main" id="{30A17B03-5408-FB4C-BE21-9EC1F2189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97867"/>
            <a:ext cx="9144000" cy="675149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业务中台组：李超群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01A023-D854-F54D-B114-C152711CD288}"/>
              </a:ext>
            </a:extLst>
          </p:cNvPr>
          <p:cNvSpPr txBox="1"/>
          <p:nvPr/>
        </p:nvSpPr>
        <p:spPr>
          <a:xfrm>
            <a:off x="816019" y="1509656"/>
            <a:ext cx="10489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b="1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React</a:t>
            </a:r>
            <a:r>
              <a:rPr lang="zh-CN" altLang="en-US" sz="5400" b="1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函数组件和类组件对比分析</a:t>
            </a:r>
            <a:endParaRPr kumimoji="1" lang="zh-CN" altLang="en-US" sz="5400" b="1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972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山上的风景&#10;&#10;描述已自动生成">
            <a:extLst>
              <a:ext uri="{FF2B5EF4-FFF2-40B4-BE49-F238E27FC236}">
                <a16:creationId xmlns:a16="http://schemas.microsoft.com/office/drawing/2014/main" id="{115E5003-C0F1-8F40-B486-3E9F1B179F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40288" y="0"/>
            <a:ext cx="6851712" cy="688643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CB4D938-5BF9-6E4E-83B9-64EFFBB59454}"/>
              </a:ext>
            </a:extLst>
          </p:cNvPr>
          <p:cNvSpPr/>
          <p:nvPr/>
        </p:nvSpPr>
        <p:spPr>
          <a:xfrm>
            <a:off x="-1" y="0"/>
            <a:ext cx="6190593" cy="6870700"/>
          </a:xfrm>
          <a:prstGeom prst="rect">
            <a:avLst/>
          </a:prstGeom>
          <a:solidFill>
            <a:srgbClr val="65C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Textfeld 29">
            <a:extLst>
              <a:ext uri="{FF2B5EF4-FFF2-40B4-BE49-F238E27FC236}">
                <a16:creationId xmlns:a16="http://schemas.microsoft.com/office/drawing/2014/main" id="{094CE63D-9B1B-2C40-9208-22DB394166A1}"/>
              </a:ext>
            </a:extLst>
          </p:cNvPr>
          <p:cNvSpPr txBox="1"/>
          <p:nvPr/>
        </p:nvSpPr>
        <p:spPr>
          <a:xfrm>
            <a:off x="509784" y="4829675"/>
            <a:ext cx="3913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zh-CN" altLang="en-US" sz="3200" b="1" spc="3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性能优化相关</a:t>
            </a:r>
            <a:endParaRPr lang="de-DE" altLang="zh-CN" sz="3200" b="1" spc="3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5EF1C8C-1023-4847-B603-9FBD89C07362}"/>
              </a:ext>
            </a:extLst>
          </p:cNvPr>
          <p:cNvSpPr/>
          <p:nvPr/>
        </p:nvSpPr>
        <p:spPr>
          <a:xfrm>
            <a:off x="1582488" y="4338046"/>
            <a:ext cx="407677" cy="407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CF3373-C0DB-1941-88A3-63B32E6AAD7F}"/>
              </a:ext>
            </a:extLst>
          </p:cNvPr>
          <p:cNvSpPr txBox="1"/>
          <p:nvPr/>
        </p:nvSpPr>
        <p:spPr>
          <a:xfrm>
            <a:off x="1519120" y="4364864"/>
            <a:ext cx="57568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rgbClr val="65C7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04</a:t>
            </a:r>
            <a:endParaRPr lang="zh-CN" altLang="en-US" sz="2000" b="1" dirty="0">
              <a:solidFill>
                <a:srgbClr val="65C76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B9C994A-00A7-394A-953D-BCAFF5E5D5B6}"/>
              </a:ext>
            </a:extLst>
          </p:cNvPr>
          <p:cNvSpPr txBox="1"/>
          <p:nvPr/>
        </p:nvSpPr>
        <p:spPr>
          <a:xfrm>
            <a:off x="484095" y="4291027"/>
            <a:ext cx="112955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Part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29C5479-3396-0D44-ACD3-88F7040A59B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2984" y="1371935"/>
            <a:ext cx="2690533" cy="82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78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29">
            <a:extLst>
              <a:ext uri="{FF2B5EF4-FFF2-40B4-BE49-F238E27FC236}">
                <a16:creationId xmlns:a16="http://schemas.microsoft.com/office/drawing/2014/main" id="{DC46068F-0833-2C47-9143-284238D6C950}"/>
              </a:ext>
            </a:extLst>
          </p:cNvPr>
          <p:cNvSpPr txBox="1"/>
          <p:nvPr/>
        </p:nvSpPr>
        <p:spPr>
          <a:xfrm>
            <a:off x="525024" y="923754"/>
            <a:ext cx="6832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zh-CN" altLang="en-US" sz="4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类组件</a:t>
            </a:r>
            <a:endParaRPr lang="de-DE" altLang="zh-CN" sz="44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AE70393-AD20-3049-9D3A-ED30B2572C5A}"/>
              </a:ext>
            </a:extLst>
          </p:cNvPr>
          <p:cNvSpPr/>
          <p:nvPr/>
        </p:nvSpPr>
        <p:spPr>
          <a:xfrm>
            <a:off x="1594440" y="449455"/>
            <a:ext cx="407677" cy="4076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DF995B-9FF4-0E49-ABB9-E7270C37846D}"/>
              </a:ext>
            </a:extLst>
          </p:cNvPr>
          <p:cNvSpPr txBox="1"/>
          <p:nvPr/>
        </p:nvSpPr>
        <p:spPr>
          <a:xfrm>
            <a:off x="1520562" y="476273"/>
            <a:ext cx="57568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rgbClr val="65C7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lang="zh-CN" altLang="en-US" sz="2000" b="1" dirty="0">
              <a:solidFill>
                <a:srgbClr val="65C76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C395C8-CF67-2848-A1C7-AADEBFDEC5EE}"/>
              </a:ext>
            </a:extLst>
          </p:cNvPr>
          <p:cNvSpPr txBox="1"/>
          <p:nvPr/>
        </p:nvSpPr>
        <p:spPr>
          <a:xfrm>
            <a:off x="496047" y="402436"/>
            <a:ext cx="112955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rgbClr val="65C7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Part</a:t>
            </a:r>
            <a:endParaRPr lang="zh-CN" altLang="en-US" sz="3200" b="1" dirty="0">
              <a:solidFill>
                <a:srgbClr val="65C76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E14C9EF-3216-6C4A-923B-2E628557943F}"/>
              </a:ext>
            </a:extLst>
          </p:cNvPr>
          <p:cNvSpPr txBox="1">
            <a:spLocks/>
          </p:cNvSpPr>
          <p:nvPr/>
        </p:nvSpPr>
        <p:spPr>
          <a:xfrm>
            <a:off x="525024" y="1859169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latin typeface="+mn-ea"/>
                <a:ea typeface="+mn-ea"/>
              </a:rPr>
              <a:t>关于</a:t>
            </a:r>
            <a:r>
              <a:rPr lang="en-US" altLang="zh-CN" sz="2400" dirty="0">
                <a:latin typeface="+mn-ea"/>
                <a:ea typeface="+mn-ea"/>
              </a:rPr>
              <a:t>react</a:t>
            </a:r>
            <a:r>
              <a:rPr lang="zh-CN" altLang="en-US" sz="2400" dirty="0">
                <a:latin typeface="+mn-ea"/>
                <a:ea typeface="+mn-ea"/>
              </a:rPr>
              <a:t>类组件和函数组件的性能优化方面，主要体现在组件的不必要渲染的避免上</a:t>
            </a:r>
            <a:endParaRPr lang="en-US" altLang="zh-CN" sz="2400" dirty="0"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 sz="2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ea"/>
                <a:ea typeface="+mn-ea"/>
              </a:rPr>
              <a:t>1.</a:t>
            </a:r>
            <a:r>
              <a:rPr lang="zh-CN" altLang="en-US" sz="2400" dirty="0">
                <a:latin typeface="+mn-ea"/>
                <a:ea typeface="+mn-ea"/>
              </a:rPr>
              <a:t>类组件</a:t>
            </a:r>
            <a:endParaRPr lang="en-US" altLang="zh-CN" sz="2400" dirty="0"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 sz="2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）类组件的不必要渲染，官方推荐使用</a:t>
            </a:r>
            <a:r>
              <a:rPr lang="en-US" altLang="zh-CN" sz="2400" dirty="0" err="1">
                <a:latin typeface="+mn-ea"/>
                <a:ea typeface="+mn-ea"/>
              </a:rPr>
              <a:t>PureComponent</a:t>
            </a:r>
            <a:r>
              <a:rPr lang="zh-CN" altLang="en-US" sz="2400" dirty="0">
                <a:latin typeface="+mn-ea"/>
                <a:ea typeface="+mn-ea"/>
              </a:rPr>
              <a:t>对</a:t>
            </a:r>
            <a:r>
              <a:rPr lang="en-US" altLang="zh-CN" sz="2400" dirty="0">
                <a:latin typeface="+mn-ea"/>
                <a:ea typeface="+mn-ea"/>
              </a:rPr>
              <a:t>props</a:t>
            </a:r>
            <a:r>
              <a:rPr lang="zh-CN" altLang="en-US" sz="2400" dirty="0">
                <a:latin typeface="+mn-ea"/>
                <a:ea typeface="+mn-ea"/>
              </a:rPr>
              <a:t>做一层浅比较避免</a:t>
            </a:r>
          </a:p>
          <a:p>
            <a:pPr marL="0" indent="0">
              <a:buNone/>
            </a:pP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en-US" sz="2400" dirty="0">
                <a:latin typeface="+mn-ea"/>
                <a:ea typeface="+mn-ea"/>
              </a:rPr>
              <a:t>）当</a:t>
            </a:r>
            <a:r>
              <a:rPr lang="en-US" altLang="zh-CN" sz="2400" dirty="0">
                <a:latin typeface="+mn-ea"/>
                <a:ea typeface="+mn-ea"/>
              </a:rPr>
              <a:t>props</a:t>
            </a:r>
            <a:r>
              <a:rPr lang="zh-CN" altLang="en-US" sz="2400" dirty="0">
                <a:latin typeface="+mn-ea"/>
                <a:ea typeface="+mn-ea"/>
              </a:rPr>
              <a:t>包含引用类型数据时，浅比较已经不满足，需要使用</a:t>
            </a:r>
            <a:r>
              <a:rPr lang="en-US" altLang="zh-CN" sz="2400" dirty="0" err="1">
                <a:latin typeface="+mn-ea"/>
                <a:ea typeface="+mn-ea"/>
              </a:rPr>
              <a:t>shouldComponentUpdate</a:t>
            </a:r>
            <a:r>
              <a:rPr lang="zh-CN" altLang="en-US" sz="2400" dirty="0">
                <a:latin typeface="+mn-ea"/>
                <a:ea typeface="+mn-ea"/>
              </a:rPr>
              <a:t>生命周期函数判断</a:t>
            </a:r>
            <a:r>
              <a:rPr lang="en-US" altLang="zh-CN" sz="2400" dirty="0">
                <a:latin typeface="+mn-ea"/>
                <a:ea typeface="+mn-ea"/>
              </a:rPr>
              <a:t>props</a:t>
            </a:r>
            <a:r>
              <a:rPr lang="zh-CN" altLang="en-US" sz="2400" dirty="0">
                <a:latin typeface="+mn-ea"/>
                <a:ea typeface="+mn-ea"/>
              </a:rPr>
              <a:t>是否更新决定是否渲染（引用类型的深度比较）</a:t>
            </a:r>
          </a:p>
        </p:txBody>
      </p:sp>
    </p:spTree>
    <p:extLst>
      <p:ext uri="{BB962C8B-B14F-4D97-AF65-F5344CB8AC3E}">
        <p14:creationId xmlns:p14="http://schemas.microsoft.com/office/powerpoint/2010/main" val="362884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29">
            <a:extLst>
              <a:ext uri="{FF2B5EF4-FFF2-40B4-BE49-F238E27FC236}">
                <a16:creationId xmlns:a16="http://schemas.microsoft.com/office/drawing/2014/main" id="{DC46068F-0833-2C47-9143-284238D6C950}"/>
              </a:ext>
            </a:extLst>
          </p:cNvPr>
          <p:cNvSpPr txBox="1"/>
          <p:nvPr/>
        </p:nvSpPr>
        <p:spPr>
          <a:xfrm>
            <a:off x="525024" y="923754"/>
            <a:ext cx="6832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zh-CN" altLang="en-US" sz="4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函数组件</a:t>
            </a:r>
            <a:endParaRPr lang="de-DE" altLang="zh-CN" sz="44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AE70393-AD20-3049-9D3A-ED30B2572C5A}"/>
              </a:ext>
            </a:extLst>
          </p:cNvPr>
          <p:cNvSpPr/>
          <p:nvPr/>
        </p:nvSpPr>
        <p:spPr>
          <a:xfrm>
            <a:off x="1594440" y="449455"/>
            <a:ext cx="407677" cy="4076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DF995B-9FF4-0E49-ABB9-E7270C37846D}"/>
              </a:ext>
            </a:extLst>
          </p:cNvPr>
          <p:cNvSpPr txBox="1"/>
          <p:nvPr/>
        </p:nvSpPr>
        <p:spPr>
          <a:xfrm>
            <a:off x="1520562" y="476273"/>
            <a:ext cx="57568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rgbClr val="65C7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  <a:endParaRPr lang="zh-CN" altLang="en-US" sz="2000" b="1" dirty="0">
              <a:solidFill>
                <a:srgbClr val="65C76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C395C8-CF67-2848-A1C7-AADEBFDEC5EE}"/>
              </a:ext>
            </a:extLst>
          </p:cNvPr>
          <p:cNvSpPr txBox="1"/>
          <p:nvPr/>
        </p:nvSpPr>
        <p:spPr>
          <a:xfrm>
            <a:off x="496047" y="402436"/>
            <a:ext cx="112955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rgbClr val="65C7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Part</a:t>
            </a:r>
            <a:endParaRPr lang="zh-CN" altLang="en-US" sz="3200" b="1" dirty="0">
              <a:solidFill>
                <a:srgbClr val="65C76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E14C9EF-3216-6C4A-923B-2E628557943F}"/>
              </a:ext>
            </a:extLst>
          </p:cNvPr>
          <p:cNvSpPr txBox="1">
            <a:spLocks/>
          </p:cNvSpPr>
          <p:nvPr/>
        </p:nvSpPr>
        <p:spPr>
          <a:xfrm>
            <a:off x="525024" y="2055627"/>
            <a:ext cx="10515600" cy="41548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+mn-ea"/>
                <a:ea typeface="+mn-ea"/>
              </a:rPr>
              <a:t>2.</a:t>
            </a:r>
            <a:r>
              <a:rPr lang="zh-CN" altLang="en-US" sz="2400" dirty="0">
                <a:latin typeface="+mn-ea"/>
                <a:ea typeface="+mn-ea"/>
              </a:rPr>
              <a:t>函数组件</a:t>
            </a:r>
            <a:endParaRPr lang="en-US" altLang="zh-CN" sz="2400" dirty="0"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 sz="2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）类似</a:t>
            </a:r>
            <a:r>
              <a:rPr lang="en-US" altLang="zh-CN" sz="2400" dirty="0" err="1">
                <a:latin typeface="+mn-ea"/>
                <a:ea typeface="+mn-ea"/>
              </a:rPr>
              <a:t>PureComponent</a:t>
            </a:r>
            <a:r>
              <a:rPr lang="zh-CN" altLang="en-US" sz="2400" dirty="0">
                <a:latin typeface="+mn-ea"/>
                <a:ea typeface="+mn-ea"/>
              </a:rPr>
              <a:t>，可以给函数组件添加一层</a:t>
            </a:r>
            <a:r>
              <a:rPr lang="en-US" altLang="zh-CN" sz="2400" dirty="0" err="1">
                <a:latin typeface="+mn-ea"/>
                <a:ea typeface="+mn-ea"/>
              </a:rPr>
              <a:t>React.memo</a:t>
            </a:r>
            <a:r>
              <a:rPr lang="en-US" altLang="zh-CN" sz="2400" dirty="0">
                <a:latin typeface="+mn-ea"/>
                <a:ea typeface="+mn-ea"/>
              </a:rPr>
              <a:t>()</a:t>
            </a:r>
            <a:r>
              <a:rPr lang="zh-CN" altLang="en-US" sz="2400" dirty="0">
                <a:latin typeface="+mn-ea"/>
                <a:ea typeface="+mn-ea"/>
              </a:rPr>
              <a:t>包装，进行比较，判断子组件是否更新，这里只能比较非引用类型，对于函数组件，引用类型永远识别为变化</a:t>
            </a:r>
          </a:p>
          <a:p>
            <a:pPr marL="0" indent="0">
              <a:buNone/>
            </a:pP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en-US" sz="2400" dirty="0">
                <a:latin typeface="+mn-ea"/>
                <a:ea typeface="+mn-ea"/>
              </a:rPr>
              <a:t>）当</a:t>
            </a:r>
            <a:r>
              <a:rPr lang="en-US" altLang="zh-CN" sz="2400" dirty="0">
                <a:latin typeface="+mn-ea"/>
                <a:ea typeface="+mn-ea"/>
              </a:rPr>
              <a:t>props</a:t>
            </a:r>
            <a:r>
              <a:rPr lang="zh-CN" altLang="en-US" sz="2400" dirty="0">
                <a:latin typeface="+mn-ea"/>
                <a:ea typeface="+mn-ea"/>
              </a:rPr>
              <a:t>包含引用类型数据时，针对函数组件，可以使用</a:t>
            </a:r>
            <a:r>
              <a:rPr lang="en-US" altLang="zh-CN" sz="2400" dirty="0" err="1">
                <a:latin typeface="+mn-ea"/>
                <a:ea typeface="+mn-ea"/>
              </a:rPr>
              <a:t>useMemo</a:t>
            </a:r>
            <a:r>
              <a:rPr lang="zh-CN" altLang="en-US" sz="2400" dirty="0">
                <a:latin typeface="+mn-ea"/>
                <a:ea typeface="+mn-ea"/>
              </a:rPr>
              <a:t>和</a:t>
            </a:r>
            <a:r>
              <a:rPr lang="en-US" altLang="zh-CN" sz="2400" dirty="0" err="1">
                <a:latin typeface="+mn-ea"/>
                <a:ea typeface="+mn-ea"/>
              </a:rPr>
              <a:t>useCallback</a:t>
            </a:r>
            <a:r>
              <a:rPr lang="zh-CN" altLang="en-US" sz="2400" dirty="0">
                <a:latin typeface="+mn-ea"/>
                <a:ea typeface="+mn-ea"/>
              </a:rPr>
              <a:t>分别对属性和方法进行记忆化，当属性和方法未发生变化时，可以识别为未发生变化（这里注意，子组件的</a:t>
            </a:r>
            <a:r>
              <a:rPr lang="en-US" altLang="zh-CN" sz="2400" dirty="0" err="1">
                <a:latin typeface="+mn-ea"/>
                <a:ea typeface="+mn-ea"/>
              </a:rPr>
              <a:t>React.memo</a:t>
            </a:r>
            <a:r>
              <a:rPr lang="en-US" altLang="zh-CN" sz="2400" dirty="0">
                <a:latin typeface="+mn-ea"/>
                <a:ea typeface="+mn-ea"/>
              </a:rPr>
              <a:t>()</a:t>
            </a:r>
            <a:r>
              <a:rPr lang="zh-CN" altLang="en-US" sz="2400" dirty="0">
                <a:latin typeface="+mn-ea"/>
                <a:ea typeface="+mn-ea"/>
              </a:rPr>
              <a:t>包装仍需存在）</a:t>
            </a:r>
          </a:p>
          <a:p>
            <a:pPr marL="0" indent="0">
              <a:buNone/>
            </a:pPr>
            <a:r>
              <a:rPr lang="en-US" altLang="zh-CN" sz="2400" dirty="0">
                <a:latin typeface="+mn-ea"/>
                <a:ea typeface="+mn-ea"/>
              </a:rPr>
              <a:t>3</a:t>
            </a:r>
            <a:r>
              <a:rPr lang="zh-CN" altLang="en-US" sz="2400" dirty="0">
                <a:latin typeface="+mn-ea"/>
                <a:ea typeface="+mn-ea"/>
              </a:rPr>
              <a:t>）在</a:t>
            </a:r>
            <a:r>
              <a:rPr lang="en-US" altLang="zh-CN" sz="2400" dirty="0" err="1">
                <a:latin typeface="+mn-ea"/>
                <a:ea typeface="+mn-ea"/>
              </a:rPr>
              <a:t>useMemo</a:t>
            </a:r>
            <a:r>
              <a:rPr lang="zh-CN" altLang="en-US" sz="2400" dirty="0">
                <a:latin typeface="+mn-ea"/>
                <a:ea typeface="+mn-ea"/>
              </a:rPr>
              <a:t>和</a:t>
            </a:r>
            <a:r>
              <a:rPr lang="en-US" altLang="zh-CN" sz="2400" dirty="0" err="1">
                <a:latin typeface="+mn-ea"/>
                <a:ea typeface="+mn-ea"/>
              </a:rPr>
              <a:t>useCallback</a:t>
            </a:r>
            <a:r>
              <a:rPr lang="zh-CN" altLang="en-US" sz="2400" dirty="0">
                <a:latin typeface="+mn-ea"/>
                <a:ea typeface="+mn-ea"/>
              </a:rPr>
              <a:t>的依赖中，进行引用类型的变动判断</a:t>
            </a:r>
          </a:p>
        </p:txBody>
      </p:sp>
    </p:spTree>
    <p:extLst>
      <p:ext uri="{BB962C8B-B14F-4D97-AF65-F5344CB8AC3E}">
        <p14:creationId xmlns:p14="http://schemas.microsoft.com/office/powerpoint/2010/main" val="4064371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468053" y="437321"/>
            <a:ext cx="330973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200" dirty="0"/>
              <a:t>评估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DengXian"/>
              </a:rPr>
              <a:t>码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DengXian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52" y="1374913"/>
            <a:ext cx="4528931" cy="452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79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5443B13-9DF8-2941-8FAD-8C7E70F4E175}"/>
              </a:ext>
            </a:extLst>
          </p:cNvPr>
          <p:cNvSpPr/>
          <p:nvPr/>
        </p:nvSpPr>
        <p:spPr>
          <a:xfrm>
            <a:off x="0" y="0"/>
            <a:ext cx="12192000" cy="6886091"/>
          </a:xfrm>
          <a:prstGeom prst="rect">
            <a:avLst/>
          </a:prstGeom>
          <a:solidFill>
            <a:srgbClr val="65C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 descr="图片包含 游戏机, 画&#10;&#10;描述已自动生成">
            <a:extLst>
              <a:ext uri="{FF2B5EF4-FFF2-40B4-BE49-F238E27FC236}">
                <a16:creationId xmlns:a16="http://schemas.microsoft.com/office/drawing/2014/main" id="{ABBABA66-C2C8-0B48-A858-1A966C63E71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95" y="30480"/>
            <a:ext cx="12137405" cy="6858000"/>
          </a:xfrm>
          <a:prstGeom prst="rect">
            <a:avLst/>
          </a:prstGeom>
        </p:spPr>
      </p:pic>
      <p:pic>
        <p:nvPicPr>
          <p:cNvPr id="4" name="图片 3" descr="图片包含 游戏机, 物体, 画, 钟表&#10;&#10;描述已自动生成">
            <a:extLst>
              <a:ext uri="{FF2B5EF4-FFF2-40B4-BE49-F238E27FC236}">
                <a16:creationId xmlns:a16="http://schemas.microsoft.com/office/drawing/2014/main" id="{D51CB04C-69FF-3D4B-B626-3601F07CF07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393" y="368135"/>
            <a:ext cx="7250820" cy="1082804"/>
          </a:xfrm>
          <a:prstGeom prst="rect">
            <a:avLst/>
          </a:prstGeom>
        </p:spPr>
      </p:pic>
      <p:pic>
        <p:nvPicPr>
          <p:cNvPr id="5" name="图片 4" descr="卡通人物&#10;&#10;描述已自动生成">
            <a:extLst>
              <a:ext uri="{FF2B5EF4-FFF2-40B4-BE49-F238E27FC236}">
                <a16:creationId xmlns:a16="http://schemas.microsoft.com/office/drawing/2014/main" id="{4300D41A-9422-BE40-B779-F345EEF3BDF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185" y="1698171"/>
            <a:ext cx="4384572" cy="583375"/>
          </a:xfrm>
          <a:prstGeom prst="rect">
            <a:avLst/>
          </a:prstGeom>
        </p:spPr>
      </p:pic>
      <p:pic>
        <p:nvPicPr>
          <p:cNvPr id="6" name="图片 5" descr="图片包含 游戏机, 画, 标志, 钟表&#10;&#10;描述已自动生成">
            <a:extLst>
              <a:ext uri="{FF2B5EF4-FFF2-40B4-BE49-F238E27FC236}">
                <a16:creationId xmlns:a16="http://schemas.microsoft.com/office/drawing/2014/main" id="{306B51A1-1F02-CE44-86B7-7C048FE56E8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901" y="5676405"/>
            <a:ext cx="3692751" cy="61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59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5D3FD38-3CC5-A641-AF4F-5DE8DE82725E}"/>
              </a:ext>
            </a:extLst>
          </p:cNvPr>
          <p:cNvSpPr txBox="1"/>
          <p:nvPr/>
        </p:nvSpPr>
        <p:spPr>
          <a:xfrm>
            <a:off x="8290121" y="6123953"/>
            <a:ext cx="3932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4800" b="1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r>
              <a:rPr kumimoji="1" lang="zh-CN" altLang="en-US" sz="4800" b="1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4F3D333-9AEB-5143-B0E5-1425FFB0B95E}"/>
              </a:ext>
            </a:extLst>
          </p:cNvPr>
          <p:cNvGrpSpPr/>
          <p:nvPr/>
        </p:nvGrpSpPr>
        <p:grpSpPr>
          <a:xfrm>
            <a:off x="1274910" y="1120546"/>
            <a:ext cx="7351854" cy="4500181"/>
            <a:chOff x="1421214" y="946810"/>
            <a:chExt cx="5146492" cy="450018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1699249-FF4D-324B-8731-327CA86AA8A2}"/>
                </a:ext>
              </a:extLst>
            </p:cNvPr>
            <p:cNvSpPr txBox="1"/>
            <p:nvPr/>
          </p:nvSpPr>
          <p:spPr>
            <a:xfrm>
              <a:off x="2826263" y="1039045"/>
              <a:ext cx="37414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同与不同</a:t>
              </a:r>
              <a:endParaRPr kumimoji="1" lang="en" altLang="zh-CN" sz="2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473EB61-6F70-B34B-8AD7-CCFBA332C035}"/>
                </a:ext>
              </a:extLst>
            </p:cNvPr>
            <p:cNvSpPr txBox="1"/>
            <p:nvPr/>
          </p:nvSpPr>
          <p:spPr>
            <a:xfrm>
              <a:off x="1461555" y="946810"/>
              <a:ext cx="71526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400" b="1" dirty="0">
                  <a:solidFill>
                    <a:srgbClr val="65C769"/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01</a:t>
              </a:r>
              <a:endParaRPr kumimoji="1" lang="en" altLang="zh-CN" sz="4400" b="1" dirty="0">
                <a:solidFill>
                  <a:srgbClr val="65C769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4CF2026-7805-674D-A464-417F6F371E82}"/>
                </a:ext>
              </a:extLst>
            </p:cNvPr>
            <p:cNvSpPr txBox="1"/>
            <p:nvPr/>
          </p:nvSpPr>
          <p:spPr>
            <a:xfrm>
              <a:off x="2826263" y="2310803"/>
              <a:ext cx="374144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生命周期及仿生命周期实现</a:t>
              </a:r>
              <a:endParaRPr kumimoji="1" lang="en" altLang="zh-CN" sz="2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E5E8293-8140-E048-A235-0957649F651B}"/>
                </a:ext>
              </a:extLst>
            </p:cNvPr>
            <p:cNvSpPr txBox="1"/>
            <p:nvPr/>
          </p:nvSpPr>
          <p:spPr>
            <a:xfrm>
              <a:off x="1434661" y="2165944"/>
              <a:ext cx="8130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400" b="1" dirty="0">
                  <a:solidFill>
                    <a:srgbClr val="65C769"/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02</a:t>
              </a:r>
              <a:endParaRPr kumimoji="1" lang="en" altLang="zh-CN" sz="4400" b="1" dirty="0">
                <a:solidFill>
                  <a:srgbClr val="65C769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DAB0EF8-1E95-E842-9F2A-252966A88CB4}"/>
                </a:ext>
              </a:extLst>
            </p:cNvPr>
            <p:cNvSpPr txBox="1"/>
            <p:nvPr/>
          </p:nvSpPr>
          <p:spPr>
            <a:xfrm>
              <a:off x="2826263" y="3551699"/>
              <a:ext cx="37414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组件间传值</a:t>
              </a:r>
              <a:endParaRPr kumimoji="1" lang="en" altLang="zh-CN" sz="2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B76E0F1-680C-464F-BCA7-2F8806F2A6EA}"/>
                </a:ext>
              </a:extLst>
            </p:cNvPr>
            <p:cNvSpPr txBox="1"/>
            <p:nvPr/>
          </p:nvSpPr>
          <p:spPr>
            <a:xfrm>
              <a:off x="1434661" y="3457316"/>
              <a:ext cx="8130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400" b="1" dirty="0">
                  <a:solidFill>
                    <a:srgbClr val="65C769"/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03</a:t>
              </a:r>
              <a:endParaRPr kumimoji="1" lang="en" altLang="zh-CN" sz="4400" b="1" dirty="0">
                <a:solidFill>
                  <a:srgbClr val="65C769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E9191C7-7475-4A49-83D7-22F0F38F7F4A}"/>
                </a:ext>
              </a:extLst>
            </p:cNvPr>
            <p:cNvSpPr txBox="1"/>
            <p:nvPr/>
          </p:nvSpPr>
          <p:spPr>
            <a:xfrm>
              <a:off x="2826263" y="4751313"/>
              <a:ext cx="37414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性能优化相关</a:t>
              </a:r>
              <a:endParaRPr kumimoji="1" lang="en" altLang="zh-CN" sz="2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C5726C3-E6E0-F944-9321-4C1DD34818C5}"/>
                </a:ext>
              </a:extLst>
            </p:cNvPr>
            <p:cNvSpPr txBox="1"/>
            <p:nvPr/>
          </p:nvSpPr>
          <p:spPr>
            <a:xfrm>
              <a:off x="1421214" y="4677550"/>
              <a:ext cx="82266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400" b="1" dirty="0">
                  <a:solidFill>
                    <a:srgbClr val="65C769"/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04</a:t>
              </a:r>
              <a:endParaRPr kumimoji="1" lang="en" altLang="zh-CN" sz="4400" b="1" dirty="0">
                <a:solidFill>
                  <a:srgbClr val="65C769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endParaRPr>
            </a:p>
          </p:txBody>
        </p: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F83996E7-3E72-AA42-8CF5-CDBB7AB89829}"/>
                </a:ext>
              </a:extLst>
            </p:cNvPr>
            <p:cNvCxnSpPr>
              <a:cxnSpLocks/>
            </p:cNvCxnSpPr>
            <p:nvPr/>
          </p:nvCxnSpPr>
          <p:spPr>
            <a:xfrm>
              <a:off x="2521958" y="973133"/>
              <a:ext cx="0" cy="4410636"/>
            </a:xfrm>
            <a:prstGeom prst="line">
              <a:avLst/>
            </a:prstGeom>
            <a:ln w="19050">
              <a:solidFill>
                <a:srgbClr val="65C7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9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B9454F7-5B85-F34D-BC0F-49BA04764B47}"/>
              </a:ext>
            </a:extLst>
          </p:cNvPr>
          <p:cNvSpPr/>
          <p:nvPr/>
        </p:nvSpPr>
        <p:spPr>
          <a:xfrm>
            <a:off x="1743296" y="1374489"/>
            <a:ext cx="407677" cy="4076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EDE7E7-60ED-044E-935B-97318074B0E0}"/>
              </a:ext>
            </a:extLst>
          </p:cNvPr>
          <p:cNvSpPr txBox="1"/>
          <p:nvPr/>
        </p:nvSpPr>
        <p:spPr>
          <a:xfrm>
            <a:off x="1669418" y="653478"/>
            <a:ext cx="57568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rgbClr val="65C7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lang="zh-CN" altLang="en-US" sz="2000" b="1" dirty="0">
              <a:solidFill>
                <a:srgbClr val="65C76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4A7FBA-7A96-F249-A6B0-15238D85A9B1}"/>
              </a:ext>
            </a:extLst>
          </p:cNvPr>
          <p:cNvSpPr txBox="1"/>
          <p:nvPr/>
        </p:nvSpPr>
        <p:spPr>
          <a:xfrm>
            <a:off x="644903" y="579641"/>
            <a:ext cx="112955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rgbClr val="65C7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Part</a:t>
            </a:r>
            <a:endParaRPr lang="zh-CN" altLang="en-US" sz="3200" b="1" dirty="0">
              <a:solidFill>
                <a:srgbClr val="65C76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feld 29">
            <a:extLst>
              <a:ext uri="{FF2B5EF4-FFF2-40B4-BE49-F238E27FC236}">
                <a16:creationId xmlns:a16="http://schemas.microsoft.com/office/drawing/2014/main" id="{7D21EE09-A5F8-F84B-9778-5E18CB7FCE3D}"/>
              </a:ext>
            </a:extLst>
          </p:cNvPr>
          <p:cNvSpPr txBox="1"/>
          <p:nvPr/>
        </p:nvSpPr>
        <p:spPr>
          <a:xfrm>
            <a:off x="673880" y="1100959"/>
            <a:ext cx="6832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zh-CN" altLang="en-US" sz="4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de-DE" altLang="zh-CN" sz="44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CA6ABE-5C23-DE4D-A407-60CD34904B10}"/>
              </a:ext>
            </a:extLst>
          </p:cNvPr>
          <p:cNvSpPr txBox="1"/>
          <p:nvPr/>
        </p:nvSpPr>
        <p:spPr>
          <a:xfrm>
            <a:off x="673880" y="1965023"/>
            <a:ext cx="9615742" cy="22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函数组件和类组件一样，都是组成</a:t>
            </a:r>
            <a:r>
              <a:rPr kumimoji="1" lang="en-US" altLang="zh-CN" sz="2400" dirty="0"/>
              <a:t>react</a:t>
            </a:r>
            <a:r>
              <a:rPr kumimoji="1" lang="zh-CN" altLang="en-US" sz="2400" dirty="0"/>
              <a:t>项目的最小模块单元，使用上并没有好与不好或者谁更好之说，尽管官方期望大家掌握函数组件</a:t>
            </a:r>
            <a:r>
              <a:rPr kumimoji="1" lang="en-US" altLang="zh-CN" sz="2400" dirty="0"/>
              <a:t>hooks</a:t>
            </a:r>
            <a:r>
              <a:rPr kumimoji="1" lang="zh-CN" altLang="en-US" sz="2400" dirty="0"/>
              <a:t>的写法，但也没有取代</a:t>
            </a:r>
            <a:r>
              <a:rPr kumimoji="1" lang="en-US" altLang="zh-CN" sz="2400" dirty="0"/>
              <a:t>class</a:t>
            </a:r>
            <a:r>
              <a:rPr kumimoji="1" lang="zh-CN" altLang="en-US" sz="2400" dirty="0"/>
              <a:t>组件的计划，目前也还有部分类组件的功能，使用</a:t>
            </a:r>
            <a:r>
              <a:rPr kumimoji="1" lang="en-US" altLang="zh-CN" sz="2400" dirty="0"/>
              <a:t>hook</a:t>
            </a:r>
            <a:r>
              <a:rPr kumimoji="1" lang="zh-CN" altLang="en-US" sz="2400" dirty="0"/>
              <a:t>仍无法支持。</a:t>
            </a:r>
            <a:endParaRPr kumimoji="1"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F67521-3B2C-68D4-7F58-129EAAC35150}"/>
              </a:ext>
            </a:extLst>
          </p:cNvPr>
          <p:cNvSpPr txBox="1"/>
          <p:nvPr/>
        </p:nvSpPr>
        <p:spPr>
          <a:xfrm>
            <a:off x="644903" y="4500580"/>
            <a:ext cx="9615742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同时函数组件也确有其魅力，函数是</a:t>
            </a:r>
            <a:r>
              <a:rPr kumimoji="1" lang="en-US" altLang="zh-CN" sz="2400" dirty="0" err="1"/>
              <a:t>js</a:t>
            </a:r>
            <a:r>
              <a:rPr kumimoji="1" lang="zh-CN" altLang="en-US" sz="2400" dirty="0"/>
              <a:t>语言的一等公民，整个函数组件都是按照函数顺序执行，像写函数一样去写页面及功能实现，也容易去理解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0160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山上的风景&#10;&#10;描述已自动生成">
            <a:extLst>
              <a:ext uri="{FF2B5EF4-FFF2-40B4-BE49-F238E27FC236}">
                <a16:creationId xmlns:a16="http://schemas.microsoft.com/office/drawing/2014/main" id="{115E5003-C0F1-8F40-B486-3E9F1B179F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40288" y="0"/>
            <a:ext cx="6851712" cy="688643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CB4D938-5BF9-6E4E-83B9-64EFFBB59454}"/>
              </a:ext>
            </a:extLst>
          </p:cNvPr>
          <p:cNvSpPr/>
          <p:nvPr/>
        </p:nvSpPr>
        <p:spPr>
          <a:xfrm>
            <a:off x="-1" y="0"/>
            <a:ext cx="6190593" cy="6870700"/>
          </a:xfrm>
          <a:prstGeom prst="rect">
            <a:avLst/>
          </a:prstGeom>
          <a:solidFill>
            <a:srgbClr val="65C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Textfeld 29">
            <a:extLst>
              <a:ext uri="{FF2B5EF4-FFF2-40B4-BE49-F238E27FC236}">
                <a16:creationId xmlns:a16="http://schemas.microsoft.com/office/drawing/2014/main" id="{094CE63D-9B1B-2C40-9208-22DB394166A1}"/>
              </a:ext>
            </a:extLst>
          </p:cNvPr>
          <p:cNvSpPr txBox="1"/>
          <p:nvPr/>
        </p:nvSpPr>
        <p:spPr>
          <a:xfrm>
            <a:off x="509784" y="4829675"/>
            <a:ext cx="3913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zh-CN" altLang="en-US" sz="3200" b="1" spc="3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同与不同</a:t>
            </a:r>
            <a:endParaRPr lang="de-DE" altLang="zh-CN" sz="3200" b="1" spc="3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5EF1C8C-1023-4847-B603-9FBD89C07362}"/>
              </a:ext>
            </a:extLst>
          </p:cNvPr>
          <p:cNvSpPr/>
          <p:nvPr/>
        </p:nvSpPr>
        <p:spPr>
          <a:xfrm>
            <a:off x="1582488" y="4338046"/>
            <a:ext cx="407677" cy="407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CF3373-C0DB-1941-88A3-63B32E6AAD7F}"/>
              </a:ext>
            </a:extLst>
          </p:cNvPr>
          <p:cNvSpPr txBox="1"/>
          <p:nvPr/>
        </p:nvSpPr>
        <p:spPr>
          <a:xfrm>
            <a:off x="1519120" y="4364864"/>
            <a:ext cx="57568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rgbClr val="65C7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lang="zh-CN" altLang="en-US" sz="2000" b="1" dirty="0">
              <a:solidFill>
                <a:srgbClr val="65C76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B9C994A-00A7-394A-953D-BCAFF5E5D5B6}"/>
              </a:ext>
            </a:extLst>
          </p:cNvPr>
          <p:cNvSpPr txBox="1"/>
          <p:nvPr/>
        </p:nvSpPr>
        <p:spPr>
          <a:xfrm>
            <a:off x="484095" y="4291027"/>
            <a:ext cx="112955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Part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29C5479-3396-0D44-ACD3-88F7040A59B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2984" y="1371935"/>
            <a:ext cx="2690533" cy="82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2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29">
            <a:extLst>
              <a:ext uri="{FF2B5EF4-FFF2-40B4-BE49-F238E27FC236}">
                <a16:creationId xmlns:a16="http://schemas.microsoft.com/office/drawing/2014/main" id="{A5BC2FE7-C2F8-7BFE-F54C-7F7DEE892F85}"/>
              </a:ext>
            </a:extLst>
          </p:cNvPr>
          <p:cNvSpPr txBox="1"/>
          <p:nvPr/>
        </p:nvSpPr>
        <p:spPr>
          <a:xfrm>
            <a:off x="560466" y="342505"/>
            <a:ext cx="6832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zh-CN" altLang="en-US" sz="4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同</a:t>
            </a:r>
            <a:endParaRPr lang="de-DE" altLang="zh-CN" sz="44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BC3908-4324-AEB1-00F9-F3124984ECE7}"/>
              </a:ext>
            </a:extLst>
          </p:cNvPr>
          <p:cNvSpPr txBox="1"/>
          <p:nvPr/>
        </p:nvSpPr>
        <p:spPr>
          <a:xfrm>
            <a:off x="560466" y="1166278"/>
            <a:ext cx="9838176" cy="11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作为</a:t>
            </a:r>
            <a:r>
              <a:rPr kumimoji="1" lang="en-US" altLang="zh-CN" sz="2400" dirty="0"/>
              <a:t>react</a:t>
            </a:r>
            <a:r>
              <a:rPr kumimoji="1" lang="zh-CN" altLang="en-US" sz="2400" dirty="0"/>
              <a:t>组件，其作用和效果都是一致的，都是作为</a:t>
            </a:r>
            <a:r>
              <a:rPr kumimoji="1" lang="en-US" altLang="zh-CN" sz="2400" dirty="0"/>
              <a:t>react</a:t>
            </a:r>
            <a:r>
              <a:rPr kumimoji="1" lang="zh-CN" altLang="en-US" sz="2400" dirty="0"/>
              <a:t>的可复用最小代码片段，返回要渲染的</a:t>
            </a:r>
            <a:r>
              <a:rPr kumimoji="1" lang="en-US" altLang="zh-CN" sz="2400" dirty="0"/>
              <a:t>react</a:t>
            </a:r>
            <a:r>
              <a:rPr kumimoji="1" lang="zh-CN" altLang="en-US" sz="2400" dirty="0"/>
              <a:t>元素，可以相互转化，也可以混着使用</a:t>
            </a:r>
            <a:endParaRPr kumimoji="1" lang="en-US" altLang="zh-CN" sz="2400" dirty="0"/>
          </a:p>
        </p:txBody>
      </p:sp>
      <p:sp>
        <p:nvSpPr>
          <p:cNvPr id="7" name="Textfeld 29">
            <a:extLst>
              <a:ext uri="{FF2B5EF4-FFF2-40B4-BE49-F238E27FC236}">
                <a16:creationId xmlns:a16="http://schemas.microsoft.com/office/drawing/2014/main" id="{319256A1-CDFB-AB2A-1CF4-08B80A959F48}"/>
              </a:ext>
            </a:extLst>
          </p:cNvPr>
          <p:cNvSpPr txBox="1"/>
          <p:nvPr/>
        </p:nvSpPr>
        <p:spPr>
          <a:xfrm>
            <a:off x="560466" y="2603769"/>
            <a:ext cx="6832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zh-CN" altLang="en-US" sz="4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不同</a:t>
            </a:r>
            <a:endParaRPr lang="de-DE" altLang="zh-CN" sz="44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7F7C2C-B245-4360-E020-84D61201E9E6}"/>
              </a:ext>
            </a:extLst>
          </p:cNvPr>
          <p:cNvSpPr txBox="1"/>
          <p:nvPr/>
        </p:nvSpPr>
        <p:spPr>
          <a:xfrm>
            <a:off x="560466" y="3427542"/>
            <a:ext cx="9838176" cy="280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设计思想不同：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en-US" altLang="zh-CN" sz="2400" dirty="0"/>
              <a:t>1.</a:t>
            </a:r>
            <a:r>
              <a:rPr kumimoji="1" lang="zh-CN" altLang="en-US" sz="2400" dirty="0"/>
              <a:t>类组件的设计属于面向对象编程，存在内部属性，继承等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en-US" altLang="zh-CN" sz="2400" dirty="0"/>
              <a:t>2.</a:t>
            </a:r>
            <a:r>
              <a:rPr kumimoji="1" lang="zh-CN" altLang="en-US" sz="2400" dirty="0"/>
              <a:t>函数组件的设计属于函数式编程，与数学中的函数思想相类似，如果假定输入和输出存在某种关联，那么相同的输入必定有相同的输出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对比类组件，函数组件在思想上更加纯粹，简单，更利于测试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7644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FBC3908-4324-AEB1-00F9-F3124984ECE7}"/>
              </a:ext>
            </a:extLst>
          </p:cNvPr>
          <p:cNvSpPr txBox="1"/>
          <p:nvPr/>
        </p:nvSpPr>
        <p:spPr>
          <a:xfrm>
            <a:off x="560466" y="478706"/>
            <a:ext cx="9838176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一个函数组件对比类组件的例子</a:t>
            </a:r>
            <a:endParaRPr kumimoji="1"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E4BD27-B727-7DD1-6701-A6BC9458A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66" y="1252760"/>
            <a:ext cx="5166939" cy="21762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2CF741F-D1B1-55D6-6296-1F4FFBD7E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75" y="1252761"/>
            <a:ext cx="4811897" cy="217624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A0CCA3C-315D-8E7E-7F1A-DA138F51CA59}"/>
              </a:ext>
            </a:extLst>
          </p:cNvPr>
          <p:cNvSpPr txBox="1"/>
          <p:nvPr/>
        </p:nvSpPr>
        <p:spPr>
          <a:xfrm>
            <a:off x="560466" y="3584216"/>
            <a:ext cx="10185506" cy="280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运行结果不同：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延时执行，类组件的值会跟随变化，函数组件的值仍是上一个运行时的值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原因：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类组件的</a:t>
            </a:r>
            <a:r>
              <a:rPr kumimoji="1" lang="en-US" altLang="zh-CN" sz="2400" dirty="0"/>
              <a:t>state</a:t>
            </a:r>
            <a:r>
              <a:rPr kumimoji="1" lang="zh-CN" altLang="en-US" sz="2400" dirty="0"/>
              <a:t>是其内部属性，在使用时，永远取得当前最新的</a:t>
            </a:r>
            <a:r>
              <a:rPr kumimoji="1" lang="en-US" altLang="zh-CN" sz="2400" dirty="0"/>
              <a:t>state</a:t>
            </a:r>
            <a:r>
              <a:rPr kumimoji="1" lang="zh-CN" altLang="en-US" sz="2400" dirty="0"/>
              <a:t>，函数组件永远只有当前运行时，使用的是当前运行时的</a:t>
            </a:r>
            <a:r>
              <a:rPr kumimoji="1" lang="en-US" altLang="zh-CN" sz="2400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48746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山上的风景&#10;&#10;描述已自动生成">
            <a:extLst>
              <a:ext uri="{FF2B5EF4-FFF2-40B4-BE49-F238E27FC236}">
                <a16:creationId xmlns:a16="http://schemas.microsoft.com/office/drawing/2014/main" id="{115E5003-C0F1-8F40-B486-3E9F1B179F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40288" y="0"/>
            <a:ext cx="6851712" cy="688643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CB4D938-5BF9-6E4E-83B9-64EFFBB59454}"/>
              </a:ext>
            </a:extLst>
          </p:cNvPr>
          <p:cNvSpPr/>
          <p:nvPr/>
        </p:nvSpPr>
        <p:spPr>
          <a:xfrm>
            <a:off x="-1" y="0"/>
            <a:ext cx="6190593" cy="6870700"/>
          </a:xfrm>
          <a:prstGeom prst="rect">
            <a:avLst/>
          </a:prstGeom>
          <a:solidFill>
            <a:srgbClr val="65C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Textfeld 29">
            <a:extLst>
              <a:ext uri="{FF2B5EF4-FFF2-40B4-BE49-F238E27FC236}">
                <a16:creationId xmlns:a16="http://schemas.microsoft.com/office/drawing/2014/main" id="{094CE63D-9B1B-2C40-9208-22DB394166A1}"/>
              </a:ext>
            </a:extLst>
          </p:cNvPr>
          <p:cNvSpPr txBox="1"/>
          <p:nvPr/>
        </p:nvSpPr>
        <p:spPr>
          <a:xfrm>
            <a:off x="509784" y="4829675"/>
            <a:ext cx="3913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zh-CN" altLang="en-US" sz="3200" b="1" spc="3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生命周期 及</a:t>
            </a:r>
            <a:endParaRPr lang="en-US" altLang="zh-CN" sz="3200" b="1" spc="3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defTabSz="228600"/>
            <a:r>
              <a:rPr lang="zh-CN" altLang="en-US" sz="3200" b="1" spc="3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仿生命周期实现</a:t>
            </a:r>
            <a:endParaRPr lang="de-DE" altLang="zh-CN" sz="3200" b="1" spc="3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5EF1C8C-1023-4847-B603-9FBD89C07362}"/>
              </a:ext>
            </a:extLst>
          </p:cNvPr>
          <p:cNvSpPr/>
          <p:nvPr/>
        </p:nvSpPr>
        <p:spPr>
          <a:xfrm>
            <a:off x="1582488" y="4338046"/>
            <a:ext cx="407677" cy="407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CF3373-C0DB-1941-88A3-63B32E6AAD7F}"/>
              </a:ext>
            </a:extLst>
          </p:cNvPr>
          <p:cNvSpPr txBox="1"/>
          <p:nvPr/>
        </p:nvSpPr>
        <p:spPr>
          <a:xfrm>
            <a:off x="1519120" y="4364864"/>
            <a:ext cx="57568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rgbClr val="65C7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  <a:endParaRPr lang="zh-CN" altLang="en-US" sz="2000" b="1" dirty="0">
              <a:solidFill>
                <a:srgbClr val="65C76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B9C994A-00A7-394A-953D-BCAFF5E5D5B6}"/>
              </a:ext>
            </a:extLst>
          </p:cNvPr>
          <p:cNvSpPr txBox="1"/>
          <p:nvPr/>
        </p:nvSpPr>
        <p:spPr>
          <a:xfrm>
            <a:off x="484095" y="4291027"/>
            <a:ext cx="112955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Part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29C5479-3396-0D44-ACD3-88F7040A59B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2984" y="1371935"/>
            <a:ext cx="2690533" cy="82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0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29">
            <a:extLst>
              <a:ext uri="{FF2B5EF4-FFF2-40B4-BE49-F238E27FC236}">
                <a16:creationId xmlns:a16="http://schemas.microsoft.com/office/drawing/2014/main" id="{DC46068F-0833-2C47-9143-284238D6C950}"/>
              </a:ext>
            </a:extLst>
          </p:cNvPr>
          <p:cNvSpPr txBox="1"/>
          <p:nvPr/>
        </p:nvSpPr>
        <p:spPr>
          <a:xfrm>
            <a:off x="525024" y="923754"/>
            <a:ext cx="6832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zh-CN" altLang="en-US" sz="4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类组件</a:t>
            </a:r>
            <a:endParaRPr lang="de-DE" altLang="zh-CN" sz="44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AE70393-AD20-3049-9D3A-ED30B2572C5A}"/>
              </a:ext>
            </a:extLst>
          </p:cNvPr>
          <p:cNvSpPr/>
          <p:nvPr/>
        </p:nvSpPr>
        <p:spPr>
          <a:xfrm>
            <a:off x="1594440" y="449455"/>
            <a:ext cx="407677" cy="4076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DF995B-9FF4-0E49-ABB9-E7270C37846D}"/>
              </a:ext>
            </a:extLst>
          </p:cNvPr>
          <p:cNvSpPr txBox="1"/>
          <p:nvPr/>
        </p:nvSpPr>
        <p:spPr>
          <a:xfrm>
            <a:off x="1520562" y="476273"/>
            <a:ext cx="57568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rgbClr val="65C7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lang="zh-CN" altLang="en-US" sz="2000" b="1" dirty="0">
              <a:solidFill>
                <a:srgbClr val="65C76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C395C8-CF67-2848-A1C7-AADEBFDEC5EE}"/>
              </a:ext>
            </a:extLst>
          </p:cNvPr>
          <p:cNvSpPr txBox="1"/>
          <p:nvPr/>
        </p:nvSpPr>
        <p:spPr>
          <a:xfrm>
            <a:off x="496047" y="402436"/>
            <a:ext cx="112955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rgbClr val="65C7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Part</a:t>
            </a:r>
            <a:endParaRPr lang="zh-CN" altLang="en-US" sz="3200" b="1" dirty="0">
              <a:solidFill>
                <a:srgbClr val="65C76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93097A-DD54-3742-8233-B9276206636A}"/>
              </a:ext>
            </a:extLst>
          </p:cNvPr>
          <p:cNvSpPr txBox="1"/>
          <p:nvPr/>
        </p:nvSpPr>
        <p:spPr>
          <a:xfrm>
            <a:off x="525024" y="1803388"/>
            <a:ext cx="991437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类组件通过各种生命周期来包装业务逻辑，挂载</a:t>
            </a:r>
            <a:r>
              <a:rPr lang="en-US" altLang="zh-CN" sz="3200" dirty="0"/>
              <a:t>-</a:t>
            </a:r>
            <a:r>
              <a:rPr lang="zh-CN" altLang="en-US" sz="3200" dirty="0"/>
              <a:t>渲染</a:t>
            </a:r>
            <a:r>
              <a:rPr lang="en-US" altLang="zh-CN" sz="3200" dirty="0"/>
              <a:t>-</a:t>
            </a:r>
            <a:r>
              <a:rPr lang="zh-CN" altLang="en-US" sz="3200" dirty="0"/>
              <a:t>更新</a:t>
            </a:r>
            <a:r>
              <a:rPr lang="en-US" altLang="zh-CN" sz="3200" dirty="0"/>
              <a:t>-</a:t>
            </a:r>
            <a:r>
              <a:rPr lang="zh-CN" altLang="en-US" sz="3200" dirty="0"/>
              <a:t>重渲染</a:t>
            </a:r>
            <a:r>
              <a:rPr lang="en-US" altLang="zh-CN" sz="3200" dirty="0"/>
              <a:t>-</a:t>
            </a:r>
            <a:r>
              <a:rPr lang="zh-CN" altLang="en-US" sz="3200" dirty="0"/>
              <a:t>卸载</a:t>
            </a:r>
            <a:endParaRPr lang="zh-CN" altLang="en-US" sz="3200" dirty="0">
              <a:solidFill>
                <a:schemeClr val="accent6"/>
              </a:solidFill>
            </a:endParaRPr>
          </a:p>
          <a:p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76895A-36B5-5005-2373-8564F4ACD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85060"/>
            <a:ext cx="10287000" cy="673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1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10399</TotalTime>
  <Words>1618</Words>
  <Application>Microsoft Office PowerPoint</Application>
  <PresentationFormat>宽屏</PresentationFormat>
  <Paragraphs>142</Paragraphs>
  <Slides>24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Microsoft YaHei Light</vt:lpstr>
      <vt:lpstr>等线</vt:lpstr>
      <vt:lpstr>等线</vt:lpstr>
      <vt:lpstr>SimHei</vt:lpstr>
      <vt:lpstr>Microsoft YaHei</vt:lpstr>
      <vt:lpstr>Microsoft YaHei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出行事业群-李超群</cp:lastModifiedBy>
  <cp:revision>504</cp:revision>
  <cp:lastPrinted>2020-03-17T07:20:27Z</cp:lastPrinted>
  <dcterms:created xsi:type="dcterms:W3CDTF">2019-11-27T03:37:06Z</dcterms:created>
  <dcterms:modified xsi:type="dcterms:W3CDTF">2022-11-23T12:00:23Z</dcterms:modified>
</cp:coreProperties>
</file>