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259" r:id="rId3"/>
    <p:sldId id="284" r:id="rId4"/>
    <p:sldId id="290" r:id="rId5"/>
    <p:sldId id="291" r:id="rId6"/>
    <p:sldId id="296" r:id="rId7"/>
    <p:sldId id="295" r:id="rId8"/>
    <p:sldId id="301" r:id="rId9"/>
    <p:sldId id="304" r:id="rId10"/>
    <p:sldId id="303" r:id="rId11"/>
    <p:sldId id="285" r:id="rId12"/>
    <p:sldId id="370" r:id="rId13"/>
    <p:sldId id="372" r:id="rId14"/>
    <p:sldId id="373" r:id="rId15"/>
    <p:sldId id="374" r:id="rId16"/>
    <p:sldId id="376" r:id="rId17"/>
    <p:sldId id="375" r:id="rId18"/>
    <p:sldId id="377" r:id="rId19"/>
    <p:sldId id="378" r:id="rId20"/>
    <p:sldId id="379" r:id="rId21"/>
    <p:sldId id="380" r:id="rId22"/>
    <p:sldId id="381" r:id="rId23"/>
    <p:sldId id="382" r:id="rId24"/>
    <p:sldId id="383" r:id="rId25"/>
    <p:sldId id="388" r:id="rId26"/>
    <p:sldId id="385" r:id="rId27"/>
    <p:sldId id="384" r:id="rId28"/>
    <p:sldId id="387" r:id="rId29"/>
    <p:sldId id="386" r:id="rId30"/>
    <p:sldId id="369" r:id="rId31"/>
    <p:sldId id="391" r:id="rId32"/>
    <p:sldId id="392" r:id="rId33"/>
    <p:sldId id="393" r:id="rId34"/>
    <p:sldId id="394" r:id="rId35"/>
    <p:sldId id="395" r:id="rId36"/>
    <p:sldId id="396" r:id="rId37"/>
    <p:sldId id="397" r:id="rId38"/>
    <p:sldId id="356" r:id="rId39"/>
    <p:sldId id="398" r:id="rId40"/>
    <p:sldId id="399" r:id="rId41"/>
    <p:sldId id="400" r:id="rId42"/>
    <p:sldId id="401" r:id="rId43"/>
    <p:sldId id="402" r:id="rId44"/>
    <p:sldId id="403" r:id="rId45"/>
    <p:sldId id="288" r:id="rId46"/>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007" autoAdjust="0"/>
  </p:normalViewPr>
  <p:slideViewPr>
    <p:cSldViewPr snapToGrid="0">
      <p:cViewPr varScale="1">
        <p:scale>
          <a:sx n="91" d="100"/>
          <a:sy n="91" d="100"/>
        </p:scale>
        <p:origin x="1195"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a:lnSpc>
                <a:spcPct val="150000"/>
              </a:lnSpc>
            </a:pPr>
            <a:r>
              <a:rPr lang="en-US" altLang="zh-TW" sz="900" dirty="0" smtClean="0"/>
              <a:t>C.</a:t>
            </a:r>
            <a:r>
              <a:rPr lang="zh-TW" altLang="en-US" sz="900" dirty="0" smtClean="0"/>
              <a:t> 使用生成對抗網路將室內設計</a:t>
            </a:r>
            <a:r>
              <a:rPr lang="en-US" altLang="zh-TW" sz="900" dirty="0" smtClean="0"/>
              <a:t>3D</a:t>
            </a:r>
            <a:r>
              <a:rPr lang="zh-TW" altLang="en-US" sz="900" dirty="0" smtClean="0"/>
              <a:t>建模轉換為真實照片是否有好的效果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844232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深度學習在計算機視覺的領域有幾項重要的應用，如影像分類、物件偵測、圖像分割，其中圖像分割是針對圖片中的每格像素的種類去進行區域的分類，把相同的物件劃分在一起，此技術已應用於非常多產業，如生物醫學、自動駕駛等等。傳統的</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較適合運用於影像分類，因為</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，直到與原來的輸入為相同的大小，簡單來說就是把池化後縮小的尺寸再放大回去，以滿足語義分割的需求。隨著時間的發展，語義分割的架構也陸陸續續地被提出，像是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TW" altLang="en-US" sz="900" dirty="0" smtClean="0"/>
              <a:t>施旻岳</a:t>
            </a:r>
            <a:r>
              <a:rPr lang="en-US" altLang="zh-TW" sz="900" dirty="0" smtClean="0"/>
              <a:t>(2021)</a:t>
            </a:r>
            <a:r>
              <a:rPr lang="zh-TW" altLang="en-US" sz="900" dirty="0" smtClean="0"/>
              <a:t>用語義分割分割出建築物場景</a:t>
            </a: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a:t>
            </a:r>
            <a:r>
              <a:rPr lang="zh-TW" altLang="zh-TW" sz="900" kern="1200" dirty="0" smtClean="0">
                <a:solidFill>
                  <a:schemeClr val="tx1"/>
                </a:solidFill>
                <a:effectLst/>
                <a:latin typeface="+mn-lt"/>
                <a:ea typeface="+mn-ea"/>
                <a:cs typeface="+mn-cs"/>
              </a:rPr>
              <a:t>對抗為生</a:t>
            </a:r>
            <a:r>
              <a:rPr lang="zh-TW" altLang="zh-TW" sz="900" kern="1200" dirty="0" smtClean="0">
                <a:solidFill>
                  <a:schemeClr val="tx1"/>
                </a:solidFill>
                <a:effectLst/>
                <a:latin typeface="+mn-lt"/>
                <a:ea typeface="+mn-ea"/>
                <a:cs typeface="+mn-cs"/>
              </a:rPr>
              <a:t>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兩個神經網路之間的戰爭，分別為生成器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，生成器利用現有</a:t>
            </a:r>
            <a:r>
              <a:rPr lang="zh-TW" altLang="en-US" sz="900" kern="1200" dirty="0" smtClean="0">
                <a:solidFill>
                  <a:schemeClr val="tx1"/>
                </a:solidFill>
                <a:effectLst/>
                <a:latin typeface="+mn-lt"/>
                <a:ea typeface="+mn-ea"/>
                <a:cs typeface="+mn-cs"/>
              </a:rPr>
              <a:t>圖片資料</a:t>
            </a:r>
            <a:r>
              <a:rPr lang="zh-TW" altLang="zh-TW" sz="900" kern="1200" dirty="0" smtClean="0">
                <a:solidFill>
                  <a:schemeClr val="tx1"/>
                </a:solidFill>
                <a:effectLst/>
                <a:latin typeface="+mn-lt"/>
                <a:ea typeface="+mn-ea"/>
                <a:cs typeface="+mn-cs"/>
              </a:rPr>
              <a:t>來生成新的假</a:t>
            </a:r>
            <a:r>
              <a:rPr lang="zh-TW" altLang="zh-TW" sz="900" kern="1200" dirty="0" smtClean="0">
                <a:solidFill>
                  <a:schemeClr val="tx1"/>
                </a:solidFill>
                <a:effectLst/>
                <a:latin typeface="+mn-lt"/>
                <a:ea typeface="+mn-ea"/>
                <a:cs typeface="+mn-cs"/>
              </a:rPr>
              <a:t>圖</a:t>
            </a:r>
            <a:r>
              <a:rPr lang="zh-TW" altLang="en-US" sz="900" kern="1200" dirty="0" smtClean="0">
                <a:solidFill>
                  <a:schemeClr val="tx1"/>
                </a:solidFill>
                <a:effectLst/>
                <a:latin typeface="+mn-lt"/>
                <a:ea typeface="+mn-ea"/>
                <a:cs typeface="+mn-cs"/>
              </a:rPr>
              <a:t>，著</a:t>
            </a:r>
            <a:r>
              <a:rPr lang="zh-TW" altLang="en-US" sz="900" kern="1200" dirty="0" smtClean="0">
                <a:solidFill>
                  <a:schemeClr val="tx1"/>
                </a:solidFill>
                <a:effectLst/>
                <a:latin typeface="+mn-lt"/>
                <a:ea typeface="+mn-ea"/>
                <a:cs typeface="+mn-cs"/>
              </a:rPr>
              <a:t>輸入至</a:t>
            </a:r>
            <a:r>
              <a:rPr lang="zh-TW" altLang="en-US" sz="900" kern="1200" dirty="0" smtClean="0">
                <a:solidFill>
                  <a:schemeClr val="tx1"/>
                </a:solidFill>
                <a:effectLst/>
                <a:latin typeface="+mn-lt"/>
                <a:ea typeface="+mn-ea"/>
                <a:cs typeface="+mn-cs"/>
              </a:rPr>
              <a:t>判別器</a:t>
            </a:r>
            <a:r>
              <a:rPr lang="zh-TW"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以欺騙判別器</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判別器必須分辨出</a:t>
            </a:r>
            <a:r>
              <a:rPr lang="zh-TW" altLang="en-US" sz="900" kern="1200" dirty="0" smtClean="0">
                <a:solidFill>
                  <a:schemeClr val="tx1"/>
                </a:solidFill>
                <a:effectLst/>
                <a:latin typeface="+mn-lt"/>
                <a:ea typeface="+mn-ea"/>
                <a:cs typeface="+mn-cs"/>
              </a:rPr>
              <a:t>輸入的</a:t>
            </a:r>
            <a:r>
              <a:rPr lang="zh-TW" altLang="zh-TW" sz="900" kern="1200" dirty="0" smtClean="0">
                <a:solidFill>
                  <a:schemeClr val="tx1"/>
                </a:solidFill>
                <a:effectLst/>
                <a:latin typeface="+mn-lt"/>
                <a:ea typeface="+mn-ea"/>
                <a:cs typeface="+mn-cs"/>
              </a:rPr>
              <a:t>圖片是否為原圖片還是生成器生成出來的假圖片，並</a:t>
            </a:r>
            <a:r>
              <a:rPr lang="zh-TW" altLang="zh-TW" sz="900" kern="1200" dirty="0" smtClean="0">
                <a:solidFill>
                  <a:schemeClr val="tx1"/>
                </a:solidFill>
                <a:effectLst/>
                <a:latin typeface="+mn-lt"/>
                <a:ea typeface="+mn-ea"/>
                <a:cs typeface="+mn-cs"/>
              </a:rPr>
              <a:t>給予</a:t>
            </a:r>
            <a:r>
              <a:rPr lang="zh-TW" altLang="en-US" sz="900" kern="1200" dirty="0" smtClean="0">
                <a:solidFill>
                  <a:schemeClr val="tx1"/>
                </a:solidFill>
                <a:effectLst/>
                <a:latin typeface="+mn-lt"/>
                <a:ea typeface="+mn-ea"/>
                <a:cs typeface="+mn-cs"/>
              </a:rPr>
              <a:t>分數做為回饋，傳回生成器，生成器在利用此回饋，調整內部參數，將圖片生成的更像，接著再丟入判別器，在作判別</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一直</a:t>
            </a:r>
            <a:r>
              <a:rPr lang="zh-TW" altLang="zh-TW" sz="900" kern="1200" dirty="0" smtClean="0">
                <a:solidFill>
                  <a:schemeClr val="tx1"/>
                </a:solidFill>
                <a:effectLst/>
                <a:latin typeface="+mn-lt"/>
                <a:ea typeface="+mn-ea"/>
                <a:cs typeface="+mn-cs"/>
              </a:rPr>
              <a:t>不斷</a:t>
            </a:r>
            <a:r>
              <a:rPr lang="zh-TW" altLang="zh-TW" sz="900" kern="1200" dirty="0" smtClean="0">
                <a:solidFill>
                  <a:schemeClr val="tx1"/>
                </a:solidFill>
                <a:effectLst/>
                <a:latin typeface="+mn-lt"/>
                <a:ea typeface="+mn-ea"/>
                <a:cs typeface="+mn-cs"/>
              </a:rPr>
              <a:t>循環此過程，在過程中兩邊皆會改進並增強自己的方法</a:t>
            </a:r>
            <a:r>
              <a:rPr lang="zh-TW" altLang="en-US" sz="900" kern="1200" dirty="0" smtClean="0">
                <a:solidFill>
                  <a:schemeClr val="tx1"/>
                </a:solidFill>
                <a:effectLst/>
                <a:latin typeface="+mn-lt"/>
                <a:ea typeface="+mn-ea"/>
                <a:cs typeface="+mn-cs"/>
              </a:rPr>
              <a:t>，直到生成器沒辦法生成出更像的圖片，判別氣沒辦法判別出圖片的真假。</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所組成的神經網路，編碼器用於將高維度的輸入資料壓縮成一個低維度的向量，此時的特徵向量為整個輸入資料最具代表性的精華，解碼器則是將特徵向量解壓縮回原始領域。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a:t>
            </a:r>
            <a:r>
              <a:rPr lang="zh-TW" altLang="en-US" sz="900" kern="1200" dirty="0" smtClean="0">
                <a:solidFill>
                  <a:schemeClr val="tx1"/>
                </a:solidFill>
                <a:effectLst/>
                <a:latin typeface="+mn-lt"/>
                <a:ea typeface="+mn-ea"/>
                <a:cs typeface="+mn-cs"/>
              </a:rPr>
              <a:t>所以他選擇在</a:t>
            </a:r>
            <a:r>
              <a:rPr lang="zh-TW" altLang="en-US" sz="900" kern="1200" dirty="0" smtClean="0">
                <a:solidFill>
                  <a:schemeClr val="tx1"/>
                </a:solidFill>
                <a:effectLst/>
                <a:latin typeface="+mn-lt"/>
                <a:ea typeface="+mn-ea"/>
                <a:cs typeface="+mn-cs"/>
              </a:rPr>
              <a:t>訓練前先壓縮資料，取出</a:t>
            </a:r>
            <a:r>
              <a:rPr lang="zh-TW" altLang="en-US" sz="900" kern="1200" dirty="0" smtClean="0">
                <a:solidFill>
                  <a:schemeClr val="tx1"/>
                </a:solidFill>
                <a:effectLst/>
                <a:latin typeface="+mn-lt"/>
                <a:ea typeface="+mn-ea"/>
                <a:cs typeface="+mn-cs"/>
              </a:rPr>
              <a:t>最資料的最精華，</a:t>
            </a:r>
            <a:r>
              <a:rPr lang="zh-TW" altLang="en-US" sz="900" kern="1200" dirty="0" smtClean="0">
                <a:solidFill>
                  <a:schemeClr val="tx1"/>
                </a:solidFill>
                <a:effectLst/>
                <a:latin typeface="+mn-lt"/>
                <a:ea typeface="+mn-ea"/>
                <a:cs typeface="+mn-cs"/>
              </a:rPr>
              <a:t>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a:t>
            </a:r>
            <a:r>
              <a:rPr lang="zh-TW" altLang="zh-TW" sz="900" kern="1200" dirty="0" smtClean="0">
                <a:solidFill>
                  <a:schemeClr val="tx1"/>
                </a:solidFill>
                <a:effectLst/>
                <a:latin typeface="+mn-lt"/>
                <a:ea typeface="+mn-ea"/>
                <a:cs typeface="+mn-cs"/>
              </a:rPr>
              <a:t>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a:t>
            </a:r>
            <a:r>
              <a:rPr lang="zh-TW" altLang="en-US" sz="900" kern="1200" dirty="0" smtClean="0">
                <a:solidFill>
                  <a:schemeClr val="tx1"/>
                </a:solidFill>
                <a:effectLst/>
                <a:latin typeface="+mn-lt"/>
                <a:ea typeface="+mn-ea"/>
                <a:cs typeface="+mn-cs"/>
              </a:rPr>
              <a:t>生成</a:t>
            </a:r>
            <a:r>
              <a:rPr lang="zh-TW" altLang="en-US" sz="900" kern="1200" dirty="0" smtClean="0">
                <a:solidFill>
                  <a:schemeClr val="tx1"/>
                </a:solidFill>
                <a:effectLst/>
                <a:latin typeface="+mn-lt"/>
                <a:ea typeface="+mn-ea"/>
                <a:cs typeface="+mn-cs"/>
              </a:rPr>
              <a:t>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左下為生成對抗網路的簡單網路架構圖，首先第一次生成不知道要生成什麼東西，所以會先隨便給一個雜訊向量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，輸入到生成器，生成器就先隨便幫你生成出一張假照片，在丟到已經吃過真實照片的神經網路判別器</a:t>
            </a:r>
            <a:r>
              <a:rPr lang="zh-TW" altLang="en-US" sz="900" kern="1200" dirty="0" smtClean="0">
                <a:solidFill>
                  <a:schemeClr val="tx1"/>
                </a:solidFill>
                <a:effectLst/>
                <a:latin typeface="+mn-lt"/>
                <a:ea typeface="+mn-ea"/>
                <a:cs typeface="+mn-cs"/>
              </a:rPr>
              <a:t>進行</a:t>
            </a:r>
            <a:r>
              <a:rPr lang="zh-TW" altLang="en-US" sz="900" kern="1200" dirty="0" smtClean="0">
                <a:solidFill>
                  <a:schemeClr val="tx1"/>
                </a:solidFill>
                <a:effectLst/>
                <a:latin typeface="+mn-lt"/>
                <a:ea typeface="+mn-ea"/>
                <a:cs typeface="+mn-cs"/>
              </a:rPr>
              <a:t>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指的是判別器的網路架構，由 </a:t>
            </a:r>
            <a:r>
              <a:rPr lang="en-US" altLang="zh-TW" dirty="0" smtClean="0"/>
              <a:t>Isola </a:t>
            </a:r>
            <a:r>
              <a:rPr lang="zh-TW" altLang="en-US" dirty="0" smtClean="0"/>
              <a:t>等人在</a:t>
            </a:r>
            <a:r>
              <a:rPr lang="en-US" altLang="zh-TW" dirty="0" smtClean="0"/>
              <a:t>[1]</a:t>
            </a:r>
            <a:r>
              <a:rPr lang="zh-TW" altLang="en-US" dirty="0" smtClean="0"/>
              <a:t>中所介紹到，此判別器為每 次只對圖像的部分區塊進行判別，使其能更好得對圖像的局部做判斷，並將圖像等分成 多個固定大小的區塊，分別判斷每一個區域的真假，最後再對其取平均值，作為判別器 最後的輸出。因為將圖像分為 </a:t>
            </a:r>
            <a:r>
              <a:rPr lang="en-US" altLang="zh-TW" dirty="0" smtClean="0"/>
              <a:t>N*N </a:t>
            </a:r>
            <a:r>
              <a:rPr lang="zh-TW" altLang="en-US" dirty="0" smtClean="0"/>
              <a:t>大小的區塊分別給予判斷，而不是將整個圖像進行一 次的判別，此行為導致對於判別器的判斷施加了更多的限制，因而可以得出更加清晰的 高頻細節，且判別器有效的使判別圖像塑造為馬可夫隨機場</a:t>
            </a:r>
            <a:r>
              <a:rPr lang="en-US" altLang="zh-TW" dirty="0" smtClean="0"/>
              <a:t>(Markov random field)[18]</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mtClean="0"/>
              <a:t>此判別器為每次只對圖像的部分區塊進行判別，使其能更好得對圖像的局部做判斷，並將圖像等分成多個固定大小的區塊，分別判斷每一個區域的真假，最後再對其取平均值，作為判別器 最後的輸出。因為將圖像分為 </a:t>
            </a:r>
            <a:r>
              <a:rPr lang="en-US" altLang="zh-TW" smtClean="0"/>
              <a:t>N*N </a:t>
            </a:r>
            <a:r>
              <a:rPr lang="zh-TW" altLang="en-US" smtClean="0"/>
              <a:t>大小的區塊分別給予判斷，而不是將整個圖像進行一 次的判別，此行為導致對於判別器的判斷施加了更多的限制，因而可以得出更加清晰的 高頻細節， 此外，</a:t>
            </a:r>
            <a:r>
              <a:rPr lang="en-US" altLang="zh-TW" smtClean="0"/>
              <a:t>PatchGAN </a:t>
            </a:r>
            <a:r>
              <a:rPr lang="zh-TW" altLang="en-US" smtClean="0"/>
              <a:t>與原本的判別器需要一次對整張圖像進行判別的行相比，</a:t>
            </a:r>
            <a:r>
              <a:rPr lang="en-US" altLang="zh-TW" smtClean="0"/>
              <a:t>PatchGAN </a:t>
            </a:r>
            <a:r>
              <a:rPr lang="zh-TW" altLang="en-US" smtClean="0"/>
              <a:t>每 次判別的區域小，判別所需的參數更少，因此使得運行速度更加快速</a:t>
            </a:r>
            <a:endParaRPr lang="zh-TW" altLang="en-US" sz="900" b="0" cap="none" spc="0" smtClean="0">
              <a:ln>
                <a:noFill/>
              </a:ln>
              <a:solidFill>
                <a:schemeClr val="tx1"/>
              </a:solidFill>
              <a:effectLst/>
              <a:latin typeface="+mn-ea"/>
              <a:ea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圖片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smtClean="0">
                <a:solidFill>
                  <a:schemeClr val="tx1"/>
                </a:solidFill>
                <a:effectLst/>
                <a:latin typeface="+mn-lt"/>
                <a:ea typeface="+mn-ea"/>
                <a:cs typeface="+mn-cs"/>
              </a:rPr>
              <a:t>相似，但紋理部分與引導圖相似。因為室內設計圖是一種擁有多類別的影像，為了不讓圖片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此研究採用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此研究採用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此研究採用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影像濾波層須待兩個參數，一個是平滑內核，一個是正則化係數，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2~10</a:t>
            </a:r>
            <a:r>
              <a:rPr lang="zh-TW" altLang="en-US" sz="900" kern="1200" dirty="0" smtClean="0">
                <a:solidFill>
                  <a:schemeClr val="tx1"/>
                </a:solidFill>
                <a:effectLst/>
                <a:latin typeface="+mn-lt"/>
                <a:ea typeface="+mn-ea"/>
                <a:cs typeface="+mn-cs"/>
              </a:rPr>
              <a:t>來測試，正則化係數以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做測試，來找出最佳的係數</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現在每個人住的家裡，裝潢前都有通過室內設計來設計出滿足各種層面需求的家，而家的安定，對每個人的生活或是成長過程都扮演著重要的腳色，因此室內設計在現今的社會上已成了無法缺少的一塊產業。</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再來是三維模型的介紹，早期室內設計會運用手繪</a:t>
            </a:r>
            <a:r>
              <a:rPr lang="en-US" altLang="zh-TW" sz="900" kern="1200" dirty="0" smtClean="0">
                <a:solidFill>
                  <a:schemeClr val="tx1"/>
                </a:solidFill>
                <a:effectLst/>
                <a:latin typeface="+mn-lt"/>
                <a:ea typeface="+mn-ea"/>
                <a:cs typeface="+mn-cs"/>
              </a:rPr>
              <a:t> 2D </a:t>
            </a:r>
            <a:r>
              <a:rPr lang="zh-TW" altLang="zh-TW" sz="900" kern="1200" dirty="0" smtClean="0">
                <a:solidFill>
                  <a:schemeClr val="tx1"/>
                </a:solidFill>
                <a:effectLst/>
                <a:latin typeface="+mn-lt"/>
                <a:ea typeface="+mn-ea"/>
                <a:cs typeface="+mn-cs"/>
              </a:rPr>
              <a:t>設計圖、透視圖、等方式進行設計表現時，雖然能夠正確的表達設計師的設計構想，但仍有相當大的部分需要靠</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自身的想像力，來綜合判斷完工後的實際樣態。但往往在工程完成後，發現與當初的想像有相當大的落差，造成設計師及</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雙方的困擾，嚴重的話甚至產生法律糾紛。</a:t>
            </a:r>
          </a:p>
          <a:p>
            <a:r>
              <a:rPr lang="zh-TW" altLang="zh-TW" sz="900" kern="1200" dirty="0" smtClean="0">
                <a:solidFill>
                  <a:schemeClr val="tx1"/>
                </a:solidFill>
                <a:effectLst/>
                <a:latin typeface="+mn-lt"/>
                <a:ea typeface="+mn-ea"/>
                <a:cs typeface="+mn-cs"/>
              </a:rPr>
              <a:t>因此室內設計業也一直不斷的進步，不斷尋求新的設計表達方式，過程中有</a:t>
            </a:r>
            <a:r>
              <a:rPr lang="zh-TW" altLang="en-US" sz="900" kern="1200" dirty="0" smtClean="0">
                <a:solidFill>
                  <a:schemeClr val="tx1"/>
                </a:solidFill>
                <a:effectLst/>
                <a:latin typeface="+mn-lt"/>
                <a:ea typeface="+mn-ea"/>
                <a:cs typeface="+mn-cs"/>
              </a:rPr>
              <a:t>再</a:t>
            </a:r>
            <a:r>
              <a:rPr lang="en-US" altLang="zh-TW" sz="900" kern="1200" dirty="0" smtClean="0">
                <a:solidFill>
                  <a:schemeClr val="tx1"/>
                </a:solidFill>
                <a:effectLst/>
                <a:latin typeface="+mn-lt"/>
                <a:ea typeface="+mn-ea"/>
                <a:cs typeface="+mn-cs"/>
              </a:rPr>
              <a:t>2D</a:t>
            </a:r>
            <a:r>
              <a:rPr lang="zh-TW" altLang="en-US" sz="900" kern="1200" dirty="0" smtClean="0">
                <a:solidFill>
                  <a:schemeClr val="tx1"/>
                </a:solidFill>
                <a:effectLst/>
                <a:latin typeface="+mn-lt"/>
                <a:ea typeface="+mn-ea"/>
                <a:cs typeface="+mn-cs"/>
              </a:rPr>
              <a:t>加入</a:t>
            </a:r>
            <a:r>
              <a:rPr lang="zh-TW" altLang="zh-TW" sz="900" kern="1200" dirty="0" smtClean="0">
                <a:solidFill>
                  <a:schemeClr val="tx1"/>
                </a:solidFill>
                <a:effectLst/>
                <a:latin typeface="+mn-lt"/>
                <a:ea typeface="+mn-ea"/>
                <a:cs typeface="+mn-cs"/>
              </a:rPr>
              <a:t>合成影像，到現在三維模型的展現，也稱作</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草圖</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，而至今也有大量的繪圖軟體能讓輕鬆地生成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模型，像是網路上非常火紅的線上建模工具</a:t>
            </a:r>
            <a:r>
              <a:rPr lang="en-US" altLang="zh-TW" sz="900" kern="1200" dirty="0" err="1" smtClean="0">
                <a:solidFill>
                  <a:schemeClr val="tx1"/>
                </a:solidFill>
                <a:effectLst/>
                <a:latin typeface="+mn-lt"/>
                <a:ea typeface="+mn-ea"/>
                <a:cs typeface="+mn-cs"/>
              </a:rPr>
              <a:t>SketchUp</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3DsMax</a:t>
            </a:r>
            <a:r>
              <a:rPr lang="zh-TW" altLang="zh-TW" sz="900" kern="1200" dirty="0" smtClean="0">
                <a:solidFill>
                  <a:schemeClr val="tx1"/>
                </a:solidFill>
                <a:effectLst/>
                <a:latin typeface="+mn-lt"/>
                <a:ea typeface="+mn-ea"/>
                <a:cs typeface="+mn-cs"/>
              </a:rPr>
              <a:t>等等，而</a:t>
            </a:r>
            <a:r>
              <a:rPr lang="zh-TW" altLang="en-US" sz="900" kern="1200" dirty="0" smtClean="0">
                <a:solidFill>
                  <a:schemeClr val="tx1"/>
                </a:solidFill>
                <a:effectLst/>
                <a:latin typeface="+mn-lt"/>
                <a:ea typeface="+mn-ea"/>
                <a:cs typeface="+mn-cs"/>
              </a:rPr>
              <a:t>市面上生產</a:t>
            </a:r>
            <a:r>
              <a:rPr lang="zh-TW" altLang="zh-TW" sz="900" kern="1200" dirty="0" smtClean="0">
                <a:solidFill>
                  <a:schemeClr val="tx1"/>
                </a:solidFill>
                <a:effectLst/>
                <a:latin typeface="+mn-lt"/>
                <a:ea typeface="+mn-ea"/>
                <a:cs typeface="+mn-cs"/>
              </a:rPr>
              <a:t>出大量的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建模工具也讓我們能夠了解三維模型有多麼重要。</a:t>
            </a:r>
          </a:p>
          <a:p>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再來是我的研究動機，許多時候，在房子裝潢之前，客戶總有想要預先看到自己房子的真實樣貌之需求，而一般而言，在裝潢前能看到最真實的房間照片能透過</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擬真圖渲染的時間也需花費大量時間以及技術需求，且渲染出一張完美的擬真圖可能就需要數小時以上，或者參數調整有誤差也會導致渲染時間過長或是渲染出來的效果不盡理想，若想看到</a:t>
            </a:r>
            <a:r>
              <a:rPr lang="zh-TW" altLang="en-US" sz="900" kern="1200" dirty="0" smtClean="0">
                <a:solidFill>
                  <a:schemeClr val="tx1"/>
                </a:solidFill>
                <a:effectLst/>
                <a:latin typeface="+mn-lt"/>
                <a:ea typeface="+mn-ea"/>
                <a:cs typeface="+mn-cs"/>
              </a:rPr>
              <a:t>更</a:t>
            </a:r>
            <a:r>
              <a:rPr lang="zh-TW" altLang="zh-TW" sz="900" kern="1200" dirty="0" smtClean="0">
                <a:solidFill>
                  <a:schemeClr val="tx1"/>
                </a:solidFill>
                <a:effectLst/>
                <a:latin typeface="+mn-lt"/>
                <a:ea typeface="+mn-ea"/>
                <a:cs typeface="+mn-cs"/>
              </a:rPr>
              <a:t>真實照片卻只能透過</a:t>
            </a:r>
            <a:r>
              <a:rPr lang="en-US" altLang="zh-TW" sz="900" kern="1200" dirty="0" err="1" smtClean="0">
                <a:solidFill>
                  <a:schemeClr val="tx1"/>
                </a:solidFill>
                <a:effectLst/>
                <a:latin typeface="+mn-lt"/>
                <a:ea typeface="+mn-ea"/>
                <a:cs typeface="+mn-cs"/>
              </a:rPr>
              <a:t>photoshop</a:t>
            </a:r>
            <a:r>
              <a:rPr lang="zh-TW" altLang="zh-TW" sz="900" kern="1200" dirty="0" smtClean="0">
                <a:solidFill>
                  <a:schemeClr val="tx1"/>
                </a:solidFill>
                <a:effectLst/>
                <a:latin typeface="+mn-lt"/>
                <a:ea typeface="+mn-ea"/>
                <a:cs typeface="+mn-cs"/>
              </a:rPr>
              <a:t>等合成軟體來完成，需花費大量時間精力。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可以看到右邊那張</a:t>
            </a:r>
            <a:r>
              <a:rPr lang="zh-TW" altLang="en-US" sz="900" kern="1200" dirty="0" smtClean="0">
                <a:solidFill>
                  <a:schemeClr val="tx1"/>
                </a:solidFill>
                <a:effectLst/>
                <a:latin typeface="+mn-lt"/>
                <a:ea typeface="+mn-ea"/>
                <a:cs typeface="+mn-cs"/>
              </a:rPr>
              <a:t>圖是用</a:t>
            </a:r>
            <a:r>
              <a:rPr lang="zh-TW" altLang="en-US" sz="900" kern="1200" dirty="0" smtClean="0">
                <a:solidFill>
                  <a:schemeClr val="tx1"/>
                </a:solidFill>
                <a:effectLst/>
                <a:latin typeface="+mn-lt"/>
                <a:ea typeface="+mn-ea"/>
                <a:cs typeface="+mn-cs"/>
              </a:rPr>
              <a:t>人工智慧生成出來的假照片，</a:t>
            </a:r>
            <a:r>
              <a:rPr lang="zh-TW" altLang="en-US" sz="900" kern="1200" dirty="0" smtClean="0">
                <a:solidFill>
                  <a:schemeClr val="tx1"/>
                </a:solidFill>
                <a:effectLst/>
                <a:latin typeface="+mn-lt"/>
                <a:ea typeface="+mn-ea"/>
                <a:cs typeface="+mn-cs"/>
              </a:rPr>
              <a:t>跟現在看到的真實照片</a:t>
            </a:r>
            <a:r>
              <a:rPr lang="zh-TW" altLang="en-US" sz="900" kern="1200" dirty="0" smtClean="0">
                <a:solidFill>
                  <a:schemeClr val="tx1"/>
                </a:solidFill>
                <a:effectLst/>
                <a:latin typeface="+mn-lt"/>
                <a:ea typeface="+mn-ea"/>
                <a:cs typeface="+mn-cs"/>
              </a:rPr>
              <a:t>有</a:t>
            </a:r>
            <a:r>
              <a:rPr lang="en-US" altLang="zh-TW" sz="900" kern="1200" dirty="0" smtClean="0">
                <a:solidFill>
                  <a:schemeClr val="tx1"/>
                </a:solidFill>
                <a:effectLst/>
                <a:latin typeface="+mn-lt"/>
                <a:ea typeface="+mn-ea"/>
                <a:cs typeface="+mn-cs"/>
              </a:rPr>
              <a:t>87%</a:t>
            </a:r>
            <a:r>
              <a:rPr lang="zh-TW" altLang="en-US" sz="900" kern="1200" dirty="0" smtClean="0">
                <a:solidFill>
                  <a:schemeClr val="tx1"/>
                </a:solidFill>
                <a:effectLst/>
                <a:latin typeface="+mn-lt"/>
                <a:ea typeface="+mn-ea"/>
                <a:cs typeface="+mn-cs"/>
              </a:rPr>
              <a:t>像</a:t>
            </a:r>
            <a:r>
              <a:rPr lang="zh-TW" altLang="en-US" sz="900" kern="1200" dirty="0" smtClean="0">
                <a:solidFill>
                  <a:schemeClr val="tx1"/>
                </a:solidFill>
                <a:effectLst/>
                <a:latin typeface="+mn-lt"/>
                <a:ea typeface="+mn-ea"/>
                <a:cs typeface="+mn-cs"/>
              </a:rPr>
              <a:t>，但也可以看得出左上右上還有許多模糊的地方，而這</a:t>
            </a:r>
            <a:r>
              <a:rPr lang="zh-TW" altLang="en-US" sz="900" kern="1200" dirty="0" smtClean="0">
                <a:solidFill>
                  <a:schemeClr val="tx1"/>
                </a:solidFill>
                <a:effectLst/>
                <a:latin typeface="+mn-lt"/>
                <a:ea typeface="+mn-ea"/>
                <a:cs typeface="+mn-cs"/>
              </a:rPr>
              <a:t>是</a:t>
            </a:r>
            <a:r>
              <a:rPr lang="zh-TW" altLang="en-US" sz="900" kern="1200" dirty="0" smtClean="0">
                <a:solidFill>
                  <a:schemeClr val="tx1"/>
                </a:solidFill>
                <a:effectLst/>
                <a:latin typeface="+mn-lt"/>
                <a:ea typeface="+mn-ea"/>
                <a:cs typeface="+mn-cs"/>
              </a:rPr>
              <a:t>用生成對抗網路這</a:t>
            </a:r>
            <a:r>
              <a:rPr lang="zh-TW" altLang="en-US" sz="900" kern="1200" dirty="0" smtClean="0">
                <a:solidFill>
                  <a:schemeClr val="tx1"/>
                </a:solidFill>
                <a:effectLst/>
                <a:latin typeface="+mn-lt"/>
                <a:ea typeface="+mn-ea"/>
                <a:cs typeface="+mn-cs"/>
              </a:rPr>
              <a:t>項技術來完成得，</a:t>
            </a:r>
            <a:r>
              <a:rPr lang="zh-TW" altLang="zh-TW" sz="900" kern="1200" dirty="0" smtClean="0">
                <a:solidFill>
                  <a:schemeClr val="tx1"/>
                </a:solidFill>
                <a:effectLst/>
                <a:latin typeface="+mn-lt"/>
                <a:ea typeface="+mn-ea"/>
                <a:cs typeface="+mn-cs"/>
              </a:rPr>
              <a:t>但市面上</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保持物體的結構，</a:t>
            </a:r>
            <a:r>
              <a:rPr lang="zh-TW" altLang="en-US" sz="900" dirty="0" smtClean="0"/>
              <a:t>達到增強細節的效果，</a:t>
            </a:r>
            <a:r>
              <a:rPr lang="zh-TW" altLang="zh-TW" sz="900" kern="1200" dirty="0" smtClean="0">
                <a:solidFill>
                  <a:schemeClr val="tx1"/>
                </a:solidFill>
                <a:effectLst/>
                <a:latin typeface="+mn-lt"/>
                <a:ea typeface="+mn-ea"/>
                <a:cs typeface="+mn-cs"/>
              </a:rPr>
              <a:t>產生出高清晰的圖像。</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另外因室內設計的房間照片中會存在多個傢俱，屬於多物件類別的照片，因此此研究將嘗試在訓練前對圖片進行語義分割，將圖片中的前景如傢俱獨立分割出來，產生出新的圖片，目的是希望在訓練的過程連同前景物件也單獨抓出來訓練，將室內設計房間照片能夠保留所有前景物件，在訓練的過程較能夠還原所有前景，最後觀察實驗後的成果。</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1746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2021/12/26</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wuhuikai/FastFCN"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medium.com/chingi/%E5%BD%B1%E5%83%8F%E5%88%86%E5%89%B2-image-segmentation-%E8%AA%9E%E7%BE%A9%E5%88%86%E5%89%B2-semantic-segmentation-1-53a1dde9ed92"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FZZhengHeiS-DB-GB" panose="02000000000000000000" pitchFamily="2" charset="0"/>
                <a:ea typeface="FZZhengHeiS-DB-GB" panose="02000000000000000000" pitchFamily="2" charset="0"/>
              </a:rPr>
              <a:t>以生成對抗網路為基礎將室內設計三維模型轉換之研究</a:t>
            </a:r>
            <a:endParaRPr lang="en-US" altLang="zh-TW" sz="2400" dirty="0" smtClean="0">
              <a:solidFill>
                <a:srgbClr val="1C4885"/>
              </a:solidFill>
              <a:latin typeface="FZZhengHeiS-DB-GB" panose="02000000000000000000" pitchFamily="2" charset="0"/>
              <a:ea typeface="FZZhengHeiS-DB-GB" panose="02000000000000000000" pitchFamily="2" charset="0"/>
            </a:endParaRPr>
          </a:p>
          <a:p>
            <a:pPr algn="ctr"/>
            <a:r>
              <a:rPr lang="en-US" altLang="zh-TW" sz="1600" dirty="0">
                <a:solidFill>
                  <a:srgbClr val="1C4885"/>
                </a:solidFill>
                <a:latin typeface="FZZhengHeiS-DB-GB" panose="02000000000000000000" pitchFamily="2" charset="0"/>
                <a:ea typeface="FZZhengHeiS-DB-GB" panose="02000000000000000000" pitchFamily="2" charset="0"/>
              </a:rPr>
              <a:t>Research on Converting 3D Model of Interior Design Based on GAN</a:t>
            </a:r>
          </a:p>
        </p:txBody>
      </p:sp>
      <p:sp>
        <p:nvSpPr>
          <p:cNvPr id="3075" name="文本框 3074"/>
          <p:cNvSpPr txBox="1"/>
          <p:nvPr/>
        </p:nvSpPr>
        <p:spPr>
          <a:xfrm>
            <a:off x="4965520" y="3331362"/>
            <a:ext cx="3461808" cy="715581"/>
          </a:xfrm>
          <a:prstGeom prst="rect">
            <a:avLst/>
          </a:prstGeom>
          <a:noFill/>
          <a:ln w="9525">
            <a:noFill/>
            <a:miter/>
          </a:ln>
          <a:effectLst/>
        </p:spPr>
        <p:txBody>
          <a:bodyPr vert="horz" wrap="square" lIns="68580" tIns="34290" rIns="68580" bIns="34290" anchor="t">
            <a:spAutoFit/>
          </a:bodyPr>
          <a:lstStyle/>
          <a:p>
            <a:pPr lvl="0" eaLnBrk="0" hangingPunct="0"/>
            <a:r>
              <a:rPr lang="zh-TW" altLang="en-US" dirty="0" smtClean="0">
                <a:solidFill>
                  <a:schemeClr val="tx1">
                    <a:lumMod val="75000"/>
                    <a:lumOff val="25000"/>
                  </a:schemeClr>
                </a:solidFill>
                <a:cs typeface="+mn-ea"/>
                <a:sym typeface="+mn-lt"/>
              </a:rPr>
              <a:t>研究生</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李承諺</a:t>
            </a:r>
            <a:endParaRPr lang="en-US" altLang="zh-TW" dirty="0" smtClean="0">
              <a:solidFill>
                <a:schemeClr val="tx1">
                  <a:lumMod val="75000"/>
                  <a:lumOff val="25000"/>
                </a:schemeClr>
              </a:solidFill>
              <a:cs typeface="+mn-ea"/>
              <a:sym typeface="+mn-lt"/>
            </a:endParaRPr>
          </a:p>
          <a:p>
            <a:pPr lvl="0" eaLnBrk="0" hangingPunct="0"/>
            <a:endParaRPr lang="en-US" altLang="zh-TW" dirty="0" smtClean="0">
              <a:solidFill>
                <a:schemeClr val="tx1">
                  <a:lumMod val="75000"/>
                  <a:lumOff val="25000"/>
                </a:schemeClr>
              </a:solidFill>
              <a:cs typeface="+mn-ea"/>
              <a:sym typeface="+mn-lt"/>
            </a:endParaRPr>
          </a:p>
          <a:p>
            <a:pPr lvl="0" eaLnBrk="0" hangingPunct="0"/>
            <a:r>
              <a:rPr lang="zh-TW" altLang="en-US" dirty="0">
                <a:solidFill>
                  <a:schemeClr val="tx1">
                    <a:lumMod val="75000"/>
                    <a:lumOff val="25000"/>
                  </a:schemeClr>
                </a:solidFill>
                <a:cs typeface="+mn-ea"/>
                <a:sym typeface="+mn-lt"/>
              </a:rPr>
              <a:t>指導</a:t>
            </a:r>
            <a:r>
              <a:rPr lang="zh-TW" altLang="en-US" dirty="0" smtClean="0">
                <a:solidFill>
                  <a:schemeClr val="tx1">
                    <a:lumMod val="75000"/>
                    <a:lumOff val="25000"/>
                  </a:schemeClr>
                </a:solidFill>
                <a:cs typeface="+mn-ea"/>
                <a:sym typeface="+mn-lt"/>
              </a:rPr>
              <a:t>教授</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廖秀莉 </a:t>
            </a:r>
            <a:r>
              <a:rPr lang="zh-TW" altLang="en-US" sz="1200" dirty="0" smtClean="0">
                <a:solidFill>
                  <a:schemeClr val="tx1">
                    <a:lumMod val="75000"/>
                    <a:lumOff val="25000"/>
                  </a:schemeClr>
                </a:solidFill>
                <a:cs typeface="+mn-ea"/>
                <a:sym typeface="+mn-lt"/>
              </a:rPr>
              <a:t>教授</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1846659"/>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en-US" altLang="zh-TW" sz="2000" dirty="0" smtClean="0"/>
              <a:t>.</a:t>
            </a:r>
            <a:r>
              <a:rPr lang="zh-TW" altLang="en-US" sz="2000" dirty="0" smtClean="0"/>
              <a:t> 訓練</a:t>
            </a:r>
            <a:r>
              <a:rPr lang="zh-TW" altLang="en-US" sz="2000" dirty="0" smtClean="0"/>
              <a:t>前加入語義分割</a:t>
            </a:r>
            <a:r>
              <a:rPr lang="zh-TW" altLang="en-US" sz="2000" dirty="0" smtClean="0"/>
              <a:t>，</a:t>
            </a:r>
            <a:r>
              <a:rPr lang="zh-TW" altLang="en-US" sz="2000" dirty="0" smtClean="0"/>
              <a:t>避免在訓練過程丟失細節</a:t>
            </a:r>
            <a:r>
              <a:rPr lang="zh-TW" altLang="en-US" sz="2000" dirty="0" smtClean="0"/>
              <a:t>，觀察訓練</a:t>
            </a:r>
            <a:r>
              <a:rPr lang="zh-TW" altLang="en-US" sz="2000" dirty="0" smtClean="0"/>
              <a:t>結果</a:t>
            </a:r>
            <a:endParaRPr lang="en-US" altLang="zh-TW" sz="2000" dirty="0" smtClean="0"/>
          </a:p>
          <a:p>
            <a:pPr>
              <a:lnSpc>
                <a:spcPct val="150000"/>
              </a:lnSpc>
            </a:pPr>
            <a:r>
              <a:rPr lang="en-US" altLang="zh-TW" sz="2000" dirty="0" smtClean="0"/>
              <a:t>B</a:t>
            </a:r>
            <a:r>
              <a:rPr lang="en-US" altLang="zh-TW" sz="2000" dirty="0" smtClean="0"/>
              <a:t>.</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en-US" altLang="zh-TW" sz="2000" dirty="0" smtClean="0"/>
              <a:t>.</a:t>
            </a:r>
            <a:r>
              <a:rPr lang="zh-TW" altLang="en-US" sz="2000" dirty="0" smtClean="0"/>
              <a:t> </a:t>
            </a:r>
            <a:r>
              <a:rPr lang="zh-TW" altLang="en-US" sz="2000" dirty="0" smtClean="0"/>
              <a:t>使用</a:t>
            </a:r>
            <a:r>
              <a:rPr lang="zh-TW" altLang="en-US" sz="2000" dirty="0"/>
              <a:t>生成對抗網路</a:t>
            </a:r>
            <a:r>
              <a:rPr lang="zh-TW" altLang="en-US" sz="2000" dirty="0" smtClean="0"/>
              <a:t>將</a:t>
            </a:r>
            <a:r>
              <a:rPr lang="zh-TW" altLang="en-US" sz="2000" dirty="0" smtClean="0"/>
              <a:t>室內設計</a:t>
            </a:r>
            <a:r>
              <a:rPr lang="en-US" altLang="zh-TW" sz="2000" dirty="0" smtClean="0"/>
              <a:t>3D</a:t>
            </a:r>
            <a:r>
              <a:rPr lang="zh-TW" altLang="en-US" sz="2000" dirty="0"/>
              <a:t>建模</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11"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67645060"/>
              </p:ext>
            </p:extLst>
          </p:nvPr>
        </p:nvGraphicFramePr>
        <p:xfrm>
          <a:off x="1254737" y="1546860"/>
          <a:ext cx="6377544" cy="137160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370840">
                <a:tc>
                  <a:txBody>
                    <a:bodyPr/>
                    <a:lstStyle/>
                    <a:p>
                      <a:r>
                        <a:rPr lang="zh-TW" altLang="zh-TW" sz="14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a:t>
                      </a:r>
                      <a:r>
                        <a:rPr lang="zh-TW" altLang="zh-TW" sz="1400" kern="1200" dirty="0" smtClean="0">
                          <a:solidFill>
                            <a:schemeClr val="tx1"/>
                          </a:solidFill>
                          <a:effectLst/>
                          <a:latin typeface="+mn-lt"/>
                          <a:ea typeface="+mn-ea"/>
                          <a:cs typeface="+mn-cs"/>
                        </a:rPr>
                        <a:t>，室內設計</a:t>
                      </a:r>
                      <a:r>
                        <a:rPr lang="zh-TW" altLang="zh-TW" sz="1400" kern="1200" dirty="0" smtClean="0">
                          <a:solidFill>
                            <a:schemeClr val="tx1"/>
                          </a:solidFill>
                          <a:effectLst/>
                          <a:latin typeface="+mn-lt"/>
                          <a:ea typeface="+mn-ea"/>
                          <a:cs typeface="+mn-cs"/>
                        </a:rPr>
                        <a:t>業也不例外</a:t>
                      </a:r>
                      <a:endParaRPr lang="en-US" altLang="zh-TW" sz="1400" kern="1200" dirty="0" smtClean="0">
                        <a:solidFill>
                          <a:schemeClr val="tx1"/>
                        </a:solidFill>
                        <a:effectLst/>
                        <a:latin typeface="+mn-lt"/>
                        <a:ea typeface="+mn-ea"/>
                        <a:cs typeface="+mn-cs"/>
                      </a:endParaRPr>
                    </a:p>
                    <a:p>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冷翊</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(2018)</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bl>
          </a:graphicData>
        </a:graphic>
      </p:graphicFrame>
      <p:graphicFrame>
        <p:nvGraphicFramePr>
          <p:cNvPr id="13"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3604578633"/>
              </p:ext>
            </p:extLst>
          </p:nvPr>
        </p:nvGraphicFramePr>
        <p:xfrm>
          <a:off x="1254737" y="2911120"/>
          <a:ext cx="6377544" cy="179832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1400" kern="1200" dirty="0" smtClean="0">
                          <a:solidFill>
                            <a:schemeClr val="tx1"/>
                          </a:solidFill>
                          <a:effectLst/>
                          <a:latin typeface="+mn-lt"/>
                          <a:ea typeface="+mn-ea"/>
                          <a:cs typeface="+mn-cs"/>
                        </a:rPr>
                        <a:t>三維模型能夠具有多個特徵，而三維模型主要以</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建模軟體來繪製，如</a:t>
                      </a:r>
                      <a:r>
                        <a:rPr lang="en-US" altLang="zh-TW" sz="1400" kern="1200" dirty="0" err="1" smtClean="0">
                          <a:solidFill>
                            <a:schemeClr val="tx1"/>
                          </a:solidFill>
                          <a:effectLst/>
                          <a:latin typeface="+mn-lt"/>
                          <a:ea typeface="+mn-ea"/>
                          <a:cs typeface="+mn-cs"/>
                        </a:rPr>
                        <a:t>SketchUp</a:t>
                      </a:r>
                      <a:r>
                        <a:rPr lang="en-US" altLang="zh-TW" sz="1400" kern="1200" dirty="0" smtClean="0">
                          <a:solidFill>
                            <a:schemeClr val="tx1"/>
                          </a:solidFill>
                          <a:effectLst/>
                          <a:latin typeface="+mn-lt"/>
                          <a:ea typeface="+mn-ea"/>
                          <a:cs typeface="+mn-cs"/>
                        </a:rPr>
                        <a:t>(SKP)</a:t>
                      </a:r>
                      <a:r>
                        <a:rPr lang="zh-TW" altLang="zh-TW" sz="1400" kern="1200" dirty="0" smtClean="0">
                          <a:solidFill>
                            <a:schemeClr val="tx1"/>
                          </a:solidFill>
                          <a:effectLst/>
                          <a:latin typeface="+mn-lt"/>
                          <a:ea typeface="+mn-ea"/>
                          <a:cs typeface="+mn-cs"/>
                        </a:rPr>
                        <a:t>、</a:t>
                      </a:r>
                      <a:r>
                        <a:rPr lang="en-US" altLang="zh-TW" sz="1400" kern="1200" dirty="0" smtClean="0">
                          <a:solidFill>
                            <a:schemeClr val="tx1"/>
                          </a:solidFill>
                          <a:effectLst/>
                          <a:latin typeface="+mn-lt"/>
                          <a:ea typeface="+mn-ea"/>
                          <a:cs typeface="+mn-cs"/>
                        </a:rPr>
                        <a:t>3ds Max</a:t>
                      </a:r>
                      <a:r>
                        <a:rPr lang="zh-TW" altLang="zh-TW" sz="1400" kern="1200" dirty="0" smtClean="0">
                          <a:solidFill>
                            <a:schemeClr val="tx1"/>
                          </a:solidFill>
                          <a:effectLst/>
                          <a:latin typeface="+mn-lt"/>
                          <a:ea typeface="+mn-ea"/>
                          <a:cs typeface="+mn-cs"/>
                        </a:rPr>
                        <a:t>等</a:t>
                      </a:r>
                      <a:endParaRPr lang="en-US" altLang="zh-TW" sz="14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1400" kern="1200" dirty="0" smtClean="0">
                          <a:solidFill>
                            <a:schemeClr val="tx1"/>
                          </a:solidFill>
                          <a:effectLst/>
                          <a:latin typeface="+mn-lt"/>
                          <a:ea typeface="+mn-ea"/>
                          <a:cs typeface="+mn-cs"/>
                        </a:rPr>
                        <a:t>通常在建置完</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場景的圖片，稱為</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擬真圖。渲染的過程能夠將模型進行著色，也能因應不同材質做調整，更能顯示出建築的紋理、光源等，使得照片更為真實。</a:t>
                      </a:r>
                    </a:p>
                    <a:p>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張峻偉</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(2019)</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5276554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9"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3734547088"/>
              </p:ext>
            </p:extLst>
          </p:nvPr>
        </p:nvGraphicFramePr>
        <p:xfrm>
          <a:off x="871788" y="1770394"/>
          <a:ext cx="6377544" cy="137160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370840">
                <a:tc>
                  <a:txBody>
                    <a:bodyPr/>
                    <a:lstStyle/>
                    <a:p>
                      <a:r>
                        <a:rPr lang="zh-TW" altLang="en-US" dirty="0" smtClean="0"/>
                        <a:t>語義分割</a:t>
                      </a:r>
                      <a:r>
                        <a:rPr lang="zh-TW" altLang="en-US" dirty="0" smtClean="0"/>
                        <a:t>的做法</a:t>
                      </a:r>
                      <a:r>
                        <a:rPr lang="zh-TW" altLang="en-US" dirty="0" smtClean="0"/>
                        <a:t>就是對影像中的每格像素進行分類，歸類每格像素的種類，從而進行區域劃分。</a:t>
                      </a:r>
                      <a:r>
                        <a:rPr lang="zh-TW" altLang="en-US" dirty="0" smtClean="0"/>
                        <a:t>語義</a:t>
                      </a:r>
                      <a:r>
                        <a:rPr lang="zh-TW" altLang="en-US" dirty="0" smtClean="0"/>
                        <a:t>分割需要分類每格像素的類別，進行精確的分割。</a:t>
                      </a:r>
                      <a:endParaRPr lang="en-US" altLang="zh-TW" dirty="0" smtClean="0"/>
                    </a:p>
                    <a:p>
                      <a:endParaRPr lang="en-US" altLang="zh-TW" dirty="0" smtClean="0"/>
                    </a:p>
                    <a:p>
                      <a:r>
                        <a:rPr lang="zh-TW" altLang="zh-TW" sz="1400" kern="1200" dirty="0" smtClean="0">
                          <a:solidFill>
                            <a:schemeClr val="tx1"/>
                          </a:solidFill>
                          <a:effectLst/>
                          <a:latin typeface="+mn-lt"/>
                          <a:ea typeface="+mn-ea"/>
                          <a:cs typeface="+mn-cs"/>
                        </a:rPr>
                        <a:t>語義分割主要的思想為</a:t>
                      </a:r>
                      <a:endParaRPr lang="en-US" altLang="zh-TW" sz="1400" kern="1200" dirty="0" smtClean="0">
                        <a:solidFill>
                          <a:schemeClr val="tx1"/>
                        </a:solidFill>
                        <a:effectLst/>
                        <a:latin typeface="+mn-lt"/>
                        <a:ea typeface="+mn-ea"/>
                        <a:cs typeface="+mn-cs"/>
                      </a:endParaRPr>
                    </a:p>
                    <a:p>
                      <a:r>
                        <a:rPr lang="en-US" altLang="zh-TW" sz="1400" kern="1200" dirty="0" smtClean="0">
                          <a:solidFill>
                            <a:schemeClr val="tx1"/>
                          </a:solidFill>
                          <a:effectLst/>
                          <a:latin typeface="+mn-lt"/>
                          <a:ea typeface="+mn-ea"/>
                          <a:cs typeface="+mn-cs"/>
                        </a:rPr>
                        <a:t>Fully Convolutional Networks(FCN)</a:t>
                      </a:r>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施旻岳</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3475701613"/>
              </p:ext>
            </p:extLst>
          </p:nvPr>
        </p:nvGraphicFramePr>
        <p:xfrm>
          <a:off x="871788" y="1899727"/>
          <a:ext cx="6377544" cy="115824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370840">
                <a:tc>
                  <a:txBody>
                    <a:bodyPr/>
                    <a:lstStyle/>
                    <a:p>
                      <a:r>
                        <a:rPr lang="zh-TW" altLang="zh-TW" sz="1400" kern="1200" dirty="0" smtClean="0">
                          <a:solidFill>
                            <a:schemeClr val="tx1"/>
                          </a:solidFill>
                          <a:effectLst/>
                          <a:latin typeface="+mn-lt"/>
                          <a:ea typeface="+mn-ea"/>
                          <a:cs typeface="+mn-cs"/>
                        </a:rPr>
                        <a:t>將</a:t>
                      </a:r>
                      <a:r>
                        <a:rPr lang="zh-TW" altLang="en-US" sz="1400" kern="1200" dirty="0" smtClean="0">
                          <a:solidFill>
                            <a:schemeClr val="tx1"/>
                          </a:solidFill>
                          <a:effectLst/>
                          <a:latin typeface="+mn-lt"/>
                          <a:ea typeface="+mn-ea"/>
                          <a:cs typeface="+mn-cs"/>
                        </a:rPr>
                        <a:t>神經網路的</a:t>
                      </a:r>
                      <a:r>
                        <a:rPr lang="zh-TW" altLang="zh-TW" sz="1400" kern="1200" dirty="0" smtClean="0">
                          <a:solidFill>
                            <a:schemeClr val="tx1"/>
                          </a:solidFill>
                          <a:effectLst/>
                          <a:latin typeface="+mn-lt"/>
                          <a:ea typeface="+mn-ea"/>
                          <a:cs typeface="+mn-cs"/>
                        </a:rPr>
                        <a:t>全連接層替換為卷積層。由於進行語義分割輸入的影像尺寸與輸出的影像尺寸必須為一樣，但卷積層的池化會使圖像尺寸縮小，於是</a:t>
                      </a:r>
                      <a:r>
                        <a:rPr lang="en-US" altLang="zh-TW" sz="1400" kern="1200" dirty="0" smtClean="0">
                          <a:solidFill>
                            <a:schemeClr val="tx1"/>
                          </a:solidFill>
                          <a:effectLst/>
                          <a:latin typeface="+mn-lt"/>
                          <a:ea typeface="+mn-ea"/>
                          <a:cs typeface="+mn-cs"/>
                        </a:rPr>
                        <a:t>FCN</a:t>
                      </a:r>
                      <a:r>
                        <a:rPr lang="zh-TW" altLang="zh-TW" sz="1400" kern="1200" dirty="0" smtClean="0">
                          <a:solidFill>
                            <a:schemeClr val="tx1"/>
                          </a:solidFill>
                          <a:effectLst/>
                          <a:latin typeface="+mn-lt"/>
                          <a:ea typeface="+mn-ea"/>
                          <a:cs typeface="+mn-cs"/>
                        </a:rPr>
                        <a:t>使用反卷積的操作，對縮小的圖片進行上採樣</a:t>
                      </a:r>
                      <a:r>
                        <a:rPr lang="en-US" altLang="zh-TW" sz="1400" kern="1200" dirty="0" smtClean="0">
                          <a:solidFill>
                            <a:schemeClr val="tx1"/>
                          </a:solidFill>
                          <a:effectLst/>
                          <a:latin typeface="+mn-lt"/>
                          <a:ea typeface="+mn-ea"/>
                          <a:cs typeface="+mn-cs"/>
                        </a:rPr>
                        <a:t>(</a:t>
                      </a:r>
                      <a:r>
                        <a:rPr lang="en-US" altLang="zh-TW" sz="1400" kern="1200" dirty="0" err="1" smtClean="0">
                          <a:solidFill>
                            <a:schemeClr val="tx1"/>
                          </a:solidFill>
                          <a:effectLst/>
                          <a:latin typeface="+mn-lt"/>
                          <a:ea typeface="+mn-ea"/>
                          <a:cs typeface="+mn-cs"/>
                        </a:rPr>
                        <a:t>upsampling</a:t>
                      </a:r>
                      <a:r>
                        <a:rPr lang="en-US" altLang="zh-TW" sz="1400" kern="1200" dirty="0" smtClean="0">
                          <a:solidFill>
                            <a:schemeClr val="tx1"/>
                          </a:solidFill>
                          <a:effectLst/>
                          <a:latin typeface="+mn-lt"/>
                          <a:ea typeface="+mn-ea"/>
                          <a:cs typeface="+mn-cs"/>
                        </a:rPr>
                        <a:t>)</a:t>
                      </a:r>
                      <a:r>
                        <a:rPr lang="zh-TW" altLang="zh-TW" sz="1400" kern="1200" dirty="0" smtClean="0">
                          <a:solidFill>
                            <a:schemeClr val="tx1"/>
                          </a:solidFill>
                          <a:effectLst/>
                          <a:latin typeface="+mn-lt"/>
                          <a:ea typeface="+mn-ea"/>
                          <a:cs typeface="+mn-cs"/>
                        </a:rPr>
                        <a:t>，直到與原來的輸入為相同的大小，簡單來說就是把池化後縮小的尺寸再放大回去</a:t>
                      </a:r>
                      <a:endParaRPr lang="zh-TW" altLang="en-US" b="0" cap="none" spc="0" dirty="0">
                        <a:ln>
                          <a:noFill/>
                        </a:ln>
                        <a:solidFill>
                          <a:schemeClr val="tx1"/>
                        </a:solidFill>
                        <a:effectLst/>
                      </a:endParaRPr>
                    </a:p>
                  </a:txBody>
                  <a:tcPr/>
                </a:tc>
                <a:tc>
                  <a:txBody>
                    <a:bodyPr/>
                    <a:lstStyle/>
                    <a:p>
                      <a:r>
                        <a:rPr lang="en-US" altLang="zh-TW" sz="1400" b="0" i="0" kern="1200" dirty="0" smtClean="0">
                          <a:solidFill>
                            <a:schemeClr val="tx1"/>
                          </a:solidFill>
                          <a:effectLst/>
                          <a:latin typeface="+mn-lt"/>
                          <a:ea typeface="+mn-ea"/>
                          <a:cs typeface="+mn-cs"/>
                        </a:rPr>
                        <a:t>Long, J</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(2015)</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a:t>
            </a:r>
            <a:r>
              <a:rPr lang="zh-TW" altLang="en-US" sz="2000" b="1" dirty="0" smtClean="0">
                <a:solidFill>
                  <a:srgbClr val="1B4367"/>
                </a:solidFill>
                <a:cs typeface="+mn-ea"/>
                <a:sym typeface="+mn-lt"/>
              </a:rPr>
              <a:t>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597913960"/>
              </p:ext>
            </p:extLst>
          </p:nvPr>
        </p:nvGraphicFramePr>
        <p:xfrm>
          <a:off x="870718" y="1446721"/>
          <a:ext cx="7402414" cy="2621280"/>
        </p:xfrm>
        <a:graphic>
          <a:graphicData uri="http://schemas.openxmlformats.org/drawingml/2006/table">
            <a:tbl>
              <a:tblPr firstRow="1" bandRow="1"/>
              <a:tblGrid>
                <a:gridCol w="1439100">
                  <a:extLst>
                    <a:ext uri="{9D8B030D-6E8A-4147-A177-3AD203B41FA5}">
                      <a16:colId xmlns:a16="http://schemas.microsoft.com/office/drawing/2014/main" xmlns="" val="1313235057"/>
                    </a:ext>
                  </a:extLst>
                </a:gridCol>
                <a:gridCol w="2365537">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i="0" u="none" strike="noStrike" cap="none" baseline="0" dirty="0">
                          <a:solidFill>
                            <a:schemeClr val="tx1"/>
                          </a:solidFill>
                          <a:effectLst/>
                          <a:latin typeface="Times New Roman" panose="02020603050405020304" pitchFamily="18" charset="0"/>
                          <a:ea typeface="標楷體" panose="03000509000000000000" pitchFamily="65" charset="-120"/>
                          <a:cs typeface="Arial"/>
                          <a:sym typeface="Arial"/>
                        </a:rPr>
                        <a:t>結果</a:t>
                      </a: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顯示有經過語義分割的模型訓練出來能保留較完整的特徵，但圖片也相對較為模糊。</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231106"/>
          </a:xfrm>
          <a:prstGeom prst="rect">
            <a:avLst/>
          </a:prstGeom>
          <a:noFill/>
          <a:ln w="9525">
            <a:noFill/>
            <a:miter/>
          </a:ln>
        </p:spPr>
        <p:txBody>
          <a:bodyPr wrap="square" lIns="0" tIns="0" rIns="0" bIns="0">
            <a:spAutoFit/>
          </a:bodyPr>
          <a:lstStyle/>
          <a:p>
            <a:r>
              <a:rPr lang="zh-TW" altLang="en-US" sz="1600" dirty="0" smtClean="0">
                <a:latin typeface="微軟正黑體" panose="020B0604030504040204" pitchFamily="34" charset="-120"/>
                <a:ea typeface="微軟正黑體" panose="020B0604030504040204" pitchFamily="34" charset="-120"/>
              </a:rPr>
              <a:t>由 </a:t>
            </a:r>
            <a:r>
              <a:rPr lang="en-US" altLang="zh-TW" sz="1600" dirty="0">
                <a:latin typeface="微軟正黑體" panose="020B0604030504040204" pitchFamily="34" charset="-120"/>
                <a:ea typeface="微軟正黑體" panose="020B0604030504040204" pitchFamily="34" charset="-120"/>
              </a:rPr>
              <a:t>Ian </a:t>
            </a:r>
            <a:r>
              <a:rPr lang="en-US" altLang="zh-TW" sz="1600" dirty="0" err="1" smtClean="0">
                <a:latin typeface="微軟正黑體" panose="020B0604030504040204" pitchFamily="34" charset="-120"/>
                <a:ea typeface="微軟正黑體" panose="020B0604030504040204" pitchFamily="34" charset="-120"/>
              </a:rPr>
              <a:t>Goodfellow</a:t>
            </a:r>
            <a:r>
              <a:rPr lang="en-US" altLang="zh-TW" sz="1600" dirty="0" smtClean="0">
                <a:latin typeface="微軟正黑體" panose="020B0604030504040204" pitchFamily="34" charset="-120"/>
                <a:ea typeface="微軟正黑體" panose="020B0604030504040204" pitchFamily="34" charset="-120"/>
              </a:rPr>
              <a:t>(2014)</a:t>
            </a:r>
            <a:r>
              <a:rPr lang="zh-TW" altLang="en-US" sz="1600" dirty="0" smtClean="0">
                <a:latin typeface="微軟正黑體" panose="020B0604030504040204" pitchFamily="34" charset="-120"/>
                <a:ea typeface="微軟正黑體" panose="020B0604030504040204" pitchFamily="34" charset="-120"/>
              </a:rPr>
              <a:t>所提出</a:t>
            </a:r>
            <a:endParaRPr lang="en-US" altLang="zh-TW" sz="1600" dirty="0" smtClean="0">
              <a:latin typeface="微軟正黑體" panose="020B0604030504040204" pitchFamily="34" charset="-120"/>
              <a:ea typeface="微軟正黑體" panose="020B0604030504040204" pitchFamily="34" charset="-120"/>
            </a:endParaRPr>
          </a:p>
          <a:p>
            <a:r>
              <a:rPr lang="zh-TW" altLang="en-US" sz="1600" dirty="0" smtClean="0">
                <a:latin typeface="微軟正黑體" panose="020B0604030504040204" pitchFamily="34" charset="-120"/>
                <a:ea typeface="微軟正黑體" panose="020B0604030504040204" pitchFamily="34" charset="-120"/>
              </a:rPr>
              <a:t>簡稱</a:t>
            </a:r>
            <a:r>
              <a:rPr lang="en-US" altLang="zh-TW" sz="1600" dirty="0" smtClean="0">
                <a:latin typeface="微軟正黑體" panose="020B0604030504040204" pitchFamily="34" charset="-120"/>
                <a:ea typeface="微軟正黑體" panose="020B0604030504040204" pitchFamily="34" charset="-120"/>
              </a:rPr>
              <a:t>GAN(Generative </a:t>
            </a:r>
            <a:r>
              <a:rPr lang="en-US" altLang="zh-TW" sz="1600" dirty="0">
                <a:latin typeface="微軟正黑體" panose="020B0604030504040204" pitchFamily="34" charset="-120"/>
                <a:ea typeface="微軟正黑體" panose="020B0604030504040204" pitchFamily="34" charset="-120"/>
              </a:rPr>
              <a:t>Adversarial </a:t>
            </a:r>
            <a:r>
              <a:rPr lang="en-US" altLang="zh-TW" sz="1600" dirty="0" smtClean="0">
                <a:latin typeface="微軟正黑體" panose="020B0604030504040204" pitchFamily="34" charset="-120"/>
                <a:ea typeface="微軟正黑體" panose="020B0604030504040204" pitchFamily="34" charset="-120"/>
              </a:rPr>
              <a:t>Network)</a:t>
            </a:r>
          </a:p>
          <a:p>
            <a:r>
              <a:rPr lang="zh-TW" altLang="en-US" sz="1600" dirty="0" smtClean="0">
                <a:latin typeface="微軟正黑體" panose="020B0604030504040204" pitchFamily="34" charset="-120"/>
                <a:ea typeface="微軟正黑體" panose="020B0604030504040204" pitchFamily="34" charset="-120"/>
              </a:rPr>
              <a:t>基本架構</a:t>
            </a:r>
            <a:r>
              <a:rPr lang="en-US" altLang="zh-TW" sz="1600" dirty="0" smtClean="0">
                <a:latin typeface="微軟正黑體" panose="020B0604030504040204" pitchFamily="34" charset="-120"/>
                <a:ea typeface="微軟正黑體" panose="020B0604030504040204" pitchFamily="34" charset="-120"/>
              </a:rPr>
              <a:t>:</a:t>
            </a:r>
          </a:p>
          <a:p>
            <a:r>
              <a:rPr lang="zh-TW" altLang="en-US" sz="1600" dirty="0" smtClean="0">
                <a:latin typeface="微軟正黑體" panose="020B0604030504040204" pitchFamily="34" charset="-120"/>
                <a:ea typeface="微軟正黑體" panose="020B0604030504040204" pitchFamily="34" charset="-120"/>
              </a:rPr>
              <a:t>生成器</a:t>
            </a:r>
            <a:r>
              <a:rPr lang="en-US" altLang="zh-TW" sz="1600" dirty="0" smtClean="0">
                <a:latin typeface="微軟正黑體" panose="020B0604030504040204" pitchFamily="34" charset="-120"/>
                <a:ea typeface="微軟正黑體" panose="020B0604030504040204" pitchFamily="34" charset="-120"/>
              </a:rPr>
              <a:t>(Generator)</a:t>
            </a:r>
          </a:p>
          <a:p>
            <a:r>
              <a:rPr lang="zh-TW" altLang="en-US" sz="1600" dirty="0" smtClean="0">
                <a:latin typeface="微軟正黑體" panose="020B0604030504040204" pitchFamily="34" charset="-120"/>
                <a:ea typeface="微軟正黑體" panose="020B0604030504040204" pitchFamily="34" charset="-120"/>
              </a:rPr>
              <a:t>判別器</a:t>
            </a:r>
            <a:r>
              <a:rPr lang="en-US" altLang="zh-TW" sz="1600" dirty="0" smtClean="0">
                <a:latin typeface="微軟正黑體" panose="020B0604030504040204" pitchFamily="34" charset="-120"/>
                <a:ea typeface="微軟正黑體" panose="020B0604030504040204" pitchFamily="34" charset="-120"/>
              </a:rPr>
              <a:t>(Discriminator)</a:t>
            </a:r>
            <a:endParaRPr lang="zh-TW" altLang="zh-TW" sz="1600" dirty="0">
              <a:latin typeface="微軟正黑體" panose="020B0604030504040204" pitchFamily="34" charset="-120"/>
              <a:ea typeface="微軟正黑體" panose="020B0604030504040204" pitchFamily="34" charset="-120"/>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98488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生成器由潛在空間取樣隨機數列</a:t>
            </a:r>
            <a:r>
              <a:rPr lang="en-US" altLang="zh-TW" sz="1600" dirty="0"/>
              <a:t>z</a:t>
            </a:r>
            <a:r>
              <a:rPr lang="zh-TW" altLang="zh-TW" sz="1600" dirty="0"/>
              <a:t>做為第一次的輸入接著生成圖片，再將生成出來的圖片輸入到判別</a:t>
            </a:r>
            <a:r>
              <a:rPr lang="zh-TW" altLang="zh-TW" sz="1600" dirty="0" smtClean="0"/>
              <a:t>器</a:t>
            </a:r>
            <a:endParaRPr lang="en-US" altLang="zh-TW" sz="1600" dirty="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a:t>生成</a:t>
            </a:r>
            <a:r>
              <a:rPr lang="zh-TW" altLang="en-US" sz="1600" dirty="0" smtClean="0"/>
              <a:t>器使用自動編碼器</a:t>
            </a:r>
            <a:r>
              <a:rPr lang="en-US" altLang="zh-TW" sz="1600" dirty="0" smtClean="0"/>
              <a:t>(</a:t>
            </a:r>
            <a:r>
              <a:rPr lang="en-US" altLang="zh-TW" sz="1600" dirty="0" err="1"/>
              <a:t>Autoencoder</a:t>
            </a:r>
            <a:r>
              <a:rPr lang="en-US" altLang="zh-TW" sz="1600" dirty="0" smtClean="0"/>
              <a:t>)</a:t>
            </a:r>
            <a:endParaRPr lang="zh-TW" altLang="zh-TW" sz="1600"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231106"/>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由編碼器</a:t>
            </a:r>
            <a:r>
              <a:rPr lang="en-US" altLang="zh-TW" sz="1600" dirty="0"/>
              <a:t>(encoder)</a:t>
            </a:r>
            <a:r>
              <a:rPr lang="zh-TW" altLang="zh-TW" sz="1600" dirty="0"/>
              <a:t>與解碼器</a:t>
            </a:r>
            <a:r>
              <a:rPr lang="en-US" altLang="zh-TW" sz="1600" dirty="0"/>
              <a:t>(decoder)</a:t>
            </a:r>
            <a:r>
              <a:rPr lang="zh-TW" altLang="zh-TW" sz="1600" dirty="0"/>
              <a:t>所</a:t>
            </a:r>
            <a:r>
              <a:rPr lang="zh-TW" altLang="zh-TW" sz="1600" dirty="0" smtClean="0"/>
              <a:t>組成</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編碼器</a:t>
            </a:r>
            <a:r>
              <a:rPr lang="en-US" altLang="zh-TW" sz="1600" dirty="0" smtClean="0"/>
              <a:t>:</a:t>
            </a:r>
            <a:r>
              <a:rPr lang="zh-TW" altLang="en-US" sz="1600" dirty="0" smtClean="0"/>
              <a:t>將高維資料壓縮為低維資料</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解碼器</a:t>
            </a:r>
            <a:r>
              <a:rPr lang="en-US" altLang="zh-TW" sz="1600" dirty="0" smtClean="0"/>
              <a:t>:</a:t>
            </a:r>
            <a:r>
              <a:rPr lang="zh-TW" altLang="en-US" sz="1600" dirty="0" smtClean="0"/>
              <a:t>將低微度資料解壓縮回原始維度</a:t>
            </a:r>
            <a:endParaRPr lang="zh-TW" altLang="zh-TW" sz="1600"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為一個任意的神經網路，對於圖片的判別通常使用</a:t>
            </a:r>
            <a:r>
              <a:rPr lang="zh-TW" altLang="en-US" sz="1600" dirty="0"/>
              <a:t>卷</a:t>
            </a:r>
            <a:r>
              <a:rPr lang="zh-TW" altLang="en-US" sz="1600" dirty="0" smtClean="0"/>
              <a:t>積神經網路</a:t>
            </a:r>
            <a:r>
              <a:rPr lang="en-US" altLang="zh-TW" sz="1600" dirty="0" smtClean="0"/>
              <a:t>(CNN)</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zh-TW" sz="1600" dirty="0" smtClean="0"/>
              <a:t>判別</a:t>
            </a:r>
            <a:r>
              <a:rPr lang="zh-TW" altLang="zh-TW" sz="1600" dirty="0"/>
              <a:t>器會回傳一個</a:t>
            </a:r>
            <a:r>
              <a:rPr lang="zh-TW" altLang="zh-TW" sz="1600" dirty="0" smtClean="0"/>
              <a:t>分數給</a:t>
            </a:r>
            <a:r>
              <a:rPr lang="zh-TW" altLang="zh-TW" sz="1600" dirty="0"/>
              <a:t>生成器，分數越大代表輸入的假圖片越接近真實的照片，生成器接收到分數之後調整參數繼續改良生成圖片，再輸入至判別器回傳</a:t>
            </a:r>
            <a:r>
              <a:rPr lang="zh-TW" altLang="zh-TW" sz="1600" dirty="0" smtClean="0"/>
              <a:t>結果</a:t>
            </a:r>
            <a:endParaRPr lang="en-US" altLang="zh-TW" sz="1600" dirty="0" smtClean="0"/>
          </a:p>
          <a:p>
            <a:pPr marL="285750" indent="-285750">
              <a:buFont typeface="Wingdings" panose="05000000000000000000" pitchFamily="2" charset="2"/>
              <a:buChar char="Ø"/>
            </a:pPr>
            <a:endParaRPr lang="en-US" altLang="zh-TW" sz="1600"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sz="1600" dirty="0" smtClean="0"/>
              <a:t>Mirza Mehdi(2014)</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條件式生成對抗網路能夠在</a:t>
            </a:r>
            <a:r>
              <a:rPr lang="en-US" altLang="zh-TW" sz="1600" dirty="0"/>
              <a:t>GAN</a:t>
            </a:r>
            <a:r>
              <a:rPr lang="zh-TW" altLang="zh-TW" sz="1600" dirty="0"/>
              <a:t>訓練時加上一</a:t>
            </a:r>
            <a:r>
              <a:rPr lang="zh-TW" altLang="zh-TW" sz="1600" dirty="0" smtClean="0"/>
              <a:t>組</a:t>
            </a:r>
            <a:r>
              <a:rPr lang="zh-TW" altLang="en-US" sz="1600" dirty="0" smtClean="0"/>
              <a:t>輔助</a:t>
            </a:r>
            <a:r>
              <a:rPr lang="zh-TW" altLang="zh-TW" sz="1600" dirty="0" smtClean="0"/>
              <a:t>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smtClean="0"/>
              <a:t>判別器要</a:t>
            </a:r>
            <a:r>
              <a:rPr lang="zh-TW" altLang="zh-TW" sz="1600" dirty="0"/>
              <a:t>判別輸入圖片的真實度以及圖片與輔助</a:t>
            </a:r>
            <a:r>
              <a:rPr lang="zh-TW" altLang="zh-TW" sz="1600" dirty="0" smtClean="0"/>
              <a:t>條件是否</a:t>
            </a:r>
            <a:r>
              <a:rPr lang="zh-TW" altLang="zh-TW" sz="1600" dirty="0"/>
              <a:t>湊成一對，如果同時達到此目標那判別器的回傳</a:t>
            </a:r>
            <a:r>
              <a:rPr lang="zh-TW" altLang="zh-TW" sz="1600" dirty="0" smtClean="0"/>
              <a:t>分數</a:t>
            </a:r>
            <a:r>
              <a:rPr lang="zh-TW" altLang="en-US" sz="1600" dirty="0" smtClean="0"/>
              <a:t>才</a:t>
            </a:r>
            <a:r>
              <a:rPr lang="zh-TW" altLang="zh-TW" sz="1600" dirty="0" smtClean="0"/>
              <a:t>會</a:t>
            </a:r>
            <a:r>
              <a:rPr lang="zh-TW" altLang="zh-TW" sz="1600" dirty="0"/>
              <a:t>越高。</a:t>
            </a:r>
            <a:endParaRPr lang="en-US" altLang="zh-TW" sz="1600"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a:t>
            </a:r>
            <a:r>
              <a:rPr lang="zh-TW" altLang="en-US" sz="2000" b="1" dirty="0" smtClean="0">
                <a:solidFill>
                  <a:srgbClr val="1B4367"/>
                </a:solidFill>
                <a:cs typeface="+mn-ea"/>
                <a:sym typeface="+mn-lt"/>
              </a:rPr>
              <a:t>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3085956499"/>
              </p:ext>
            </p:extLst>
          </p:nvPr>
        </p:nvGraphicFramePr>
        <p:xfrm>
          <a:off x="871788" y="1648057"/>
          <a:ext cx="7835294" cy="283464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en-US" altLang="zh-TW" sz="12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為基礎將圖片當成輔助條件，並實現將原圖轉換為另一種表示，如將白天轉換為夜晚，將草圖轉換為照片，將衛星轉換為地圖，也提出了新的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圖像翻譯</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723549"/>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由</a:t>
            </a:r>
            <a:r>
              <a:rPr lang="en-US" altLang="zh-TW" sz="1600" dirty="0" smtClean="0"/>
              <a:t>Isola(2017)</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smtClean="0"/>
              <a:t>以</a:t>
            </a:r>
            <a:r>
              <a:rPr lang="zh-TW" altLang="zh-TW" sz="1600" dirty="0" smtClean="0"/>
              <a:t>條件</a:t>
            </a:r>
            <a:r>
              <a:rPr lang="zh-TW" altLang="zh-TW" sz="1600" dirty="0"/>
              <a:t>式生成對抗</a:t>
            </a:r>
            <a:r>
              <a:rPr lang="zh-TW" altLang="zh-TW" sz="1600" dirty="0" smtClean="0"/>
              <a:t>網路</a:t>
            </a:r>
            <a:r>
              <a:rPr lang="zh-TW" altLang="en-US" sz="1600" dirty="0" smtClean="0"/>
              <a:t>為基礎，將圖片作為輔助條件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生成</a:t>
            </a:r>
            <a:r>
              <a:rPr lang="zh-TW" altLang="zh-TW" sz="1600" dirty="0" smtClean="0"/>
              <a:t>器採用</a:t>
            </a:r>
            <a:r>
              <a:rPr lang="en-US" altLang="zh-TW" sz="1600" dirty="0" smtClean="0"/>
              <a:t>U-Net</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a:t>判</a:t>
            </a:r>
            <a:r>
              <a:rPr lang="zh-TW" altLang="en-US" sz="1600" dirty="0" smtClean="0"/>
              <a:t>別器採用</a:t>
            </a:r>
            <a:r>
              <a:rPr lang="en-US" altLang="zh-TW" sz="1600" dirty="0" err="1" smtClean="0"/>
              <a:t>PatchGAN</a:t>
            </a:r>
            <a:endParaRPr lang="en-US" altLang="zh-TW" sz="1600"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1297467201"/>
              </p:ext>
            </p:extLst>
          </p:nvPr>
        </p:nvGraphicFramePr>
        <p:xfrm>
          <a:off x="1027773" y="1740543"/>
          <a:ext cx="6377544" cy="172411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17241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b="0" cap="none" spc="0" dirty="0" smtClean="0">
                          <a:ln>
                            <a:noFill/>
                          </a:ln>
                          <a:solidFill>
                            <a:schemeClr val="tx1"/>
                          </a:solidFill>
                          <a:effectLst/>
                          <a:latin typeface="+mn-ea"/>
                          <a:ea typeface="+mn-ea"/>
                        </a:rPr>
                        <a:t>U-net</a:t>
                      </a:r>
                      <a:r>
                        <a:rPr lang="zh-TW" altLang="en-US" sz="1600" b="0" cap="none" spc="0" dirty="0" smtClean="0">
                          <a:ln>
                            <a:noFill/>
                          </a:ln>
                          <a:solidFill>
                            <a:schemeClr val="tx1"/>
                          </a:solidFill>
                          <a:effectLst/>
                          <a:latin typeface="+mn-ea"/>
                          <a:ea typeface="+mn-ea"/>
                        </a:rPr>
                        <a:t>與傳統的自動編碼器結構相似，不同的點是</a:t>
                      </a:r>
                      <a:endParaRPr lang="en-US" altLang="zh-TW" sz="1600" b="0" cap="none" spc="0" dirty="0" smtClean="0">
                        <a:ln>
                          <a:noFill/>
                        </a:ln>
                        <a:solidFill>
                          <a:schemeClr val="tx1"/>
                        </a:solidFill>
                        <a:effectLst/>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dirty="0" smtClean="0">
                          <a:latin typeface="+mn-ea"/>
                          <a:ea typeface="+mn-ea"/>
                        </a:rPr>
                        <a:t>U-net </a:t>
                      </a:r>
                      <a:r>
                        <a:rPr lang="zh-TW" altLang="en-US" sz="1600" dirty="0" smtClean="0">
                          <a:latin typeface="+mn-ea"/>
                          <a:ea typeface="+mn-ea"/>
                        </a:rPr>
                        <a:t>為了使底層的特徵資訊更好的被保留下來，讓重建的過程比較 不會遺失重要資訊，增加了拼接的概念，將從 </a:t>
                      </a:r>
                      <a:r>
                        <a:rPr lang="en-US" altLang="zh-TW" sz="1600" dirty="0" err="1" smtClean="0">
                          <a:latin typeface="+mn-ea"/>
                          <a:ea typeface="+mn-ea"/>
                        </a:rPr>
                        <a:t>i</a:t>
                      </a:r>
                      <a:r>
                        <a:rPr lang="en-US" altLang="zh-TW" sz="1600" dirty="0" smtClean="0">
                          <a:latin typeface="+mn-ea"/>
                          <a:ea typeface="+mn-ea"/>
                        </a:rPr>
                        <a:t> </a:t>
                      </a:r>
                      <a:r>
                        <a:rPr lang="zh-TW" altLang="en-US" sz="1600" dirty="0" smtClean="0">
                          <a:latin typeface="+mn-ea"/>
                          <a:ea typeface="+mn-ea"/>
                        </a:rPr>
                        <a:t>層資訊跳過傳輸至 </a:t>
                      </a:r>
                      <a:r>
                        <a:rPr lang="en-US" altLang="zh-TW" sz="1600" dirty="0" smtClean="0">
                          <a:latin typeface="+mn-ea"/>
                          <a:ea typeface="+mn-ea"/>
                        </a:rPr>
                        <a:t>n-</a:t>
                      </a:r>
                      <a:r>
                        <a:rPr lang="en-US" altLang="zh-TW" sz="1600" dirty="0" err="1" smtClean="0">
                          <a:latin typeface="+mn-ea"/>
                          <a:ea typeface="+mn-ea"/>
                        </a:rPr>
                        <a:t>i</a:t>
                      </a:r>
                      <a:r>
                        <a:rPr lang="en-US" altLang="zh-TW" sz="1600" dirty="0" smtClean="0">
                          <a:latin typeface="+mn-ea"/>
                          <a:ea typeface="+mn-ea"/>
                        </a:rPr>
                        <a:t> </a:t>
                      </a:r>
                      <a:r>
                        <a:rPr lang="zh-TW" altLang="en-US" sz="1600" dirty="0" smtClean="0">
                          <a:latin typeface="+mn-ea"/>
                          <a:ea typeface="+mn-ea"/>
                        </a:rPr>
                        <a:t>層，其中 </a:t>
                      </a:r>
                      <a:r>
                        <a:rPr lang="en-US" altLang="zh-TW" sz="1600" dirty="0" smtClean="0">
                          <a:latin typeface="+mn-ea"/>
                          <a:ea typeface="+mn-ea"/>
                        </a:rPr>
                        <a:t>n </a:t>
                      </a:r>
                      <a:r>
                        <a:rPr lang="zh-TW" altLang="en-US" sz="1600" dirty="0" smtClean="0">
                          <a:latin typeface="+mn-ea"/>
                          <a:ea typeface="+mn-ea"/>
                        </a:rPr>
                        <a:t>是 總網路層數，即為每一層反卷積層的輸入都為</a:t>
                      </a:r>
                      <a:r>
                        <a:rPr lang="en-US" altLang="zh-TW" sz="1600" dirty="0" smtClean="0">
                          <a:latin typeface="+mn-ea"/>
                          <a:ea typeface="+mn-ea"/>
                        </a:rPr>
                        <a:t>:</a:t>
                      </a:r>
                      <a:r>
                        <a:rPr lang="zh-TW" altLang="en-US" sz="1600" dirty="0" smtClean="0">
                          <a:latin typeface="+mn-ea"/>
                          <a:ea typeface="+mn-ea"/>
                        </a:rPr>
                        <a:t>前一層的輸出加上與該層對稱的卷積層 的輸出</a:t>
                      </a:r>
                      <a:endParaRPr lang="zh-TW" altLang="en-US" sz="1600" b="0" cap="none" spc="0" dirty="0">
                        <a:ln>
                          <a:noFill/>
                        </a:ln>
                        <a:solidFill>
                          <a:schemeClr val="tx1"/>
                        </a:solidFill>
                        <a:effectLst/>
                        <a:latin typeface="+mn-ea"/>
                        <a:ea typeface="+mn-ea"/>
                      </a:endParaRPr>
                    </a:p>
                  </a:txBody>
                  <a:tcPr/>
                </a:tc>
                <a:tc>
                  <a:txBody>
                    <a:bodyPr/>
                    <a:lstStyle/>
                    <a:p>
                      <a:r>
                        <a:rPr lang="zh-TW" altLang="en-US" sz="1600" b="0" cap="none" spc="0" dirty="0" smtClean="0">
                          <a:ln>
                            <a:noFill/>
                          </a:ln>
                          <a:solidFill>
                            <a:schemeClr val="tx1"/>
                          </a:solidFill>
                          <a:effectLst/>
                          <a:latin typeface="+mn-ea"/>
                          <a:ea typeface="+mn-ea"/>
                          <a:cs typeface="Times New Roman" panose="02020603050405020304" pitchFamily="18" charset="0"/>
                        </a:rPr>
                        <a:t>林庭生 </a:t>
                      </a:r>
                      <a:r>
                        <a:rPr lang="en-US" altLang="zh-TW" sz="1600" b="0" cap="none" spc="0" dirty="0" smtClean="0">
                          <a:ln>
                            <a:noFill/>
                          </a:ln>
                          <a:solidFill>
                            <a:schemeClr val="tx1"/>
                          </a:solidFill>
                          <a:effectLst/>
                          <a:latin typeface="+mn-ea"/>
                          <a:ea typeface="+mn-ea"/>
                          <a:cs typeface="Times New Roman" panose="02020603050405020304" pitchFamily="18" charset="0"/>
                        </a:rPr>
                        <a:t>(2021)</a:t>
                      </a:r>
                      <a:endParaRPr lang="zh-TW" altLang="en-US" sz="1600" b="0" cap="none" spc="0" dirty="0">
                        <a:ln>
                          <a:noFill/>
                        </a:ln>
                        <a:solidFill>
                          <a:schemeClr val="tx1"/>
                        </a:solidFill>
                        <a:effectLst/>
                        <a:latin typeface="+mn-ea"/>
                        <a:ea typeface="+mn-ea"/>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540386460"/>
              </p:ext>
            </p:extLst>
          </p:nvPr>
        </p:nvGraphicFramePr>
        <p:xfrm>
          <a:off x="1027773" y="1740543"/>
          <a:ext cx="6377544" cy="172411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17241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dirty="0" err="1" smtClean="0"/>
                        <a:t>PatchGAN</a:t>
                      </a:r>
                      <a:r>
                        <a:rPr lang="en-US" altLang="zh-TW" sz="1600" dirty="0" smtClean="0"/>
                        <a:t> </a:t>
                      </a:r>
                      <a:r>
                        <a:rPr lang="zh-TW" altLang="en-US" sz="1600" dirty="0" smtClean="0"/>
                        <a:t>指的是判別器的網路架構，由 </a:t>
                      </a:r>
                      <a:r>
                        <a:rPr lang="en-US" altLang="zh-TW" sz="1600" dirty="0" smtClean="0"/>
                        <a:t>Isola(2017) </a:t>
                      </a:r>
                      <a:r>
                        <a:rPr lang="zh-TW" altLang="en-US" sz="1600" dirty="0" smtClean="0"/>
                        <a:t>等人所提出，此判別器會先將圖片切割成多張</a:t>
                      </a:r>
                      <a:r>
                        <a:rPr lang="en-US" altLang="zh-TW" sz="1600" dirty="0" smtClean="0"/>
                        <a:t>N*N</a:t>
                      </a:r>
                      <a:r>
                        <a:rPr lang="zh-TW" altLang="en-US" sz="1600" dirty="0" smtClean="0"/>
                        <a:t>大小的圖片，再分別判斷每一個區域的真假，最後取平均值做為判別器的輸出。</a:t>
                      </a:r>
                      <a:endParaRPr lang="zh-TW" altLang="en-US" sz="1600" b="0" cap="none" spc="0" dirty="0">
                        <a:ln>
                          <a:noFill/>
                        </a:ln>
                        <a:solidFill>
                          <a:schemeClr val="tx1"/>
                        </a:solidFill>
                        <a:effectLst/>
                        <a:latin typeface="+mn-ea"/>
                        <a:ea typeface="+mn-ea"/>
                      </a:endParaRPr>
                    </a:p>
                  </a:txBody>
                  <a:tcPr/>
                </a:tc>
                <a:tc>
                  <a:txBody>
                    <a:bodyPr/>
                    <a:lstStyle/>
                    <a:p>
                      <a:r>
                        <a:rPr lang="zh-TW" altLang="en-US" sz="1600" b="0" cap="none" spc="0" dirty="0" smtClean="0">
                          <a:ln>
                            <a:noFill/>
                          </a:ln>
                          <a:solidFill>
                            <a:schemeClr val="tx1"/>
                          </a:solidFill>
                          <a:effectLst/>
                          <a:latin typeface="+mn-ea"/>
                          <a:ea typeface="+mn-ea"/>
                          <a:cs typeface="Times New Roman" panose="02020603050405020304" pitchFamily="18" charset="0"/>
                        </a:rPr>
                        <a:t>林庭生 </a:t>
                      </a:r>
                      <a:r>
                        <a:rPr lang="en-US" altLang="zh-TW" sz="1600" b="0" cap="none" spc="0" dirty="0" smtClean="0">
                          <a:ln>
                            <a:noFill/>
                          </a:ln>
                          <a:solidFill>
                            <a:schemeClr val="tx1"/>
                          </a:solidFill>
                          <a:effectLst/>
                          <a:latin typeface="+mn-ea"/>
                          <a:ea typeface="+mn-ea"/>
                          <a:cs typeface="Times New Roman" panose="02020603050405020304" pitchFamily="18" charset="0"/>
                        </a:rPr>
                        <a:t>(2021)</a:t>
                      </a:r>
                      <a:endParaRPr lang="zh-TW" altLang="en-US" sz="1600" b="0" cap="none" spc="0" dirty="0">
                        <a:ln>
                          <a:noFill/>
                        </a:ln>
                        <a:solidFill>
                          <a:schemeClr val="tx1"/>
                        </a:solidFill>
                        <a:effectLst/>
                        <a:latin typeface="+mn-ea"/>
                        <a:ea typeface="+mn-ea"/>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3511899369"/>
              </p:ext>
            </p:extLst>
          </p:nvPr>
        </p:nvGraphicFramePr>
        <p:xfrm>
          <a:off x="1027773" y="1740543"/>
          <a:ext cx="6377544" cy="155448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14137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b="0" cap="none" spc="0" dirty="0" smtClean="0">
                          <a:ln>
                            <a:noFill/>
                          </a:ln>
                          <a:solidFill>
                            <a:schemeClr val="tx1"/>
                          </a:solidFill>
                          <a:effectLst/>
                          <a:latin typeface="+mn-ea"/>
                          <a:ea typeface="+mn-ea"/>
                        </a:rPr>
                        <a:t>引導影像濾波器為一種能將影像保持平滑或是銳化的濾波器。</a:t>
                      </a:r>
                      <a:endParaRPr lang="en-US" altLang="zh-TW" sz="1600" b="0" cap="none" spc="0" dirty="0" smtClean="0">
                        <a:ln>
                          <a:noFill/>
                        </a:ln>
                        <a:solidFill>
                          <a:schemeClr val="tx1"/>
                        </a:solidFill>
                        <a:effectLst/>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b="0" cap="none" spc="0" dirty="0" smtClean="0">
                          <a:ln>
                            <a:noFill/>
                          </a:ln>
                          <a:solidFill>
                            <a:schemeClr val="tx1"/>
                          </a:solidFill>
                          <a:effectLst/>
                          <a:latin typeface="+mn-ea"/>
                          <a:ea typeface="+mn-ea"/>
                        </a:rPr>
                        <a:t>引導影像濾波器即為一個需要引導圖的濾波器，引導濾波器的運作方式為通過一張引導圖對初始影像</a:t>
                      </a:r>
                      <a:r>
                        <a:rPr lang="en-US" altLang="zh-TW" sz="1600" b="0" cap="none" spc="0" dirty="0" smtClean="0">
                          <a:ln>
                            <a:noFill/>
                          </a:ln>
                          <a:solidFill>
                            <a:schemeClr val="tx1"/>
                          </a:solidFill>
                          <a:effectLst/>
                          <a:latin typeface="+mn-ea"/>
                          <a:ea typeface="+mn-ea"/>
                        </a:rPr>
                        <a:t>p(</a:t>
                      </a:r>
                      <a:r>
                        <a:rPr lang="zh-TW" altLang="en-US" sz="1600" b="0" cap="none" spc="0" dirty="0" smtClean="0">
                          <a:ln>
                            <a:noFill/>
                          </a:ln>
                          <a:solidFill>
                            <a:schemeClr val="tx1"/>
                          </a:solidFill>
                          <a:effectLst/>
                          <a:latin typeface="+mn-ea"/>
                          <a:ea typeface="+mn-ea"/>
                        </a:rPr>
                        <a:t>輸入影像</a:t>
                      </a:r>
                      <a:r>
                        <a:rPr lang="en-US" altLang="zh-TW" sz="1600" b="0" cap="none" spc="0" dirty="0" smtClean="0">
                          <a:ln>
                            <a:noFill/>
                          </a:ln>
                          <a:solidFill>
                            <a:schemeClr val="tx1"/>
                          </a:solidFill>
                          <a:effectLst/>
                          <a:latin typeface="+mn-ea"/>
                          <a:ea typeface="+mn-ea"/>
                        </a:rPr>
                        <a:t>)</a:t>
                      </a:r>
                      <a:r>
                        <a:rPr lang="zh-TW" altLang="en-US" sz="1600" b="0" cap="none" spc="0" dirty="0" smtClean="0">
                          <a:ln>
                            <a:noFill/>
                          </a:ln>
                          <a:solidFill>
                            <a:schemeClr val="tx1"/>
                          </a:solidFill>
                          <a:effectLst/>
                          <a:latin typeface="+mn-ea"/>
                          <a:ea typeface="+mn-ea"/>
                        </a:rPr>
                        <a:t>進行濾波的處理，使得最終輸出的影像大致上與初始影像</a:t>
                      </a:r>
                      <a:r>
                        <a:rPr lang="en-US" altLang="zh-TW" sz="1600" b="0" cap="none" spc="0" dirty="0" smtClean="0">
                          <a:ln>
                            <a:noFill/>
                          </a:ln>
                          <a:solidFill>
                            <a:schemeClr val="tx1"/>
                          </a:solidFill>
                          <a:effectLst/>
                          <a:latin typeface="+mn-ea"/>
                          <a:ea typeface="+mn-ea"/>
                        </a:rPr>
                        <a:t>p</a:t>
                      </a:r>
                      <a:r>
                        <a:rPr lang="zh-TW" altLang="en-US" sz="1600" b="0" cap="none" spc="0" dirty="0" smtClean="0">
                          <a:ln>
                            <a:noFill/>
                          </a:ln>
                          <a:solidFill>
                            <a:schemeClr val="tx1"/>
                          </a:solidFill>
                          <a:effectLst/>
                          <a:latin typeface="+mn-ea"/>
                          <a:ea typeface="+mn-ea"/>
                        </a:rPr>
                        <a:t>相似，但紋理部分與引導圖相似。</a:t>
                      </a:r>
                      <a:endParaRPr lang="en-US" altLang="zh-TW" sz="1600" b="0" cap="none" spc="0" dirty="0" smtClean="0">
                        <a:ln>
                          <a:noFill/>
                        </a:ln>
                        <a:solidFill>
                          <a:schemeClr val="tx1"/>
                        </a:solidFill>
                        <a:effectLst/>
                        <a:latin typeface="+mn-ea"/>
                        <a:ea typeface="+mn-ea"/>
                      </a:endParaRPr>
                    </a:p>
                  </a:txBody>
                  <a:tcPr/>
                </a:tc>
                <a:tc>
                  <a:txBody>
                    <a:bodyPr/>
                    <a:lstStyle/>
                    <a:p>
                      <a:r>
                        <a:rPr lang="en-US" altLang="zh-TW" sz="1400" kern="1200" dirty="0" err="1" smtClean="0">
                          <a:solidFill>
                            <a:schemeClr val="tx1"/>
                          </a:solidFill>
                          <a:effectLst/>
                          <a:latin typeface="+mn-lt"/>
                          <a:ea typeface="+mn-ea"/>
                          <a:cs typeface="+mn-cs"/>
                        </a:rPr>
                        <a:t>Kaiming</a:t>
                      </a:r>
                      <a:r>
                        <a:rPr lang="zh-TW" altLang="en-US" sz="1400" kern="1200" dirty="0" smtClean="0">
                          <a:solidFill>
                            <a:schemeClr val="tx1"/>
                          </a:solidFill>
                          <a:effectLst/>
                          <a:latin typeface="+mn-lt"/>
                          <a:ea typeface="+mn-ea"/>
                          <a:cs typeface="+mn-cs"/>
                        </a:rPr>
                        <a:t> </a:t>
                      </a:r>
                      <a:r>
                        <a:rPr lang="en-US" altLang="zh-TW" sz="1400" kern="1200" dirty="0" smtClean="0">
                          <a:solidFill>
                            <a:schemeClr val="tx1"/>
                          </a:solidFill>
                          <a:effectLst/>
                          <a:latin typeface="+mn-lt"/>
                          <a:ea typeface="+mn-ea"/>
                          <a:cs typeface="+mn-cs"/>
                        </a:rPr>
                        <a:t>He</a:t>
                      </a:r>
                    </a:p>
                    <a:p>
                      <a:r>
                        <a:rPr lang="en-US" altLang="zh-TW" sz="1600" b="0" cap="none" spc="0" dirty="0" smtClean="0">
                          <a:ln>
                            <a:noFill/>
                          </a:ln>
                          <a:solidFill>
                            <a:schemeClr val="tx1"/>
                          </a:solidFill>
                          <a:effectLst/>
                          <a:latin typeface="+mn-ea"/>
                          <a:ea typeface="+mn-ea"/>
                          <a:cs typeface="Times New Roman" panose="02020603050405020304" pitchFamily="18" charset="0"/>
                        </a:rPr>
                        <a:t>(2017)</a:t>
                      </a:r>
                      <a:endParaRPr lang="zh-TW" altLang="en-US" sz="1600" b="0" cap="none" spc="0" dirty="0">
                        <a:ln>
                          <a:noFill/>
                        </a:ln>
                        <a:solidFill>
                          <a:schemeClr val="tx1"/>
                        </a:solidFill>
                        <a:effectLst/>
                        <a:latin typeface="+mn-ea"/>
                        <a:ea typeface="+mn-ea"/>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引導影像濾波器實際應用圖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3824635536"/>
              </p:ext>
            </p:extLst>
          </p:nvPr>
        </p:nvGraphicFramePr>
        <p:xfrm>
          <a:off x="871788" y="1648057"/>
          <a:ext cx="7835294" cy="231648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，結果顯示去霧效果以加入影島濾波層的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026" name="Picture 2" descr="系統架構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374" y="1916500"/>
            <a:ext cx="40989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zh-TW" sz="1600" dirty="0">
                <a:latin typeface="+mn-ea"/>
                <a:cs typeface="Times New Roman" panose="02020603050405020304" pitchFamily="18" charset="0"/>
              </a:rPr>
              <a:t>以</a:t>
            </a:r>
            <a:r>
              <a:rPr lang="en-US" altLang="zh-TW" sz="1600" dirty="0">
                <a:latin typeface="+mn-ea"/>
                <a:cs typeface="Times New Roman" panose="02020603050405020304" pitchFamily="18" charset="0"/>
              </a:rPr>
              <a:t>google</a:t>
            </a:r>
            <a:r>
              <a:rPr lang="zh-TW" altLang="zh-TW" sz="1600" dirty="0" smtClean="0">
                <a:latin typeface="+mn-ea"/>
                <a:cs typeface="Times New Roman" panose="02020603050405020304" pitchFamily="18" charset="0"/>
              </a:rPr>
              <a:t>搜尋</a:t>
            </a:r>
            <a:r>
              <a:rPr lang="en-US" altLang="zh-TW" sz="1600" dirty="0" smtClean="0">
                <a:latin typeface="+mn-ea"/>
                <a:cs typeface="Times New Roman" panose="02020603050405020304" pitchFamily="18" charset="0"/>
              </a:rPr>
              <a:t>”</a:t>
            </a:r>
            <a:r>
              <a:rPr lang="zh-TW" altLang="zh-TW" sz="1600" dirty="0">
                <a:latin typeface="+mn-ea"/>
                <a:cs typeface="Times New Roman" panose="02020603050405020304" pitchFamily="18" charset="0"/>
              </a:rPr>
              <a:t>三維模型</a:t>
            </a:r>
            <a:r>
              <a:rPr lang="zh-TW" altLang="zh-TW" sz="1600" dirty="0" smtClean="0">
                <a:latin typeface="+mn-ea"/>
                <a:cs typeface="Times New Roman" panose="02020603050405020304" pitchFamily="18" charset="0"/>
              </a:rPr>
              <a:t>與真實</a:t>
            </a:r>
            <a:r>
              <a:rPr lang="zh-TW" altLang="zh-TW" sz="1600" dirty="0">
                <a:latin typeface="+mn-ea"/>
                <a:cs typeface="Times New Roman" panose="02020603050405020304" pitchFamily="18" charset="0"/>
              </a:rPr>
              <a:t>照片對比</a:t>
            </a:r>
            <a:r>
              <a:rPr lang="en-US" altLang="zh-TW" sz="1600" dirty="0">
                <a:latin typeface="+mn-ea"/>
                <a:cs typeface="Times New Roman" panose="02020603050405020304" pitchFamily="18" charset="0"/>
              </a:rPr>
              <a:t>”</a:t>
            </a:r>
            <a:r>
              <a:rPr lang="zh-TW" altLang="zh-TW" sz="1600" dirty="0">
                <a:latin typeface="+mn-ea"/>
                <a:cs typeface="Times New Roman" panose="02020603050405020304" pitchFamily="18" charset="0"/>
              </a:rPr>
              <a:t>、</a:t>
            </a:r>
            <a:r>
              <a:rPr lang="en-US" altLang="zh-TW" sz="1600" dirty="0">
                <a:latin typeface="+mn-ea"/>
                <a:cs typeface="Times New Roman" panose="02020603050405020304" pitchFamily="18" charset="0"/>
              </a:rPr>
              <a:t>”3D</a:t>
            </a:r>
            <a:r>
              <a:rPr lang="zh-TW" altLang="zh-TW" sz="1600" dirty="0">
                <a:latin typeface="+mn-ea"/>
                <a:cs typeface="Times New Roman" panose="02020603050405020304" pitchFamily="18" charset="0"/>
              </a:rPr>
              <a:t>模型與真實照片</a:t>
            </a:r>
            <a:r>
              <a:rPr lang="en-US" altLang="zh-TW" sz="1600" dirty="0">
                <a:latin typeface="+mn-ea"/>
                <a:cs typeface="Times New Roman" panose="02020603050405020304" pitchFamily="18" charset="0"/>
              </a:rPr>
              <a:t>”</a:t>
            </a:r>
            <a:r>
              <a:rPr lang="zh-TW" altLang="zh-TW" sz="1600" dirty="0" smtClean="0">
                <a:latin typeface="+mn-ea"/>
                <a:cs typeface="Times New Roman" panose="02020603050405020304" pitchFamily="18" charset="0"/>
              </a:rPr>
              <a:t>等關鍵字</a:t>
            </a:r>
            <a:endParaRPr lang="en-US" altLang="zh-TW" sz="1600" dirty="0" smtClean="0">
              <a:latin typeface="+mn-ea"/>
              <a:cs typeface="Times New Roman" panose="02020603050405020304" pitchFamily="18" charset="0"/>
            </a:endParaRPr>
          </a:p>
          <a:p>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sz="1600" dirty="0" smtClean="0">
                <a:latin typeface="+mn-ea"/>
                <a:cs typeface="Times New Roman" panose="02020603050405020304" pitchFamily="18" charset="0"/>
              </a:rPr>
              <a:t>與</a:t>
            </a:r>
            <a:r>
              <a:rPr lang="zh-TW" altLang="zh-TW" sz="1600" dirty="0">
                <a:latin typeface="+mn-ea"/>
                <a:cs typeface="Times New Roman" panose="02020603050405020304" pitchFamily="18" charset="0"/>
              </a:rPr>
              <a:t>桃園市某設計公司</a:t>
            </a:r>
            <a:r>
              <a:rPr lang="zh-TW" altLang="zh-TW" sz="1600" dirty="0" smtClean="0">
                <a:latin typeface="+mn-ea"/>
                <a:cs typeface="Times New Roman" panose="02020603050405020304" pitchFamily="18" charset="0"/>
              </a:rPr>
              <a:t>合作</a:t>
            </a:r>
            <a:endParaRPr lang="zh-TW" altLang="en-US" sz="1600"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cs typeface="Times New Roman" panose="02020603050405020304" pitchFamily="18" charset="0"/>
              </a:rPr>
              <a:t>採用</a:t>
            </a:r>
            <a:r>
              <a:rPr lang="en-US" altLang="zh-TW" sz="1600" dirty="0" err="1" smtClean="0"/>
              <a:t>FastFCN</a:t>
            </a:r>
            <a:r>
              <a:rPr lang="zh-TW" altLang="en-US" sz="1600" dirty="0" smtClean="0"/>
              <a:t>進行</a:t>
            </a:r>
            <a:r>
              <a:rPr lang="zh-TW" altLang="en-US" sz="1600" dirty="0" smtClean="0">
                <a:latin typeface="+mn-ea"/>
                <a:cs typeface="Times New Roman" panose="02020603050405020304" pitchFamily="18" charset="0"/>
              </a:rPr>
              <a:t>語義分割，萃取出前景，增強資料集</a:t>
            </a:r>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smtClean="0"/>
              <a:t>將圖片</a:t>
            </a:r>
            <a:r>
              <a:rPr lang="zh-TW" altLang="zh-TW" sz="1600" dirty="0" smtClean="0"/>
              <a:t>左右</a:t>
            </a:r>
            <a:r>
              <a:rPr lang="zh-TW" altLang="zh-TW" sz="1600" dirty="0"/>
              <a:t>翻轉、逆時針旋轉以及順時針</a:t>
            </a:r>
            <a:r>
              <a:rPr lang="zh-TW" altLang="zh-TW" sz="1600" dirty="0" smtClean="0"/>
              <a:t>旋轉</a:t>
            </a:r>
            <a:endParaRPr lang="zh-TW" altLang="en-US" sz="1600"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569660"/>
          </a:xfrm>
          <a:prstGeom prst="rect">
            <a:avLst/>
          </a:prstGeom>
        </p:spPr>
        <p:txBody>
          <a:bodyPr wrap="square">
            <a:spAutoFit/>
          </a:bodyPr>
          <a:lstStyle/>
          <a:p>
            <a:pPr marL="342900" indent="-342900">
              <a:buFont typeface="+mj-lt"/>
              <a:buAutoNum type="arabicPeriod"/>
            </a:pPr>
            <a:r>
              <a:rPr lang="en-US" altLang="zh-TW" sz="1600" dirty="0"/>
              <a:t>GitHub</a:t>
            </a:r>
            <a:r>
              <a:rPr lang="zh-TW" altLang="zh-TW" sz="1600" dirty="0"/>
              <a:t>上所提供的</a:t>
            </a:r>
            <a:r>
              <a:rPr lang="en-US" altLang="zh-TW" sz="1600" dirty="0" err="1"/>
              <a:t>FastFCN</a:t>
            </a:r>
            <a:r>
              <a:rPr lang="zh-TW" altLang="zh-TW" sz="1600" dirty="0"/>
              <a:t>的預訓練模型，且該模型使用的資料集為</a:t>
            </a:r>
            <a:r>
              <a:rPr lang="en-US" altLang="zh-TW" sz="1600" dirty="0">
                <a:solidFill>
                  <a:srgbClr val="FF0000"/>
                </a:solidFill>
              </a:rPr>
              <a:t>ADE20K</a:t>
            </a:r>
            <a:r>
              <a:rPr lang="zh-TW" altLang="zh-TW" sz="1600" dirty="0"/>
              <a:t>，</a:t>
            </a:r>
            <a:r>
              <a:rPr lang="en-US" altLang="zh-TW" sz="1600" dirty="0">
                <a:solidFill>
                  <a:srgbClr val="FF0000"/>
                </a:solidFill>
              </a:rPr>
              <a:t>ADE20K</a:t>
            </a:r>
            <a:r>
              <a:rPr lang="zh-TW" altLang="zh-TW" sz="1600" dirty="0"/>
              <a:t>的資料集擁有超過</a:t>
            </a:r>
            <a:r>
              <a:rPr lang="en-US" altLang="zh-TW" sz="1600" dirty="0"/>
              <a:t>27000</a:t>
            </a:r>
            <a:r>
              <a:rPr lang="zh-TW" altLang="zh-TW" sz="1600" dirty="0"/>
              <a:t>張圖片，其中</a:t>
            </a:r>
            <a:r>
              <a:rPr lang="en-US" altLang="zh-TW" sz="1600" dirty="0"/>
              <a:t>25000</a:t>
            </a:r>
            <a:r>
              <a:rPr lang="zh-TW" altLang="zh-TW" sz="1600" dirty="0"/>
              <a:t>張是訓練用的資料，</a:t>
            </a:r>
            <a:r>
              <a:rPr lang="en-US" altLang="zh-TW" sz="1600" dirty="0"/>
              <a:t>2000</a:t>
            </a:r>
            <a:r>
              <a:rPr lang="zh-TW" altLang="zh-TW" sz="1600" dirty="0"/>
              <a:t>張是驗證用的，其中包含建築的部分有</a:t>
            </a:r>
            <a:r>
              <a:rPr lang="en-US" altLang="zh-TW" sz="1600" dirty="0"/>
              <a:t>10.7</a:t>
            </a:r>
            <a:r>
              <a:rPr lang="en-US" altLang="zh-TW" sz="1600" dirty="0" smtClean="0"/>
              <a:t>%</a:t>
            </a:r>
            <a:r>
              <a:rPr lang="zh-TW" altLang="zh-TW" sz="1600" dirty="0" smtClean="0"/>
              <a:t>。</a:t>
            </a:r>
            <a:endParaRPr lang="en-US" altLang="zh-TW" sz="1600" dirty="0" smtClean="0"/>
          </a:p>
          <a:p>
            <a:pPr marL="342900" indent="-342900">
              <a:buFont typeface="+mj-lt"/>
              <a:buAutoNum type="arabicPeriod"/>
            </a:pPr>
            <a:endParaRPr lang="en-US" altLang="zh-TW" sz="1600" dirty="0" smtClean="0"/>
          </a:p>
          <a:p>
            <a:pPr marL="342900" indent="-342900">
              <a:buFont typeface="+mj-lt"/>
              <a:buAutoNum type="arabicPeriod"/>
            </a:pPr>
            <a:r>
              <a:rPr lang="en-US" altLang="zh-TW" sz="1600" dirty="0" err="1"/>
              <a:t>OpenCV</a:t>
            </a:r>
            <a:r>
              <a:rPr lang="zh-TW" altLang="zh-TW" sz="1600" dirty="0"/>
              <a:t>把目標圖中的背景去掉，產出保留前景的遮罩圖檔，再丟入模型進行訓練</a:t>
            </a:r>
            <a:endParaRPr lang="zh-TW" altLang="en-US" sz="1600"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zh-TW" sz="1600" dirty="0"/>
              <a:t>參考</a:t>
            </a:r>
            <a:r>
              <a:rPr lang="en-US" altLang="zh-TW" sz="1600" dirty="0" err="1"/>
              <a:t>Kamyar</a:t>
            </a:r>
            <a:r>
              <a:rPr lang="en-US" altLang="zh-TW" sz="1600" dirty="0"/>
              <a:t> </a:t>
            </a:r>
            <a:r>
              <a:rPr lang="en-US" altLang="zh-TW" sz="1600" dirty="0" err="1"/>
              <a:t>Nazeri</a:t>
            </a:r>
            <a:r>
              <a:rPr lang="zh-TW" altLang="zh-TW" sz="1600" dirty="0"/>
              <a:t>於</a:t>
            </a:r>
            <a:r>
              <a:rPr lang="en-US" altLang="zh-TW" sz="1600" dirty="0"/>
              <a:t>GitHub</a:t>
            </a:r>
            <a:r>
              <a:rPr lang="zh-TW" altLang="zh-TW" sz="1600" dirty="0"/>
              <a:t>中使用的</a:t>
            </a:r>
            <a:r>
              <a:rPr lang="en-US" altLang="zh-TW" sz="1600" dirty="0"/>
              <a:t>places365</a:t>
            </a:r>
            <a:r>
              <a:rPr lang="zh-TW" altLang="zh-TW" sz="1600" dirty="0"/>
              <a:t>的資料</a:t>
            </a:r>
            <a:r>
              <a:rPr lang="zh-TW" altLang="zh-TW" sz="1600" dirty="0" smtClean="0"/>
              <a:t>集</a:t>
            </a:r>
            <a:endParaRPr lang="en-US" altLang="zh-TW" sz="1600" dirty="0" smtClean="0"/>
          </a:p>
          <a:p>
            <a:endParaRPr lang="en-US" altLang="zh-TW" sz="1600" dirty="0" smtClean="0"/>
          </a:p>
          <a:p>
            <a:pPr marL="285750" indent="-285750">
              <a:buFont typeface="Wingdings" panose="05000000000000000000" pitchFamily="2" charset="2"/>
              <a:buChar char="Ø"/>
            </a:pPr>
            <a:r>
              <a:rPr lang="zh-TW" altLang="en-US" sz="1600" dirty="0" smtClean="0">
                <a:latin typeface="+mn-ea"/>
              </a:rPr>
              <a:t>圖片以</a:t>
            </a:r>
            <a:r>
              <a:rPr lang="en-US" altLang="zh-TW" sz="1600" dirty="0">
                <a:latin typeface="+mn-ea"/>
              </a:rPr>
              <a:t>256</a:t>
            </a:r>
            <a:r>
              <a:rPr lang="zh-TW" altLang="en-US" sz="1600" dirty="0">
                <a:latin typeface="+mn-ea"/>
              </a:rPr>
              <a:t>*</a:t>
            </a:r>
            <a:r>
              <a:rPr lang="en-US" altLang="zh-TW" sz="1600" dirty="0">
                <a:latin typeface="+mn-ea"/>
              </a:rPr>
              <a:t>256</a:t>
            </a:r>
            <a:r>
              <a:rPr lang="zh-TW" altLang="en-US" sz="1600" dirty="0">
                <a:latin typeface="+mn-ea"/>
              </a:rPr>
              <a:t>*</a:t>
            </a:r>
            <a:r>
              <a:rPr lang="en-US" altLang="zh-TW" sz="1600" dirty="0" smtClean="0">
                <a:latin typeface="+mn-ea"/>
              </a:rPr>
              <a:t>3</a:t>
            </a:r>
            <a:r>
              <a:rPr lang="zh-TW" altLang="en-US" sz="1600" dirty="0" smtClean="0">
                <a:latin typeface="+mn-ea"/>
              </a:rPr>
              <a:t>作為輸入與輸出</a:t>
            </a:r>
            <a:endParaRPr lang="zh-TW" altLang="en-US" sz="1600"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a:t>編碼</a:t>
            </a:r>
            <a:r>
              <a:rPr lang="zh-TW" altLang="en-US" sz="1600" dirty="0" smtClean="0"/>
              <a:t>器</a:t>
            </a:r>
            <a:r>
              <a:rPr lang="en-US" altLang="zh-TW" sz="1600" dirty="0" smtClean="0">
                <a:latin typeface="+mn-ea"/>
              </a:rPr>
              <a:t>:</a:t>
            </a: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卷積層組成</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a:latin typeface="+mn-ea"/>
              </a:rPr>
              <a:t>激活函</a:t>
            </a:r>
            <a:r>
              <a:rPr lang="zh-TW" altLang="en-US" sz="1600" dirty="0" smtClean="0">
                <a:latin typeface="+mn-ea"/>
              </a:rPr>
              <a:t>式</a:t>
            </a:r>
            <a:r>
              <a:rPr lang="en-US" altLang="zh-TW" sz="1600" dirty="0" smtClean="0">
                <a:latin typeface="+mn-ea"/>
              </a:rPr>
              <a:t>:Leaky-</a:t>
            </a:r>
            <a:r>
              <a:rPr lang="en-US" altLang="zh-TW" sz="1600" dirty="0" err="1" smtClean="0">
                <a:latin typeface="+mn-ea"/>
              </a:rPr>
              <a:t>RuLU</a:t>
            </a:r>
            <a:endParaRPr lang="zh-TW" altLang="en-US" sz="1600" dirty="0">
              <a:latin typeface="+mn-ea"/>
            </a:endParaRPr>
          </a:p>
        </p:txBody>
      </p:sp>
      <p:sp>
        <p:nvSpPr>
          <p:cNvPr id="6" name="矩形 5"/>
          <p:cNvSpPr/>
          <p:nvPr/>
        </p:nvSpPr>
        <p:spPr>
          <a:xfrm>
            <a:off x="1332174" y="2771794"/>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a:t>影像濾波</a:t>
            </a:r>
            <a:r>
              <a:rPr lang="zh-TW" altLang="en-US" sz="1600" dirty="0" smtClean="0"/>
              <a:t>層</a:t>
            </a:r>
            <a:r>
              <a:rPr lang="en-US" altLang="zh-TW" sz="1600" dirty="0" smtClean="0"/>
              <a:t>:</a:t>
            </a:r>
          </a:p>
          <a:p>
            <a:pPr lvl="1"/>
            <a:r>
              <a:rPr lang="zh-TW" altLang="zh-TW" sz="1600" dirty="0"/>
              <a:t>平滑內核</a:t>
            </a:r>
            <a:r>
              <a:rPr lang="zh-TW" altLang="zh-TW" sz="1600" dirty="0" smtClean="0"/>
              <a:t>半徑</a:t>
            </a:r>
            <a:r>
              <a:rPr lang="zh-TW" altLang="en-US" sz="1600" dirty="0" smtClean="0"/>
              <a:t> </a:t>
            </a:r>
            <a:r>
              <a:rPr lang="en-US" altLang="zh-TW" sz="1600" dirty="0" smtClean="0"/>
              <a:t>(2~10)</a:t>
            </a:r>
          </a:p>
          <a:p>
            <a:pPr lvl="1"/>
            <a:r>
              <a:rPr lang="zh-TW" altLang="zh-TW" sz="1600" dirty="0" smtClean="0"/>
              <a:t>正</a:t>
            </a:r>
            <a:r>
              <a:rPr lang="zh-TW" altLang="zh-TW" sz="1600" dirty="0"/>
              <a:t>則化</a:t>
            </a:r>
            <a:r>
              <a:rPr lang="zh-TW" altLang="zh-TW" sz="1600" dirty="0" smtClean="0"/>
              <a:t>係數</a:t>
            </a:r>
            <a:r>
              <a:rPr lang="zh-TW" altLang="en-US" sz="1600" dirty="0" smtClean="0"/>
              <a:t> </a:t>
            </a:r>
            <a:r>
              <a:rPr lang="en-US" altLang="zh-TW" sz="1600" dirty="0" smtClean="0"/>
              <a:t>(0.001</a:t>
            </a:r>
            <a:r>
              <a:rPr lang="zh-TW" altLang="en-US" sz="1600" dirty="0" smtClean="0"/>
              <a:t>與</a:t>
            </a:r>
            <a:r>
              <a:rPr lang="en-US" altLang="zh-TW" sz="1600" dirty="0" smtClean="0"/>
              <a:t>0.0001)</a:t>
            </a:r>
            <a:endParaRPr lang="zh-TW" altLang="en-US" sz="1600" dirty="0">
              <a:latin typeface="+mn-ea"/>
            </a:endParaRPr>
          </a:p>
        </p:txBody>
      </p:sp>
      <p:sp>
        <p:nvSpPr>
          <p:cNvPr id="7" name="矩形 6"/>
          <p:cNvSpPr/>
          <p:nvPr/>
        </p:nvSpPr>
        <p:spPr>
          <a:xfrm>
            <a:off x="1332174" y="3602791"/>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t>解碼器</a:t>
            </a:r>
            <a:r>
              <a:rPr lang="en-US" altLang="zh-TW" sz="1600" dirty="0" smtClean="0"/>
              <a:t>:</a:t>
            </a:r>
          </a:p>
          <a:p>
            <a:pPr lvl="1"/>
            <a:r>
              <a:rPr lang="en-US" altLang="zh-TW" sz="1600" dirty="0">
                <a:latin typeface="+mn-ea"/>
              </a:rPr>
              <a:t>4</a:t>
            </a:r>
            <a:r>
              <a:rPr lang="zh-TW" altLang="en-US" sz="1600" dirty="0">
                <a:latin typeface="+mn-ea"/>
              </a:rPr>
              <a:t>*</a:t>
            </a:r>
            <a:r>
              <a:rPr lang="en-US" altLang="zh-TW" sz="1600" dirty="0">
                <a:latin typeface="+mn-ea"/>
              </a:rPr>
              <a:t>4</a:t>
            </a:r>
            <a:r>
              <a:rPr lang="zh-TW" altLang="en-US" sz="1600" dirty="0">
                <a:latin typeface="+mn-ea"/>
              </a:rPr>
              <a:t>卷積層組成</a:t>
            </a:r>
            <a:endParaRPr lang="en-US" altLang="zh-TW" sz="1600" dirty="0">
              <a:latin typeface="+mn-ea"/>
            </a:endParaRPr>
          </a:p>
          <a:p>
            <a:pPr lvl="1"/>
            <a:r>
              <a:rPr lang="zh-TW" altLang="zh-TW" sz="1600" dirty="0"/>
              <a:t>每</a:t>
            </a:r>
            <a:r>
              <a:rPr lang="en-US" altLang="zh-TW" sz="1600" dirty="0" err="1"/>
              <a:t>i</a:t>
            </a:r>
            <a:r>
              <a:rPr lang="zh-TW" altLang="zh-TW" sz="1600" dirty="0"/>
              <a:t>層的編碼器與</a:t>
            </a:r>
            <a:r>
              <a:rPr lang="en-US" altLang="zh-TW" sz="1600" dirty="0"/>
              <a:t>n-</a:t>
            </a:r>
            <a:r>
              <a:rPr lang="en-US" altLang="zh-TW" sz="1600" dirty="0" err="1"/>
              <a:t>i</a:t>
            </a:r>
            <a:r>
              <a:rPr lang="zh-TW" altLang="zh-TW" sz="1600" dirty="0"/>
              <a:t>層的解碼器做</a:t>
            </a:r>
            <a:r>
              <a:rPr lang="zh-TW" altLang="zh-TW" sz="1600" dirty="0" smtClean="0"/>
              <a:t>連接</a:t>
            </a:r>
            <a:r>
              <a:rPr lang="en-US" altLang="zh-TW" sz="1600" dirty="0" smtClean="0"/>
              <a:t>(U-net</a:t>
            </a:r>
            <a:r>
              <a:rPr lang="zh-TW" altLang="en-US" sz="1600" dirty="0" smtClean="0"/>
              <a:t>架構</a:t>
            </a:r>
            <a:r>
              <a:rPr lang="en-US" altLang="zh-TW" sz="1600" dirty="0" smtClean="0"/>
              <a:t>)</a:t>
            </a:r>
          </a:p>
          <a:p>
            <a:pPr lvl="1"/>
            <a:r>
              <a:rPr lang="zh-TW" altLang="en-US" sz="1600" dirty="0" smtClean="0">
                <a:latin typeface="+mn-ea"/>
              </a:rPr>
              <a:t>中間層激活函式</a:t>
            </a:r>
            <a:r>
              <a:rPr lang="en-US" altLang="zh-TW" sz="1600" dirty="0" smtClean="0">
                <a:latin typeface="+mn-ea"/>
              </a:rPr>
              <a:t>:</a:t>
            </a:r>
            <a:r>
              <a:rPr lang="en-US" altLang="zh-TW" sz="1600" dirty="0" err="1" smtClean="0">
                <a:latin typeface="+mn-ea"/>
              </a:rPr>
              <a:t>RuLU</a:t>
            </a:r>
            <a:r>
              <a:rPr lang="zh-TW" altLang="en-US" sz="1600" dirty="0" smtClean="0">
                <a:latin typeface="+mn-ea"/>
              </a:rPr>
              <a:t>、最後</a:t>
            </a:r>
            <a:r>
              <a:rPr lang="zh-TW" altLang="en-US" sz="1600" dirty="0">
                <a:latin typeface="+mn-ea"/>
              </a:rPr>
              <a:t>一層激活函</a:t>
            </a:r>
            <a:r>
              <a:rPr lang="zh-TW" altLang="en-US" sz="1600" dirty="0" smtClean="0">
                <a:latin typeface="+mn-ea"/>
              </a:rPr>
              <a:t>式</a:t>
            </a:r>
            <a:r>
              <a:rPr lang="en-US" altLang="zh-TW" sz="1600" dirty="0" smtClean="0">
                <a:latin typeface="+mn-ea"/>
              </a:rPr>
              <a:t>:</a:t>
            </a:r>
            <a:r>
              <a:rPr lang="en-US" altLang="zh-TW" sz="1600" dirty="0" err="1"/>
              <a:t>tanh</a:t>
            </a:r>
            <a:endParaRPr lang="zh-TW" altLang="en-US" sz="1600"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323439"/>
          </a:xfrm>
          <a:prstGeom prst="rect">
            <a:avLst/>
          </a:prstGeom>
        </p:spPr>
        <p:txBody>
          <a:bodyPr wrap="square">
            <a:spAutoFit/>
          </a:bodyPr>
          <a:lstStyle/>
          <a:p>
            <a:pPr marL="285750" indent="-285750">
              <a:buFont typeface="Wingdings" panose="05000000000000000000" pitchFamily="2" charset="2"/>
              <a:buChar char="Ø"/>
            </a:pPr>
            <a:r>
              <a:rPr lang="zh-TW" altLang="en-US" sz="1600" dirty="0"/>
              <a:t>判別</a:t>
            </a:r>
            <a:r>
              <a:rPr lang="zh-TW" altLang="en-US" sz="1600" dirty="0" smtClean="0"/>
              <a:t>器</a:t>
            </a:r>
            <a:r>
              <a:rPr lang="en-US" altLang="zh-TW" sz="1600" dirty="0" smtClean="0"/>
              <a:t>(</a:t>
            </a:r>
            <a:r>
              <a:rPr lang="en-US" altLang="zh-TW" sz="1600" dirty="0" err="1" smtClean="0"/>
              <a:t>PatchGAN</a:t>
            </a:r>
            <a:r>
              <a:rPr lang="en-US" altLang="zh-TW" sz="1600" dirty="0" smtClean="0"/>
              <a:t>)</a:t>
            </a:r>
            <a:r>
              <a:rPr lang="en-US" altLang="zh-TW" sz="1600" dirty="0" smtClean="0">
                <a:latin typeface="+mn-ea"/>
              </a:rPr>
              <a:t>:</a:t>
            </a:r>
          </a:p>
          <a:p>
            <a:pPr lvl="1"/>
            <a:r>
              <a:rPr lang="zh-TW" altLang="en-US" sz="1600" dirty="0">
                <a:latin typeface="+mn-ea"/>
              </a:rPr>
              <a:t>切割</a:t>
            </a:r>
            <a:r>
              <a:rPr lang="zh-TW" altLang="en-US" sz="1600" dirty="0" smtClean="0">
                <a:latin typeface="+mn-ea"/>
              </a:rPr>
              <a:t>成多個</a:t>
            </a:r>
            <a:r>
              <a:rPr lang="en-US" altLang="zh-TW" sz="1600" dirty="0" smtClean="0">
                <a:latin typeface="+mn-ea"/>
              </a:rPr>
              <a:t>70*70</a:t>
            </a:r>
            <a:r>
              <a:rPr lang="zh-TW" altLang="en-US" sz="1600" dirty="0" smtClean="0">
                <a:latin typeface="+mn-ea"/>
              </a:rPr>
              <a:t>大小的圖片</a:t>
            </a:r>
            <a:endParaRPr lang="en-US" altLang="zh-TW" sz="1600" dirty="0" smtClean="0">
              <a:latin typeface="+mn-ea"/>
            </a:endParaRP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smtClean="0">
                <a:latin typeface="+mn-ea"/>
              </a:rPr>
              <a:t>中間層激</a:t>
            </a:r>
            <a:r>
              <a:rPr lang="zh-TW" altLang="en-US" sz="1600" dirty="0">
                <a:latin typeface="+mn-ea"/>
              </a:rPr>
              <a:t>活函</a:t>
            </a:r>
            <a:r>
              <a:rPr lang="zh-TW" altLang="en-US" sz="1600" dirty="0" smtClean="0">
                <a:latin typeface="+mn-ea"/>
              </a:rPr>
              <a:t>式</a:t>
            </a:r>
            <a:r>
              <a:rPr lang="en-US" altLang="zh-TW" sz="1600" dirty="0" smtClean="0">
                <a:latin typeface="+mn-ea"/>
              </a:rPr>
              <a:t>:Leaky-</a:t>
            </a:r>
            <a:r>
              <a:rPr lang="en-US" altLang="zh-TW" sz="1600" dirty="0" err="1" smtClean="0">
                <a:latin typeface="+mn-ea"/>
              </a:rPr>
              <a:t>RuLU</a:t>
            </a:r>
            <a:r>
              <a:rPr lang="zh-TW" altLang="en-US" sz="1600" dirty="0" smtClean="0">
                <a:latin typeface="+mn-ea"/>
              </a:rPr>
              <a:t>，最後一層</a:t>
            </a:r>
            <a:r>
              <a:rPr lang="en-US" altLang="zh-TW" sz="1600" dirty="0" err="1" smtClean="0">
                <a:latin typeface="+mn-ea"/>
              </a:rPr>
              <a:t>softmax</a:t>
            </a:r>
            <a:endParaRPr lang="en-US" altLang="zh-TW" sz="1600"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altLang="zh-TW" sz="1400" dirty="0" err="1">
                <a:latin typeface="Times New Roman" panose="02020603050405020304" pitchFamily="18" charset="0"/>
                <a:ea typeface="標楷體" panose="03000509000000000000" pitchFamily="65" charset="-120"/>
              </a:rPr>
              <a:t>Antipov</a:t>
            </a:r>
            <a:r>
              <a:rPr lang="en-US" altLang="zh-TW" sz="1400" dirty="0">
                <a:latin typeface="Times New Roman" panose="02020603050405020304" pitchFamily="18" charset="0"/>
                <a:ea typeface="標楷體" panose="03000509000000000000" pitchFamily="65" charset="-120"/>
              </a:rPr>
              <a:t>, G., </a:t>
            </a:r>
            <a:r>
              <a:rPr lang="en-US" altLang="zh-TW" sz="1400" dirty="0" err="1">
                <a:latin typeface="Times New Roman" panose="02020603050405020304" pitchFamily="18" charset="0"/>
                <a:ea typeface="標楷體" panose="03000509000000000000" pitchFamily="65" charset="-120"/>
              </a:rPr>
              <a:t>Baccouche</a:t>
            </a:r>
            <a:r>
              <a:rPr lang="en-US" altLang="zh-TW" sz="1400" dirty="0">
                <a:latin typeface="Times New Roman" panose="02020603050405020304" pitchFamily="18" charset="0"/>
                <a:ea typeface="標楷體" panose="03000509000000000000" pitchFamily="65" charset="-120"/>
              </a:rPr>
              <a:t>, M., &amp; </a:t>
            </a:r>
            <a:r>
              <a:rPr lang="en-US" altLang="zh-TW" sz="1400" dirty="0" err="1">
                <a:latin typeface="Times New Roman" panose="02020603050405020304" pitchFamily="18" charset="0"/>
                <a:ea typeface="標楷體" panose="03000509000000000000" pitchFamily="65" charset="-120"/>
              </a:rPr>
              <a:t>Dugelay</a:t>
            </a:r>
            <a:r>
              <a:rPr lang="en-US" altLang="zh-TW" sz="1400" dirty="0">
                <a:latin typeface="Times New Roman" panose="02020603050405020304" pitchFamily="18" charset="0"/>
                <a:ea typeface="標楷體" panose="03000509000000000000" pitchFamily="65" charset="-120"/>
              </a:rPr>
              <a:t>, J. L. (2017, September). Face aging with conditional generative adversarial networks. In </a:t>
            </a:r>
            <a:r>
              <a:rPr lang="zh-TW" altLang="zh-TW" sz="1400" i="1" dirty="0">
                <a:latin typeface="Times New Roman" panose="02020603050405020304" pitchFamily="18" charset="0"/>
                <a:ea typeface="標楷體" panose="03000509000000000000" pitchFamily="65" charset="-120"/>
              </a:rPr>
              <a:t>2017 IEEE international conference on image processing (ICIP)</a:t>
            </a:r>
            <a:r>
              <a:rPr lang="zh-TW" altLang="zh-TW" sz="1400" dirty="0">
                <a:latin typeface="Times New Roman" panose="02020603050405020304" pitchFamily="18" charset="0"/>
                <a:ea typeface="標楷體" panose="03000509000000000000" pitchFamily="65" charset="-120"/>
              </a:rPr>
              <a:t> (pp. 2089-2093). IEEE.</a:t>
            </a:r>
          </a:p>
          <a:p>
            <a:pPr marL="171450" indent="-171450">
              <a:buFont typeface="Arial" panose="020B0604020202020204" pitchFamily="34" charset="0"/>
              <a:buChar char="•"/>
            </a:pPr>
            <a:r>
              <a:rPr lang="en-US" altLang="zh-TW" sz="1400" dirty="0">
                <a:latin typeface="Times New Roman" panose="02020603050405020304" pitchFamily="18" charset="0"/>
                <a:ea typeface="標楷體" panose="03000509000000000000" pitchFamily="65" charset="-120"/>
              </a:rPr>
              <a:t>Bi, X., &amp; Xing, J. (2020). Multi-Scale Weighted Fusion Attentive Generative Adversarial Network for Single Image De-Raining. IEEE Access, 8, 69838-69848.</a:t>
            </a:r>
            <a:endParaRPr lang="zh-TW" altLang="zh-TW" sz="1400" dirty="0">
              <a:latin typeface="Times New Roman" panose="02020603050405020304" pitchFamily="18" charset="0"/>
              <a:ea typeface="標楷體" panose="03000509000000000000" pitchFamily="65" charset="-120"/>
            </a:endParaRPr>
          </a:p>
          <a:p>
            <a:pPr marL="171450" indent="-171450">
              <a:buFont typeface="Arial" panose="020B0604020202020204" pitchFamily="34" charset="0"/>
              <a:buChar char="•"/>
            </a:pPr>
            <a:r>
              <a:rPr lang="en-US" altLang="zh-TW" sz="1400" dirty="0">
                <a:latin typeface="Times New Roman" panose="02020603050405020304" pitchFamily="18" charset="0"/>
                <a:ea typeface="標楷體" panose="03000509000000000000" pitchFamily="65" charset="-120"/>
              </a:rPr>
              <a:t>Bu, Q., Luo, J., Ma, K., Feng, H., &amp; Feng, J. (2020). An enhanced pix2pix </a:t>
            </a:r>
            <a:r>
              <a:rPr lang="en-US" altLang="zh-TW" sz="1400" dirty="0" err="1">
                <a:latin typeface="Times New Roman" panose="02020603050405020304" pitchFamily="18" charset="0"/>
                <a:ea typeface="標楷體" panose="03000509000000000000" pitchFamily="65" charset="-120"/>
              </a:rPr>
              <a:t>dehazing</a:t>
            </a:r>
            <a:r>
              <a:rPr lang="en-US" altLang="zh-TW" sz="1400" dirty="0">
                <a:latin typeface="Times New Roman" panose="02020603050405020304" pitchFamily="18" charset="0"/>
                <a:ea typeface="標楷體" panose="03000509000000000000" pitchFamily="65" charset="-120"/>
              </a:rPr>
              <a:t> network with guided filter layer. Applied Sciences, 10(17), 5898.</a:t>
            </a:r>
            <a:endParaRPr lang="zh-TW" altLang="zh-TW" sz="1400" dirty="0">
              <a:latin typeface="Times New Roman" panose="02020603050405020304" pitchFamily="18" charset="0"/>
              <a:ea typeface="標楷體" panose="03000509000000000000" pitchFamily="65" charset="-120"/>
            </a:endParaRPr>
          </a:p>
          <a:p>
            <a:pPr marL="171450" indent="-171450">
              <a:buFont typeface="Arial" panose="020B0604020202020204" pitchFamily="34" charset="0"/>
              <a:buChar char="•"/>
            </a:pPr>
            <a:r>
              <a:rPr lang="en-US" altLang="zh-TW" sz="1400" dirty="0">
                <a:latin typeface="Times New Roman" panose="02020603050405020304" pitchFamily="18" charset="0"/>
                <a:ea typeface="標楷體" panose="03000509000000000000" pitchFamily="65" charset="-120"/>
              </a:rPr>
              <a:t>Chang, Y. L., Liu, Z. Y., Lee, K. Y., &amp; Hsu, W. (2019). Free-form video </a:t>
            </a:r>
            <a:r>
              <a:rPr lang="en-US" altLang="zh-TW" sz="1400" dirty="0" err="1">
                <a:latin typeface="Times New Roman" panose="02020603050405020304" pitchFamily="18" charset="0"/>
                <a:ea typeface="標楷體" panose="03000509000000000000" pitchFamily="65" charset="-120"/>
              </a:rPr>
              <a:t>inpainting</a:t>
            </a:r>
            <a:r>
              <a:rPr lang="en-US" altLang="zh-TW" sz="1400" dirty="0">
                <a:latin typeface="Times New Roman" panose="02020603050405020304" pitchFamily="18" charset="0"/>
                <a:ea typeface="標楷體" panose="03000509000000000000" pitchFamily="65" charset="-120"/>
              </a:rPr>
              <a:t> with 3d gated convolution and temporal </a:t>
            </a:r>
            <a:r>
              <a:rPr lang="en-US" altLang="zh-TW" sz="1400" dirty="0" err="1">
                <a:latin typeface="Times New Roman" panose="02020603050405020304" pitchFamily="18" charset="0"/>
                <a:ea typeface="標楷體" panose="03000509000000000000" pitchFamily="65" charset="-120"/>
              </a:rPr>
              <a:t>patchgan</a:t>
            </a:r>
            <a:r>
              <a:rPr lang="en-US" altLang="zh-TW" sz="1400" dirty="0">
                <a:latin typeface="Times New Roman" panose="02020603050405020304" pitchFamily="18" charset="0"/>
                <a:ea typeface="標楷體" panose="03000509000000000000" pitchFamily="65" charset="-120"/>
              </a:rPr>
              <a:t>. In Proceedings of the IEEE/CVF International Conference on Computer Vision (pp. 9066-9075).</a:t>
            </a:r>
            <a:endParaRPr lang="zh-TW" altLang="zh-TW" sz="1400" dirty="0">
              <a:latin typeface="Times New Roman" panose="02020603050405020304" pitchFamily="18" charset="0"/>
              <a:ea typeface="標楷體" panose="03000509000000000000" pitchFamily="65" charset="-120"/>
            </a:endParaRPr>
          </a:p>
          <a:p>
            <a:pPr marL="171450" indent="-171450">
              <a:buFont typeface="Arial" panose="020B0604020202020204" pitchFamily="34" charset="0"/>
              <a:buChar char="•"/>
            </a:pPr>
            <a:r>
              <a:rPr lang="en-US" altLang="zh-TW" sz="1400" dirty="0" err="1">
                <a:latin typeface="Times New Roman" panose="02020603050405020304" pitchFamily="18" charset="0"/>
                <a:ea typeface="標楷體" panose="03000509000000000000" pitchFamily="65" charset="-120"/>
              </a:rPr>
              <a:t>Demir</a:t>
            </a:r>
            <a:r>
              <a:rPr lang="en-US" altLang="zh-TW" sz="1400" dirty="0">
                <a:latin typeface="Times New Roman" panose="02020603050405020304" pitchFamily="18" charset="0"/>
                <a:ea typeface="標楷體" panose="03000509000000000000" pitchFamily="65" charset="-120"/>
              </a:rPr>
              <a:t>, U., &amp; </a:t>
            </a:r>
            <a:r>
              <a:rPr lang="en-US" altLang="zh-TW" sz="1400" dirty="0" err="1">
                <a:latin typeface="Times New Roman" panose="02020603050405020304" pitchFamily="18" charset="0"/>
                <a:ea typeface="標楷體" panose="03000509000000000000" pitchFamily="65" charset="-120"/>
              </a:rPr>
              <a:t>Unal</a:t>
            </a:r>
            <a:r>
              <a:rPr lang="en-US" altLang="zh-TW" sz="1400" dirty="0">
                <a:latin typeface="Times New Roman" panose="02020603050405020304" pitchFamily="18" charset="0"/>
                <a:ea typeface="標楷體" panose="03000509000000000000" pitchFamily="65" charset="-120"/>
              </a:rPr>
              <a:t>, G. (2018). Patch-based image </a:t>
            </a:r>
            <a:r>
              <a:rPr lang="en-US" altLang="zh-TW" sz="1400" dirty="0" err="1">
                <a:latin typeface="Times New Roman" panose="02020603050405020304" pitchFamily="18" charset="0"/>
                <a:ea typeface="標楷體" panose="03000509000000000000" pitchFamily="65" charset="-120"/>
              </a:rPr>
              <a:t>inpainting</a:t>
            </a:r>
            <a:r>
              <a:rPr lang="en-US" altLang="zh-TW" sz="1400" dirty="0">
                <a:latin typeface="Times New Roman" panose="02020603050405020304" pitchFamily="18" charset="0"/>
                <a:ea typeface="標楷體" panose="03000509000000000000" pitchFamily="65" charset="-120"/>
              </a:rPr>
              <a:t> with generative adversarial networks. </a:t>
            </a:r>
            <a:r>
              <a:rPr lang="en-US" altLang="zh-TW" sz="1400" i="1" dirty="0" err="1">
                <a:latin typeface="Times New Roman" panose="02020603050405020304" pitchFamily="18" charset="0"/>
                <a:ea typeface="標楷體" panose="03000509000000000000" pitchFamily="65" charset="-120"/>
              </a:rPr>
              <a:t>arXiv</a:t>
            </a:r>
            <a:r>
              <a:rPr lang="en-US" altLang="zh-TW" sz="1400" i="1" dirty="0">
                <a:latin typeface="Times New Roman" panose="02020603050405020304" pitchFamily="18" charset="0"/>
                <a:ea typeface="標楷體" panose="03000509000000000000" pitchFamily="65" charset="-120"/>
              </a:rPr>
              <a:t> preprint arXiv:1803.07422</a:t>
            </a:r>
            <a:r>
              <a:rPr lang="en-US" altLang="zh-TW" sz="1400" dirty="0">
                <a:latin typeface="Times New Roman" panose="02020603050405020304" pitchFamily="18" charset="0"/>
                <a:ea typeface="標楷體" panose="03000509000000000000" pitchFamily="65" charset="-120"/>
              </a:rPr>
              <a:t>.</a:t>
            </a:r>
            <a:endParaRPr lang="zh-TW" altLang="zh-TW" sz="14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smtClean="0">
                <a:latin typeface="Times New Roman" panose="02020603050405020304" pitchFamily="18" charset="0"/>
                <a:cs typeface="Times New Roman" panose="02020603050405020304" pitchFamily="18" charset="0"/>
              </a:rPr>
              <a:t>FastFCN-github</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hlinkClick r:id="rId3"/>
              </a:rPr>
              <a:t>https</a:t>
            </a:r>
            <a:r>
              <a:rPr lang="en-US" altLang="zh-TW" sz="1600" dirty="0">
                <a:latin typeface="Times New Roman" panose="02020603050405020304" pitchFamily="18" charset="0"/>
                <a:cs typeface="Times New Roman" panose="02020603050405020304" pitchFamily="18" charset="0"/>
                <a:hlinkClick r:id="rId3"/>
              </a:rPr>
              <a:t>://github.com/wuhuikai/FastFCN</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Goodfellow</a:t>
            </a:r>
            <a:r>
              <a:rPr lang="en-US" altLang="zh-TW" sz="1600" dirty="0">
                <a:latin typeface="Times New Roman" panose="02020603050405020304" pitchFamily="18" charset="0"/>
                <a:cs typeface="Times New Roman" panose="02020603050405020304" pitchFamily="18" charset="0"/>
              </a:rPr>
              <a:t>, I., </a:t>
            </a:r>
            <a:r>
              <a:rPr lang="en-US" altLang="zh-TW" sz="1600" dirty="0" err="1">
                <a:latin typeface="Times New Roman" panose="02020603050405020304" pitchFamily="18" charset="0"/>
                <a:cs typeface="Times New Roman" panose="02020603050405020304" pitchFamily="18" charset="0"/>
              </a:rPr>
              <a:t>Pouget-Abadie</a:t>
            </a:r>
            <a:r>
              <a:rPr lang="en-US" altLang="zh-TW" sz="1600" dirty="0">
                <a:latin typeface="Times New Roman" panose="02020603050405020304" pitchFamily="18" charset="0"/>
                <a:cs typeface="Times New Roman" panose="02020603050405020304" pitchFamily="18" charset="0"/>
              </a:rPr>
              <a:t>, J., Mirza, M., Xu, B., </a:t>
            </a:r>
            <a:r>
              <a:rPr lang="en-US" altLang="zh-TW" sz="1600" dirty="0" err="1">
                <a:latin typeface="Times New Roman" panose="02020603050405020304" pitchFamily="18" charset="0"/>
                <a:cs typeface="Times New Roman" panose="02020603050405020304" pitchFamily="18" charset="0"/>
              </a:rPr>
              <a:t>Warde</a:t>
            </a:r>
            <a:r>
              <a:rPr lang="en-US" altLang="zh-TW" sz="1600" dirty="0">
                <a:latin typeface="Times New Roman" panose="02020603050405020304" pitchFamily="18" charset="0"/>
                <a:cs typeface="Times New Roman" panose="02020603050405020304" pitchFamily="18" charset="0"/>
              </a:rPr>
              <a:t>-Farley, D., </a:t>
            </a:r>
            <a:r>
              <a:rPr lang="en-US" altLang="zh-TW" sz="1600" dirty="0" err="1">
                <a:latin typeface="Times New Roman" panose="02020603050405020304" pitchFamily="18" charset="0"/>
                <a:cs typeface="Times New Roman" panose="02020603050405020304" pitchFamily="18" charset="0"/>
              </a:rPr>
              <a:t>Ozair</a:t>
            </a:r>
            <a:r>
              <a:rPr lang="en-US" altLang="zh-TW" sz="1600" dirty="0">
                <a:latin typeface="Times New Roman" panose="02020603050405020304" pitchFamily="18" charset="0"/>
                <a:cs typeface="Times New Roman" panose="02020603050405020304" pitchFamily="18" charset="0"/>
              </a:rPr>
              <a:t>, S., ... &amp; </a:t>
            </a:r>
            <a:r>
              <a:rPr lang="en-US" altLang="zh-TW" sz="1600" dirty="0" err="1">
                <a:latin typeface="Times New Roman" panose="02020603050405020304" pitchFamily="18" charset="0"/>
                <a:cs typeface="Times New Roman" panose="02020603050405020304" pitchFamily="18" charset="0"/>
              </a:rPr>
              <a:t>Bengio</a:t>
            </a:r>
            <a:r>
              <a:rPr lang="en-US" altLang="zh-TW" sz="1600" dirty="0">
                <a:latin typeface="Times New Roman" panose="02020603050405020304" pitchFamily="18" charset="0"/>
                <a:cs typeface="Times New Roman" panose="02020603050405020304" pitchFamily="18" charset="0"/>
              </a:rPr>
              <a:t>, Y. (2014). Generative adversarial nets. Advances in neural information processing systems, 27.</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Sun, J., &amp; Tang, X. (2012). Guided image filtering. IEEE transactions on pattern analysis and machine intelligence, 35(6), 1397-1409.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a:t>
            </a:r>
            <a:r>
              <a:rPr lang="en-US" altLang="zh-TW" sz="1600" dirty="0" err="1">
                <a:latin typeface="Times New Roman" panose="02020603050405020304" pitchFamily="18" charset="0"/>
                <a:cs typeface="Times New Roman" panose="02020603050405020304" pitchFamily="18" charset="0"/>
              </a:rPr>
              <a:t>Gkioxari</a:t>
            </a:r>
            <a:r>
              <a:rPr lang="en-US" altLang="zh-TW" sz="1600" dirty="0">
                <a:latin typeface="Times New Roman" panose="02020603050405020304" pitchFamily="18" charset="0"/>
                <a:cs typeface="Times New Roman" panose="02020603050405020304" pitchFamily="18" charset="0"/>
              </a:rPr>
              <a:t>, G., </a:t>
            </a:r>
            <a:r>
              <a:rPr lang="en-US" altLang="zh-TW" sz="1600" dirty="0" err="1">
                <a:latin typeface="Times New Roman" panose="02020603050405020304" pitchFamily="18" charset="0"/>
                <a:cs typeface="Times New Roman" panose="02020603050405020304" pitchFamily="18" charset="0"/>
              </a:rPr>
              <a:t>Dollár</a:t>
            </a:r>
            <a:r>
              <a:rPr lang="en-US" altLang="zh-TW" sz="1600" dirty="0">
                <a:latin typeface="Times New Roman" panose="02020603050405020304" pitchFamily="18" charset="0"/>
                <a:cs typeface="Times New Roman" panose="02020603050405020304" pitchFamily="18" charset="0"/>
              </a:rPr>
              <a:t>, P., &amp; </a:t>
            </a:r>
            <a:r>
              <a:rPr lang="en-US" altLang="zh-TW" sz="1600" dirty="0" err="1">
                <a:latin typeface="Times New Roman" panose="02020603050405020304" pitchFamily="18" charset="0"/>
                <a:cs typeface="Times New Roman" panose="02020603050405020304" pitchFamily="18" charset="0"/>
              </a:rPr>
              <a:t>Girshick</a:t>
            </a:r>
            <a:r>
              <a:rPr lang="en-US" altLang="zh-TW" sz="1600" dirty="0">
                <a:latin typeface="Times New Roman" panose="02020603050405020304" pitchFamily="18" charset="0"/>
                <a:cs typeface="Times New Roman" panose="02020603050405020304" pitchFamily="18" charset="0"/>
              </a:rPr>
              <a:t>, R. (2017). Mask r-</a:t>
            </a:r>
            <a:r>
              <a:rPr lang="en-US" altLang="zh-TW" sz="1600" dirty="0" err="1">
                <a:latin typeface="Times New Roman" panose="02020603050405020304" pitchFamily="18" charset="0"/>
                <a:cs typeface="Times New Roman" panose="02020603050405020304" pitchFamily="18" charset="0"/>
              </a:rPr>
              <a:t>cnn</a:t>
            </a:r>
            <a:r>
              <a:rPr lang="en-US" altLang="zh-TW" sz="1600" dirty="0">
                <a:latin typeface="Times New Roman" panose="02020603050405020304" pitchFamily="18" charset="0"/>
                <a:cs typeface="Times New Roman" panose="02020603050405020304" pitchFamily="18" charset="0"/>
              </a:rPr>
              <a:t>. In Proceedings of the IEEE international conference on computer vision (pp. 2961-2969).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Isola, P., Zhu, J. Y., Zhou, T.,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Image-to-image translation with conditional adversarial networks. In Proceedings of the IEEE conference on computer vision and pattern recognition (pp. 1125-1134).</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423467"/>
          </a:xfrm>
          <a:prstGeom prst="rect">
            <a:avLst/>
          </a:prstGeom>
          <a:noFill/>
          <a:ln w="9525">
            <a:noFill/>
            <a:miter/>
          </a:ln>
        </p:spPr>
        <p:txBody>
          <a:bodyPr wrap="square" lIns="0" tIns="0" rIns="0" bIns="0">
            <a:spAutoFit/>
          </a:bodyPr>
          <a:lstStyle/>
          <a:p>
            <a:r>
              <a:rPr lang="zh-TW" altLang="zh-TW" sz="1600" dirty="0" smtClean="0">
                <a:latin typeface="微軟正黑體" panose="020B0604030504040204" pitchFamily="34" charset="-120"/>
                <a:ea typeface="微軟正黑體" panose="020B0604030504040204" pitchFamily="34" charset="-120"/>
              </a:rPr>
              <a:t>室內設計的概念起源於美國，於經濟發展的需求演化而來，</a:t>
            </a:r>
            <a:r>
              <a:rPr lang="zh-TW" altLang="en-US" sz="1600" dirty="0" smtClean="0">
                <a:latin typeface="微軟正黑體" panose="020B0604030504040204" pitchFamily="34" charset="-120"/>
                <a:ea typeface="微軟正黑體" panose="020B0604030504040204" pitchFamily="34" charset="-120"/>
              </a:rPr>
              <a:t>房子從只供居住，</a:t>
            </a:r>
            <a:r>
              <a:rPr lang="zh-TW" altLang="zh-TW" sz="1600" dirty="0" smtClean="0">
                <a:latin typeface="微軟正黑體" panose="020B0604030504040204" pitchFamily="34" charset="-120"/>
                <a:ea typeface="微軟正黑體" panose="020B0604030504040204" pitchFamily="34" charset="-120"/>
              </a:rPr>
              <a:t>延伸出使用者的需求或為了更改內部環境而開始考量室內設計。</a:t>
            </a:r>
          </a:p>
          <a:p>
            <a:r>
              <a:rPr lang="zh-TW" altLang="zh-TW" sz="1600" dirty="0" smtClean="0">
                <a:latin typeface="微軟正黑體" panose="020B0604030504040204" pitchFamily="34" charset="-120"/>
                <a:ea typeface="微軟正黑體" panose="020B0604030504040204" pitchFamily="34" charset="-120"/>
              </a:rPr>
              <a:t>後來室內設計逐漸從</a:t>
            </a:r>
            <a:r>
              <a:rPr lang="zh-TW" altLang="en-US" sz="1600" dirty="0" smtClean="0">
                <a:latin typeface="微軟正黑體" panose="020B0604030504040204" pitchFamily="34" charset="-120"/>
                <a:ea typeface="微軟正黑體" panose="020B0604030504040204" pitchFamily="34" charset="-120"/>
              </a:rPr>
              <a:t>居住</a:t>
            </a:r>
            <a:r>
              <a:rPr lang="zh-TW" altLang="zh-TW" sz="1600" dirty="0" smtClean="0">
                <a:latin typeface="微軟正黑體" panose="020B0604030504040204" pitchFamily="34" charset="-120"/>
                <a:ea typeface="微軟正黑體" panose="020B0604030504040204" pitchFamily="34" charset="-120"/>
              </a:rPr>
              <a:t>，考量環境，延伸出考慮到生活品質、居住品質、心理層面、視覺等因素，使人類能在生活、起居、心理、視覺等各方面得到無比的滿足，因此室內設計在現今的社會上已成了無法缺少的一塊產業。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2701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t>Karara</a:t>
            </a:r>
            <a:r>
              <a:rPr lang="en-US" altLang="zh-TW" sz="1600" dirty="0"/>
              <a:t>, G., Hajji, R., &amp; </a:t>
            </a:r>
            <a:r>
              <a:rPr lang="en-US" altLang="zh-TW" sz="1600" dirty="0" err="1"/>
              <a:t>Poux</a:t>
            </a:r>
            <a:r>
              <a:rPr lang="en-US" altLang="zh-TW" sz="1600" dirty="0"/>
              <a:t>, F. (2021). 3D Point Cloud Semantic Augmentation: Instance Segmentation of 360° Panoramas by Deep Learning Techniques. Remote Sensing, 13(18), 3647.</a:t>
            </a:r>
            <a:endParaRPr lang="zh-TW" altLang="zh-TW" sz="1600" dirty="0"/>
          </a:p>
          <a:p>
            <a:pPr marL="285750" indent="-285750">
              <a:buFont typeface="Arial" panose="020B0604020202020204" pitchFamily="34" charset="0"/>
              <a:buChar char="•"/>
            </a:pPr>
            <a:r>
              <a:rPr lang="en-US" altLang="zh-TW" sz="1600" dirty="0"/>
              <a:t>Li, G., Ma, B., He, S., Ren, X., &amp; Liu, Q. (2020). Automatic tunnel crack detection based on u-net and a convolutional neural network with alternately updated clique. Sensors, 20(3), 717.</a:t>
            </a:r>
            <a:endParaRPr lang="zh-TW" altLang="zh-TW" sz="1600" dirty="0"/>
          </a:p>
          <a:p>
            <a:pPr marL="285750" indent="-285750">
              <a:buFont typeface="Arial" panose="020B0604020202020204" pitchFamily="34" charset="0"/>
              <a:buChar char="•"/>
            </a:pPr>
            <a:r>
              <a:rPr lang="en-US" altLang="zh-TW" sz="1600" dirty="0"/>
              <a:t>Long, J., </a:t>
            </a:r>
            <a:r>
              <a:rPr lang="en-US" altLang="zh-TW" sz="1600" dirty="0" err="1"/>
              <a:t>Shelhamer</a:t>
            </a:r>
            <a:r>
              <a:rPr lang="en-US" altLang="zh-TW" sz="1600" dirty="0"/>
              <a:t>, E., &amp; Darrell, T. (2015). Fully convolutional networks for semantic segmentation. In Proceedings of the IEEE conference on computer vision and pattern recognition (pp. 3431-3440).</a:t>
            </a:r>
            <a:endParaRPr lang="zh-TW" altLang="zh-TW" sz="1600" dirty="0"/>
          </a:p>
          <a:p>
            <a:pPr marL="285750" indent="-285750">
              <a:buFont typeface="Arial" panose="020B0604020202020204" pitchFamily="34" charset="0"/>
              <a:buChar char="•"/>
            </a:pPr>
            <a:r>
              <a:rPr lang="en-US" altLang="zh-TW" sz="1600" dirty="0"/>
              <a:t>Mirza, M., &amp; </a:t>
            </a:r>
            <a:r>
              <a:rPr lang="en-US" altLang="zh-TW" sz="1600" dirty="0" err="1"/>
              <a:t>Osindero</a:t>
            </a:r>
            <a:r>
              <a:rPr lang="en-US" altLang="zh-TW" sz="1600" dirty="0"/>
              <a:t>, S. (2014). Conditional generative adversarial nets. </a:t>
            </a:r>
            <a:r>
              <a:rPr lang="en-US" altLang="zh-TW" sz="1600" dirty="0" err="1"/>
              <a:t>arXiv</a:t>
            </a:r>
            <a:r>
              <a:rPr lang="en-US" altLang="zh-TW" sz="1600" dirty="0"/>
              <a:t> preprint arXiv:1411.1784.</a:t>
            </a:r>
            <a:endParaRPr lang="zh-TW" altLang="zh-TW" sz="1600" dirty="0"/>
          </a:p>
          <a:p>
            <a:pPr marL="285750" indent="-285750">
              <a:buFont typeface="Arial" panose="020B0604020202020204" pitchFamily="34" charset="0"/>
              <a:buChar char="•"/>
            </a:pPr>
            <a:r>
              <a:rPr lang="en-US" altLang="zh-TW" sz="1600" dirty="0"/>
              <a:t>Morgenstern, O., &amp; Von Neumann, J. (1953). Theory of games and economic behavior. Princeton university press.</a:t>
            </a:r>
            <a:endParaRPr lang="zh-TW" altLang="zh-TW" sz="16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Ronneberger</a:t>
            </a:r>
            <a:r>
              <a:rPr lang="en-US" altLang="zh-TW" sz="1600" dirty="0">
                <a:latin typeface="Times New Roman" panose="02020603050405020304" pitchFamily="18" charset="0"/>
                <a:cs typeface="Times New Roman" panose="02020603050405020304" pitchFamily="18" charset="0"/>
              </a:rPr>
              <a:t>, O., Fischer, P., &amp; </a:t>
            </a:r>
            <a:r>
              <a:rPr lang="en-US" altLang="zh-TW" sz="1600" dirty="0" err="1">
                <a:latin typeface="Times New Roman" panose="02020603050405020304" pitchFamily="18" charset="0"/>
                <a:cs typeface="Times New Roman" panose="02020603050405020304" pitchFamily="18" charset="0"/>
              </a:rPr>
              <a:t>Brox</a:t>
            </a:r>
            <a:r>
              <a:rPr lang="en-US" altLang="zh-TW" sz="1600" dirty="0">
                <a:latin typeface="Times New Roman" panose="02020603050405020304" pitchFamily="18" charset="0"/>
                <a:cs typeface="Times New Roman" panose="02020603050405020304" pitchFamily="18" charset="0"/>
              </a:rPr>
              <a:t>, T. (2015, October). U-net: Convolutional networks for biomedical image segmentation. In </a:t>
            </a:r>
            <a:r>
              <a:rPr lang="en-US" altLang="zh-TW" sz="1600" i="1" dirty="0">
                <a:latin typeface="Times New Roman" panose="02020603050405020304" pitchFamily="18" charset="0"/>
                <a:cs typeface="Times New Roman" panose="02020603050405020304" pitchFamily="18" charset="0"/>
              </a:rPr>
              <a:t>International Conference on Medical image computing and computer-assisted intervention</a:t>
            </a:r>
            <a:r>
              <a:rPr lang="en-US" altLang="zh-TW" sz="1600" dirty="0">
                <a:latin typeface="Times New Roman" panose="02020603050405020304" pitchFamily="18" charset="0"/>
                <a:cs typeface="Times New Roman" panose="02020603050405020304" pitchFamily="18" charset="0"/>
              </a:rPr>
              <a:t> (pp. 234-241). Springer, Cham.</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Weng</a:t>
            </a:r>
            <a:r>
              <a:rPr lang="en-US" altLang="zh-TW" sz="1600" dirty="0">
                <a:latin typeface="Times New Roman" panose="02020603050405020304" pitchFamily="18" charset="0"/>
                <a:cs typeface="Times New Roman" panose="02020603050405020304" pitchFamily="18" charset="0"/>
              </a:rPr>
              <a:t>, W., &amp; Zhu, X. (2015). Convolutional Networks for Biomedical Image Segmentation. IEEE Access.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Wu, H., Zhang, J., Huang, K., Liang, K., &amp; Yu, Y. (2019). </a:t>
            </a:r>
            <a:r>
              <a:rPr lang="en-US" altLang="zh-TW" sz="1600" dirty="0" err="1">
                <a:latin typeface="Times New Roman" panose="02020603050405020304" pitchFamily="18" charset="0"/>
                <a:cs typeface="Times New Roman" panose="02020603050405020304" pitchFamily="18" charset="0"/>
              </a:rPr>
              <a:t>Fastfcn</a:t>
            </a:r>
            <a:r>
              <a:rPr lang="en-US" altLang="zh-TW" sz="1600" dirty="0">
                <a:latin typeface="Times New Roman" panose="02020603050405020304" pitchFamily="18" charset="0"/>
                <a:cs typeface="Times New Roman" panose="02020603050405020304" pitchFamily="18" charset="0"/>
              </a:rPr>
              <a:t>: Rethinking dilated convolution in the backbone for semantic segmentation. </a:t>
            </a:r>
            <a:r>
              <a:rPr lang="en-US" altLang="zh-TW" sz="1600" dirty="0" err="1">
                <a:latin typeface="Times New Roman" panose="02020603050405020304" pitchFamily="18" charset="0"/>
                <a:cs typeface="Times New Roman" panose="02020603050405020304" pitchFamily="18" charset="0"/>
              </a:rPr>
              <a:t>arXiv</a:t>
            </a:r>
            <a:r>
              <a:rPr lang="en-US" altLang="zh-TW" sz="1600" dirty="0">
                <a:latin typeface="Times New Roman" panose="02020603050405020304" pitchFamily="18" charset="0"/>
                <a:cs typeface="Times New Roman" panose="02020603050405020304" pitchFamily="18" charset="0"/>
              </a:rPr>
              <a:t> preprint arXiv:1903.11816.</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Xie</a:t>
            </a:r>
            <a:r>
              <a:rPr lang="en-US" altLang="zh-TW" sz="1600" dirty="0">
                <a:latin typeface="Times New Roman" panose="02020603050405020304" pitchFamily="18" charset="0"/>
                <a:cs typeface="Times New Roman" panose="02020603050405020304" pitchFamily="18" charset="0"/>
              </a:rPr>
              <a:t>, C., Wang, Z., Chen, H., Ma, X., Xing, W., Zhao, L., ... &amp; Lin, Z. (2021). Image Style Transfer Algorithm Based on Semantic Segmentation. </a:t>
            </a:r>
            <a:r>
              <a:rPr lang="en-US" altLang="zh-TW" sz="1600" i="1" dirty="0">
                <a:latin typeface="Times New Roman" panose="02020603050405020304" pitchFamily="18" charset="0"/>
                <a:cs typeface="Times New Roman" panose="02020603050405020304" pitchFamily="18" charset="0"/>
              </a:rPr>
              <a:t>IEEE Access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9</a:t>
            </a:r>
            <a:r>
              <a:rPr lang="en-US" altLang="zh-TW" sz="1600" dirty="0">
                <a:latin typeface="Times New Roman" panose="02020603050405020304" pitchFamily="18" charset="0"/>
                <a:cs typeface="Times New Roman" panose="02020603050405020304" pitchFamily="18" charset="0"/>
              </a:rPr>
              <a:t>, 54518-54529.</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Xu, Y., Wang, K., Yang, K., Sun, D., &amp; Fu, J. (2019, September). Semantic segmentation of panoramic images using a synthetic dataset. In Artificial Intelligence and Machine Learning in Defense Applications (Vol. 11169, p. 111690B). </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International Society for Optics and Photonics.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Zhu, J. Y., Park, T., Isola, P.,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Unpaired image-to-image translation using cycle-consistent adversarial networks. In Proceedings of the IEEE international conference on computer vision (pp. 2223-2232).</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Zhang, H., Xu, T., Li, H., Zhang, S., Wang, X., Huang, X., &amp; Metaxas, D. N. (2017). </a:t>
            </a:r>
            <a:r>
              <a:rPr lang="en-US" altLang="zh-TW" sz="1600" dirty="0" err="1">
                <a:latin typeface="Times New Roman" panose="02020603050405020304" pitchFamily="18" charset="0"/>
                <a:cs typeface="Times New Roman" panose="02020603050405020304" pitchFamily="18" charset="0"/>
              </a:rPr>
              <a:t>Stackgan</a:t>
            </a:r>
            <a:r>
              <a:rPr lang="en-US" altLang="zh-TW" sz="1600" dirty="0">
                <a:latin typeface="Times New Roman" panose="02020603050405020304" pitchFamily="18" charset="0"/>
                <a:cs typeface="Times New Roman" panose="02020603050405020304" pitchFamily="18" charset="0"/>
              </a:rPr>
              <a:t>: Text to photo-realistic image synthesis with stacked generative adversarial networks. In </a:t>
            </a:r>
            <a:r>
              <a:rPr lang="zh-TW" altLang="zh-TW" sz="1600" i="1" dirty="0">
                <a:latin typeface="Times New Roman" panose="02020603050405020304" pitchFamily="18" charset="0"/>
                <a:cs typeface="Times New Roman" panose="02020603050405020304" pitchFamily="18" charset="0"/>
              </a:rPr>
              <a:t>Proceedings of the IEEE international conference on computer vision</a:t>
            </a:r>
            <a:r>
              <a:rPr lang="zh-TW" altLang="zh-TW" sz="1600" dirty="0">
                <a:latin typeface="Times New Roman" panose="02020603050405020304" pitchFamily="18" charset="0"/>
                <a:cs typeface="Times New Roman" panose="02020603050405020304" pitchFamily="18" charset="0"/>
              </a:rPr>
              <a:t> (pp. 5907-5915).</a:t>
            </a:r>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316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于佩琴</a:t>
            </a:r>
            <a:r>
              <a:rPr lang="en-US" altLang="zh-TW" sz="1600" dirty="0">
                <a:latin typeface="標楷體" panose="03000509000000000000" pitchFamily="65" charset="-120"/>
                <a:ea typeface="標楷體" panose="03000509000000000000" pitchFamily="65" charset="-120"/>
              </a:rPr>
              <a:t>. (2014). </a:t>
            </a:r>
            <a:r>
              <a:rPr lang="zh-TW" altLang="zh-TW" sz="1600" dirty="0">
                <a:latin typeface="標楷體" panose="03000509000000000000" pitchFamily="65" charset="-120"/>
                <a:ea typeface="標楷體" panose="03000509000000000000" pitchFamily="65" charset="-120"/>
              </a:rPr>
              <a:t>室內設計的本質性</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室內空間居家性之探討</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1-83.</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宋杰</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肖亮</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练智超</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蔡子贇</a:t>
            </a:r>
            <a:r>
              <a:rPr lang="en-US" altLang="zh-TW" sz="1600" dirty="0">
                <a:latin typeface="標楷體" panose="03000509000000000000" pitchFamily="65" charset="-120"/>
                <a:ea typeface="標楷體" panose="03000509000000000000" pitchFamily="65" charset="-120"/>
              </a:rPr>
              <a:t>, &amp; </a:t>
            </a:r>
            <a:r>
              <a:rPr lang="zh-TW" altLang="zh-TW" sz="1600" dirty="0">
                <a:latin typeface="標楷體" panose="03000509000000000000" pitchFamily="65" charset="-120"/>
                <a:ea typeface="標楷體" panose="03000509000000000000" pitchFamily="65" charset="-120"/>
              </a:rPr>
              <a:t>蒋国平</a:t>
            </a:r>
            <a:r>
              <a:rPr lang="en-US" altLang="zh-TW" sz="1600" dirty="0">
                <a:latin typeface="標楷體" panose="03000509000000000000" pitchFamily="65" charset="-120"/>
                <a:ea typeface="標楷體" panose="03000509000000000000" pitchFamily="65" charset="-120"/>
              </a:rPr>
              <a:t>. (2021). </a:t>
            </a:r>
            <a:r>
              <a:rPr lang="zh-TW" altLang="zh-TW" sz="1600" dirty="0">
                <a:latin typeface="標楷體" panose="03000509000000000000" pitchFamily="65" charset="-120"/>
                <a:ea typeface="標楷體" panose="03000509000000000000" pitchFamily="65" charset="-120"/>
              </a:rPr>
              <a:t>基于深度学习的数字病理图像分割综述与展望</a:t>
            </a:r>
            <a:r>
              <a:rPr lang="en-US" altLang="zh-TW" sz="1600" dirty="0">
                <a:latin typeface="標楷體" panose="03000509000000000000" pitchFamily="65" charset="-120"/>
                <a:ea typeface="標楷體" panose="03000509000000000000" pitchFamily="65" charset="-120"/>
              </a:rPr>
              <a:t>. Journal of Software, 32(5).</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冷翊</a:t>
            </a:r>
            <a:r>
              <a:rPr lang="en-US" altLang="zh-TW" sz="1600" dirty="0">
                <a:latin typeface="標楷體" panose="03000509000000000000" pitchFamily="65" charset="-120"/>
                <a:ea typeface="標楷體" panose="03000509000000000000" pitchFamily="65" charset="-120"/>
              </a:rPr>
              <a:t>(2016)</a:t>
            </a:r>
            <a:r>
              <a:rPr lang="zh-TW" altLang="zh-TW" sz="16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林庭生</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a:t>
            </a:r>
            <a:r>
              <a:rPr lang="en-US" altLang="zh-TW" sz="1600" dirty="0">
                <a:latin typeface="標楷體" panose="03000509000000000000" pitchFamily="65" charset="-120"/>
                <a:ea typeface="標楷體" panose="03000509000000000000" pitchFamily="65" charset="-120"/>
              </a:rPr>
              <a:t>Pix2Pix</a:t>
            </a:r>
            <a:r>
              <a:rPr lang="zh-TW" altLang="zh-TW" sz="1600" dirty="0">
                <a:latin typeface="標楷體" panose="03000509000000000000" pitchFamily="65" charset="-120"/>
                <a:ea typeface="標楷體" panose="03000509000000000000" pitchFamily="65" charset="-120"/>
              </a:rPr>
              <a:t>與超解析度成像網路為基礎之金門老照片修復研究。國立金門大學資訊科技與應用碩士班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施旻岳（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張榮傑</a:t>
            </a:r>
            <a:r>
              <a:rPr lang="en-US" altLang="zh-TW" sz="1600" dirty="0">
                <a:latin typeface="標楷體" panose="03000509000000000000" pitchFamily="65" charset="-120"/>
                <a:ea typeface="標楷體" panose="03000509000000000000" pitchFamily="65" charset="-120"/>
              </a:rPr>
              <a:t>(2015)</a:t>
            </a:r>
            <a:r>
              <a:rPr lang="zh-TW" altLang="zh-TW" sz="1600" dirty="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張峻瑋</a:t>
            </a:r>
            <a:r>
              <a:rPr lang="en-US" altLang="zh-TW" sz="1600" dirty="0">
                <a:latin typeface="標楷體" panose="03000509000000000000" pitchFamily="65" charset="-120"/>
                <a:ea typeface="標楷體" panose="03000509000000000000" pitchFamily="65" charset="-120"/>
              </a:rPr>
              <a:t>. (2019). 3D </a:t>
            </a:r>
            <a:r>
              <a:rPr lang="zh-TW" altLang="zh-TW" sz="1600" dirty="0">
                <a:latin typeface="標楷體" panose="03000509000000000000" pitchFamily="65" charset="-120"/>
                <a:ea typeface="標楷體" panose="03000509000000000000" pitchFamily="65" charset="-120"/>
              </a:rPr>
              <a:t>效果圖擬真度影響設計發展之視覺思考研究</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1-184.</a:t>
            </a:r>
            <a:endParaRPr lang="zh-TW"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03902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楊詒鈞</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。生成對抗網路應用於多角度學習情緒辨識之研究</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影像分割 </a:t>
            </a:r>
            <a:r>
              <a:rPr lang="en-US" altLang="zh-TW" sz="1600" dirty="0">
                <a:latin typeface="標楷體" panose="03000509000000000000" pitchFamily="65" charset="-120"/>
                <a:ea typeface="標楷體" panose="03000509000000000000" pitchFamily="65" charset="-120"/>
              </a:rPr>
              <a:t>Image Segmentation — </a:t>
            </a:r>
            <a:r>
              <a:rPr lang="zh-TW" altLang="zh-TW" sz="1600" dirty="0">
                <a:latin typeface="標楷體" panose="03000509000000000000" pitchFamily="65" charset="-120"/>
                <a:ea typeface="標楷體" panose="03000509000000000000" pitchFamily="65" charset="-120"/>
              </a:rPr>
              <a:t>語義分割 </a:t>
            </a:r>
            <a:r>
              <a:rPr lang="en-US" altLang="zh-TW" sz="1600" dirty="0">
                <a:latin typeface="標楷體" panose="03000509000000000000" pitchFamily="65" charset="-120"/>
                <a:ea typeface="標楷體" panose="03000509000000000000" pitchFamily="65" charset="-120"/>
              </a:rPr>
              <a:t>Semantic Segmentation(1) | by </a:t>
            </a:r>
            <a:r>
              <a:rPr lang="zh-TW" altLang="zh-TW" sz="1600" dirty="0">
                <a:latin typeface="標楷體" panose="03000509000000000000" pitchFamily="65" charset="-120"/>
                <a:ea typeface="標楷體" panose="03000509000000000000" pitchFamily="65" charset="-120"/>
              </a:rPr>
              <a:t>李謦</a:t>
            </a:r>
            <a:r>
              <a:rPr lang="zh-TW" altLang="zh-TW" sz="1600" dirty="0" smtClean="0">
                <a:latin typeface="標楷體" panose="03000509000000000000" pitchFamily="65" charset="-120"/>
                <a:ea typeface="標楷體" panose="03000509000000000000" pitchFamily="65" charset="-120"/>
              </a:rPr>
              <a:t>伊</a:t>
            </a:r>
            <a:r>
              <a:rPr lang="en-US" altLang="zh-TW" sz="1600" dirty="0" smtClean="0">
                <a:latin typeface="標楷體" panose="03000509000000000000" pitchFamily="65" charset="-120"/>
                <a:ea typeface="標楷體" panose="03000509000000000000" pitchFamily="65" charset="-120"/>
                <a:hlinkClick r:id="rId3"/>
              </a:rPr>
              <a:t>https</a:t>
            </a:r>
            <a:r>
              <a:rPr lang="en-US" altLang="zh-TW" sz="1600" dirty="0">
                <a:latin typeface="標楷體" panose="03000509000000000000" pitchFamily="65" charset="-120"/>
                <a:ea typeface="標楷體" panose="03000509000000000000" pitchFamily="65" charset="-120"/>
                <a:hlinkClick r:id="rId3"/>
              </a:rPr>
              <a:t>://medium.com/chingi/%E5%BD%B1%E5%83%8F%E5%88%86%E5%89%B2-image-segmentation-%E8%AA%9E%E7%BE%A9%E5%88%86%E5%89%B2-semantic-segmentation-1-53a1dde9ed92</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簡嘉琳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。基於生成對抗網路的繪畫風格轉換</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。國立宜蘭大 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三維模型</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492443"/>
          </a:xfrm>
          <a:prstGeom prst="rect">
            <a:avLst/>
          </a:prstGeom>
          <a:noFill/>
          <a:ln w="9525">
            <a:noFill/>
            <a:miter/>
          </a:ln>
        </p:spPr>
        <p:txBody>
          <a:bodyPr wrap="square" lIns="0" tIns="0" rIns="0" bIns="0">
            <a:spAutoFit/>
          </a:bodyPr>
          <a:lstStyle/>
          <a:p>
            <a:r>
              <a:rPr lang="zh-TW" altLang="en-US" sz="1600" dirty="0" smtClean="0">
                <a:latin typeface="微軟正黑體" panose="020B0604030504040204" pitchFamily="34" charset="-120"/>
                <a:ea typeface="微軟正黑體" panose="020B0604030504040204" pitchFamily="34" charset="-120"/>
              </a:rPr>
              <a:t>三維模型，也稱作</a:t>
            </a:r>
            <a:r>
              <a:rPr lang="en-US" altLang="zh-TW" sz="1600" dirty="0" smtClean="0">
                <a:latin typeface="微軟正黑體" panose="020B0604030504040204" pitchFamily="34" charset="-120"/>
                <a:ea typeface="微軟正黑體" panose="020B0604030504040204" pitchFamily="34" charset="-120"/>
              </a:rPr>
              <a:t>3D</a:t>
            </a:r>
            <a:r>
              <a:rPr lang="zh-TW" altLang="en-US" sz="1600" dirty="0" smtClean="0">
                <a:latin typeface="微軟正黑體" panose="020B0604030504040204" pitchFamily="34" charset="-120"/>
                <a:ea typeface="微軟正黑體" panose="020B0604030504040204" pitchFamily="34" charset="-120"/>
              </a:rPr>
              <a:t>模型</a:t>
            </a: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r>
              <a:rPr lang="zh-TW" altLang="en-US" sz="1600" dirty="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4947" y="2316610"/>
            <a:ext cx="4282711" cy="2434841"/>
          </a:xfrm>
          <a:prstGeom prst="rect">
            <a:avLst/>
          </a:prstGeom>
        </p:spPr>
      </p:pic>
      <p:sp>
        <p:nvSpPr>
          <p:cNvPr id="7" name="TextBox 13"/>
          <p:cNvSpPr txBox="1"/>
          <p:nvPr/>
        </p:nvSpPr>
        <p:spPr>
          <a:xfrm>
            <a:off x="4841906" y="4795404"/>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40121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924524"/>
            <a:ext cx="7162740" cy="695190"/>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微軟正黑體" panose="020B0604030504040204" pitchFamily="34" charset="-120"/>
                <a:ea typeface="微軟正黑體" panose="020B0604030504040204" pitchFamily="34" charset="-120"/>
              </a:rPr>
              <a:t>市面上卻鮮少有對室內設計進行的研究</a:t>
            </a:r>
            <a:endParaRPr lang="zh-TW" altLang="zh-TW" sz="1600" b="1" dirty="0">
              <a:solidFill>
                <a:srgbClr val="FF0000"/>
              </a:solidFill>
              <a:latin typeface="微軟正黑體" panose="020B0604030504040204" pitchFamily="34" charset="-120"/>
              <a:ea typeface="微軟正黑體" panose="020B0604030504040204" pitchFamily="34" charset="-120"/>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a:t>
            </a:r>
            <a:r>
              <a:rPr lang="zh-TW" altLang="en-US" sz="1600" dirty="0" smtClean="0"/>
              <a:t>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於</a:t>
            </a:r>
            <a:r>
              <a:rPr lang="en-US" altLang="zh-TW" sz="2000" b="1" dirty="0" smtClean="0">
                <a:solidFill>
                  <a:srgbClr val="1B4367"/>
                </a:solidFill>
                <a:cs typeface="+mn-ea"/>
                <a:sym typeface="+mn-lt"/>
              </a:rPr>
              <a:t>GAN</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923330"/>
          </a:xfrm>
          <a:prstGeom prst="rect">
            <a:avLst/>
          </a:prstGeom>
          <a:noFill/>
          <a:ln w="9525">
            <a:noFill/>
            <a:miter/>
          </a:ln>
        </p:spPr>
        <p:txBody>
          <a:bodyPr wrap="square" lIns="0" tIns="0" rIns="0" bIns="0">
            <a:spAutoFit/>
          </a:bodyPr>
          <a:lstStyle/>
          <a:p>
            <a:r>
              <a:rPr lang="zh-TW" altLang="zh-TW" sz="20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29456" y="2493122"/>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smtClean="0"/>
              <a:t>右</a:t>
            </a:r>
            <a:r>
              <a:rPr lang="en-US" altLang="zh-TW" sz="1600" smtClean="0"/>
              <a:t>)</a:t>
            </a:r>
            <a:endParaRPr lang="zh-TW" altLang="zh-TW" sz="1600" dirty="0"/>
          </a:p>
        </p:txBody>
      </p:sp>
    </p:spTree>
    <p:extLst>
      <p:ext uri="{BB962C8B-B14F-4D97-AF65-F5344CB8AC3E}">
        <p14:creationId xmlns:p14="http://schemas.microsoft.com/office/powerpoint/2010/main" val="5349540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3063</TotalTime>
  <Words>7205</Words>
  <Application>Microsoft Office PowerPoint</Application>
  <PresentationFormat>如螢幕大小 (16:9)</PresentationFormat>
  <Paragraphs>355</Paragraphs>
  <Slides>45</Slides>
  <Notes>45</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45</vt:i4>
      </vt:variant>
    </vt:vector>
  </HeadingPairs>
  <TitlesOfParts>
    <vt:vector size="56" baseType="lpstr">
      <vt:lpstr>FZZhengHeiS-DB-GB</vt: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538</cp:revision>
  <dcterms:created xsi:type="dcterms:W3CDTF">2016-05-20T12:59:00Z</dcterms:created>
  <dcterms:modified xsi:type="dcterms:W3CDTF">2021-12-26T14:09:00Z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