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256" r:id="rId2"/>
    <p:sldId id="259" r:id="rId3"/>
    <p:sldId id="284" r:id="rId4"/>
    <p:sldId id="290" r:id="rId5"/>
    <p:sldId id="291" r:id="rId6"/>
    <p:sldId id="296" r:id="rId7"/>
    <p:sldId id="295" r:id="rId8"/>
    <p:sldId id="301" r:id="rId9"/>
    <p:sldId id="304" r:id="rId10"/>
    <p:sldId id="303" r:id="rId11"/>
    <p:sldId id="285" r:id="rId12"/>
    <p:sldId id="406" r:id="rId13"/>
    <p:sldId id="372" r:id="rId14"/>
    <p:sldId id="373" r:id="rId15"/>
    <p:sldId id="374" r:id="rId16"/>
    <p:sldId id="376" r:id="rId17"/>
    <p:sldId id="405" r:id="rId18"/>
    <p:sldId id="375" r:id="rId19"/>
    <p:sldId id="377" r:id="rId20"/>
    <p:sldId id="378" r:id="rId21"/>
    <p:sldId id="379" r:id="rId22"/>
    <p:sldId id="380" r:id="rId23"/>
    <p:sldId id="381" r:id="rId24"/>
    <p:sldId id="382" r:id="rId25"/>
    <p:sldId id="383" r:id="rId26"/>
    <p:sldId id="388" r:id="rId27"/>
    <p:sldId id="385" r:id="rId28"/>
    <p:sldId id="384" r:id="rId29"/>
    <p:sldId id="387" r:id="rId30"/>
    <p:sldId id="386" r:id="rId31"/>
    <p:sldId id="369" r:id="rId32"/>
    <p:sldId id="391" r:id="rId33"/>
    <p:sldId id="392" r:id="rId34"/>
    <p:sldId id="393" r:id="rId35"/>
    <p:sldId id="394" r:id="rId36"/>
    <p:sldId id="395" r:id="rId37"/>
    <p:sldId id="396" r:id="rId38"/>
    <p:sldId id="397" r:id="rId39"/>
    <p:sldId id="407" r:id="rId40"/>
    <p:sldId id="404" r:id="rId41"/>
    <p:sldId id="356" r:id="rId42"/>
    <p:sldId id="398" r:id="rId43"/>
    <p:sldId id="399" r:id="rId44"/>
    <p:sldId id="400" r:id="rId45"/>
    <p:sldId id="401" r:id="rId46"/>
    <p:sldId id="402" r:id="rId47"/>
    <p:sldId id="403" r:id="rId48"/>
    <p:sldId id="288" r:id="rId49"/>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20" autoAdjust="0"/>
    <p:restoredTop sz="78007" autoAdjust="0"/>
  </p:normalViewPr>
  <p:slideViewPr>
    <p:cSldViewPr snapToGrid="0">
      <p:cViewPr varScale="1">
        <p:scale>
          <a:sx n="91" d="100"/>
          <a:sy n="91" d="100"/>
        </p:scale>
        <p:origin x="133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2022/1/11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6719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264971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老師，各位同學大家好，我是今天報告的研究生李承諺，我的指導教授是廖秀莉教授，我研究的論文題目為 以生成對抗網路為基礎將室內設計三維模型轉換之研究。</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9990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TW" sz="900" dirty="0" smtClean="0"/>
              <a:t>A.</a:t>
            </a:r>
            <a:r>
              <a:rPr lang="zh-TW" altLang="en-US" sz="900" dirty="0" smtClean="0"/>
              <a:t> 訓練前加入語義分割，避免在訓練過程丟失細節，觀察訓練結果</a:t>
            </a:r>
            <a:endParaRPr lang="en-US" altLang="zh-TW" sz="900" dirty="0" smtClean="0"/>
          </a:p>
          <a:p>
            <a:pPr>
              <a:lnSpc>
                <a:spcPct val="150000"/>
              </a:lnSpc>
            </a:pPr>
            <a:r>
              <a:rPr lang="en-US" altLang="zh-TW" sz="900" dirty="0" smtClean="0"/>
              <a:t>B.</a:t>
            </a:r>
            <a:r>
              <a:rPr lang="zh-TW" altLang="en-US" sz="900" dirty="0" smtClean="0"/>
              <a:t> 在生成對抗網路加入影像濾波層，強化物體輪廓，觀察訓練成果</a:t>
            </a:r>
            <a:endParaRPr lang="en-US" altLang="zh-TW" sz="900" dirty="0" smtClean="0"/>
          </a:p>
          <a:p>
            <a:pPr>
              <a:lnSpc>
                <a:spcPct val="150000"/>
              </a:lnSpc>
            </a:pPr>
            <a:r>
              <a:rPr lang="en-US" altLang="zh-TW" sz="900" dirty="0" smtClean="0"/>
              <a:t>C.</a:t>
            </a:r>
            <a:r>
              <a:rPr lang="zh-TW" altLang="en-US" sz="900" dirty="0" smtClean="0"/>
              <a:t> 使用生成對抗網路將室內設計</a:t>
            </a:r>
            <a:r>
              <a:rPr lang="en-US" altLang="zh-TW" sz="900" dirty="0" smtClean="0"/>
              <a:t>3D</a:t>
            </a:r>
            <a:r>
              <a:rPr lang="zh-TW" altLang="en-US" sz="900" dirty="0" smtClean="0"/>
              <a:t>建模轉換為真實照片是否有好的效果</a:t>
            </a:r>
            <a:endParaRPr lang="en-US" altLang="zh-TW" sz="900" dirty="0" smtClean="0"/>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637071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681443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三維模型為一個物體以三維的方式表現，通常使用電腦或其他影像裝置進行顯示，顯示的物體可以是現實的物體，也可以是虛構的東西。現今三維模型已運用於許多產業，例如醫療行業製作器官的模型、電子遊戲業用於虛擬場景等，當然室內設計業也不例外，</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三維模型能夠具有多個特徵，而三維模型主要以</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建模軟體來繪製，在台灣市面上已有許多成熟的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建模軟體，例如</a:t>
            </a:r>
            <a:r>
              <a:rPr lang="en-US" altLang="zh-TW" sz="900" kern="1200" dirty="0" err="1" smtClean="0">
                <a:solidFill>
                  <a:schemeClr val="tx1"/>
                </a:solidFill>
                <a:effectLst/>
                <a:latin typeface="+mn-lt"/>
                <a:ea typeface="+mn-ea"/>
                <a:cs typeface="+mn-cs"/>
              </a:rPr>
              <a:t>SketchUp</a:t>
            </a:r>
            <a:r>
              <a:rPr lang="en-US" altLang="zh-TW" sz="900" kern="1200" dirty="0" smtClean="0">
                <a:solidFill>
                  <a:schemeClr val="tx1"/>
                </a:solidFill>
                <a:effectLst/>
                <a:latin typeface="+mn-lt"/>
                <a:ea typeface="+mn-ea"/>
                <a:cs typeface="+mn-cs"/>
              </a:rPr>
              <a:t>(SKP)</a:t>
            </a:r>
            <a:r>
              <a:rPr lang="zh-TW" altLang="zh-TW"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3ds Max</a:t>
            </a:r>
            <a:r>
              <a:rPr lang="zh-TW" altLang="zh-TW" sz="900" kern="1200" dirty="0" smtClean="0">
                <a:solidFill>
                  <a:schemeClr val="tx1"/>
                </a:solidFill>
                <a:effectLst/>
                <a:latin typeface="+mn-lt"/>
                <a:ea typeface="+mn-ea"/>
                <a:cs typeface="+mn-cs"/>
              </a:rPr>
              <a:t>等都是常見的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a:t>
            </a:r>
            <a:r>
              <a:rPr lang="zh-TW" altLang="en-US" sz="900" kern="1200" dirty="0" smtClean="0">
                <a:solidFill>
                  <a:schemeClr val="tx1"/>
                </a:solidFill>
                <a:effectLst/>
                <a:latin typeface="+mn-lt"/>
                <a:ea typeface="+mn-ea"/>
                <a:cs typeface="+mn-cs"/>
              </a:rPr>
              <a:t>。</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通常在建置完</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模型後會再經過一道渲染程序，將原先建置的三維模型透過渲染引擎渲染成更接近真實</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場景的圖片，稱為</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擬真圖。而在渲染軟體這部分以</a:t>
            </a:r>
            <a:r>
              <a:rPr lang="en-US" altLang="zh-TW" sz="900" kern="1200" dirty="0" smtClean="0">
                <a:solidFill>
                  <a:schemeClr val="tx1"/>
                </a:solidFill>
                <a:effectLst/>
                <a:latin typeface="+mn-lt"/>
                <a:ea typeface="+mn-ea"/>
                <a:cs typeface="+mn-cs"/>
              </a:rPr>
              <a:t>V-Ray</a:t>
            </a:r>
            <a:r>
              <a:rPr lang="zh-TW" altLang="zh-TW" sz="900" kern="1200" dirty="0" smtClean="0">
                <a:solidFill>
                  <a:schemeClr val="tx1"/>
                </a:solidFill>
                <a:effectLst/>
                <a:latin typeface="+mn-lt"/>
                <a:ea typeface="+mn-ea"/>
                <a:cs typeface="+mn-cs"/>
              </a:rPr>
              <a:t>為主流，常用的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建模軟體都能與</a:t>
            </a:r>
            <a:r>
              <a:rPr lang="en-US" altLang="zh-TW" sz="900" kern="1200" dirty="0" smtClean="0">
                <a:solidFill>
                  <a:schemeClr val="tx1"/>
                </a:solidFill>
                <a:effectLst/>
                <a:latin typeface="+mn-lt"/>
                <a:ea typeface="+mn-ea"/>
                <a:cs typeface="+mn-cs"/>
              </a:rPr>
              <a:t>V-Ray</a:t>
            </a:r>
            <a:r>
              <a:rPr lang="zh-TW" altLang="zh-TW" sz="900" kern="1200" dirty="0" smtClean="0">
                <a:solidFill>
                  <a:schemeClr val="tx1"/>
                </a:solidFill>
                <a:effectLst/>
                <a:latin typeface="+mn-lt"/>
                <a:ea typeface="+mn-ea"/>
                <a:cs typeface="+mn-cs"/>
              </a:rPr>
              <a:t>做結合，渲染的過程能夠將模型進行著色，也能因應不同材質做調整，更能顯示出建築的紋理、光源等，使得照片更為真實。</a:t>
            </a: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512340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語義分割的做法就是對影像中的每格像素進行分類，歸類每格像素的種類，從而進行區域劃分。語義分割需要分類每格像素的類別，進行精確的分割。</a:t>
            </a:r>
            <a:endParaRPr lang="en-US" altLang="zh-TW" dirty="0" smtClean="0"/>
          </a:p>
          <a:p>
            <a:endParaRPr lang="en-US" altLang="zh-TW" dirty="0" smtClean="0"/>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蘇然</a:t>
            </a:r>
            <a:r>
              <a:rPr lang="zh-TW" altLang="zh-TW" sz="900" kern="1200" dirty="0" smtClean="0">
                <a:solidFill>
                  <a:schemeClr val="tx1"/>
                </a:solidFill>
                <a:effectLst/>
                <a:latin typeface="+mn-lt"/>
                <a:ea typeface="+mn-ea"/>
                <a:cs typeface="+mn-cs"/>
              </a:rPr>
              <a:t>傳統的</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也能</a:t>
            </a:r>
            <a:r>
              <a:rPr lang="zh-TW" altLang="zh-TW" sz="900" kern="1200" dirty="0" smtClean="0">
                <a:solidFill>
                  <a:schemeClr val="tx1"/>
                </a:solidFill>
                <a:effectLst/>
                <a:latin typeface="+mn-lt"/>
                <a:ea typeface="+mn-ea"/>
                <a:cs typeface="+mn-cs"/>
              </a:rPr>
              <a:t>運用於影像分類，</a:t>
            </a:r>
            <a:r>
              <a:rPr lang="zh-TW" altLang="en-US" sz="900" kern="1200" dirty="0" smtClean="0">
                <a:solidFill>
                  <a:schemeClr val="tx1"/>
                </a:solidFill>
                <a:effectLst/>
                <a:latin typeface="+mn-lt"/>
                <a:ea typeface="+mn-ea"/>
                <a:cs typeface="+mn-cs"/>
              </a:rPr>
              <a:t>但</a:t>
            </a:r>
            <a:r>
              <a:rPr lang="en-US" altLang="zh-TW" sz="900" kern="1200" dirty="0" smtClean="0">
                <a:solidFill>
                  <a:schemeClr val="tx1"/>
                </a:solidFill>
                <a:effectLst/>
                <a:latin typeface="+mn-lt"/>
                <a:ea typeface="+mn-ea"/>
                <a:cs typeface="+mn-cs"/>
              </a:rPr>
              <a:t>CNN</a:t>
            </a:r>
            <a:r>
              <a:rPr lang="zh-TW" altLang="zh-TW" sz="900" kern="1200" dirty="0" smtClean="0">
                <a:solidFill>
                  <a:schemeClr val="tx1"/>
                </a:solidFill>
                <a:effectLst/>
                <a:latin typeface="+mn-lt"/>
                <a:ea typeface="+mn-ea"/>
                <a:cs typeface="+mn-cs"/>
              </a:rPr>
              <a:t>在進行卷積與池化的過程會丟失細節，無法精確地分辨出物體的輪廓，</a:t>
            </a:r>
            <a:r>
              <a:rPr lang="zh-TW" altLang="en-US" sz="900" kern="1200" dirty="0" smtClean="0">
                <a:solidFill>
                  <a:schemeClr val="tx1"/>
                </a:solidFill>
                <a:effectLst/>
                <a:latin typeface="+mn-lt"/>
                <a:ea typeface="+mn-ea"/>
                <a:cs typeface="+mn-cs"/>
              </a:rPr>
              <a:t>所以</a:t>
            </a:r>
            <a:r>
              <a:rPr lang="zh-TW" altLang="zh-TW" sz="900" kern="1200" dirty="0" smtClean="0">
                <a:solidFill>
                  <a:schemeClr val="tx1"/>
                </a:solidFill>
                <a:effectLst/>
                <a:latin typeface="+mn-lt"/>
                <a:ea typeface="+mn-ea"/>
                <a:cs typeface="+mn-cs"/>
              </a:rPr>
              <a:t>較適合對整張影像作辨識，並標示出圖像類別。針對這種問題，語義分割的架構陸續被提出來，而語義分割主要的思想為</a:t>
            </a:r>
            <a:r>
              <a:rPr lang="en-US" altLang="zh-TW" sz="900" kern="1200" dirty="0" smtClean="0">
                <a:solidFill>
                  <a:schemeClr val="tx1"/>
                </a:solidFill>
                <a:effectLst/>
                <a:latin typeface="+mn-lt"/>
                <a:ea typeface="+mn-ea"/>
                <a:cs typeface="+mn-cs"/>
              </a:rPr>
              <a:t>Fully Convolutional Networks(FCN)-</a:t>
            </a:r>
            <a:r>
              <a:rPr lang="zh-TW" altLang="zh-TW" sz="900" kern="1200" dirty="0" smtClean="0">
                <a:solidFill>
                  <a:schemeClr val="tx1"/>
                </a:solidFill>
                <a:effectLst/>
                <a:latin typeface="+mn-lt"/>
                <a:ea typeface="+mn-ea"/>
                <a:cs typeface="+mn-cs"/>
              </a:rPr>
              <a:t>全卷積的概念，</a:t>
            </a:r>
            <a:r>
              <a:rPr lang="en-US" altLang="zh-TW" sz="900" kern="1200" dirty="0" smtClean="0">
                <a:solidFill>
                  <a:schemeClr val="tx1"/>
                </a:solidFill>
                <a:effectLst/>
                <a:latin typeface="+mn-lt"/>
                <a:ea typeface="+mn-ea"/>
                <a:cs typeface="+mn-cs"/>
              </a:rPr>
              <a:t>FCN</a:t>
            </a:r>
            <a:r>
              <a:rPr lang="zh-TW" altLang="zh-TW" sz="900" kern="1200" dirty="0" smtClean="0">
                <a:solidFill>
                  <a:schemeClr val="tx1"/>
                </a:solidFill>
                <a:effectLst/>
                <a:latin typeface="+mn-lt"/>
                <a:ea typeface="+mn-ea"/>
                <a:cs typeface="+mn-cs"/>
              </a:rPr>
              <a:t>由</a:t>
            </a:r>
            <a:r>
              <a:rPr lang="en-US" altLang="zh-TW" sz="900" kern="1200" dirty="0" smtClean="0">
                <a:solidFill>
                  <a:schemeClr val="tx1"/>
                </a:solidFill>
                <a:effectLst/>
                <a:latin typeface="+mn-lt"/>
                <a:ea typeface="+mn-ea"/>
                <a:cs typeface="+mn-cs"/>
              </a:rPr>
              <a:t>[J Long et al.]</a:t>
            </a:r>
            <a:r>
              <a:rPr lang="zh-TW" altLang="zh-TW" sz="900" kern="1200" dirty="0" smtClean="0">
                <a:solidFill>
                  <a:schemeClr val="tx1"/>
                </a:solidFill>
                <a:effectLst/>
                <a:latin typeface="+mn-lt"/>
                <a:ea typeface="+mn-ea"/>
                <a:cs typeface="+mn-cs"/>
              </a:rPr>
              <a:t>提出</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2080103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主要思想是將全連接層替換為卷積層。由於進行語義分割輸入的影像尺寸與輸出的影像尺寸必須為一樣，但卷積層的池化會使圖像尺寸縮小，於是語義分割使用反卷積的操作，對縮小的圖片進行上採樣</a:t>
            </a:r>
            <a:r>
              <a:rPr lang="en-US"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upsampling</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將縮小後的影像還原與</a:t>
            </a:r>
            <a:r>
              <a:rPr lang="zh-TW" altLang="zh-TW" sz="900" kern="1200" dirty="0" smtClean="0">
                <a:solidFill>
                  <a:schemeClr val="tx1"/>
                </a:solidFill>
                <a:effectLst/>
                <a:latin typeface="+mn-lt"/>
                <a:ea typeface="+mn-ea"/>
                <a:cs typeface="+mn-cs"/>
              </a:rPr>
              <a:t>輸入相同的大小</a:t>
            </a:r>
            <a:r>
              <a:rPr lang="zh-TW" altLang="en-US" sz="900" kern="1200" dirty="0" smtClean="0">
                <a:solidFill>
                  <a:schemeClr val="tx1"/>
                </a:solidFill>
                <a:effectLst/>
                <a:latin typeface="+mn-lt"/>
                <a:ea typeface="+mn-ea"/>
                <a:cs typeface="+mn-cs"/>
              </a:rPr>
              <a:t>的影像</a:t>
            </a:r>
            <a:r>
              <a:rPr lang="zh-TW" altLang="zh-TW" sz="900" kern="1200" dirty="0" smtClean="0">
                <a:solidFill>
                  <a:schemeClr val="tx1"/>
                </a:solidFill>
                <a:effectLst/>
                <a:latin typeface="+mn-lt"/>
                <a:ea typeface="+mn-ea"/>
                <a:cs typeface="+mn-cs"/>
              </a:rPr>
              <a:t>，簡單來說就是把池化後縮小的尺寸再放大回去，以滿足語義分割的需求。隨著時間的發展，語義分割的架構也陸陸續續地被提出，像是</a:t>
            </a:r>
            <a:r>
              <a:rPr lang="en-US" altLang="zh-TW" sz="900" kern="1200" dirty="0" err="1" smtClean="0">
                <a:solidFill>
                  <a:schemeClr val="tx1"/>
                </a:solidFill>
                <a:effectLst/>
                <a:latin typeface="+mn-lt"/>
                <a:ea typeface="+mn-ea"/>
                <a:cs typeface="+mn-cs"/>
              </a:rPr>
              <a:t>DeconvNet</a:t>
            </a:r>
            <a:r>
              <a:rPr lang="zh-TW" altLang="zh-TW"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U-Net</a:t>
            </a:r>
            <a:r>
              <a:rPr lang="zh-TW"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FastFCN</a:t>
            </a:r>
            <a:r>
              <a:rPr lang="zh-TW" altLang="zh-TW" sz="900" kern="1200" dirty="0" smtClean="0">
                <a:solidFill>
                  <a:schemeClr val="tx1"/>
                </a:solidFill>
                <a:effectLst/>
                <a:latin typeface="+mn-lt"/>
                <a:ea typeface="+mn-ea"/>
                <a:cs typeface="+mn-cs"/>
              </a:rPr>
              <a:t>等。</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897103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zh-TW" altLang="en-US" sz="900" dirty="0" smtClean="0"/>
              <a:t>施旻岳</a:t>
            </a:r>
            <a:r>
              <a:rPr lang="en-US" altLang="zh-TW" sz="900" dirty="0" smtClean="0"/>
              <a:t>(2021)</a:t>
            </a:r>
            <a:r>
              <a:rPr lang="zh-TW" altLang="en-US" sz="900" dirty="0" smtClean="0"/>
              <a:t>用語義分割分割出建築物場景，他也是在訓練前先將圖片進行語義分割再丟入模型一銅訓練，</a:t>
            </a:r>
            <a:r>
              <a:rPr lang="zh-TW" altLang="en-US" sz="9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結果顯示有經過語義分割的模型訓練出來能保留較完整的特徵，但圖片也相對較為模糊。</a:t>
            </a:r>
            <a:endParaRPr lang="zh-TW" altLang="en-US" sz="9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p>
            <a:pPr>
              <a:lnSpc>
                <a:spcPct val="150000"/>
              </a:lnSpc>
            </a:pPr>
            <a:endParaRPr lang="en-US" altLang="zh-TW" sz="900" dirty="0" smtClean="0"/>
          </a:p>
          <a:p>
            <a:pPr>
              <a:lnSpc>
                <a:spcPct val="150000"/>
              </a:lnSpc>
            </a:pPr>
            <a:r>
              <a:rPr lang="zh-TW" altLang="en-US" sz="900" dirty="0" smtClean="0"/>
              <a:t>吳桂茹</a:t>
            </a:r>
            <a:r>
              <a:rPr lang="en-US" altLang="zh-TW" sz="900" dirty="0" smtClean="0"/>
              <a:t>(2020)</a:t>
            </a:r>
            <a:r>
              <a:rPr lang="zh-TW" altLang="en-US" sz="900" dirty="0" smtClean="0"/>
              <a:t>用語義分割對腎臟組織切片進行圖片分割</a:t>
            </a:r>
            <a:endParaRPr lang="en-US" altLang="zh-TW" sz="900" dirty="0" smtClean="0"/>
          </a:p>
          <a:p>
            <a:pPr>
              <a:lnSpc>
                <a:spcPct val="150000"/>
              </a:lnSpc>
            </a:pPr>
            <a:r>
              <a:rPr lang="en-US" altLang="zh-TW" sz="900" dirty="0" err="1" smtClean="0"/>
              <a:t>Zhijie</a:t>
            </a:r>
            <a:r>
              <a:rPr lang="en-US" altLang="zh-TW" sz="900" dirty="0" smtClean="0"/>
              <a:t> Lin</a:t>
            </a:r>
            <a:r>
              <a:rPr lang="zh-TW" altLang="en-US" sz="900" dirty="0" smtClean="0"/>
              <a:t>等人</a:t>
            </a:r>
            <a:r>
              <a:rPr lang="en-US" altLang="zh-TW" sz="900" dirty="0" smtClean="0"/>
              <a:t>(2021)</a:t>
            </a:r>
            <a:r>
              <a:rPr lang="zh-TW" altLang="en-US" sz="900" dirty="0" smtClean="0"/>
              <a:t>將圖片進行語義分割，將分割後的加入語義分割資料集當作輔助資料，再運用</a:t>
            </a:r>
            <a:r>
              <a:rPr lang="en-US" altLang="zh-TW" sz="900" dirty="0" smtClean="0"/>
              <a:t>GAN</a:t>
            </a:r>
            <a:r>
              <a:rPr lang="zh-TW" altLang="en-US" sz="900" dirty="0" smtClean="0"/>
              <a:t>進行風格遷移</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4220602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生成對抗網路</a:t>
            </a:r>
            <a:r>
              <a:rPr lang="en-US" altLang="zh-TW" sz="900" kern="1200" dirty="0" smtClean="0">
                <a:solidFill>
                  <a:schemeClr val="tx1"/>
                </a:solidFill>
                <a:effectLst/>
                <a:latin typeface="+mn-lt"/>
                <a:ea typeface="+mn-ea"/>
                <a:cs typeface="+mn-cs"/>
              </a:rPr>
              <a:t>(Generative Adversarial Network)</a:t>
            </a:r>
            <a:r>
              <a:rPr lang="zh-TW" altLang="zh-TW" sz="900" kern="1200" dirty="0" smtClean="0">
                <a:solidFill>
                  <a:schemeClr val="tx1"/>
                </a:solidFill>
                <a:effectLst/>
                <a:latin typeface="+mn-lt"/>
                <a:ea typeface="+mn-ea"/>
                <a:cs typeface="+mn-cs"/>
              </a:rPr>
              <a:t>由</a:t>
            </a:r>
            <a:r>
              <a:rPr lang="en-US" altLang="zh-TW" sz="900" kern="1200" dirty="0" smtClean="0">
                <a:solidFill>
                  <a:schemeClr val="tx1"/>
                </a:solidFill>
                <a:effectLst/>
                <a:latin typeface="+mn-lt"/>
                <a:ea typeface="+mn-ea"/>
                <a:cs typeface="+mn-cs"/>
              </a:rPr>
              <a:t>Ian J. </a:t>
            </a:r>
            <a:r>
              <a:rPr lang="en-US" altLang="zh-TW" sz="900" kern="1200" dirty="0" err="1" smtClean="0">
                <a:solidFill>
                  <a:schemeClr val="tx1"/>
                </a:solidFill>
                <a:effectLst/>
                <a:latin typeface="+mn-lt"/>
                <a:ea typeface="+mn-ea"/>
                <a:cs typeface="+mn-cs"/>
              </a:rPr>
              <a:t>Goodfellow</a:t>
            </a:r>
            <a:r>
              <a:rPr lang="en-US" altLang="zh-TW" sz="900" kern="1200" dirty="0" smtClean="0">
                <a:solidFill>
                  <a:schemeClr val="tx1"/>
                </a:solidFill>
                <a:effectLst/>
                <a:latin typeface="+mn-lt"/>
                <a:ea typeface="+mn-ea"/>
                <a:cs typeface="+mn-cs"/>
              </a:rPr>
              <a:t>(2014)</a:t>
            </a:r>
            <a:r>
              <a:rPr lang="zh-TW" altLang="zh-TW" sz="900" kern="1200" dirty="0" smtClean="0">
                <a:solidFill>
                  <a:schemeClr val="tx1"/>
                </a:solidFill>
                <a:effectLst/>
                <a:latin typeface="+mn-lt"/>
                <a:ea typeface="+mn-ea"/>
                <a:cs typeface="+mn-cs"/>
              </a:rPr>
              <a:t>所提出。生成對抗為生成器</a:t>
            </a:r>
            <a:r>
              <a:rPr lang="en-US" altLang="zh-TW" sz="900" kern="1200" dirty="0" smtClean="0">
                <a:solidFill>
                  <a:schemeClr val="tx1"/>
                </a:solidFill>
                <a:effectLst/>
                <a:latin typeface="+mn-lt"/>
                <a:ea typeface="+mn-ea"/>
                <a:cs typeface="+mn-cs"/>
              </a:rPr>
              <a:t>(Generator)</a:t>
            </a:r>
            <a:r>
              <a:rPr lang="zh-TW" altLang="zh-TW" sz="900" kern="1200" dirty="0" smtClean="0">
                <a:solidFill>
                  <a:schemeClr val="tx1"/>
                </a:solidFill>
                <a:effectLst/>
                <a:latin typeface="+mn-lt"/>
                <a:ea typeface="+mn-ea"/>
                <a:cs typeface="+mn-cs"/>
              </a:rPr>
              <a:t>與判別器</a:t>
            </a:r>
            <a:r>
              <a:rPr lang="en-US" altLang="zh-TW" sz="900" kern="1200" dirty="0" smtClean="0">
                <a:solidFill>
                  <a:schemeClr val="tx1"/>
                </a:solidFill>
                <a:effectLst/>
                <a:latin typeface="+mn-lt"/>
                <a:ea typeface="+mn-ea"/>
                <a:cs typeface="+mn-cs"/>
              </a:rPr>
              <a:t>(Discriminator)</a:t>
            </a:r>
            <a:r>
              <a:rPr lang="zh-TW" altLang="zh-TW" sz="900" kern="1200" dirty="0" smtClean="0">
                <a:solidFill>
                  <a:schemeClr val="tx1"/>
                </a:solidFill>
                <a:effectLst/>
                <a:latin typeface="+mn-lt"/>
                <a:ea typeface="+mn-ea"/>
                <a:cs typeface="+mn-cs"/>
              </a:rPr>
              <a:t>。</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他的基本架構為一個生成器與一個判別器</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739379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而</a:t>
            </a:r>
            <a:r>
              <a:rPr lang="en-US" altLang="zh-TW" sz="900" kern="1200" dirty="0" smtClean="0">
                <a:solidFill>
                  <a:schemeClr val="tx1"/>
                </a:solidFill>
                <a:effectLst/>
                <a:latin typeface="+mn-lt"/>
                <a:ea typeface="+mn-ea"/>
                <a:cs typeface="+mn-cs"/>
              </a:rPr>
              <a:t>GAN</a:t>
            </a:r>
            <a:r>
              <a:rPr lang="zh-TW" altLang="en-US" sz="900" kern="1200" dirty="0" smtClean="0">
                <a:solidFill>
                  <a:schemeClr val="tx1"/>
                </a:solidFill>
                <a:effectLst/>
                <a:latin typeface="+mn-lt"/>
                <a:ea typeface="+mn-ea"/>
                <a:cs typeface="+mn-cs"/>
              </a:rPr>
              <a:t>就是生成器與判別器之間的戰爭</a:t>
            </a:r>
            <a:r>
              <a:rPr lang="zh-TW" altLang="zh-TW" sz="900" kern="1200" dirty="0" smtClean="0">
                <a:solidFill>
                  <a:schemeClr val="tx1"/>
                </a:solidFill>
                <a:effectLst/>
                <a:latin typeface="+mn-lt"/>
                <a:ea typeface="+mn-ea"/>
                <a:cs typeface="+mn-cs"/>
              </a:rPr>
              <a:t>，生成器利用現有</a:t>
            </a:r>
            <a:r>
              <a:rPr lang="zh-TW" altLang="en-US" sz="900" kern="1200" dirty="0" smtClean="0">
                <a:solidFill>
                  <a:schemeClr val="tx1"/>
                </a:solidFill>
                <a:effectLst/>
                <a:latin typeface="+mn-lt"/>
                <a:ea typeface="+mn-ea"/>
                <a:cs typeface="+mn-cs"/>
              </a:rPr>
              <a:t>圖片資料</a:t>
            </a:r>
            <a:r>
              <a:rPr lang="zh-TW" altLang="zh-TW" sz="900" kern="1200" dirty="0" smtClean="0">
                <a:solidFill>
                  <a:schemeClr val="tx1"/>
                </a:solidFill>
                <a:effectLst/>
                <a:latin typeface="+mn-lt"/>
                <a:ea typeface="+mn-ea"/>
                <a:cs typeface="+mn-cs"/>
              </a:rPr>
              <a:t>來生成新的假圖</a:t>
            </a:r>
            <a:r>
              <a:rPr lang="zh-TW" altLang="en-US" sz="900" kern="1200" dirty="0" smtClean="0">
                <a:solidFill>
                  <a:schemeClr val="tx1"/>
                </a:solidFill>
                <a:effectLst/>
                <a:latin typeface="+mn-lt"/>
                <a:ea typeface="+mn-ea"/>
                <a:cs typeface="+mn-cs"/>
              </a:rPr>
              <a:t>，接著輸入至判別器</a:t>
            </a:r>
            <a:r>
              <a:rPr lang="zh-TW" altLang="zh-TW" sz="900" kern="1200" dirty="0" smtClean="0">
                <a:solidFill>
                  <a:schemeClr val="tx1"/>
                </a:solidFill>
                <a:effectLst/>
                <a:latin typeface="+mn-lt"/>
                <a:ea typeface="+mn-ea"/>
                <a:cs typeface="+mn-cs"/>
              </a:rPr>
              <a:t>，以欺騙判別器</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判別器必須分辨出</a:t>
            </a:r>
            <a:r>
              <a:rPr lang="zh-TW" altLang="en-US" sz="900" kern="1200" dirty="0" smtClean="0">
                <a:solidFill>
                  <a:schemeClr val="tx1"/>
                </a:solidFill>
                <a:effectLst/>
                <a:latin typeface="+mn-lt"/>
                <a:ea typeface="+mn-ea"/>
                <a:cs typeface="+mn-cs"/>
              </a:rPr>
              <a:t>輸入的</a:t>
            </a:r>
            <a:r>
              <a:rPr lang="zh-TW" altLang="zh-TW" sz="900" kern="1200" dirty="0" smtClean="0">
                <a:solidFill>
                  <a:schemeClr val="tx1"/>
                </a:solidFill>
                <a:effectLst/>
                <a:latin typeface="+mn-lt"/>
                <a:ea typeface="+mn-ea"/>
                <a:cs typeface="+mn-cs"/>
              </a:rPr>
              <a:t>圖片是否為原圖片還是生成器生成出來的假圖片，並給予</a:t>
            </a:r>
            <a:r>
              <a:rPr lang="zh-TW" altLang="en-US" sz="900" kern="1200" dirty="0" smtClean="0">
                <a:solidFill>
                  <a:schemeClr val="tx1"/>
                </a:solidFill>
                <a:effectLst/>
                <a:latin typeface="+mn-lt"/>
                <a:ea typeface="+mn-ea"/>
                <a:cs typeface="+mn-cs"/>
              </a:rPr>
              <a:t>分數做為回饋，傳回生成器，生成器在利用此回饋，調整內部參數，將圖片生成的更像，接著再丟入判別器作判別</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一直</a:t>
            </a:r>
            <a:r>
              <a:rPr lang="zh-TW" altLang="zh-TW" sz="900" kern="1200" dirty="0" smtClean="0">
                <a:solidFill>
                  <a:schemeClr val="tx1"/>
                </a:solidFill>
                <a:effectLst/>
                <a:latin typeface="+mn-lt"/>
                <a:ea typeface="+mn-ea"/>
                <a:cs typeface="+mn-cs"/>
              </a:rPr>
              <a:t>不斷循環此過程，在過程中兩邊皆會改進並增強自己的方法</a:t>
            </a:r>
            <a:r>
              <a:rPr lang="zh-TW" altLang="en-US" sz="900" kern="1200" dirty="0" smtClean="0">
                <a:solidFill>
                  <a:schemeClr val="tx1"/>
                </a:solidFill>
                <a:effectLst/>
                <a:latin typeface="+mn-lt"/>
                <a:ea typeface="+mn-ea"/>
                <a:cs typeface="+mn-cs"/>
              </a:rPr>
              <a:t>，直到生成器沒辦法生成出更像的圖片，判別器沒辦法判別出圖片的真假。</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2332290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生成器由潛在空間取樣隨機數列</a:t>
            </a:r>
            <a:r>
              <a:rPr lang="en-US" altLang="zh-TW" sz="900" kern="1200" dirty="0" smtClean="0">
                <a:solidFill>
                  <a:schemeClr val="tx1"/>
                </a:solidFill>
                <a:effectLst/>
                <a:latin typeface="+mn-lt"/>
                <a:ea typeface="+mn-ea"/>
                <a:cs typeface="+mn-cs"/>
              </a:rPr>
              <a:t>z</a:t>
            </a:r>
            <a:r>
              <a:rPr lang="zh-TW" altLang="zh-TW" sz="900" kern="1200" dirty="0" smtClean="0">
                <a:solidFill>
                  <a:schemeClr val="tx1"/>
                </a:solidFill>
                <a:effectLst/>
                <a:latin typeface="+mn-lt"/>
                <a:ea typeface="+mn-ea"/>
                <a:cs typeface="+mn-cs"/>
              </a:rPr>
              <a:t>做為第一次的輸入接著生成圖片，再將生成出來的圖片輸入到判別器。</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312321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其中生成器使用的是自動編碼器</a:t>
            </a:r>
            <a:r>
              <a:rPr lang="en-US"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Autoencoder</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，自動編碼器是由編碼器</a:t>
            </a:r>
            <a:r>
              <a:rPr lang="en-US" altLang="zh-TW" sz="900" kern="1200" dirty="0" smtClean="0">
                <a:solidFill>
                  <a:schemeClr val="tx1"/>
                </a:solidFill>
                <a:effectLst/>
                <a:latin typeface="+mn-lt"/>
                <a:ea typeface="+mn-ea"/>
                <a:cs typeface="+mn-cs"/>
              </a:rPr>
              <a:t>(encoder)</a:t>
            </a:r>
            <a:r>
              <a:rPr lang="zh-TW" altLang="zh-TW" sz="900" kern="1200" dirty="0" smtClean="0">
                <a:solidFill>
                  <a:schemeClr val="tx1"/>
                </a:solidFill>
                <a:effectLst/>
                <a:latin typeface="+mn-lt"/>
                <a:ea typeface="+mn-ea"/>
                <a:cs typeface="+mn-cs"/>
              </a:rPr>
              <a:t>與解碼器</a:t>
            </a:r>
            <a:r>
              <a:rPr lang="en-US" altLang="zh-TW" sz="900" kern="1200" dirty="0" smtClean="0">
                <a:solidFill>
                  <a:schemeClr val="tx1"/>
                </a:solidFill>
                <a:effectLst/>
                <a:latin typeface="+mn-lt"/>
                <a:ea typeface="+mn-ea"/>
                <a:cs typeface="+mn-cs"/>
              </a:rPr>
              <a:t>(decoder)</a:t>
            </a:r>
            <a:r>
              <a:rPr lang="zh-TW" altLang="zh-TW" sz="900" kern="1200" dirty="0" smtClean="0">
                <a:solidFill>
                  <a:schemeClr val="tx1"/>
                </a:solidFill>
                <a:effectLst/>
                <a:latin typeface="+mn-lt"/>
                <a:ea typeface="+mn-ea"/>
                <a:cs typeface="+mn-cs"/>
              </a:rPr>
              <a:t>所組成的神經網路，編碼器</a:t>
            </a:r>
            <a:r>
              <a:rPr lang="zh-TW" altLang="en-US" sz="900" kern="1200" dirty="0" smtClean="0">
                <a:solidFill>
                  <a:schemeClr val="tx1"/>
                </a:solidFill>
                <a:effectLst/>
                <a:latin typeface="+mn-lt"/>
                <a:ea typeface="+mn-ea"/>
                <a:cs typeface="+mn-cs"/>
              </a:rPr>
              <a:t>是</a:t>
            </a:r>
            <a:r>
              <a:rPr lang="zh-TW" altLang="zh-TW" sz="900" kern="1200" dirty="0" smtClean="0">
                <a:solidFill>
                  <a:schemeClr val="tx1"/>
                </a:solidFill>
                <a:effectLst/>
                <a:latin typeface="+mn-lt"/>
                <a:ea typeface="+mn-ea"/>
                <a:cs typeface="+mn-cs"/>
              </a:rPr>
              <a:t>將高維度的輸入資料壓縮成一個低維度的向量，此時的特徵向量為整個輸入資料最具代表性的精華，解碼器則是將</a:t>
            </a:r>
            <a:r>
              <a:rPr lang="zh-TW" altLang="en-US" sz="900" kern="1200" dirty="0" smtClean="0">
                <a:solidFill>
                  <a:schemeClr val="tx1"/>
                </a:solidFill>
                <a:effectLst/>
                <a:latin typeface="+mn-lt"/>
                <a:ea typeface="+mn-ea"/>
                <a:cs typeface="+mn-cs"/>
              </a:rPr>
              <a:t>精華的</a:t>
            </a:r>
            <a:r>
              <a:rPr lang="zh-TW" altLang="zh-TW" sz="900" kern="1200" dirty="0" smtClean="0">
                <a:solidFill>
                  <a:schemeClr val="tx1"/>
                </a:solidFill>
                <a:effectLst/>
                <a:latin typeface="+mn-lt"/>
                <a:ea typeface="+mn-ea"/>
                <a:cs typeface="+mn-cs"/>
              </a:rPr>
              <a:t>特徵向量解壓縮回原始領域。</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為什要用這個自動編碼器呢 因為在訓練圖片的過程 圖片的資料維度是非常大的，如果直接把原始資料進行訓練那會耗非常大的效能，所以他選擇在訓練前先壓縮資料，取出最資料的最精華，訓練完在解壓縮回去，這樣就能大大的節省效能，這也是自動編碼器的作用</a:t>
            </a: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377177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這是我的目錄，分為緒論、文獻探討、研究方法、參考文獻</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788286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判別器為一個任意的神經網路，對於圖片通常會使用卷積神經網路</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，因為</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在處理圖片的效果是非常好的</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先將真實圖片資料給判別器做訓練，訓練出一個完整的神經網路，接著將生成器生成出來的假圖片丟入判別器進行判別。</a:t>
            </a:r>
            <a:r>
              <a:rPr lang="zh-TW" altLang="zh-TW" sz="900" kern="1200" dirty="0" smtClean="0">
                <a:solidFill>
                  <a:schemeClr val="tx1"/>
                </a:solidFill>
                <a:effectLst/>
                <a:latin typeface="+mn-lt"/>
                <a:ea typeface="+mn-ea"/>
                <a:cs typeface="+mn-cs"/>
              </a:rPr>
              <a:t>判別器會回傳一個分數</a:t>
            </a:r>
            <a:r>
              <a:rPr lang="en-US" altLang="zh-TW" sz="900" kern="1200" dirty="0" smtClean="0">
                <a:solidFill>
                  <a:schemeClr val="tx1"/>
                </a:solidFill>
                <a:effectLst/>
                <a:latin typeface="+mn-lt"/>
                <a:ea typeface="+mn-ea"/>
                <a:cs typeface="+mn-cs"/>
              </a:rPr>
              <a:t>(Scalar)</a:t>
            </a:r>
            <a:r>
              <a:rPr lang="zh-TW" altLang="zh-TW" sz="900" kern="1200" dirty="0" smtClean="0">
                <a:solidFill>
                  <a:schemeClr val="tx1"/>
                </a:solidFill>
                <a:effectLst/>
                <a:latin typeface="+mn-lt"/>
                <a:ea typeface="+mn-ea"/>
                <a:cs typeface="+mn-cs"/>
              </a:rPr>
              <a:t>給生成器，分數越大代表輸入的假圖片越接近真實的照片，生成器接收到分數之後調整參數繼續改良生成圖片，再輸入至判別器回傳結果，</a:t>
            </a:r>
            <a:endParaRPr lang="en-US"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左下為生成對抗網路的簡單網路架構圖，首先第一次生成不知道要生成什麼東西，所以會先隨便給一個向量</a:t>
            </a:r>
            <a:r>
              <a:rPr lang="en-US" altLang="zh-TW" sz="900" kern="1200" dirty="0" smtClean="0">
                <a:solidFill>
                  <a:schemeClr val="tx1"/>
                </a:solidFill>
                <a:effectLst/>
                <a:latin typeface="+mn-lt"/>
                <a:ea typeface="+mn-ea"/>
                <a:cs typeface="+mn-cs"/>
              </a:rPr>
              <a:t>z</a:t>
            </a:r>
            <a:r>
              <a:rPr lang="zh-TW" altLang="en-US" sz="900" kern="1200" dirty="0" smtClean="0">
                <a:solidFill>
                  <a:schemeClr val="tx1"/>
                </a:solidFill>
                <a:effectLst/>
                <a:latin typeface="+mn-lt"/>
                <a:ea typeface="+mn-ea"/>
                <a:cs typeface="+mn-cs"/>
              </a:rPr>
              <a:t>，他會是一個雜訊，然後輸入到生成器，生成器就先隨便幫你生成出一張假照片，在丟到已經吃過真實照片的神經網路判別器進行判別，判別器會根據假圖片與真圖片像不像回傳一個分數給生成器，生成器再由判別器給的回饋，調整參數，繼續生成，判別器也繼續判別，不斷循環這些過程，</a:t>
            </a:r>
            <a:r>
              <a:rPr lang="zh-TW" altLang="zh-TW" sz="900" kern="1200" dirty="0" smtClean="0">
                <a:solidFill>
                  <a:schemeClr val="tx1"/>
                </a:solidFill>
                <a:effectLst/>
                <a:latin typeface="+mn-lt"/>
                <a:ea typeface="+mn-ea"/>
                <a:cs typeface="+mn-cs"/>
              </a:rPr>
              <a:t>直到生成器無法在生成出更真實的照片，判別器無法判斷出圖片的真或假，雙方達到一個最佳平衡狀態。</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22989481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4056736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328877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以</a:t>
            </a:r>
            <a:r>
              <a:rPr lang="zh-TW" altLang="en-US" sz="900" kern="1200" dirty="0" smtClean="0">
                <a:solidFill>
                  <a:schemeClr val="tx1"/>
                </a:solidFill>
                <a:effectLst/>
                <a:latin typeface="+mn-lt"/>
                <a:ea typeface="+mn-ea"/>
                <a:cs typeface="+mn-cs"/>
              </a:rPr>
              <a:t>條件式</a:t>
            </a:r>
            <a:r>
              <a:rPr lang="en-US" altLang="zh-TW" sz="900" kern="1200" dirty="0" smtClean="0">
                <a:solidFill>
                  <a:schemeClr val="tx1"/>
                </a:solidFill>
                <a:effectLst/>
                <a:latin typeface="+mn-lt"/>
                <a:ea typeface="+mn-ea"/>
                <a:cs typeface="+mn-cs"/>
              </a:rPr>
              <a:t>GAN</a:t>
            </a:r>
            <a:r>
              <a:rPr lang="zh-TW" altLang="zh-TW" sz="900" kern="1200" dirty="0" smtClean="0">
                <a:solidFill>
                  <a:schemeClr val="tx1"/>
                </a:solidFill>
                <a:effectLst/>
                <a:latin typeface="+mn-lt"/>
                <a:ea typeface="+mn-ea"/>
                <a:cs typeface="+mn-cs"/>
              </a:rPr>
              <a:t>能夠加入輔助條件的特性，將圖片當作輔助條件，跟著隨機數列一同輸入至生成器，再將生成出來的假圖片輸入至判別器去做出回饋。</a:t>
            </a:r>
            <a:r>
              <a:rPr lang="zh-TW" altLang="en-US" sz="900" kern="1200" dirty="0" smtClean="0">
                <a:solidFill>
                  <a:schemeClr val="tx1"/>
                </a:solidFill>
                <a:effectLst/>
                <a:latin typeface="+mn-lt"/>
                <a:ea typeface="+mn-ea"/>
                <a:cs typeface="+mn-cs"/>
              </a:rPr>
              <a:t>他的生成器採用</a:t>
            </a:r>
            <a:r>
              <a:rPr lang="en-US" altLang="zh-TW" sz="900" kern="1200" dirty="0" smtClean="0">
                <a:solidFill>
                  <a:schemeClr val="tx1"/>
                </a:solidFill>
                <a:effectLst/>
                <a:latin typeface="+mn-lt"/>
                <a:ea typeface="+mn-ea"/>
                <a:cs typeface="+mn-cs"/>
              </a:rPr>
              <a:t>U-net</a:t>
            </a:r>
            <a:r>
              <a:rPr lang="zh-TW" altLang="en-US" sz="900" kern="1200" dirty="0" smtClean="0">
                <a:solidFill>
                  <a:schemeClr val="tx1"/>
                </a:solidFill>
                <a:effectLst/>
                <a:latin typeface="+mn-lt"/>
                <a:ea typeface="+mn-ea"/>
                <a:cs typeface="+mn-cs"/>
              </a:rPr>
              <a:t>，判別器則用</a:t>
            </a:r>
            <a:r>
              <a:rPr lang="en-US" altLang="zh-TW" sz="900" kern="1200" dirty="0" err="1" smtClean="0">
                <a:solidFill>
                  <a:schemeClr val="tx1"/>
                </a:solidFill>
                <a:effectLst/>
                <a:latin typeface="+mn-lt"/>
                <a:ea typeface="+mn-ea"/>
                <a:cs typeface="+mn-cs"/>
              </a:rPr>
              <a:t>PatchGAN</a:t>
            </a: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2304836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dirty="0" smtClean="0"/>
              <a:t>U-net </a:t>
            </a:r>
            <a:r>
              <a:rPr lang="zh-TW" altLang="en-US" dirty="0" smtClean="0"/>
              <a:t>其結構與 </a:t>
            </a:r>
            <a:r>
              <a:rPr lang="en-US" altLang="zh-TW" dirty="0" err="1" smtClean="0"/>
              <a:t>Autoencoder</a:t>
            </a:r>
            <a:r>
              <a:rPr lang="en-US" altLang="zh-TW" dirty="0" smtClean="0"/>
              <a:t> </a:t>
            </a:r>
            <a:r>
              <a:rPr lang="zh-TW" altLang="en-US" dirty="0" smtClean="0"/>
              <a:t>相似，傳統的 </a:t>
            </a:r>
            <a:r>
              <a:rPr lang="en-US" altLang="zh-TW" dirty="0" err="1" smtClean="0"/>
              <a:t>Autoencoder</a:t>
            </a:r>
            <a:r>
              <a:rPr lang="en-US" altLang="zh-TW" dirty="0" smtClean="0"/>
              <a:t> </a:t>
            </a:r>
            <a:r>
              <a:rPr lang="zh-TW" altLang="en-US" dirty="0" smtClean="0"/>
              <a:t>的缺點是前半段的編碼器 </a:t>
            </a:r>
            <a:r>
              <a:rPr lang="en-US" altLang="zh-TW" dirty="0" smtClean="0"/>
              <a:t>(Encoder)</a:t>
            </a:r>
            <a:r>
              <a:rPr lang="zh-TW" altLang="en-US" dirty="0" smtClean="0"/>
              <a:t>，它提取特徵的過程中，使輸出的尺寸變小後，解碼器</a:t>
            </a:r>
            <a:r>
              <a:rPr lang="en-US" altLang="zh-TW" dirty="0" smtClean="0"/>
              <a:t>(Decoder)</a:t>
            </a:r>
            <a:r>
              <a:rPr lang="zh-TW" altLang="en-US" dirty="0" smtClean="0"/>
              <a:t>再由這些變小 的特徵，重建成與原圖一樣大小的新圖像，原圖很多的資訊，如雜訊，就沒辦法傳遞到 解碼器去了，在去除雜訊的應用上很合理，但是，如果當目標是設定為偵測異常點時， 那就不足了，經過模型過濾，異常點容易不見，導致無法完成目標。因此與 </a:t>
            </a:r>
            <a:r>
              <a:rPr lang="en-US" altLang="zh-TW" dirty="0" err="1" smtClean="0"/>
              <a:t>Autoencoder</a:t>
            </a:r>
            <a:r>
              <a:rPr lang="en-US" altLang="zh-TW" dirty="0" smtClean="0"/>
              <a:t> </a:t>
            </a:r>
            <a:r>
              <a:rPr lang="zh-TW" altLang="en-US" dirty="0" smtClean="0"/>
              <a:t>不同的是，</a:t>
            </a:r>
            <a:r>
              <a:rPr lang="en-US" altLang="zh-TW" dirty="0" smtClean="0"/>
              <a:t>U-net </a:t>
            </a:r>
            <a:r>
              <a:rPr lang="zh-TW" altLang="en-US" dirty="0" smtClean="0"/>
              <a:t>為了使底層的特徵資訊更好的被保留下來，讓重建的過程比較 不會遺失重要資訊，增加了 拼接的概念，將從 </a:t>
            </a:r>
            <a:r>
              <a:rPr lang="en-US" altLang="zh-TW" dirty="0" err="1" smtClean="0"/>
              <a:t>i</a:t>
            </a:r>
            <a:r>
              <a:rPr lang="en-US" altLang="zh-TW" dirty="0" smtClean="0"/>
              <a:t> </a:t>
            </a:r>
            <a:r>
              <a:rPr lang="zh-TW" altLang="en-US" dirty="0" smtClean="0"/>
              <a:t>層資訊跳過傳輸至 </a:t>
            </a:r>
            <a:r>
              <a:rPr lang="en-US" altLang="zh-TW" dirty="0" smtClean="0"/>
              <a:t>n-</a:t>
            </a:r>
            <a:r>
              <a:rPr lang="en-US" altLang="zh-TW" dirty="0" err="1" smtClean="0"/>
              <a:t>i</a:t>
            </a:r>
            <a:r>
              <a:rPr lang="en-US" altLang="zh-TW" dirty="0" smtClean="0"/>
              <a:t> </a:t>
            </a:r>
            <a:r>
              <a:rPr lang="zh-TW" altLang="en-US" dirty="0" smtClean="0"/>
              <a:t>層，其中 </a:t>
            </a:r>
            <a:r>
              <a:rPr lang="en-US" altLang="zh-TW" dirty="0" smtClean="0"/>
              <a:t>n </a:t>
            </a:r>
            <a:r>
              <a:rPr lang="zh-TW" altLang="en-US" dirty="0" smtClean="0"/>
              <a:t>是 總網路層數，即為每一層反卷積層的輸入都為</a:t>
            </a:r>
            <a:r>
              <a:rPr lang="en-US" altLang="zh-TW" dirty="0" smtClean="0"/>
              <a:t>:</a:t>
            </a:r>
            <a:r>
              <a:rPr lang="zh-TW" altLang="en-US" dirty="0" smtClean="0"/>
              <a:t>前一層的輸出加上與該層對稱的卷積層 的輸出。從而保證每層的特徵資訊可以在 解碼時可以不斷地被重新記憶，使得生成 的影像可以盡可能保留原影像的一些資訊</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16032238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1706774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dirty="0" err="1" smtClean="0"/>
              <a:t>PatchGAN</a:t>
            </a:r>
            <a:r>
              <a:rPr lang="en-US" altLang="zh-TW" dirty="0" smtClean="0"/>
              <a:t> </a:t>
            </a:r>
            <a:r>
              <a:rPr lang="zh-TW" altLang="en-US" dirty="0" smtClean="0"/>
              <a:t>指的是判別器的網路架構，</a:t>
            </a:r>
            <a:r>
              <a:rPr lang="en-US" altLang="zh-TW" sz="900" dirty="0" smtClean="0"/>
              <a:t>Isola(2017) </a:t>
            </a:r>
            <a:r>
              <a:rPr lang="zh-TW" altLang="en-US" sz="900" dirty="0" smtClean="0"/>
              <a:t>等人所提出</a:t>
            </a:r>
            <a:r>
              <a:rPr lang="zh-TW" altLang="en-US" dirty="0" smtClean="0"/>
              <a:t>，</a:t>
            </a:r>
            <a:r>
              <a:rPr lang="zh-TW" altLang="en-US" sz="900" dirty="0" smtClean="0"/>
              <a:t>此判別器會先將圖片切割成多張</a:t>
            </a:r>
            <a:r>
              <a:rPr lang="en-US" altLang="zh-TW" sz="900" dirty="0" smtClean="0"/>
              <a:t>N*N</a:t>
            </a:r>
            <a:r>
              <a:rPr lang="zh-TW" altLang="en-US" sz="900" dirty="0" smtClean="0"/>
              <a:t>大小的圖片，再分別判斷每一個區域的真假，最後取平均值做為判別器的輸出</a:t>
            </a:r>
            <a:r>
              <a:rPr lang="zh-TW" altLang="en-US" dirty="0" smtClean="0"/>
              <a:t>。 此外，</a:t>
            </a:r>
            <a:r>
              <a:rPr lang="en-US" altLang="zh-TW" dirty="0" err="1" smtClean="0"/>
              <a:t>PatchGAN</a:t>
            </a:r>
            <a:r>
              <a:rPr lang="en-US" altLang="zh-TW" dirty="0" smtClean="0"/>
              <a:t> </a:t>
            </a:r>
            <a:r>
              <a:rPr lang="zh-TW" altLang="en-US" dirty="0" smtClean="0"/>
              <a:t>與原本的判別器需要一次對整張圖像進行判別的行相比，</a:t>
            </a:r>
            <a:r>
              <a:rPr lang="en-US" altLang="zh-TW" dirty="0" err="1" smtClean="0"/>
              <a:t>PatchGAN</a:t>
            </a:r>
            <a:r>
              <a:rPr lang="en-US" altLang="zh-TW" dirty="0" smtClean="0"/>
              <a:t> </a:t>
            </a:r>
            <a:r>
              <a:rPr lang="zh-TW" altLang="en-US" dirty="0" smtClean="0"/>
              <a:t>每 次判別的區域小，判別所需的參數更少，因此使得運行速度更加快速</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2252343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39732062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引導影像濾波器</a:t>
            </a:r>
            <a:r>
              <a:rPr lang="en-US" altLang="zh-TW" sz="900" kern="1200" dirty="0" smtClean="0">
                <a:solidFill>
                  <a:schemeClr val="tx1"/>
                </a:solidFill>
                <a:effectLst/>
                <a:latin typeface="+mn-lt"/>
                <a:ea typeface="+mn-ea"/>
                <a:cs typeface="+mn-cs"/>
              </a:rPr>
              <a:t>(Guided Image Filter)</a:t>
            </a:r>
            <a:r>
              <a:rPr lang="zh-TW" altLang="zh-TW" sz="900" kern="1200" dirty="0" smtClean="0">
                <a:solidFill>
                  <a:schemeClr val="tx1"/>
                </a:solidFill>
                <a:effectLst/>
                <a:latin typeface="+mn-lt"/>
                <a:ea typeface="+mn-ea"/>
                <a:cs typeface="+mn-cs"/>
              </a:rPr>
              <a:t>為</a:t>
            </a:r>
            <a:r>
              <a:rPr lang="en-US" altLang="zh-TW" sz="900" kern="1200" dirty="0" err="1" smtClean="0">
                <a:solidFill>
                  <a:schemeClr val="tx1"/>
                </a:solidFill>
                <a:effectLst/>
                <a:latin typeface="+mn-lt"/>
                <a:ea typeface="+mn-ea"/>
                <a:cs typeface="+mn-cs"/>
              </a:rPr>
              <a:t>Kaiming</a:t>
            </a:r>
            <a:r>
              <a:rPr lang="en-US" altLang="zh-TW" sz="900" kern="1200" dirty="0" smtClean="0">
                <a:solidFill>
                  <a:schemeClr val="tx1"/>
                </a:solidFill>
                <a:effectLst/>
                <a:latin typeface="+mn-lt"/>
                <a:ea typeface="+mn-ea"/>
                <a:cs typeface="+mn-cs"/>
              </a:rPr>
              <a:t> He</a:t>
            </a:r>
            <a:r>
              <a:rPr lang="zh-TW" altLang="zh-TW" sz="900" kern="1200" dirty="0" smtClean="0">
                <a:solidFill>
                  <a:schemeClr val="tx1"/>
                </a:solidFill>
                <a:effectLst/>
                <a:latin typeface="+mn-lt"/>
                <a:ea typeface="+mn-ea"/>
                <a:cs typeface="+mn-cs"/>
              </a:rPr>
              <a:t>等人</a:t>
            </a:r>
            <a:r>
              <a:rPr lang="en-US" altLang="zh-TW" sz="900" kern="1200" dirty="0" smtClean="0">
                <a:solidFill>
                  <a:schemeClr val="tx1"/>
                </a:solidFill>
                <a:effectLst/>
                <a:latin typeface="+mn-lt"/>
                <a:ea typeface="+mn-ea"/>
                <a:cs typeface="+mn-cs"/>
              </a:rPr>
              <a:t>(2012)</a:t>
            </a:r>
            <a:r>
              <a:rPr lang="zh-TW" altLang="zh-TW" sz="900" kern="1200" dirty="0" smtClean="0">
                <a:solidFill>
                  <a:schemeClr val="tx1"/>
                </a:solidFill>
                <a:effectLst/>
                <a:latin typeface="+mn-lt"/>
                <a:ea typeface="+mn-ea"/>
                <a:cs typeface="+mn-cs"/>
              </a:rPr>
              <a:t>所提出。引導影像濾波器為一種能將影像保持平滑或是銳化的濾波器。能夠將影像清除雜訊，使得影像平滑化稱作低通濾波器，將影像銳化強化輪廓的稱為高通濾波器。引導影像濾波器即為一個需要引導圖的濾波器，引導濾波器的運作方式為通過一張引導圖對初始影像</a:t>
            </a:r>
            <a:r>
              <a:rPr lang="en-US" altLang="zh-TW" sz="900" kern="1200" dirty="0" smtClean="0">
                <a:solidFill>
                  <a:schemeClr val="tx1"/>
                </a:solidFill>
                <a:effectLst/>
                <a:latin typeface="+mn-lt"/>
                <a:ea typeface="+mn-ea"/>
                <a:cs typeface="+mn-cs"/>
              </a:rPr>
              <a:t>p(</a:t>
            </a:r>
            <a:r>
              <a:rPr lang="zh-TW" altLang="zh-TW" sz="900" kern="1200" dirty="0" smtClean="0">
                <a:solidFill>
                  <a:schemeClr val="tx1"/>
                </a:solidFill>
                <a:effectLst/>
                <a:latin typeface="+mn-lt"/>
                <a:ea typeface="+mn-ea"/>
                <a:cs typeface="+mn-cs"/>
              </a:rPr>
              <a:t>輸入影像</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進行濾波的處理，使得最終輸出的影像大致上與初始影像</a:t>
            </a:r>
            <a:r>
              <a:rPr lang="en-US" altLang="zh-TW" sz="900" kern="1200" dirty="0" smtClean="0">
                <a:solidFill>
                  <a:schemeClr val="tx1"/>
                </a:solidFill>
                <a:effectLst/>
                <a:latin typeface="+mn-lt"/>
                <a:ea typeface="+mn-ea"/>
                <a:cs typeface="+mn-cs"/>
              </a:rPr>
              <a:t>p</a:t>
            </a:r>
            <a:r>
              <a:rPr lang="zh-TW" altLang="zh-TW" sz="900" kern="1200" dirty="0" smtClean="0">
                <a:solidFill>
                  <a:schemeClr val="tx1"/>
                </a:solidFill>
                <a:effectLst/>
                <a:latin typeface="+mn-lt"/>
                <a:ea typeface="+mn-ea"/>
                <a:cs typeface="+mn-cs"/>
              </a:rPr>
              <a:t>相似，但紋理部分與引導圖相似。因為室內設計圖是一種擁有多類別的影像，為了不讓</a:t>
            </a:r>
            <a:r>
              <a:rPr lang="zh-TW" altLang="en-US" sz="900" kern="1200" dirty="0" smtClean="0">
                <a:solidFill>
                  <a:schemeClr val="tx1"/>
                </a:solidFill>
                <a:effectLst/>
                <a:latin typeface="+mn-lt"/>
                <a:ea typeface="+mn-ea"/>
                <a:cs typeface="+mn-cs"/>
              </a:rPr>
              <a:t>物件邊緣</a:t>
            </a:r>
            <a:r>
              <a:rPr lang="zh-TW" altLang="zh-TW" sz="900" kern="1200" dirty="0" smtClean="0">
                <a:solidFill>
                  <a:schemeClr val="tx1"/>
                </a:solidFill>
                <a:effectLst/>
                <a:latin typeface="+mn-lt"/>
                <a:ea typeface="+mn-ea"/>
                <a:cs typeface="+mn-cs"/>
              </a:rPr>
              <a:t>模糊，因此利用影像濾波器將影像銳化，抓出影像的邊界，通過濾波器還原回輸出圖像，以最大限度地保持模糊圖像的邊緣和細節，達到細節加強的效果。</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25324112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2287764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7790507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5104650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15148498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900" kern="1200" dirty="0" smtClean="0">
                <a:solidFill>
                  <a:schemeClr val="tx1"/>
                </a:solidFill>
                <a:effectLst/>
                <a:latin typeface="+mn-lt"/>
                <a:ea typeface="+mn-ea"/>
                <a:cs typeface="+mn-cs"/>
              </a:rPr>
              <a:t>這是我的研究架構，</a:t>
            </a:r>
            <a:r>
              <a:rPr lang="zh-TW" altLang="zh-TW" sz="900" kern="1200" dirty="0" smtClean="0">
                <a:solidFill>
                  <a:schemeClr val="tx1"/>
                </a:solidFill>
                <a:effectLst/>
                <a:latin typeface="+mn-lt"/>
                <a:ea typeface="+mn-ea"/>
                <a:cs typeface="+mn-cs"/>
              </a:rPr>
              <a:t>資料蒐集為</a:t>
            </a:r>
            <a:r>
              <a:rPr lang="zh-TW" altLang="en-US" sz="900" kern="1200" dirty="0" smtClean="0">
                <a:solidFill>
                  <a:schemeClr val="tx1"/>
                </a:solidFill>
                <a:effectLst/>
                <a:latin typeface="+mn-lt"/>
                <a:ea typeface="+mn-ea"/>
                <a:cs typeface="+mn-cs"/>
              </a:rPr>
              <a:t>蒐集</a:t>
            </a:r>
            <a:r>
              <a:rPr lang="zh-TW" altLang="zh-TW" sz="900" kern="1200" dirty="0" smtClean="0">
                <a:solidFill>
                  <a:schemeClr val="tx1"/>
                </a:solidFill>
                <a:effectLst/>
                <a:latin typeface="+mn-lt"/>
                <a:ea typeface="+mn-ea"/>
                <a:cs typeface="+mn-cs"/>
              </a:rPr>
              <a:t>三維模型與對應真實照片的蒐集方式，語義分割為增強資料及強化細節的運用，</a:t>
            </a:r>
            <a:r>
              <a:rPr lang="zh-TW" altLang="en-US" sz="900" kern="1200" dirty="0" smtClean="0">
                <a:solidFill>
                  <a:schemeClr val="tx1"/>
                </a:solidFill>
                <a:effectLst/>
                <a:latin typeface="+mn-lt"/>
                <a:ea typeface="+mn-ea"/>
                <a:cs typeface="+mn-cs"/>
              </a:rPr>
              <a:t>圖像轉換使用生成對抗網路的</a:t>
            </a:r>
            <a:r>
              <a:rPr lang="en-US" altLang="zh-TW" sz="900" kern="1200" dirty="0" smtClean="0">
                <a:solidFill>
                  <a:schemeClr val="tx1"/>
                </a:solidFill>
                <a:effectLst/>
                <a:latin typeface="+mn-lt"/>
                <a:ea typeface="+mn-ea"/>
                <a:cs typeface="+mn-cs"/>
              </a:rPr>
              <a:t>pix2pix</a:t>
            </a:r>
            <a:r>
              <a:rPr lang="zh-TW" altLang="en-US" sz="900" kern="1200" dirty="0" smtClean="0">
                <a:solidFill>
                  <a:schemeClr val="tx1"/>
                </a:solidFill>
                <a:effectLst/>
                <a:latin typeface="+mn-lt"/>
                <a:ea typeface="+mn-ea"/>
                <a:cs typeface="+mn-cs"/>
              </a:rPr>
              <a:t>並加入</a:t>
            </a:r>
            <a:r>
              <a:rPr lang="zh-TW" altLang="zh-TW" sz="900" kern="1200" dirty="0" smtClean="0">
                <a:solidFill>
                  <a:schemeClr val="tx1"/>
                </a:solidFill>
                <a:effectLst/>
                <a:latin typeface="+mn-lt"/>
                <a:ea typeface="+mn-ea"/>
                <a:cs typeface="+mn-cs"/>
              </a:rPr>
              <a:t>影像濾波層為三維模型轉換為真實照片的基本網路運用。</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9976823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資料蒐集為三維模型與對應真實照片的蒐集方式，語義分割為增強資料及強化細節的運用，</a:t>
            </a:r>
            <a:r>
              <a:rPr lang="zh-TW" altLang="en-US" sz="900" kern="1200" dirty="0" smtClean="0">
                <a:solidFill>
                  <a:schemeClr val="tx1"/>
                </a:solidFill>
                <a:effectLst/>
                <a:latin typeface="+mn-lt"/>
                <a:ea typeface="+mn-ea"/>
                <a:cs typeface="+mn-cs"/>
              </a:rPr>
              <a:t>圖像轉換使用生成對抗網路的</a:t>
            </a:r>
            <a:r>
              <a:rPr lang="en-US" altLang="zh-TW" sz="900" kern="1200" dirty="0" smtClean="0">
                <a:solidFill>
                  <a:schemeClr val="tx1"/>
                </a:solidFill>
                <a:effectLst/>
                <a:latin typeface="+mn-lt"/>
                <a:ea typeface="+mn-ea"/>
                <a:cs typeface="+mn-cs"/>
              </a:rPr>
              <a:t>pix2pix</a:t>
            </a:r>
            <a:r>
              <a:rPr lang="zh-TW" altLang="en-US" sz="900" kern="1200" dirty="0" smtClean="0">
                <a:solidFill>
                  <a:schemeClr val="tx1"/>
                </a:solidFill>
                <a:effectLst/>
                <a:latin typeface="+mn-lt"/>
                <a:ea typeface="+mn-ea"/>
                <a:cs typeface="+mn-cs"/>
              </a:rPr>
              <a:t>並加入</a:t>
            </a:r>
            <a:r>
              <a:rPr lang="zh-TW" altLang="zh-TW" sz="900" kern="1200" dirty="0" smtClean="0">
                <a:solidFill>
                  <a:schemeClr val="tx1"/>
                </a:solidFill>
                <a:effectLst/>
                <a:latin typeface="+mn-lt"/>
                <a:ea typeface="+mn-ea"/>
                <a:cs typeface="+mn-cs"/>
              </a:rPr>
              <a:t>影像濾波層為三維模型轉換為真實照片的基本網路運用。</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5850036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本研究將採用語義分割的方式將房間的前景物件萃取出來並連帶完整房間圖片一同丟進模型進行訓練，於是此研究採用了</a:t>
            </a:r>
            <a:r>
              <a:rPr lang="en-US" altLang="zh-TW" sz="900" kern="1200" dirty="0" err="1" smtClean="0">
                <a:solidFill>
                  <a:schemeClr val="tx1"/>
                </a:solidFill>
                <a:effectLst/>
                <a:latin typeface="+mn-lt"/>
                <a:ea typeface="+mn-ea"/>
                <a:cs typeface="+mn-cs"/>
              </a:rPr>
              <a:t>FastFCN</a:t>
            </a:r>
            <a:r>
              <a:rPr lang="zh-TW" altLang="zh-TW" sz="900" kern="1200" dirty="0" smtClean="0">
                <a:solidFill>
                  <a:schemeClr val="tx1"/>
                </a:solidFill>
                <a:effectLst/>
                <a:latin typeface="+mn-lt"/>
                <a:ea typeface="+mn-ea"/>
                <a:cs typeface="+mn-cs"/>
              </a:rPr>
              <a:t>來對圖片進行語義分割，除了萃取出房間個別物件加強物件輪廓外，也由此方式增加訓練的資料集，解決資料集不足的問題。</a:t>
            </a:r>
          </a:p>
          <a:p>
            <a:r>
              <a:rPr lang="zh-TW" altLang="zh-TW" sz="900" kern="1200" dirty="0" smtClean="0">
                <a:solidFill>
                  <a:schemeClr val="tx1"/>
                </a:solidFill>
                <a:effectLst/>
                <a:latin typeface="+mn-lt"/>
                <a:ea typeface="+mn-ea"/>
                <a:cs typeface="+mn-cs"/>
              </a:rPr>
              <a:t>然而在蒐集圖片之後，擔心所需的圖片與實際所需的訓練資料還有一段差距，因此我們採用資料增強的方式，來增加資料集。常見的資料增強方法有將圖片進行旋轉、平移、縮放、翻轉、拉伸等，但過度的變形會導致模型過擬合，因此為了考慮室內照片的特性，</a:t>
            </a:r>
            <a:r>
              <a:rPr lang="zh-TW" altLang="en-US" sz="900" kern="1200" dirty="0" smtClean="0">
                <a:solidFill>
                  <a:schemeClr val="tx1"/>
                </a:solidFill>
                <a:effectLst/>
                <a:latin typeface="+mn-lt"/>
                <a:ea typeface="+mn-ea"/>
                <a:cs typeface="+mn-cs"/>
              </a:rPr>
              <a:t>我預計用</a:t>
            </a:r>
            <a:r>
              <a:rPr lang="zh-TW" altLang="zh-TW" sz="900" kern="1200" dirty="0" smtClean="0">
                <a:solidFill>
                  <a:schemeClr val="tx1"/>
                </a:solidFill>
                <a:effectLst/>
                <a:latin typeface="+mn-lt"/>
                <a:ea typeface="+mn-ea"/>
                <a:cs typeface="+mn-cs"/>
              </a:rPr>
              <a:t>左右翻轉、逆時針旋轉以及順時針旋轉的方式來增強資料集，以達到所需的訓練量。</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8602775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4108644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dirty="0" smtClean="0"/>
              <a:t>參考</a:t>
            </a:r>
            <a:r>
              <a:rPr lang="en-US" altLang="zh-TW" sz="900" dirty="0" err="1" smtClean="0"/>
              <a:t>Kamyar</a:t>
            </a:r>
            <a:r>
              <a:rPr lang="en-US" altLang="zh-TW" sz="900" dirty="0" smtClean="0"/>
              <a:t> </a:t>
            </a:r>
            <a:r>
              <a:rPr lang="en-US" altLang="zh-TW" sz="900" dirty="0" err="1" smtClean="0"/>
              <a:t>Nazeri</a:t>
            </a:r>
            <a:r>
              <a:rPr lang="zh-TW" altLang="zh-TW" sz="900" dirty="0" smtClean="0"/>
              <a:t>於</a:t>
            </a:r>
            <a:r>
              <a:rPr lang="en-US" altLang="zh-TW" sz="900" dirty="0" smtClean="0"/>
              <a:t>GitHub</a:t>
            </a:r>
            <a:r>
              <a:rPr lang="zh-TW" altLang="zh-TW" sz="900" dirty="0" smtClean="0"/>
              <a:t>中使用的</a:t>
            </a:r>
            <a:r>
              <a:rPr lang="en-US" altLang="zh-TW" sz="900" dirty="0" smtClean="0"/>
              <a:t>places365</a:t>
            </a:r>
            <a:r>
              <a:rPr lang="zh-TW" altLang="zh-TW" sz="900" dirty="0" smtClean="0"/>
              <a:t>的資料集</a:t>
            </a:r>
            <a:r>
              <a:rPr lang="zh-TW" altLang="en-US" sz="900" dirty="0" smtClean="0"/>
              <a:t>，他的資料集的照片都是</a:t>
            </a:r>
            <a:r>
              <a:rPr lang="en-US" altLang="zh-TW" sz="900" dirty="0" smtClean="0"/>
              <a:t>256</a:t>
            </a:r>
            <a:r>
              <a:rPr lang="zh-TW" altLang="en-US" sz="900" dirty="0" smtClean="0"/>
              <a:t>*</a:t>
            </a:r>
            <a:r>
              <a:rPr lang="en-US" altLang="zh-TW" sz="900" dirty="0" smtClean="0"/>
              <a:t>256</a:t>
            </a:r>
            <a:r>
              <a:rPr lang="zh-TW" altLang="en-US" sz="900" dirty="0" smtClean="0"/>
              <a:t>*</a:t>
            </a:r>
            <a:r>
              <a:rPr lang="en-US" altLang="zh-TW" sz="900" dirty="0" smtClean="0"/>
              <a:t>3</a:t>
            </a:r>
            <a:r>
              <a:rPr lang="zh-TW" altLang="en-US" sz="900" dirty="0" smtClean="0"/>
              <a:t>的向量，因此我也使用</a:t>
            </a:r>
            <a:r>
              <a:rPr lang="en-US" altLang="zh-TW" sz="900" dirty="0" smtClean="0">
                <a:latin typeface="+mn-ea"/>
              </a:rPr>
              <a:t>256</a:t>
            </a:r>
            <a:r>
              <a:rPr lang="zh-TW" altLang="en-US" sz="900" dirty="0" smtClean="0">
                <a:latin typeface="+mn-ea"/>
              </a:rPr>
              <a:t>*</a:t>
            </a:r>
            <a:r>
              <a:rPr lang="en-US" altLang="zh-TW" sz="900" dirty="0" smtClean="0">
                <a:latin typeface="+mn-ea"/>
              </a:rPr>
              <a:t>256</a:t>
            </a:r>
            <a:r>
              <a:rPr lang="zh-TW" altLang="en-US" sz="900" dirty="0" smtClean="0">
                <a:latin typeface="+mn-ea"/>
              </a:rPr>
              <a:t>*</a:t>
            </a:r>
            <a:r>
              <a:rPr lang="en-US" altLang="zh-TW" sz="900" dirty="0" smtClean="0">
                <a:latin typeface="+mn-ea"/>
              </a:rPr>
              <a:t>3</a:t>
            </a:r>
            <a:r>
              <a:rPr lang="zh-TW" altLang="en-US" sz="900" dirty="0" smtClean="0">
                <a:latin typeface="+mn-ea"/>
              </a:rPr>
              <a:t>作為輸入與輸出</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dirty="0" smtClean="0"/>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20310562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生成器架構的編碼器由</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的卷積層組成，下採樣步長為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，卷積後接著批次標準化以及斜率為</a:t>
            </a:r>
            <a:r>
              <a:rPr lang="en-US" altLang="zh-TW" sz="900" kern="1200" dirty="0" smtClean="0">
                <a:solidFill>
                  <a:schemeClr val="tx1"/>
                </a:solidFill>
                <a:effectLst/>
                <a:latin typeface="+mn-lt"/>
                <a:ea typeface="+mn-ea"/>
                <a:cs typeface="+mn-cs"/>
              </a:rPr>
              <a:t>0.2</a:t>
            </a:r>
            <a:r>
              <a:rPr lang="zh-TW" altLang="zh-TW" sz="900" kern="1200" dirty="0" smtClean="0">
                <a:solidFill>
                  <a:schemeClr val="tx1"/>
                </a:solidFill>
                <a:effectLst/>
                <a:latin typeface="+mn-lt"/>
                <a:ea typeface="+mn-ea"/>
                <a:cs typeface="+mn-cs"/>
              </a:rPr>
              <a:t>的激活函式</a:t>
            </a:r>
            <a:r>
              <a:rPr lang="en-US" altLang="zh-TW" sz="900" kern="1200" dirty="0" smtClean="0">
                <a:solidFill>
                  <a:schemeClr val="tx1"/>
                </a:solidFill>
                <a:effectLst/>
                <a:latin typeface="+mn-lt"/>
                <a:ea typeface="+mn-ea"/>
                <a:cs typeface="+mn-cs"/>
              </a:rPr>
              <a:t>Leaky-</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，來避免神經元死亡的問題。</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影像濾波層需代兩個參數，一個是平滑內核，一個是正則化係數，</a:t>
            </a:r>
            <a:r>
              <a:rPr lang="zh-TW" altLang="zh-TW" sz="900" kern="1200" dirty="0" smtClean="0">
                <a:solidFill>
                  <a:schemeClr val="tx1"/>
                </a:solidFill>
                <a:effectLst/>
                <a:latin typeface="+mn-lt"/>
                <a:ea typeface="+mn-ea"/>
                <a:cs typeface="+mn-cs"/>
              </a:rPr>
              <a:t>平滑內核越大越能夠捕捉更多細節，而正則化係數則是防止過擬合，抓到不相干的輪廓</a:t>
            </a:r>
            <a:r>
              <a:rPr lang="zh-TW" altLang="en-US" sz="900" kern="1200" dirty="0" smtClean="0">
                <a:solidFill>
                  <a:schemeClr val="tx1"/>
                </a:solidFill>
                <a:effectLst/>
                <a:latin typeface="+mn-lt"/>
                <a:ea typeface="+mn-ea"/>
                <a:cs typeface="+mn-cs"/>
              </a:rPr>
              <a:t>，由前人的經驗目前平滑內核會以</a:t>
            </a:r>
            <a:r>
              <a:rPr lang="en-US" altLang="zh-TW" sz="900" kern="1200" dirty="0" smtClean="0">
                <a:solidFill>
                  <a:schemeClr val="tx1"/>
                </a:solidFill>
                <a:effectLst/>
                <a:latin typeface="+mn-lt"/>
                <a:ea typeface="+mn-ea"/>
                <a:cs typeface="+mn-cs"/>
              </a:rPr>
              <a:t>2~10</a:t>
            </a:r>
            <a:r>
              <a:rPr lang="zh-TW" altLang="en-US" sz="900" kern="1200" dirty="0" smtClean="0">
                <a:solidFill>
                  <a:schemeClr val="tx1"/>
                </a:solidFill>
                <a:effectLst/>
                <a:latin typeface="+mn-lt"/>
                <a:ea typeface="+mn-ea"/>
                <a:cs typeface="+mn-cs"/>
              </a:rPr>
              <a:t>來測試，正則化係數以</a:t>
            </a:r>
            <a:r>
              <a:rPr lang="en-US" altLang="zh-TW" sz="900" kern="1200" dirty="0" smtClean="0">
                <a:solidFill>
                  <a:schemeClr val="tx1"/>
                </a:solidFill>
                <a:effectLst/>
                <a:latin typeface="+mn-lt"/>
                <a:ea typeface="+mn-ea"/>
                <a:cs typeface="+mn-cs"/>
              </a:rPr>
              <a:t>0.001</a:t>
            </a:r>
            <a:r>
              <a:rPr lang="zh-TW" altLang="en-US" sz="900" kern="1200" dirty="0" smtClean="0">
                <a:solidFill>
                  <a:schemeClr val="tx1"/>
                </a:solidFill>
                <a:effectLst/>
                <a:latin typeface="+mn-lt"/>
                <a:ea typeface="+mn-ea"/>
                <a:cs typeface="+mn-cs"/>
              </a:rPr>
              <a:t>跟</a:t>
            </a:r>
            <a:r>
              <a:rPr lang="en-US" altLang="zh-TW" sz="900" kern="1200" dirty="0" smtClean="0">
                <a:solidFill>
                  <a:schemeClr val="tx1"/>
                </a:solidFill>
                <a:effectLst/>
                <a:latin typeface="+mn-lt"/>
                <a:ea typeface="+mn-ea"/>
                <a:cs typeface="+mn-cs"/>
              </a:rPr>
              <a:t>0.0001</a:t>
            </a:r>
            <a:r>
              <a:rPr lang="zh-TW" altLang="en-US" sz="900" kern="1200" dirty="0" smtClean="0">
                <a:solidFill>
                  <a:schemeClr val="tx1"/>
                </a:solidFill>
                <a:effectLst/>
                <a:latin typeface="+mn-lt"/>
                <a:ea typeface="+mn-ea"/>
                <a:cs typeface="+mn-cs"/>
              </a:rPr>
              <a:t>做測試，來找出最佳的係數</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解</a:t>
            </a:r>
            <a:r>
              <a:rPr lang="zh-TW" altLang="zh-TW" sz="900" kern="1200" dirty="0" smtClean="0">
                <a:solidFill>
                  <a:schemeClr val="tx1"/>
                </a:solidFill>
                <a:effectLst/>
                <a:latin typeface="+mn-lt"/>
                <a:ea typeface="+mn-ea"/>
                <a:cs typeface="+mn-cs"/>
              </a:rPr>
              <a:t>碼器則由</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轉置卷積層所組成，上採樣步長為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，並且將每</a:t>
            </a:r>
            <a:r>
              <a:rPr lang="en-US" altLang="zh-TW" sz="900" kern="1200" dirty="0" err="1" smtClean="0">
                <a:solidFill>
                  <a:schemeClr val="tx1"/>
                </a:solidFill>
                <a:effectLst/>
                <a:latin typeface="+mn-lt"/>
                <a:ea typeface="+mn-ea"/>
                <a:cs typeface="+mn-cs"/>
              </a:rPr>
              <a:t>i</a:t>
            </a:r>
            <a:r>
              <a:rPr lang="zh-TW" altLang="zh-TW" sz="900" kern="1200" dirty="0" smtClean="0">
                <a:solidFill>
                  <a:schemeClr val="tx1"/>
                </a:solidFill>
                <a:effectLst/>
                <a:latin typeface="+mn-lt"/>
                <a:ea typeface="+mn-ea"/>
                <a:cs typeface="+mn-cs"/>
              </a:rPr>
              <a:t>層的編碼器與</a:t>
            </a:r>
            <a:r>
              <a:rPr lang="en-US" altLang="zh-TW" sz="900" kern="1200" dirty="0" smtClean="0">
                <a:solidFill>
                  <a:schemeClr val="tx1"/>
                </a:solidFill>
                <a:effectLst/>
                <a:latin typeface="+mn-lt"/>
                <a:ea typeface="+mn-ea"/>
                <a:cs typeface="+mn-cs"/>
              </a:rPr>
              <a:t>n-</a:t>
            </a:r>
            <a:r>
              <a:rPr lang="en-US" altLang="zh-TW" sz="900" kern="1200" dirty="0" err="1" smtClean="0">
                <a:solidFill>
                  <a:schemeClr val="tx1"/>
                </a:solidFill>
                <a:effectLst/>
                <a:latin typeface="+mn-lt"/>
                <a:ea typeface="+mn-ea"/>
                <a:cs typeface="+mn-cs"/>
              </a:rPr>
              <a:t>i</a:t>
            </a:r>
            <a:r>
              <a:rPr lang="zh-TW" altLang="zh-TW" sz="900" kern="1200" dirty="0" smtClean="0">
                <a:solidFill>
                  <a:schemeClr val="tx1"/>
                </a:solidFill>
                <a:effectLst/>
                <a:latin typeface="+mn-lt"/>
                <a:ea typeface="+mn-ea"/>
                <a:cs typeface="+mn-cs"/>
              </a:rPr>
              <a:t>層的解碼器做連接，接著批次標準化以及激活函式</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，在最後一層使用</a:t>
            </a:r>
            <a:r>
              <a:rPr lang="en-US" altLang="zh-TW" sz="900" kern="1200" dirty="0" err="1" smtClean="0">
                <a:solidFill>
                  <a:schemeClr val="tx1"/>
                </a:solidFill>
                <a:effectLst/>
                <a:latin typeface="+mn-lt"/>
                <a:ea typeface="+mn-ea"/>
                <a:cs typeface="+mn-cs"/>
              </a:rPr>
              <a:t>tanh</a:t>
            </a:r>
            <a:r>
              <a:rPr lang="zh-TW" altLang="zh-TW" sz="900" kern="1200" dirty="0" smtClean="0">
                <a:solidFill>
                  <a:schemeClr val="tx1"/>
                </a:solidFill>
                <a:effectLst/>
                <a:latin typeface="+mn-lt"/>
                <a:ea typeface="+mn-ea"/>
                <a:cs typeface="+mn-cs"/>
              </a:rPr>
              <a:t>激活函式，使網路生成的值限制在</a:t>
            </a:r>
            <a:r>
              <a:rPr lang="en-US" altLang="zh-TW" sz="900" kern="1200" dirty="0" smtClean="0">
                <a:solidFill>
                  <a:schemeClr val="tx1"/>
                </a:solidFill>
                <a:effectLst/>
                <a:latin typeface="+mn-lt"/>
                <a:ea typeface="+mn-ea"/>
                <a:cs typeface="+mn-cs"/>
              </a:rPr>
              <a:t>-1</a:t>
            </a:r>
            <a:r>
              <a:rPr lang="zh-TW" altLang="zh-TW" sz="900" kern="1200" dirty="0" smtClean="0">
                <a:solidFill>
                  <a:schemeClr val="tx1"/>
                </a:solidFill>
                <a:effectLst/>
                <a:latin typeface="+mn-lt"/>
                <a:ea typeface="+mn-ea"/>
                <a:cs typeface="+mn-cs"/>
              </a:rPr>
              <a:t>到</a:t>
            </a:r>
            <a:r>
              <a:rPr lang="en-US" altLang="zh-TW" sz="900" kern="1200" dirty="0" smtClean="0">
                <a:solidFill>
                  <a:schemeClr val="tx1"/>
                </a:solidFill>
                <a:effectLst/>
                <a:latin typeface="+mn-lt"/>
                <a:ea typeface="+mn-ea"/>
                <a:cs typeface="+mn-cs"/>
              </a:rPr>
              <a:t>1</a:t>
            </a:r>
            <a:r>
              <a:rPr lang="zh-TW" altLang="zh-TW" sz="900" kern="1200" dirty="0" smtClean="0">
                <a:solidFill>
                  <a:schemeClr val="tx1"/>
                </a:solidFill>
                <a:effectLst/>
                <a:latin typeface="+mn-lt"/>
                <a:ea typeface="+mn-ea"/>
                <a:cs typeface="+mn-cs"/>
              </a:rPr>
              <a:t>之間，最後輸出的維度為</a:t>
            </a:r>
            <a:r>
              <a:rPr lang="en-US" altLang="zh-TW" sz="900" kern="1200" dirty="0" smtClean="0">
                <a:solidFill>
                  <a:schemeClr val="tx1"/>
                </a:solidFill>
                <a:effectLst/>
                <a:latin typeface="+mn-lt"/>
                <a:ea typeface="+mn-ea"/>
                <a:cs typeface="+mn-cs"/>
              </a:rPr>
              <a:t>256x256x3</a:t>
            </a:r>
            <a:r>
              <a:rPr lang="zh-TW" altLang="zh-TW" sz="900" kern="1200" dirty="0" smtClean="0">
                <a:solidFill>
                  <a:schemeClr val="tx1"/>
                </a:solidFill>
                <a:effectLst/>
                <a:latin typeface="+mn-lt"/>
                <a:ea typeface="+mn-ea"/>
                <a:cs typeface="+mn-cs"/>
              </a:rPr>
              <a:t>的圖像。</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5137655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判別器我們採用</a:t>
            </a:r>
            <a:r>
              <a:rPr lang="en-US" altLang="zh-TW" sz="900" kern="1200" dirty="0" err="1" smtClean="0">
                <a:solidFill>
                  <a:schemeClr val="tx1"/>
                </a:solidFill>
                <a:effectLst/>
                <a:latin typeface="+mn-lt"/>
                <a:ea typeface="+mn-ea"/>
                <a:cs typeface="+mn-cs"/>
              </a:rPr>
              <a:t>PatchGAN</a:t>
            </a:r>
            <a:r>
              <a:rPr lang="zh-TW" altLang="zh-TW" sz="900" kern="1200" dirty="0" smtClean="0">
                <a:solidFill>
                  <a:schemeClr val="tx1"/>
                </a:solidFill>
                <a:effectLst/>
                <a:latin typeface="+mn-lt"/>
                <a:ea typeface="+mn-ea"/>
                <a:cs typeface="+mn-cs"/>
              </a:rPr>
              <a:t>架構，一系列的</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卷積層，步長為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，並在每個卷積層後接一個批次標準化與斜率為</a:t>
            </a:r>
            <a:r>
              <a:rPr lang="en-US" altLang="zh-TW" sz="900" kern="1200" dirty="0" smtClean="0">
                <a:solidFill>
                  <a:schemeClr val="tx1"/>
                </a:solidFill>
                <a:effectLst/>
                <a:latin typeface="+mn-lt"/>
                <a:ea typeface="+mn-ea"/>
                <a:cs typeface="+mn-cs"/>
              </a:rPr>
              <a:t>0.2</a:t>
            </a:r>
            <a:r>
              <a:rPr lang="zh-TW" altLang="zh-TW" sz="900" kern="1200" dirty="0" smtClean="0">
                <a:solidFill>
                  <a:schemeClr val="tx1"/>
                </a:solidFill>
                <a:effectLst/>
                <a:latin typeface="+mn-lt"/>
                <a:ea typeface="+mn-ea"/>
                <a:cs typeface="+mn-cs"/>
              </a:rPr>
              <a:t>的激活函式</a:t>
            </a:r>
            <a:r>
              <a:rPr lang="en-US" altLang="zh-TW" sz="900" kern="1200" dirty="0" smtClean="0">
                <a:solidFill>
                  <a:schemeClr val="tx1"/>
                </a:solidFill>
                <a:effectLst/>
                <a:latin typeface="+mn-lt"/>
                <a:ea typeface="+mn-ea"/>
                <a:cs typeface="+mn-cs"/>
              </a:rPr>
              <a:t>Leaky-</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，在最後一層使用</a:t>
            </a:r>
            <a:r>
              <a:rPr lang="en-US" altLang="zh-TW" sz="900" kern="1200" dirty="0" err="1" smtClean="0">
                <a:solidFill>
                  <a:schemeClr val="tx1"/>
                </a:solidFill>
                <a:effectLst/>
                <a:latin typeface="+mn-lt"/>
                <a:ea typeface="+mn-ea"/>
                <a:cs typeface="+mn-cs"/>
              </a:rPr>
              <a:t>softmax</a:t>
            </a:r>
            <a:r>
              <a:rPr lang="zh-TW" altLang="zh-TW" sz="900" kern="1200" dirty="0" smtClean="0">
                <a:solidFill>
                  <a:schemeClr val="tx1"/>
                </a:solidFill>
                <a:effectLst/>
                <a:latin typeface="+mn-lt"/>
                <a:ea typeface="+mn-ea"/>
                <a:cs typeface="+mn-cs"/>
              </a:rPr>
              <a:t>激活函式，判斷</a:t>
            </a:r>
            <a:r>
              <a:rPr lang="en-US" altLang="zh-TW" sz="900" kern="1200" dirty="0" smtClean="0">
                <a:solidFill>
                  <a:schemeClr val="tx1"/>
                </a:solidFill>
                <a:effectLst/>
                <a:latin typeface="+mn-lt"/>
                <a:ea typeface="+mn-ea"/>
                <a:cs typeface="+mn-cs"/>
              </a:rPr>
              <a:t>70x70</a:t>
            </a:r>
            <a:r>
              <a:rPr lang="zh-TW" altLang="zh-TW" sz="900" kern="1200" dirty="0" smtClean="0">
                <a:solidFill>
                  <a:schemeClr val="tx1"/>
                </a:solidFill>
                <a:effectLst/>
                <a:latin typeface="+mn-lt"/>
                <a:ea typeface="+mn-ea"/>
                <a:cs typeface="+mn-cs"/>
              </a:rPr>
              <a:t>的各個區域為真或假的機率，最後將機率的平均值作為判別器的輸出。</a:t>
            </a:r>
            <a:r>
              <a:rPr lang="en-US" altLang="zh-TW" sz="900" kern="1200" dirty="0" smtClean="0">
                <a:solidFill>
                  <a:schemeClr val="tx1"/>
                </a:solidFill>
                <a:effectLst/>
                <a:latin typeface="+mn-lt"/>
                <a:ea typeface="+mn-ea"/>
                <a:cs typeface="+mn-cs"/>
              </a:rPr>
              <a:t> </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17787469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後會訓練出一套具有語義分割資料集以及加入引導影像濾波層的</a:t>
            </a:r>
            <a:r>
              <a:rPr lang="en-US" altLang="zh-TW" sz="900" kern="1200" dirty="0" smtClean="0">
                <a:solidFill>
                  <a:schemeClr val="tx1"/>
                </a:solidFill>
                <a:effectLst/>
                <a:latin typeface="+mn-lt"/>
                <a:ea typeface="+mn-ea"/>
                <a:cs typeface="+mn-cs"/>
              </a:rPr>
              <a:t>pix2pix</a:t>
            </a:r>
            <a:r>
              <a:rPr lang="zh-TW" altLang="zh-TW" sz="900" kern="1200" dirty="0" smtClean="0">
                <a:solidFill>
                  <a:schemeClr val="tx1"/>
                </a:solidFill>
                <a:effectLst/>
                <a:latin typeface="+mn-lt"/>
                <a:ea typeface="+mn-ea"/>
                <a:cs typeface="+mn-cs"/>
              </a:rPr>
              <a:t>訓練模型，接著會各訓練一套未訓練語義分割資料集但有加入引導影像濾波層的模型、有訓練語義分割資料集但未加入引導影像濾波層的模型以及未訓練語義分割也未加入引導影像濾波層的模型，並對四種模型的生成結果進行比較，觀察有加入語義分割資料集以及在</a:t>
            </a:r>
            <a:r>
              <a:rPr lang="en-US" altLang="zh-TW" sz="900" kern="1200" dirty="0" smtClean="0">
                <a:solidFill>
                  <a:schemeClr val="tx1"/>
                </a:solidFill>
                <a:effectLst/>
                <a:latin typeface="+mn-lt"/>
                <a:ea typeface="+mn-ea"/>
                <a:cs typeface="+mn-cs"/>
              </a:rPr>
              <a:t>pix2pix</a:t>
            </a:r>
            <a:r>
              <a:rPr lang="zh-TW" altLang="zh-TW" sz="900" kern="1200" dirty="0" smtClean="0">
                <a:solidFill>
                  <a:schemeClr val="tx1"/>
                </a:solidFill>
                <a:effectLst/>
                <a:latin typeface="+mn-lt"/>
                <a:ea typeface="+mn-ea"/>
                <a:cs typeface="+mn-cs"/>
              </a:rPr>
              <a:t>中加入引導影像濾波層與其他模型相比，是否會有更好的結果。</a:t>
            </a:r>
          </a:p>
          <a:p>
            <a:r>
              <a:rPr lang="en-US" altLang="zh-TW" sz="900" i="1" kern="1200" dirty="0" smtClean="0">
                <a:solidFill>
                  <a:schemeClr val="tx1"/>
                </a:solidFill>
                <a:effectLst/>
                <a:latin typeface="+mn-lt"/>
                <a:ea typeface="+mn-ea"/>
                <a:cs typeface="+mn-cs"/>
              </a:rPr>
              <a:t> </a:t>
            </a:r>
            <a:endParaRPr lang="zh-TW" altLang="zh-TW" sz="900" kern="120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39</a:t>
            </a:fld>
            <a:endParaRPr lang="zh-CN" altLang="en-US"/>
          </a:p>
        </p:txBody>
      </p:sp>
    </p:spTree>
    <p:extLst>
      <p:ext uri="{BB962C8B-B14F-4D97-AF65-F5344CB8AC3E}">
        <p14:creationId xmlns:p14="http://schemas.microsoft.com/office/powerpoint/2010/main" val="3700640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室內設計的概念起源於美國，於經濟發展的需求演化而來，原本人們蓋建築物的目的只是為求居住，而之後慢慢延伸出使用者的需求或為了更改內部環境而開始考量室內設計。後來室內裝潢逐漸延伸出考慮到生活品質、居住品質、心理層面、視覺等因素，使人類能在生活、起居、心理、視覺等各方面得到無比的滿足，現在每個人住的家裡，成長過程都扮演著重要的腳色，因此室內設計在現今的社會上已成了無法缺少的一塊產業。</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5452243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40</a:t>
            </a:fld>
            <a:endParaRPr lang="zh-CN" altLang="en-US"/>
          </a:p>
        </p:txBody>
      </p:sp>
    </p:spTree>
    <p:extLst>
      <p:ext uri="{BB962C8B-B14F-4D97-AF65-F5344CB8AC3E}">
        <p14:creationId xmlns:p14="http://schemas.microsoft.com/office/powerpoint/2010/main" val="34359516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41</a:t>
            </a:fld>
            <a:endParaRPr lang="zh-CN" altLang="en-US"/>
          </a:p>
        </p:txBody>
      </p:sp>
    </p:spTree>
    <p:extLst>
      <p:ext uri="{BB962C8B-B14F-4D97-AF65-F5344CB8AC3E}">
        <p14:creationId xmlns:p14="http://schemas.microsoft.com/office/powerpoint/2010/main" val="30482010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42</a:t>
            </a:fld>
            <a:endParaRPr lang="zh-CN" altLang="en-US"/>
          </a:p>
        </p:txBody>
      </p:sp>
    </p:spTree>
    <p:extLst>
      <p:ext uri="{BB962C8B-B14F-4D97-AF65-F5344CB8AC3E}">
        <p14:creationId xmlns:p14="http://schemas.microsoft.com/office/powerpoint/2010/main" val="24199580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43</a:t>
            </a:fld>
            <a:endParaRPr lang="zh-CN" altLang="en-US"/>
          </a:p>
        </p:txBody>
      </p:sp>
    </p:spTree>
    <p:extLst>
      <p:ext uri="{BB962C8B-B14F-4D97-AF65-F5344CB8AC3E}">
        <p14:creationId xmlns:p14="http://schemas.microsoft.com/office/powerpoint/2010/main" val="2797018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44</a:t>
            </a:fld>
            <a:endParaRPr lang="zh-CN" altLang="en-US"/>
          </a:p>
        </p:txBody>
      </p:sp>
    </p:spTree>
    <p:extLst>
      <p:ext uri="{BB962C8B-B14F-4D97-AF65-F5344CB8AC3E}">
        <p14:creationId xmlns:p14="http://schemas.microsoft.com/office/powerpoint/2010/main" val="1623433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45</a:t>
            </a:fld>
            <a:endParaRPr lang="zh-CN" altLang="en-US"/>
          </a:p>
        </p:txBody>
      </p:sp>
    </p:spTree>
    <p:extLst>
      <p:ext uri="{BB962C8B-B14F-4D97-AF65-F5344CB8AC3E}">
        <p14:creationId xmlns:p14="http://schemas.microsoft.com/office/powerpoint/2010/main" val="20944221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46</a:t>
            </a:fld>
            <a:endParaRPr lang="zh-CN" altLang="en-US"/>
          </a:p>
        </p:txBody>
      </p:sp>
    </p:spTree>
    <p:extLst>
      <p:ext uri="{BB962C8B-B14F-4D97-AF65-F5344CB8AC3E}">
        <p14:creationId xmlns:p14="http://schemas.microsoft.com/office/powerpoint/2010/main" val="7645696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47</a:t>
            </a:fld>
            <a:endParaRPr lang="zh-CN" altLang="en-US"/>
          </a:p>
        </p:txBody>
      </p:sp>
    </p:spTree>
    <p:extLst>
      <p:ext uri="{BB962C8B-B14F-4D97-AF65-F5344CB8AC3E}">
        <p14:creationId xmlns:p14="http://schemas.microsoft.com/office/powerpoint/2010/main" val="26375133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48</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再來是三維模型的介紹，早期室內設計會運用手繪</a:t>
            </a:r>
            <a:r>
              <a:rPr lang="en-US" altLang="zh-TW" sz="900" kern="1200" dirty="0" smtClean="0">
                <a:solidFill>
                  <a:schemeClr val="tx1"/>
                </a:solidFill>
                <a:effectLst/>
                <a:latin typeface="+mn-lt"/>
                <a:ea typeface="+mn-ea"/>
                <a:cs typeface="+mn-cs"/>
              </a:rPr>
              <a:t> 2D </a:t>
            </a:r>
            <a:r>
              <a:rPr lang="zh-TW" altLang="zh-TW" sz="900" kern="1200" dirty="0" smtClean="0">
                <a:solidFill>
                  <a:schemeClr val="tx1"/>
                </a:solidFill>
                <a:effectLst/>
                <a:latin typeface="+mn-lt"/>
                <a:ea typeface="+mn-ea"/>
                <a:cs typeface="+mn-cs"/>
              </a:rPr>
              <a:t>設計圖、透視圖、等方式進行設計表現時，雖然能夠正確的表達設計師的設計構想，但仍有相當大的部分需要靠</a:t>
            </a:r>
            <a:r>
              <a:rPr lang="zh-TW" altLang="en-US" sz="900" kern="1200" dirty="0" smtClean="0">
                <a:solidFill>
                  <a:schemeClr val="tx1"/>
                </a:solidFill>
                <a:effectLst/>
                <a:latin typeface="+mn-lt"/>
                <a:ea typeface="+mn-ea"/>
                <a:cs typeface="+mn-cs"/>
              </a:rPr>
              <a:t>客戶</a:t>
            </a:r>
            <a:r>
              <a:rPr lang="zh-TW" altLang="zh-TW" sz="900" kern="1200" dirty="0" smtClean="0">
                <a:solidFill>
                  <a:schemeClr val="tx1"/>
                </a:solidFill>
                <a:effectLst/>
                <a:latin typeface="+mn-lt"/>
                <a:ea typeface="+mn-ea"/>
                <a:cs typeface="+mn-cs"/>
              </a:rPr>
              <a:t>自身的想像力，來綜合判斷完工後的實際樣態。但往往在工程完成後，發現與當初的想像有相當大的落差，造成設計師及</a:t>
            </a:r>
            <a:r>
              <a:rPr lang="zh-TW" altLang="en-US" sz="900" kern="1200" dirty="0" smtClean="0">
                <a:solidFill>
                  <a:schemeClr val="tx1"/>
                </a:solidFill>
                <a:effectLst/>
                <a:latin typeface="+mn-lt"/>
                <a:ea typeface="+mn-ea"/>
                <a:cs typeface="+mn-cs"/>
              </a:rPr>
              <a:t>客戶</a:t>
            </a:r>
            <a:r>
              <a:rPr lang="zh-TW" altLang="zh-TW" sz="900" kern="1200" dirty="0" smtClean="0">
                <a:solidFill>
                  <a:schemeClr val="tx1"/>
                </a:solidFill>
                <a:effectLst/>
                <a:latin typeface="+mn-lt"/>
                <a:ea typeface="+mn-ea"/>
                <a:cs typeface="+mn-cs"/>
              </a:rPr>
              <a:t>雙方的困擾，嚴重的話甚至產生法律糾紛。</a:t>
            </a:r>
          </a:p>
          <a:p>
            <a:r>
              <a:rPr lang="zh-TW" altLang="zh-TW" sz="900" kern="1200" dirty="0" smtClean="0">
                <a:solidFill>
                  <a:schemeClr val="tx1"/>
                </a:solidFill>
                <a:effectLst/>
                <a:latin typeface="+mn-lt"/>
                <a:ea typeface="+mn-ea"/>
                <a:cs typeface="+mn-cs"/>
              </a:rPr>
              <a:t>因此室內設計業也一直不斷的進步，不斷尋求新的設計表達方式，過程中有</a:t>
            </a:r>
            <a:r>
              <a:rPr lang="zh-TW" altLang="en-US" sz="900" kern="1200" dirty="0" smtClean="0">
                <a:solidFill>
                  <a:schemeClr val="tx1"/>
                </a:solidFill>
                <a:effectLst/>
                <a:latin typeface="+mn-lt"/>
                <a:ea typeface="+mn-ea"/>
                <a:cs typeface="+mn-cs"/>
              </a:rPr>
              <a:t>再</a:t>
            </a:r>
            <a:r>
              <a:rPr lang="en-US" altLang="zh-TW" sz="900" kern="1200" dirty="0" smtClean="0">
                <a:solidFill>
                  <a:schemeClr val="tx1"/>
                </a:solidFill>
                <a:effectLst/>
                <a:latin typeface="+mn-lt"/>
                <a:ea typeface="+mn-ea"/>
                <a:cs typeface="+mn-cs"/>
              </a:rPr>
              <a:t>2D</a:t>
            </a:r>
            <a:r>
              <a:rPr lang="zh-TW" altLang="en-US" sz="900" kern="1200" dirty="0" smtClean="0">
                <a:solidFill>
                  <a:schemeClr val="tx1"/>
                </a:solidFill>
                <a:effectLst/>
                <a:latin typeface="+mn-lt"/>
                <a:ea typeface="+mn-ea"/>
                <a:cs typeface="+mn-cs"/>
              </a:rPr>
              <a:t>加入</a:t>
            </a:r>
            <a:r>
              <a:rPr lang="zh-TW" altLang="zh-TW" sz="900" kern="1200" dirty="0" smtClean="0">
                <a:solidFill>
                  <a:schemeClr val="tx1"/>
                </a:solidFill>
                <a:effectLst/>
                <a:latin typeface="+mn-lt"/>
                <a:ea typeface="+mn-ea"/>
                <a:cs typeface="+mn-cs"/>
              </a:rPr>
              <a:t>合成影像，到現在三維模型的展現，也稱作</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草圖</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，而至今也有大量的</a:t>
            </a:r>
            <a:r>
              <a:rPr lang="zh-TW" altLang="en-US" sz="900" kern="1200" dirty="0" smtClean="0">
                <a:solidFill>
                  <a:schemeClr val="tx1"/>
                </a:solidFill>
                <a:effectLst/>
                <a:latin typeface="+mn-lt"/>
                <a:ea typeface="+mn-ea"/>
                <a:cs typeface="+mn-cs"/>
              </a:rPr>
              <a:t>建模</a:t>
            </a:r>
            <a:r>
              <a:rPr lang="zh-TW" altLang="zh-TW" sz="900" kern="1200" dirty="0" smtClean="0">
                <a:solidFill>
                  <a:schemeClr val="tx1"/>
                </a:solidFill>
                <a:effectLst/>
                <a:latin typeface="+mn-lt"/>
                <a:ea typeface="+mn-ea"/>
                <a:cs typeface="+mn-cs"/>
              </a:rPr>
              <a:t>軟體能讓輕鬆地生成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模型，像是網路上非常火紅的建模工具</a:t>
            </a:r>
            <a:r>
              <a:rPr lang="en-US" altLang="zh-TW" sz="900" kern="1200" dirty="0" err="1" smtClean="0">
                <a:solidFill>
                  <a:schemeClr val="tx1"/>
                </a:solidFill>
                <a:effectLst/>
                <a:latin typeface="+mn-lt"/>
                <a:ea typeface="+mn-ea"/>
                <a:cs typeface="+mn-cs"/>
              </a:rPr>
              <a:t>SketchUp</a:t>
            </a:r>
            <a:r>
              <a:rPr lang="zh-TW" altLang="en-US"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3DsMax</a:t>
            </a:r>
            <a:r>
              <a:rPr lang="zh-TW" altLang="zh-TW" sz="900" kern="1200" dirty="0" smtClean="0">
                <a:solidFill>
                  <a:schemeClr val="tx1"/>
                </a:solidFill>
                <a:effectLst/>
                <a:latin typeface="+mn-lt"/>
                <a:ea typeface="+mn-ea"/>
                <a:cs typeface="+mn-cs"/>
              </a:rPr>
              <a:t>等等，而</a:t>
            </a:r>
            <a:r>
              <a:rPr lang="zh-TW" altLang="en-US" sz="900" kern="1200" dirty="0" smtClean="0">
                <a:solidFill>
                  <a:schemeClr val="tx1"/>
                </a:solidFill>
                <a:effectLst/>
                <a:latin typeface="+mn-lt"/>
                <a:ea typeface="+mn-ea"/>
                <a:cs typeface="+mn-cs"/>
              </a:rPr>
              <a:t>市面上生產</a:t>
            </a:r>
            <a:r>
              <a:rPr lang="zh-TW" altLang="zh-TW" sz="900" kern="1200" dirty="0" smtClean="0">
                <a:solidFill>
                  <a:schemeClr val="tx1"/>
                </a:solidFill>
                <a:effectLst/>
                <a:latin typeface="+mn-lt"/>
                <a:ea typeface="+mn-ea"/>
                <a:cs typeface="+mn-cs"/>
              </a:rPr>
              <a:t>出大量的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建模工具也讓我們能夠了解三維模型有多麼重要。</a:t>
            </a:r>
          </a:p>
          <a:p>
            <a:r>
              <a:rPr lang="zh-TW" altLang="zh-TW" sz="900" kern="1200" dirty="0" smtClean="0">
                <a:solidFill>
                  <a:schemeClr val="tx1"/>
                </a:solidFill>
                <a:effectLst/>
                <a:latin typeface="+mn-lt"/>
                <a:ea typeface="+mn-ea"/>
                <a:cs typeface="+mn-cs"/>
              </a:rPr>
              <a:t>也因為</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建模的出現，也解決了許多在裝潢前設計師與客戶之間的認知差異，這些認知差異也能順利地在裝潢前順利解決，避免商業糾紛。</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262923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再來是我的研究動機，許多時候，在房子裝潢之前，客戶總有想要預先看到自己房子的真實樣貌之需求，而一般而言，在裝潢前能看到最真實的房間照片能透過</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模型來幫助，或者將</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模型渲染成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擬真圖，但渲染時需添加不同的參數，若想渲染出非常完美的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擬真圖也需花費大量時間以及技術需求，且渲染出一張完美的擬真圖可能就需要數小時以上，或者參數調整有誤差也會導致渲染時間過長或是渲染出來的效果不盡理想，若想看到</a:t>
            </a:r>
            <a:r>
              <a:rPr lang="zh-TW" altLang="en-US" sz="900" kern="1200" dirty="0" smtClean="0">
                <a:solidFill>
                  <a:schemeClr val="tx1"/>
                </a:solidFill>
                <a:effectLst/>
                <a:latin typeface="+mn-lt"/>
                <a:ea typeface="+mn-ea"/>
                <a:cs typeface="+mn-cs"/>
              </a:rPr>
              <a:t>更</a:t>
            </a:r>
            <a:r>
              <a:rPr lang="zh-TW" altLang="zh-TW" sz="900" kern="1200" dirty="0" smtClean="0">
                <a:solidFill>
                  <a:schemeClr val="tx1"/>
                </a:solidFill>
                <a:effectLst/>
                <a:latin typeface="+mn-lt"/>
                <a:ea typeface="+mn-ea"/>
                <a:cs typeface="+mn-cs"/>
              </a:rPr>
              <a:t>真實照片卻只能透過</a:t>
            </a:r>
            <a:r>
              <a:rPr lang="en-US" altLang="zh-TW" sz="900" kern="1200" dirty="0" err="1" smtClean="0">
                <a:solidFill>
                  <a:schemeClr val="tx1"/>
                </a:solidFill>
                <a:effectLst/>
                <a:latin typeface="+mn-lt"/>
                <a:ea typeface="+mn-ea"/>
                <a:cs typeface="+mn-cs"/>
              </a:rPr>
              <a:t>photoshop</a:t>
            </a:r>
            <a:r>
              <a:rPr lang="zh-TW" altLang="zh-TW" sz="900" kern="1200" dirty="0" smtClean="0">
                <a:solidFill>
                  <a:schemeClr val="tx1"/>
                </a:solidFill>
                <a:effectLst/>
                <a:latin typeface="+mn-lt"/>
                <a:ea typeface="+mn-ea"/>
                <a:cs typeface="+mn-cs"/>
              </a:rPr>
              <a:t>等合成軟體來完成，需花費大量時間精力。</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294952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隨著時間的發展，近年來人工智慧的技術可以做到的事情已經越來越多，其中在圖像轉換這部分，已經有可以做到將建築三維立面圖像轉換為照片如圖</a:t>
            </a:r>
            <a:r>
              <a:rPr lang="en-US" altLang="zh-TW" sz="900" kern="1200" dirty="0" smtClean="0">
                <a:solidFill>
                  <a:schemeClr val="tx1"/>
                </a:solidFill>
                <a:effectLst/>
                <a:latin typeface="+mn-lt"/>
                <a:ea typeface="+mn-ea"/>
                <a:cs typeface="+mn-cs"/>
              </a:rPr>
              <a:t>1-1</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可以看到右邊那張圖是用人工智慧生成出來的假照片，可以看到 跟我們現在拍出來的的真實照片有</a:t>
            </a:r>
            <a:r>
              <a:rPr lang="en-US" altLang="zh-TW" sz="900" kern="1200" dirty="0" smtClean="0">
                <a:solidFill>
                  <a:schemeClr val="tx1"/>
                </a:solidFill>
                <a:effectLst/>
                <a:latin typeface="+mn-lt"/>
                <a:ea typeface="+mn-ea"/>
                <a:cs typeface="+mn-cs"/>
              </a:rPr>
              <a:t>87%</a:t>
            </a:r>
            <a:r>
              <a:rPr lang="zh-TW" altLang="en-US" sz="900" kern="1200" dirty="0" smtClean="0">
                <a:solidFill>
                  <a:schemeClr val="tx1"/>
                </a:solidFill>
                <a:effectLst/>
                <a:latin typeface="+mn-lt"/>
                <a:ea typeface="+mn-ea"/>
                <a:cs typeface="+mn-cs"/>
              </a:rPr>
              <a:t>像，而這是用生成對抗網路來完成的，</a:t>
            </a:r>
            <a:r>
              <a:rPr lang="zh-TW" altLang="zh-TW" sz="900" kern="1200" dirty="0" smtClean="0">
                <a:solidFill>
                  <a:schemeClr val="tx1"/>
                </a:solidFill>
                <a:effectLst/>
                <a:latin typeface="+mn-lt"/>
                <a:ea typeface="+mn-ea"/>
                <a:cs typeface="+mn-cs"/>
              </a:rPr>
              <a:t>但市面上</a:t>
            </a:r>
            <a:r>
              <a:rPr lang="zh-TW" altLang="en-US" sz="900" kern="1200" dirty="0" smtClean="0">
                <a:solidFill>
                  <a:schemeClr val="tx1"/>
                </a:solidFill>
                <a:effectLst/>
                <a:latin typeface="+mn-lt"/>
                <a:ea typeface="+mn-ea"/>
                <a:cs typeface="+mn-cs"/>
              </a:rPr>
              <a:t>生成對抗網路</a:t>
            </a:r>
            <a:r>
              <a:rPr lang="zh-TW" altLang="zh-TW" sz="900" kern="1200" dirty="0" smtClean="0">
                <a:solidFill>
                  <a:schemeClr val="tx1"/>
                </a:solidFill>
                <a:effectLst/>
                <a:latin typeface="+mn-lt"/>
                <a:ea typeface="+mn-ea"/>
                <a:cs typeface="+mn-cs"/>
              </a:rPr>
              <a:t>卻</a:t>
            </a:r>
            <a:r>
              <a:rPr lang="zh-TW" altLang="en-US" sz="900" kern="1200" dirty="0" smtClean="0">
                <a:solidFill>
                  <a:schemeClr val="tx1"/>
                </a:solidFill>
                <a:effectLst/>
                <a:latin typeface="+mn-lt"/>
                <a:ea typeface="+mn-ea"/>
                <a:cs typeface="+mn-cs"/>
              </a:rPr>
              <a:t>很</a:t>
            </a:r>
            <a:r>
              <a:rPr lang="zh-TW" altLang="zh-TW" sz="900" kern="1200" dirty="0" smtClean="0">
                <a:solidFill>
                  <a:schemeClr val="tx1"/>
                </a:solidFill>
                <a:effectLst/>
                <a:latin typeface="+mn-lt"/>
                <a:ea typeface="+mn-ea"/>
                <a:cs typeface="+mn-cs"/>
              </a:rPr>
              <a:t>少有對室內設計進行的研究，如果可以運用這項技術，將室內設計中的三維模型轉換為真實照片，不僅能解決三維模型渲染成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擬真圖所需要花費的時間成本及設計師技術需求，也讓客戶在裝潢前能夠看到的最真實照片由</a:t>
            </a:r>
            <a:r>
              <a:rPr lang="en-US" altLang="zh-TW" sz="900" kern="1200" dirty="0" smtClean="0">
                <a:solidFill>
                  <a:schemeClr val="tx1"/>
                </a:solidFill>
                <a:effectLst/>
                <a:latin typeface="+mn-lt"/>
                <a:ea typeface="+mn-ea"/>
                <a:cs typeface="+mn-cs"/>
              </a:rPr>
              <a:t>3D</a:t>
            </a:r>
            <a:r>
              <a:rPr lang="zh-TW" altLang="en-US" sz="900" kern="1200" dirty="0" smtClean="0">
                <a:solidFill>
                  <a:schemeClr val="tx1"/>
                </a:solidFill>
                <a:effectLst/>
                <a:latin typeface="+mn-lt"/>
                <a:ea typeface="+mn-ea"/>
                <a:cs typeface="+mn-cs"/>
              </a:rPr>
              <a:t>擬真</a:t>
            </a:r>
            <a:r>
              <a:rPr lang="zh-TW" altLang="zh-TW" sz="900" kern="1200" dirty="0" smtClean="0">
                <a:solidFill>
                  <a:schemeClr val="tx1"/>
                </a:solidFill>
                <a:effectLst/>
                <a:latin typeface="+mn-lt"/>
                <a:ea typeface="+mn-ea"/>
                <a:cs typeface="+mn-cs"/>
              </a:rPr>
              <a:t>圖突破為真實照片的樣貌。</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1312618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其中因為對象為室內設計房間照片，設計照片絕對會強調照片能夠越清晰越好，且避免防止輸出的圖片邊緣是模糊的導致破圖，因此本研究會在訓練時加入影像濾波器，希望能在訓練的過程中加入影像濾波的處理，強化圖像物體的輪廓，保持物體的結構，</a:t>
            </a:r>
            <a:r>
              <a:rPr lang="zh-TW" altLang="en-US" sz="900" dirty="0" smtClean="0"/>
              <a:t>達到增強細節的效果，</a:t>
            </a:r>
            <a:r>
              <a:rPr lang="zh-TW" altLang="zh-TW" sz="900" kern="1200" dirty="0" smtClean="0">
                <a:solidFill>
                  <a:schemeClr val="tx1"/>
                </a:solidFill>
                <a:effectLst/>
                <a:latin typeface="+mn-lt"/>
                <a:ea typeface="+mn-ea"/>
                <a:cs typeface="+mn-cs"/>
              </a:rPr>
              <a:t>產生出高清晰的圖像。</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另外因室內設計的房間照片中會存在多個傢俱，屬於多物件類別的照片，因此此研究將嘗試在訓練前對圖片進行語義分割，將圖片中的前景如傢俱獨立分割出來，產生出新的圖片，目的是希望在訓練的過程連同前景物件也單獨抓出來訓練，將室內設計房間照片能夠保留所有前景物件</a:t>
            </a:r>
            <a:r>
              <a:rPr lang="zh-TW" altLang="en-US" sz="900" kern="1200" dirty="0" smtClean="0">
                <a:solidFill>
                  <a:schemeClr val="tx1"/>
                </a:solidFill>
                <a:effectLst/>
                <a:latin typeface="+mn-lt"/>
                <a:ea typeface="+mn-ea"/>
                <a:cs typeface="+mn-cs"/>
              </a:rPr>
              <a:t>，避免在訓練的過程中丟失家具等細節</a:t>
            </a:r>
            <a:r>
              <a:rPr lang="zh-TW" altLang="zh-TW" sz="900" kern="1200" dirty="0" smtClean="0">
                <a:solidFill>
                  <a:schemeClr val="tx1"/>
                </a:solidFill>
                <a:effectLst/>
                <a:latin typeface="+mn-lt"/>
                <a:ea typeface="+mn-ea"/>
                <a:cs typeface="+mn-cs"/>
              </a:rPr>
              <a:t>，在訓練的過程較能夠還原所有前景，最後觀察實驗後的成果。</a:t>
            </a: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472276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最後希望透過本研究訓練出來的模型，能夠快速地將三維模型轉換為真實照片，解決時間、技術以及金錢問題以滿足客戶需求，讓沒有設計能力的人也能得到所需的照片</a:t>
            </a:r>
            <a:endParaRPr lang="en-US"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我的願景是能將左邊的圖片轉換成右邊的圖片</a:t>
            </a:r>
            <a:r>
              <a:rPr lang="zh-TW" altLang="zh-TW" sz="900" kern="1200" dirty="0" smtClean="0">
                <a:solidFill>
                  <a:schemeClr val="tx1"/>
                </a:solidFill>
                <a:effectLst/>
                <a:latin typeface="+mn-lt"/>
                <a:ea typeface="+mn-ea"/>
                <a:cs typeface="+mn-cs"/>
              </a:rPr>
              <a:t>。</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917460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2022/1/11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2022/1/11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2022/1/11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2022/1/11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2022/1/11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2022/1/11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2022/1/11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2022/1/11</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9.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wuhuikai/FastFCN"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medium.com/chingi/%E5%BD%B1%E5%83%8F%E5%88%86%E5%89%B2-image-segmentation-%E8%AA%9E%E7%BE%A9%E5%88%86%E5%89%B2-semantic-segmentation-1-53a1dde9ed92"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404509" y="1642649"/>
            <a:ext cx="5340191" cy="1300356"/>
          </a:xfrm>
          <a:prstGeom prst="rect">
            <a:avLst/>
          </a:prstGeom>
          <a:noFill/>
        </p:spPr>
        <p:txBody>
          <a:bodyPr wrap="square" lIns="68580" tIns="34290" rIns="68580" bIns="34290" rtlCol="0">
            <a:spAutoFit/>
          </a:bodyPr>
          <a:lstStyle/>
          <a:p>
            <a:pPr algn="ctr"/>
            <a:r>
              <a:rPr lang="zh-TW" altLang="en-US" sz="2400" dirty="0" smtClean="0">
                <a:solidFill>
                  <a:srgbClr val="1C4885"/>
                </a:solidFill>
                <a:latin typeface="FZZhengHeiS-DB-GB" panose="02000000000000000000" pitchFamily="2" charset="0"/>
                <a:ea typeface="FZZhengHeiS-DB-GB" panose="02000000000000000000" pitchFamily="2" charset="0"/>
              </a:rPr>
              <a:t>以生成對抗網路為基礎將室內設計三維模型轉換之研究</a:t>
            </a:r>
            <a:endParaRPr lang="en-US" altLang="zh-TW" sz="2400" dirty="0" smtClean="0">
              <a:solidFill>
                <a:srgbClr val="1C4885"/>
              </a:solidFill>
              <a:latin typeface="FZZhengHeiS-DB-GB" panose="02000000000000000000" pitchFamily="2" charset="0"/>
              <a:ea typeface="FZZhengHeiS-DB-GB" panose="02000000000000000000" pitchFamily="2" charset="0"/>
            </a:endParaRPr>
          </a:p>
          <a:p>
            <a:pPr algn="ctr"/>
            <a:r>
              <a:rPr lang="en-US" altLang="zh-TW" sz="1600" dirty="0">
                <a:solidFill>
                  <a:srgbClr val="1C4885"/>
                </a:solidFill>
                <a:latin typeface="FZZhengHeiS-DB-GB" panose="02000000000000000000" pitchFamily="2" charset="0"/>
                <a:ea typeface="FZZhengHeiS-DB-GB" panose="02000000000000000000" pitchFamily="2" charset="0"/>
              </a:rPr>
              <a:t>Research on Converting 3D Model of Interior Design Based on GAN</a:t>
            </a:r>
          </a:p>
        </p:txBody>
      </p:sp>
      <p:sp>
        <p:nvSpPr>
          <p:cNvPr id="3075" name="文本框 3074"/>
          <p:cNvSpPr txBox="1"/>
          <p:nvPr/>
        </p:nvSpPr>
        <p:spPr>
          <a:xfrm>
            <a:off x="4965520" y="3331362"/>
            <a:ext cx="3461808" cy="715581"/>
          </a:xfrm>
          <a:prstGeom prst="rect">
            <a:avLst/>
          </a:prstGeom>
          <a:noFill/>
          <a:ln w="9525">
            <a:noFill/>
            <a:miter/>
          </a:ln>
          <a:effectLst/>
        </p:spPr>
        <p:txBody>
          <a:bodyPr vert="horz" wrap="square" lIns="68580" tIns="34290" rIns="68580" bIns="34290" anchor="t">
            <a:spAutoFit/>
          </a:bodyPr>
          <a:lstStyle/>
          <a:p>
            <a:pPr lvl="0" eaLnBrk="0" hangingPunct="0"/>
            <a:r>
              <a:rPr lang="zh-TW" altLang="en-US" dirty="0" smtClean="0">
                <a:solidFill>
                  <a:schemeClr val="tx1">
                    <a:lumMod val="75000"/>
                    <a:lumOff val="25000"/>
                  </a:schemeClr>
                </a:solidFill>
                <a:cs typeface="+mn-ea"/>
                <a:sym typeface="+mn-lt"/>
              </a:rPr>
              <a:t>研究生</a:t>
            </a:r>
            <a:r>
              <a:rPr lang="zh-TW" altLang="en-US" dirty="0">
                <a:solidFill>
                  <a:schemeClr val="tx1">
                    <a:lumMod val="75000"/>
                    <a:lumOff val="25000"/>
                  </a:schemeClr>
                </a:solidFill>
                <a:cs typeface="+mn-ea"/>
                <a:sym typeface="+mn-lt"/>
              </a:rPr>
              <a:t>：</a:t>
            </a:r>
            <a:r>
              <a:rPr lang="zh-TW" altLang="en-US" dirty="0" smtClean="0">
                <a:solidFill>
                  <a:schemeClr val="tx1">
                    <a:lumMod val="75000"/>
                    <a:lumOff val="25000"/>
                  </a:schemeClr>
                </a:solidFill>
                <a:cs typeface="+mn-ea"/>
                <a:sym typeface="+mn-lt"/>
              </a:rPr>
              <a:t>李承諺</a:t>
            </a:r>
            <a:endParaRPr lang="en-US" altLang="zh-TW" dirty="0" smtClean="0">
              <a:solidFill>
                <a:schemeClr val="tx1">
                  <a:lumMod val="75000"/>
                  <a:lumOff val="25000"/>
                </a:schemeClr>
              </a:solidFill>
              <a:cs typeface="+mn-ea"/>
              <a:sym typeface="+mn-lt"/>
            </a:endParaRPr>
          </a:p>
          <a:p>
            <a:pPr lvl="0" eaLnBrk="0" hangingPunct="0"/>
            <a:endParaRPr lang="en-US" altLang="zh-TW" dirty="0" smtClean="0">
              <a:solidFill>
                <a:schemeClr val="tx1">
                  <a:lumMod val="75000"/>
                  <a:lumOff val="25000"/>
                </a:schemeClr>
              </a:solidFill>
              <a:cs typeface="+mn-ea"/>
              <a:sym typeface="+mn-lt"/>
            </a:endParaRPr>
          </a:p>
          <a:p>
            <a:pPr lvl="0" eaLnBrk="0" hangingPunct="0"/>
            <a:r>
              <a:rPr lang="zh-TW" altLang="en-US" dirty="0">
                <a:solidFill>
                  <a:schemeClr val="tx1">
                    <a:lumMod val="75000"/>
                    <a:lumOff val="25000"/>
                  </a:schemeClr>
                </a:solidFill>
                <a:cs typeface="+mn-ea"/>
                <a:sym typeface="+mn-lt"/>
              </a:rPr>
              <a:t>指導</a:t>
            </a:r>
            <a:r>
              <a:rPr lang="zh-TW" altLang="en-US" dirty="0" smtClean="0">
                <a:solidFill>
                  <a:schemeClr val="tx1">
                    <a:lumMod val="75000"/>
                    <a:lumOff val="25000"/>
                  </a:schemeClr>
                </a:solidFill>
                <a:cs typeface="+mn-ea"/>
                <a:sym typeface="+mn-lt"/>
              </a:rPr>
              <a:t>教授</a:t>
            </a:r>
            <a:r>
              <a:rPr lang="zh-TW" altLang="en-US" dirty="0">
                <a:solidFill>
                  <a:schemeClr val="tx1">
                    <a:lumMod val="75000"/>
                    <a:lumOff val="25000"/>
                  </a:schemeClr>
                </a:solidFill>
                <a:cs typeface="+mn-ea"/>
                <a:sym typeface="+mn-lt"/>
              </a:rPr>
              <a:t>：</a:t>
            </a:r>
            <a:r>
              <a:rPr lang="zh-TW" altLang="en-US" dirty="0" smtClean="0">
                <a:solidFill>
                  <a:schemeClr val="tx1">
                    <a:lumMod val="75000"/>
                    <a:lumOff val="25000"/>
                  </a:schemeClr>
                </a:solidFill>
                <a:cs typeface="+mn-ea"/>
                <a:sym typeface="+mn-lt"/>
              </a:rPr>
              <a:t>廖秀莉 </a:t>
            </a:r>
            <a:r>
              <a:rPr lang="zh-TW" altLang="en-US" sz="1200" dirty="0">
                <a:solidFill>
                  <a:schemeClr val="tx1">
                    <a:lumMod val="75000"/>
                    <a:lumOff val="25000"/>
                  </a:schemeClr>
                </a:solidFill>
                <a:cs typeface="+mn-ea"/>
                <a:sym typeface="+mn-lt"/>
              </a:rPr>
              <a:t>博士</a:t>
            </a:r>
            <a:endParaRPr lang="zh-CN" altLang="en-US" sz="12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075">
                                            <p:txEl>
                                              <p:pRg st="2" end="2"/>
                                            </p:txEl>
                                          </p:spTgt>
                                        </p:tgtEl>
                                        <p:attrNameLst>
                                          <p:attrName>ppt_x</p:attrName>
                                          <p:attrName>ppt_y</p:attrName>
                                        </p:attrNameLst>
                                      </p:cBhvr>
                                    </p:animMotion>
                                    <p:animRot by="1500000">
                                      <p:cBhvr>
                                        <p:cTn id="7" dur="125" fill="hold">
                                          <p:stCondLst>
                                            <p:cond delay="0"/>
                                          </p:stCondLst>
                                        </p:cTn>
                                        <p:tgtEl>
                                          <p:spTgt spid="3075">
                                            <p:txEl>
                                              <p:pRg st="2" end="2"/>
                                            </p:txEl>
                                          </p:spTgt>
                                        </p:tgtEl>
                                        <p:attrNameLst>
                                          <p:attrName>r</p:attrName>
                                        </p:attrNameLst>
                                      </p:cBhvr>
                                    </p:animRot>
                                    <p:animRot by="-1500000">
                                      <p:cBhvr>
                                        <p:cTn id="8" dur="125" fill="hold">
                                          <p:stCondLst>
                                            <p:cond delay="125"/>
                                          </p:stCondLst>
                                        </p:cTn>
                                        <p:tgtEl>
                                          <p:spTgt spid="3075">
                                            <p:txEl>
                                              <p:pRg st="2" end="2"/>
                                            </p:txEl>
                                          </p:spTgt>
                                        </p:tgtEl>
                                        <p:attrNameLst>
                                          <p:attrName>r</p:attrName>
                                        </p:attrNameLst>
                                      </p:cBhvr>
                                    </p:animRot>
                                    <p:animRot by="-1500000">
                                      <p:cBhvr>
                                        <p:cTn id="9" dur="125" fill="hold">
                                          <p:stCondLst>
                                            <p:cond delay="250"/>
                                          </p:stCondLst>
                                        </p:cTn>
                                        <p:tgtEl>
                                          <p:spTgt spid="3075">
                                            <p:txEl>
                                              <p:pRg st="2" end="2"/>
                                            </p:txEl>
                                          </p:spTgt>
                                        </p:tgtEl>
                                        <p:attrNameLst>
                                          <p:attrName>r</p:attrName>
                                        </p:attrNameLst>
                                      </p:cBhvr>
                                    </p:animRot>
                                    <p:animRot by="1500000">
                                      <p:cBhvr>
                                        <p:cTn id="10" dur="125" fill="hold">
                                          <p:stCondLst>
                                            <p:cond delay="375"/>
                                          </p:stCondLst>
                                        </p:cTn>
                                        <p:tgtEl>
                                          <p:spTgt spid="3075">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研究問題</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8" name="TextBox 13"/>
          <p:cNvSpPr txBox="1"/>
          <p:nvPr/>
        </p:nvSpPr>
        <p:spPr>
          <a:xfrm>
            <a:off x="774479" y="1256218"/>
            <a:ext cx="7784306" cy="2308324"/>
          </a:xfrm>
          <a:prstGeom prst="rect">
            <a:avLst/>
          </a:prstGeom>
          <a:noFill/>
          <a:ln w="9525">
            <a:noFill/>
            <a:miter/>
          </a:ln>
        </p:spPr>
        <p:txBody>
          <a:bodyPr wrap="square" lIns="0" tIns="0" rIns="0" bIns="0">
            <a:spAutoFit/>
          </a:bodyPr>
          <a:lstStyle/>
          <a:p>
            <a:pPr>
              <a:lnSpc>
                <a:spcPct val="150000"/>
              </a:lnSpc>
            </a:pPr>
            <a:r>
              <a:rPr lang="en-US" altLang="zh-TW" sz="2000" dirty="0" smtClean="0"/>
              <a:t>A.</a:t>
            </a:r>
            <a:r>
              <a:rPr lang="zh-TW" altLang="en-US" sz="2000" dirty="0" smtClean="0"/>
              <a:t> 訓練前將資料進行語義分割，避免在訓練過程丟失細節，觀察訓練結果</a:t>
            </a:r>
            <a:endParaRPr lang="en-US" altLang="zh-TW" sz="2000" dirty="0" smtClean="0"/>
          </a:p>
          <a:p>
            <a:pPr>
              <a:lnSpc>
                <a:spcPct val="150000"/>
              </a:lnSpc>
            </a:pPr>
            <a:r>
              <a:rPr lang="en-US" altLang="zh-TW" sz="2000" dirty="0" smtClean="0"/>
              <a:t>B.</a:t>
            </a:r>
            <a:r>
              <a:rPr lang="zh-TW" altLang="en-US" sz="2000" dirty="0" smtClean="0"/>
              <a:t> 在</a:t>
            </a:r>
            <a:r>
              <a:rPr lang="zh-TW" altLang="en-US" sz="2000" dirty="0"/>
              <a:t>生成對抗網路</a:t>
            </a:r>
            <a:r>
              <a:rPr lang="zh-TW" altLang="en-US" sz="2000" dirty="0" smtClean="0"/>
              <a:t>加入</a:t>
            </a:r>
            <a:r>
              <a:rPr lang="zh-TW" altLang="en-US" sz="2000" dirty="0"/>
              <a:t>影像</a:t>
            </a:r>
            <a:r>
              <a:rPr lang="zh-TW" altLang="en-US" sz="2000" dirty="0" smtClean="0"/>
              <a:t>濾波層，</a:t>
            </a:r>
            <a:r>
              <a:rPr lang="zh-TW" altLang="en-US" sz="2000" dirty="0"/>
              <a:t>強化物體輪廓</a:t>
            </a:r>
            <a:r>
              <a:rPr lang="zh-TW" altLang="en-US" sz="2000" dirty="0" smtClean="0"/>
              <a:t>，觀察訓練成果</a:t>
            </a:r>
            <a:endParaRPr lang="en-US" altLang="zh-TW" sz="2000" dirty="0" smtClean="0"/>
          </a:p>
          <a:p>
            <a:pPr>
              <a:lnSpc>
                <a:spcPct val="150000"/>
              </a:lnSpc>
            </a:pPr>
            <a:r>
              <a:rPr lang="en-US" altLang="zh-TW" sz="2000" dirty="0" smtClean="0"/>
              <a:t>C.</a:t>
            </a:r>
            <a:r>
              <a:rPr lang="zh-TW" altLang="en-US" sz="2000" dirty="0" smtClean="0"/>
              <a:t> 使用</a:t>
            </a:r>
            <a:r>
              <a:rPr lang="zh-TW" altLang="en-US" sz="2000" dirty="0"/>
              <a:t>生成對抗網路</a:t>
            </a:r>
            <a:r>
              <a:rPr lang="zh-TW" altLang="en-US" sz="2000" dirty="0" smtClean="0"/>
              <a:t>將室內設計</a:t>
            </a:r>
            <a:r>
              <a:rPr lang="en-US" altLang="zh-TW" sz="2000" dirty="0" smtClean="0"/>
              <a:t>3D</a:t>
            </a:r>
            <a:r>
              <a:rPr lang="zh-TW" altLang="en-US" sz="2000" dirty="0"/>
              <a:t>建模</a:t>
            </a:r>
            <a:r>
              <a:rPr lang="zh-TW" altLang="en-US" sz="2000" dirty="0" smtClean="0"/>
              <a:t>轉換為真實照片是否有好的效果</a:t>
            </a:r>
            <a:endParaRPr lang="en-US" altLang="zh-TW" sz="2000" dirty="0" smtClean="0"/>
          </a:p>
        </p:txBody>
      </p:sp>
    </p:spTree>
    <p:extLst>
      <p:ext uri="{BB962C8B-B14F-4D97-AF65-F5344CB8AC3E}">
        <p14:creationId xmlns:p14="http://schemas.microsoft.com/office/powerpoint/2010/main" val="3108519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文獻探討</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室內設計三維模型</a:t>
            </a:r>
            <a:endParaRPr lang="zh-CN" altLang="en-US" sz="2000" b="1" dirty="0">
              <a:solidFill>
                <a:srgbClr val="1B4367"/>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8" y="1659804"/>
            <a:ext cx="8003988" cy="738664"/>
          </a:xfrm>
          <a:prstGeom prst="rect">
            <a:avLst/>
          </a:prstGeom>
        </p:spPr>
        <p:txBody>
          <a:bodyPr wrap="square">
            <a:spAutoFit/>
          </a:bodyPr>
          <a:lstStyle/>
          <a:p>
            <a:pPr marL="285750" indent="-285750">
              <a:buFont typeface="Wingdings" panose="05000000000000000000" pitchFamily="2" charset="2"/>
              <a:buChar char="Ø"/>
            </a:pPr>
            <a:r>
              <a:rPr lang="zh-TW" altLang="en-US" dirty="0">
                <a:latin typeface="+mn-ea"/>
                <a:cs typeface="Times New Roman" panose="02020603050405020304" pitchFamily="18" charset="0"/>
              </a:rPr>
              <a:t>冷翊</a:t>
            </a:r>
            <a:r>
              <a:rPr lang="en-US" altLang="zh-TW" dirty="0">
                <a:latin typeface="+mn-ea"/>
                <a:cs typeface="Times New Roman" panose="02020603050405020304" pitchFamily="18" charset="0"/>
              </a:rPr>
              <a:t>(2018</a:t>
            </a:r>
            <a:r>
              <a:rPr lang="en-US" altLang="zh-TW" dirty="0" smtClean="0">
                <a:latin typeface="+mn-ea"/>
                <a:cs typeface="Times New Roman" panose="02020603050405020304" pitchFamily="18" charset="0"/>
              </a:rPr>
              <a:t>)</a:t>
            </a:r>
            <a:r>
              <a:rPr lang="zh-TW" altLang="en-US" dirty="0" smtClean="0">
                <a:latin typeface="+mn-ea"/>
                <a:cs typeface="Times New Roman" panose="02020603050405020304" pitchFamily="18" charset="0"/>
              </a:rPr>
              <a:t>提到</a:t>
            </a:r>
            <a:r>
              <a:rPr lang="zh-TW" altLang="zh-TW" dirty="0" smtClean="0">
                <a:latin typeface="+mn-ea"/>
              </a:rPr>
              <a:t>三</a:t>
            </a:r>
            <a:r>
              <a:rPr lang="zh-TW" altLang="zh-TW" dirty="0">
                <a:latin typeface="+mn-ea"/>
              </a:rPr>
              <a:t>維模型為一個物體以三維的方式表現，通常使用電腦或其他影像裝置進行顯示，顯示的物體可以是現實的物體，也可以是虛構的東西。現今三維模型已運用於許多產業，例如醫療行業製作器官的模型、電子遊戲業用於虛擬場景等，室內設計業也不例外</a:t>
            </a:r>
            <a:endParaRPr lang="en-US" altLang="zh-TW" dirty="0">
              <a:latin typeface="+mn-ea"/>
            </a:endParaRPr>
          </a:p>
        </p:txBody>
      </p:sp>
      <p:sp>
        <p:nvSpPr>
          <p:cNvPr id="3" name="矩形 2"/>
          <p:cNvSpPr/>
          <p:nvPr/>
        </p:nvSpPr>
        <p:spPr>
          <a:xfrm>
            <a:off x="871788" y="2685931"/>
            <a:ext cx="8003988" cy="954107"/>
          </a:xfrm>
          <a:prstGeom prst="rect">
            <a:avLst/>
          </a:prstGeom>
        </p:spPr>
        <p:txBody>
          <a:bodyPr wrap="square">
            <a:spAutoFit/>
          </a:bodyPr>
          <a:lstStyle/>
          <a:p>
            <a:pPr marL="285750" indent="-285750">
              <a:buFont typeface="Wingdings" panose="05000000000000000000" pitchFamily="2" charset="2"/>
              <a:buChar char="Ø"/>
              <a:defRPr/>
            </a:pPr>
            <a:r>
              <a:rPr lang="zh-TW" altLang="en-US" dirty="0" smtClean="0">
                <a:latin typeface="+mn-ea"/>
                <a:cs typeface="Times New Roman" panose="02020603050405020304" pitchFamily="18" charset="0"/>
              </a:rPr>
              <a:t>張峻偉</a:t>
            </a:r>
            <a:r>
              <a:rPr lang="en-US" altLang="zh-TW" dirty="0" smtClean="0">
                <a:latin typeface="+mn-ea"/>
                <a:cs typeface="Times New Roman" panose="02020603050405020304" pitchFamily="18" charset="0"/>
              </a:rPr>
              <a:t>(2019)</a:t>
            </a:r>
            <a:r>
              <a:rPr lang="zh-TW" altLang="en-US" dirty="0" smtClean="0">
                <a:latin typeface="+mn-ea"/>
              </a:rPr>
              <a:t>提到</a:t>
            </a:r>
            <a:r>
              <a:rPr lang="zh-TW" altLang="zh-TW" dirty="0" smtClean="0">
                <a:latin typeface="+mn-ea"/>
              </a:rPr>
              <a:t>三維模型能夠具有多個特徵，而三維模型主要以</a:t>
            </a:r>
            <a:r>
              <a:rPr lang="en-US" altLang="zh-TW" dirty="0" smtClean="0">
                <a:latin typeface="+mn-ea"/>
              </a:rPr>
              <a:t>3D</a:t>
            </a:r>
            <a:r>
              <a:rPr lang="zh-TW" altLang="zh-TW" dirty="0" smtClean="0">
                <a:latin typeface="+mn-ea"/>
              </a:rPr>
              <a:t>建模軟體來繪製，如</a:t>
            </a:r>
            <a:r>
              <a:rPr lang="en-US" altLang="zh-TW" dirty="0" err="1" smtClean="0">
                <a:latin typeface="+mn-ea"/>
              </a:rPr>
              <a:t>SketchUp</a:t>
            </a:r>
            <a:r>
              <a:rPr lang="en-US" altLang="zh-TW" dirty="0" smtClean="0">
                <a:latin typeface="+mn-ea"/>
              </a:rPr>
              <a:t>(SKP)</a:t>
            </a:r>
            <a:r>
              <a:rPr lang="zh-TW" altLang="zh-TW" dirty="0" smtClean="0">
                <a:latin typeface="+mn-ea"/>
              </a:rPr>
              <a:t>、</a:t>
            </a:r>
            <a:r>
              <a:rPr lang="en-US" altLang="zh-TW" dirty="0" smtClean="0">
                <a:latin typeface="+mn-ea"/>
              </a:rPr>
              <a:t>3ds Max</a:t>
            </a:r>
            <a:r>
              <a:rPr lang="zh-TW" altLang="zh-TW" dirty="0" smtClean="0">
                <a:latin typeface="+mn-ea"/>
              </a:rPr>
              <a:t>等</a:t>
            </a:r>
            <a:r>
              <a:rPr lang="zh-TW" altLang="en-US" dirty="0" smtClean="0">
                <a:latin typeface="+mn-ea"/>
              </a:rPr>
              <a:t>，</a:t>
            </a:r>
            <a:r>
              <a:rPr lang="zh-TW" altLang="zh-TW" dirty="0" smtClean="0">
                <a:latin typeface="+mn-ea"/>
              </a:rPr>
              <a:t>通常在建置完</a:t>
            </a:r>
            <a:r>
              <a:rPr lang="en-US" altLang="zh-TW" dirty="0" smtClean="0">
                <a:latin typeface="+mn-ea"/>
              </a:rPr>
              <a:t>3D</a:t>
            </a:r>
            <a:r>
              <a:rPr lang="zh-TW" altLang="zh-TW" dirty="0" smtClean="0">
                <a:latin typeface="+mn-ea"/>
              </a:rPr>
              <a:t>模型後會再經過一道渲染程序，將原先建置的三維模型透過渲染引擎渲染成更接近真實</a:t>
            </a:r>
            <a:r>
              <a:rPr lang="en-US" altLang="zh-TW" dirty="0" smtClean="0">
                <a:latin typeface="+mn-ea"/>
              </a:rPr>
              <a:t>3D</a:t>
            </a:r>
            <a:r>
              <a:rPr lang="zh-TW" altLang="zh-TW" dirty="0" smtClean="0">
                <a:latin typeface="+mn-ea"/>
              </a:rPr>
              <a:t>場景的圖片，稱為</a:t>
            </a:r>
            <a:r>
              <a:rPr lang="en-US" altLang="zh-TW" dirty="0" smtClean="0">
                <a:latin typeface="+mn-ea"/>
              </a:rPr>
              <a:t>3D</a:t>
            </a:r>
            <a:r>
              <a:rPr lang="zh-TW" altLang="zh-TW" dirty="0" smtClean="0">
                <a:latin typeface="+mn-ea"/>
              </a:rPr>
              <a:t>擬真圖。渲染的過程能夠將模型進行著色，也能因應不同材質做調整，更能顯示出建築的紋理、光源等，使得照片更為真實。</a:t>
            </a:r>
            <a:endParaRPr lang="zh-TW" altLang="zh-TW" dirty="0">
              <a:latin typeface="+mn-ea"/>
            </a:endParaRPr>
          </a:p>
        </p:txBody>
      </p:sp>
    </p:spTree>
    <p:extLst>
      <p:ext uri="{BB962C8B-B14F-4D97-AF65-F5344CB8AC3E}">
        <p14:creationId xmlns:p14="http://schemas.microsoft.com/office/powerpoint/2010/main" val="2814069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語義分割</a:t>
            </a:r>
            <a:r>
              <a:rPr lang="en-US" altLang="zh-TW" sz="2000" b="1" dirty="0">
                <a:solidFill>
                  <a:srgbClr val="1B4367"/>
                </a:solidFill>
                <a:cs typeface="+mn-ea"/>
                <a:sym typeface="+mn-lt"/>
              </a:rPr>
              <a:t>(Instance Segmentation)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38180" y="1753255"/>
            <a:ext cx="7433313" cy="1169551"/>
          </a:xfrm>
          <a:prstGeom prst="rect">
            <a:avLst/>
          </a:prstGeom>
        </p:spPr>
        <p:txBody>
          <a:bodyPr wrap="square">
            <a:spAutoFit/>
          </a:bodyPr>
          <a:lstStyle/>
          <a:p>
            <a:pPr marL="285750" indent="-285750">
              <a:buFont typeface="Wingdings" panose="05000000000000000000" pitchFamily="2" charset="2"/>
              <a:buChar char="Ø"/>
            </a:pPr>
            <a:r>
              <a:rPr lang="zh-TW" altLang="en-US" dirty="0">
                <a:latin typeface="+mn-ea"/>
                <a:cs typeface="Times New Roman" panose="02020603050405020304" pitchFamily="18" charset="0"/>
              </a:rPr>
              <a:t>施旻岳</a:t>
            </a:r>
            <a:r>
              <a:rPr lang="en-US" altLang="zh-TW" dirty="0">
                <a:latin typeface="+mn-ea"/>
                <a:cs typeface="Times New Roman" panose="02020603050405020304" pitchFamily="18" charset="0"/>
              </a:rPr>
              <a:t>(2021</a:t>
            </a:r>
            <a:r>
              <a:rPr lang="en-US" altLang="zh-TW" dirty="0" smtClean="0">
                <a:latin typeface="+mn-ea"/>
                <a:cs typeface="Times New Roman" panose="02020603050405020304" pitchFamily="18" charset="0"/>
              </a:rPr>
              <a:t>)</a:t>
            </a:r>
            <a:r>
              <a:rPr lang="zh-TW" altLang="en-US" dirty="0" smtClean="0">
                <a:latin typeface="+mn-ea"/>
              </a:rPr>
              <a:t>提到語義</a:t>
            </a:r>
            <a:r>
              <a:rPr lang="zh-TW" altLang="en-US" dirty="0">
                <a:latin typeface="+mn-ea"/>
              </a:rPr>
              <a:t>分割的做法就是對影像中的每格像素進行分類，歸類每格像素的種類，從而進行區域劃分。語義分割需要分類每格像素的類別，進行精確的分割</a:t>
            </a:r>
            <a:r>
              <a:rPr lang="zh-TW" altLang="en-US" dirty="0" smtClean="0">
                <a:latin typeface="+mn-ea"/>
              </a:rPr>
              <a:t>。</a:t>
            </a:r>
            <a:endParaRPr lang="en-US" altLang="zh-TW" dirty="0" smtClean="0">
              <a:latin typeface="+mn-ea"/>
            </a:endParaRPr>
          </a:p>
          <a:p>
            <a:pPr marL="285750" indent="-285750">
              <a:buFont typeface="Wingdings" panose="05000000000000000000" pitchFamily="2" charset="2"/>
              <a:buChar char="Ø"/>
            </a:pPr>
            <a:endParaRPr lang="en-US" altLang="zh-TW" dirty="0">
              <a:latin typeface="+mn-ea"/>
            </a:endParaRPr>
          </a:p>
          <a:p>
            <a:pPr marL="285750" indent="-285750">
              <a:buFont typeface="Wingdings" panose="05000000000000000000" pitchFamily="2" charset="2"/>
              <a:buChar char="Ø"/>
            </a:pPr>
            <a:r>
              <a:rPr lang="zh-TW" altLang="en-US" dirty="0" smtClean="0">
                <a:latin typeface="+mn-ea"/>
              </a:rPr>
              <a:t>而</a:t>
            </a:r>
            <a:r>
              <a:rPr lang="zh-TW" altLang="zh-TW" dirty="0" smtClean="0">
                <a:latin typeface="+mn-ea"/>
              </a:rPr>
              <a:t>語義</a:t>
            </a:r>
            <a:r>
              <a:rPr lang="zh-TW" altLang="zh-TW" dirty="0">
                <a:latin typeface="+mn-ea"/>
              </a:rPr>
              <a:t>分割主要的思想</a:t>
            </a:r>
            <a:r>
              <a:rPr lang="zh-TW" altLang="zh-TW" dirty="0" smtClean="0">
                <a:latin typeface="+mn-ea"/>
              </a:rPr>
              <a:t>為</a:t>
            </a:r>
            <a:r>
              <a:rPr lang="en-US" altLang="zh-TW" dirty="0">
                <a:latin typeface="+mn-ea"/>
              </a:rPr>
              <a:t>-</a:t>
            </a:r>
            <a:r>
              <a:rPr lang="zh-TW" altLang="en-US" dirty="0" smtClean="0">
                <a:latin typeface="+mn-ea"/>
              </a:rPr>
              <a:t>全卷積</a:t>
            </a:r>
            <a:r>
              <a:rPr lang="en-US" altLang="zh-TW" dirty="0" smtClean="0">
                <a:latin typeface="+mn-ea"/>
              </a:rPr>
              <a:t>(Fully Convolutional Networks , FCN)</a:t>
            </a:r>
            <a:endParaRPr lang="zh-TW" altLang="en-US" dirty="0" smtClean="0">
              <a:latin typeface="+mn-ea"/>
            </a:endParaRPr>
          </a:p>
          <a:p>
            <a:pPr marL="285750" indent="-285750">
              <a:buFont typeface="Wingdings" panose="05000000000000000000" pitchFamily="2" charset="2"/>
              <a:buChar char="Ø"/>
            </a:pPr>
            <a:endParaRPr lang="en-US" altLang="zh-TW" dirty="0"/>
          </a:p>
        </p:txBody>
      </p:sp>
    </p:spTree>
    <p:extLst>
      <p:ext uri="{BB962C8B-B14F-4D97-AF65-F5344CB8AC3E}">
        <p14:creationId xmlns:p14="http://schemas.microsoft.com/office/powerpoint/2010/main" val="1154699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全卷積網路</a:t>
            </a:r>
            <a:r>
              <a:rPr lang="en-US" altLang="zh-TW" sz="2000" b="1" dirty="0" smtClean="0">
                <a:solidFill>
                  <a:srgbClr val="1B4367"/>
                </a:solidFill>
                <a:cs typeface="+mn-ea"/>
                <a:sym typeface="+mn-lt"/>
              </a:rPr>
              <a:t>(FCN)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871788" y="1757587"/>
            <a:ext cx="7072586" cy="1200329"/>
          </a:xfrm>
          <a:prstGeom prst="rect">
            <a:avLst/>
          </a:prstGeom>
        </p:spPr>
        <p:txBody>
          <a:bodyPr wrap="square">
            <a:spAutoFit/>
          </a:bodyPr>
          <a:lstStyle/>
          <a:p>
            <a:pPr marL="285750" indent="-285750">
              <a:buFont typeface="Wingdings" panose="05000000000000000000" pitchFamily="2" charset="2"/>
              <a:buChar char="Ø"/>
            </a:pPr>
            <a:r>
              <a:rPr lang="zh-TW" altLang="en-US" dirty="0" smtClean="0">
                <a:latin typeface="+mn-ea"/>
              </a:rPr>
              <a:t>由</a:t>
            </a:r>
            <a:r>
              <a:rPr lang="fr-FR" altLang="zh-TW" dirty="0">
                <a:latin typeface="+mn-ea"/>
              </a:rPr>
              <a:t>J Long et al.(2015)</a:t>
            </a:r>
            <a:r>
              <a:rPr lang="zh-TW" altLang="en-US" sz="1600" dirty="0" smtClean="0">
                <a:latin typeface="+mn-ea"/>
                <a:cs typeface="Times New Roman" panose="02020603050405020304" pitchFamily="18" charset="0"/>
              </a:rPr>
              <a:t>所</a:t>
            </a:r>
            <a:r>
              <a:rPr lang="zh-TW" altLang="en-US" sz="1600" dirty="0" smtClean="0">
                <a:latin typeface="+mn-ea"/>
              </a:rPr>
              <a:t>提出，主要思想為</a:t>
            </a:r>
            <a:r>
              <a:rPr lang="zh-TW" altLang="zh-TW" dirty="0" smtClean="0">
                <a:latin typeface="+mn-ea"/>
              </a:rPr>
              <a:t>將</a:t>
            </a:r>
            <a:r>
              <a:rPr lang="zh-TW" altLang="en-US" dirty="0">
                <a:latin typeface="+mn-ea"/>
              </a:rPr>
              <a:t>神經網路的</a:t>
            </a:r>
            <a:r>
              <a:rPr lang="zh-TW" altLang="zh-TW" dirty="0">
                <a:latin typeface="+mn-ea"/>
              </a:rPr>
              <a:t>全連接層替換為卷積層。由於進行語義分割輸入的影像尺寸與輸出的影像尺寸必須為一樣，但卷積層的池化會使圖像尺寸縮小，於是</a:t>
            </a:r>
            <a:r>
              <a:rPr lang="en-US" altLang="zh-TW" dirty="0">
                <a:latin typeface="+mn-ea"/>
              </a:rPr>
              <a:t>FCN</a:t>
            </a:r>
            <a:r>
              <a:rPr lang="zh-TW" altLang="zh-TW" dirty="0">
                <a:latin typeface="+mn-ea"/>
              </a:rPr>
              <a:t>使用反卷積的操作，對縮小的圖片進行上採樣</a:t>
            </a:r>
            <a:r>
              <a:rPr lang="en-US" altLang="zh-TW" dirty="0">
                <a:latin typeface="+mn-ea"/>
              </a:rPr>
              <a:t>(</a:t>
            </a:r>
            <a:r>
              <a:rPr lang="en-US" altLang="zh-TW" dirty="0" err="1">
                <a:latin typeface="+mn-ea"/>
              </a:rPr>
              <a:t>upsampling</a:t>
            </a:r>
            <a:r>
              <a:rPr lang="en-US" altLang="zh-TW" dirty="0">
                <a:latin typeface="+mn-ea"/>
              </a:rPr>
              <a:t>)</a:t>
            </a:r>
            <a:r>
              <a:rPr lang="zh-TW" altLang="zh-TW" dirty="0">
                <a:latin typeface="+mn-ea"/>
              </a:rPr>
              <a:t>，直到與原來的輸入為相同的大小，簡單來說就是把池化後縮小的尺寸再放大回去</a:t>
            </a:r>
            <a:endParaRPr lang="zh-TW" altLang="en-US" dirty="0">
              <a:latin typeface="+mn-ea"/>
            </a:endParaRPr>
          </a:p>
        </p:txBody>
      </p:sp>
    </p:spTree>
    <p:extLst>
      <p:ext uri="{BB962C8B-B14F-4D97-AF65-F5344CB8AC3E}">
        <p14:creationId xmlns:p14="http://schemas.microsoft.com/office/powerpoint/2010/main" val="1713126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0718" y="898181"/>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語義分割的相關研究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7" name="表格 5">
            <a:extLst>
              <a:ext uri="{FF2B5EF4-FFF2-40B4-BE49-F238E27FC236}">
                <a16:creationId xmlns="" xmlns:a16="http://schemas.microsoft.com/office/drawing/2014/main" id="{202A9B48-7C02-4B9F-A694-D9D167DDE433}"/>
              </a:ext>
            </a:extLst>
          </p:cNvPr>
          <p:cNvGraphicFramePr>
            <a:graphicFrameLocks noGrp="1"/>
          </p:cNvGraphicFramePr>
          <p:nvPr>
            <p:extLst>
              <p:ext uri="{D42A27DB-BD31-4B8C-83A1-F6EECF244321}">
                <p14:modId xmlns:p14="http://schemas.microsoft.com/office/powerpoint/2010/main" val="2597913960"/>
              </p:ext>
            </p:extLst>
          </p:nvPr>
        </p:nvGraphicFramePr>
        <p:xfrm>
          <a:off x="870718" y="1446721"/>
          <a:ext cx="7402414" cy="2621280"/>
        </p:xfrm>
        <a:graphic>
          <a:graphicData uri="http://schemas.openxmlformats.org/drawingml/2006/table">
            <a:tbl>
              <a:tblPr firstRow="1" bandRow="1"/>
              <a:tblGrid>
                <a:gridCol w="1439100">
                  <a:extLst>
                    <a:ext uri="{9D8B030D-6E8A-4147-A177-3AD203B41FA5}">
                      <a16:colId xmlns="" xmlns:a16="http://schemas.microsoft.com/office/drawing/2014/main" val="1313235057"/>
                    </a:ext>
                  </a:extLst>
                </a:gridCol>
                <a:gridCol w="2365537">
                  <a:extLst>
                    <a:ext uri="{9D8B030D-6E8A-4147-A177-3AD203B41FA5}">
                      <a16:colId xmlns="" xmlns:a16="http://schemas.microsoft.com/office/drawing/2014/main" val="3498442498"/>
                    </a:ext>
                  </a:extLst>
                </a:gridCol>
                <a:gridCol w="3597777">
                  <a:extLst>
                    <a:ext uri="{9D8B030D-6E8A-4147-A177-3AD203B41FA5}">
                      <a16:colId xmlns="" xmlns:a16="http://schemas.microsoft.com/office/drawing/2014/main" val="2798367762"/>
                    </a:ext>
                  </a:extLst>
                </a:gridCol>
              </a:tblGrid>
              <a:tr h="510818">
                <a:tc>
                  <a:txBody>
                    <a:bodyPr/>
                    <a:lstStyle/>
                    <a:p>
                      <a:r>
                        <a:rPr lang="zh-TW" altLang="en-US" sz="1400" baseline="0" dirty="0" smtClean="0">
                          <a:latin typeface="Times New Roman" panose="02020603050405020304" pitchFamily="18" charset="0"/>
                          <a:ea typeface="標楷體" panose="03000509000000000000" pitchFamily="65" charset="-120"/>
                        </a:rPr>
                        <a:t>施旻岳</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(2021)</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以生成對抗網路為基礎之閩式建築風格轉換研究</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zh-TW" altLang="en-US" sz="1400" b="0" i="0" u="none" strike="noStrike" cap="none" baseline="0" dirty="0">
                          <a:solidFill>
                            <a:schemeClr val="tx1"/>
                          </a:solidFill>
                          <a:effectLst/>
                          <a:latin typeface="Times New Roman" panose="02020603050405020304" pitchFamily="18" charset="0"/>
                          <a:ea typeface="標楷體" panose="03000509000000000000" pitchFamily="65" charset="-120"/>
                          <a:cs typeface="Arial"/>
                          <a:sym typeface="Arial"/>
                        </a:rPr>
                        <a:t>結果</a:t>
                      </a:r>
                      <a:r>
                        <a:rPr lang="zh-TW" altLang="en-US"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顯示有經過語義分割的模型訓練出來能保留較完整的特徵，但圖片也相對較為模糊。</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 xmlns:a16="http://schemas.microsoft.com/office/drawing/2014/main" val="43767920"/>
                  </a:ext>
                </a:extLst>
              </a:tr>
              <a:tr h="931491">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吳桂茹</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(2020)</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深度學習於腎臟病理組織切片影像之語義分割</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以資料擴增為基礎使用語義分割增強資料，結果顯示腎絲球的預測準確率為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93.8%</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，腎小管為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87%</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，比未訓練語義分割的模型還要高</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 xmlns:a16="http://schemas.microsoft.com/office/drawing/2014/main" val="881114521"/>
                  </a:ext>
                </a:extLst>
              </a:tr>
              <a:tr h="931491">
                <a:tc>
                  <a:txBody>
                    <a:bodyPr/>
                    <a:lstStyle/>
                    <a:p>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Zhijie</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 Lin</a:t>
                      </a:r>
                    </a:p>
                    <a:p>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(2021)</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Image Style Transfer Algorithm Based on Semantic Segmentation</a:t>
                      </a:r>
                    </a:p>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
                      </a:r>
                      <a:b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b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將風格遷移模型加入語義分割過後的資料集，並與未加入語義分割模型做比較，實驗解果顯示，加入語義分割的模型能較清楚的還原細節，例如人臉皺紋、鬍子、鼻子的陰影等。</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 xmlns:a16="http://schemas.microsoft.com/office/drawing/2014/main" val="3889943358"/>
                  </a:ext>
                </a:extLst>
              </a:tr>
            </a:tbl>
          </a:graphicData>
        </a:graphic>
      </p:graphicFrame>
    </p:spTree>
    <p:extLst>
      <p:ext uri="{BB962C8B-B14F-4D97-AF65-F5344CB8AC3E}">
        <p14:creationId xmlns:p14="http://schemas.microsoft.com/office/powerpoint/2010/main" val="1119968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生成對抗網路</a:t>
            </a:r>
            <a:endParaRPr lang="zh-CN" altLang="en-US" sz="2000" b="1" dirty="0">
              <a:solidFill>
                <a:srgbClr val="1B4367"/>
              </a:solidFill>
              <a:cs typeface="+mn-ea"/>
              <a:sym typeface="+mn-lt"/>
            </a:endParaRPr>
          </a:p>
        </p:txBody>
      </p:sp>
      <p:sp>
        <p:nvSpPr>
          <p:cNvPr id="20494" name="TextBox 13"/>
          <p:cNvSpPr txBox="1"/>
          <p:nvPr/>
        </p:nvSpPr>
        <p:spPr>
          <a:xfrm>
            <a:off x="871788" y="1824167"/>
            <a:ext cx="7162740" cy="1477328"/>
          </a:xfrm>
          <a:prstGeom prst="rect">
            <a:avLst/>
          </a:prstGeom>
          <a:noFill/>
          <a:ln w="9525">
            <a:noFill/>
            <a:miter/>
          </a:ln>
        </p:spPr>
        <p:txBody>
          <a:bodyPr wrap="square" lIns="0" tIns="0" rIns="0" bIns="0">
            <a:spAutoFit/>
          </a:bodyPr>
          <a:lstStyle/>
          <a:p>
            <a:r>
              <a:rPr lang="zh-TW" altLang="en-US" sz="1600" dirty="0" smtClean="0">
                <a:latin typeface="+mn-ea"/>
              </a:rPr>
              <a:t>由 </a:t>
            </a:r>
            <a:r>
              <a:rPr lang="en-US" altLang="zh-TW" sz="1600" dirty="0">
                <a:latin typeface="+mn-ea"/>
              </a:rPr>
              <a:t>Ian </a:t>
            </a:r>
            <a:r>
              <a:rPr lang="en-US" altLang="zh-TW" sz="1600" dirty="0" err="1" smtClean="0">
                <a:latin typeface="+mn-ea"/>
              </a:rPr>
              <a:t>Goodfellow</a:t>
            </a:r>
            <a:r>
              <a:rPr lang="en-US" altLang="zh-TW" sz="1600" dirty="0" smtClean="0">
                <a:latin typeface="+mn-ea"/>
              </a:rPr>
              <a:t>(2014)</a:t>
            </a:r>
            <a:r>
              <a:rPr lang="zh-TW" altLang="en-US" sz="1600" dirty="0" smtClean="0">
                <a:latin typeface="+mn-ea"/>
              </a:rPr>
              <a:t>所提出</a:t>
            </a:r>
            <a:endParaRPr lang="en-US" altLang="zh-TW" sz="1600" dirty="0" smtClean="0">
              <a:latin typeface="+mn-ea"/>
            </a:endParaRPr>
          </a:p>
          <a:p>
            <a:r>
              <a:rPr lang="zh-TW" altLang="en-US" sz="1600" dirty="0" smtClean="0">
                <a:latin typeface="+mn-ea"/>
              </a:rPr>
              <a:t>簡稱</a:t>
            </a:r>
            <a:r>
              <a:rPr lang="en-US" altLang="zh-TW" sz="1600" b="1" dirty="0" smtClean="0">
                <a:latin typeface="+mn-ea"/>
              </a:rPr>
              <a:t>GAN</a:t>
            </a:r>
            <a:r>
              <a:rPr lang="en-US" altLang="zh-TW" sz="1600" dirty="0" smtClean="0">
                <a:latin typeface="+mn-ea"/>
              </a:rPr>
              <a:t>(Generative </a:t>
            </a:r>
            <a:r>
              <a:rPr lang="en-US" altLang="zh-TW" sz="1600" dirty="0">
                <a:latin typeface="+mn-ea"/>
              </a:rPr>
              <a:t>Adversarial </a:t>
            </a:r>
            <a:r>
              <a:rPr lang="en-US" altLang="zh-TW" sz="1600" dirty="0" smtClean="0">
                <a:latin typeface="+mn-ea"/>
              </a:rPr>
              <a:t>Network)</a:t>
            </a:r>
          </a:p>
          <a:p>
            <a:endParaRPr lang="en-US" altLang="zh-TW" sz="1600" dirty="0" smtClean="0">
              <a:latin typeface="+mn-ea"/>
            </a:endParaRPr>
          </a:p>
          <a:p>
            <a:r>
              <a:rPr lang="zh-TW" altLang="en-US" sz="1600" dirty="0" smtClean="0">
                <a:latin typeface="+mn-ea"/>
              </a:rPr>
              <a:t>基本架構</a:t>
            </a:r>
            <a:r>
              <a:rPr lang="en-US" altLang="zh-TW" sz="1600" dirty="0" smtClean="0">
                <a:latin typeface="+mn-ea"/>
              </a:rPr>
              <a:t>:</a:t>
            </a:r>
          </a:p>
          <a:p>
            <a:r>
              <a:rPr lang="zh-TW" altLang="en-US" sz="1600" dirty="0" smtClean="0">
                <a:latin typeface="+mn-ea"/>
              </a:rPr>
              <a:t>生成器</a:t>
            </a:r>
            <a:r>
              <a:rPr lang="en-US" altLang="zh-TW" sz="1600" dirty="0" smtClean="0">
                <a:latin typeface="+mn-ea"/>
              </a:rPr>
              <a:t>(Generator)</a:t>
            </a:r>
          </a:p>
          <a:p>
            <a:r>
              <a:rPr lang="zh-TW" altLang="en-US" sz="1600" dirty="0" smtClean="0">
                <a:latin typeface="+mn-ea"/>
              </a:rPr>
              <a:t>判別器</a:t>
            </a:r>
            <a:r>
              <a:rPr lang="en-US" altLang="zh-TW" sz="1600" dirty="0" smtClean="0">
                <a:latin typeface="+mn-ea"/>
              </a:rPr>
              <a:t>(Discriminator)</a:t>
            </a:r>
            <a:endParaRPr lang="zh-TW" altLang="zh-TW" sz="1600" dirty="0">
              <a:latin typeface="+mn-ea"/>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814" y="1523039"/>
            <a:ext cx="2428875" cy="2533650"/>
          </a:xfrm>
          <a:prstGeom prst="rect">
            <a:avLst/>
          </a:prstGeom>
        </p:spPr>
      </p:pic>
    </p:spTree>
    <p:extLst>
      <p:ext uri="{BB962C8B-B14F-4D97-AF65-F5344CB8AC3E}">
        <p14:creationId xmlns:p14="http://schemas.microsoft.com/office/powerpoint/2010/main" val="2021300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生成對抗網路</a:t>
            </a:r>
            <a:endParaRPr lang="zh-CN" altLang="en-US" sz="2000" b="1" dirty="0">
              <a:solidFill>
                <a:srgbClr val="1B4367"/>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6922" y="1598765"/>
            <a:ext cx="5823170" cy="3255623"/>
          </a:xfrm>
          <a:prstGeom prst="rect">
            <a:avLst/>
          </a:prstGeom>
        </p:spPr>
      </p:pic>
    </p:spTree>
    <p:extLst>
      <p:ext uri="{BB962C8B-B14F-4D97-AF65-F5344CB8AC3E}">
        <p14:creationId xmlns:p14="http://schemas.microsoft.com/office/powerpoint/2010/main" val="4215920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生成器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984885"/>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zh-TW" sz="1600" dirty="0"/>
              <a:t>生成器由潛在空間取樣隨機數列</a:t>
            </a:r>
            <a:r>
              <a:rPr lang="en-US" altLang="zh-TW" sz="1600" dirty="0"/>
              <a:t>z</a:t>
            </a:r>
            <a:r>
              <a:rPr lang="zh-TW" altLang="zh-TW" sz="1600" dirty="0"/>
              <a:t>做為第一次的輸入接著生成圖片，再將生成出來的圖片輸入到判別</a:t>
            </a:r>
            <a:r>
              <a:rPr lang="zh-TW" altLang="zh-TW" sz="1600" dirty="0" smtClean="0"/>
              <a:t>器</a:t>
            </a:r>
            <a:endParaRPr lang="en-US" altLang="zh-TW" sz="1600" dirty="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en-US" sz="1600" dirty="0"/>
              <a:t>生成</a:t>
            </a:r>
            <a:r>
              <a:rPr lang="zh-TW" altLang="en-US" sz="1600" dirty="0" smtClean="0"/>
              <a:t>器使用自動編碼器</a:t>
            </a:r>
            <a:r>
              <a:rPr lang="en-US" altLang="zh-TW" sz="1600" dirty="0" smtClean="0"/>
              <a:t>(</a:t>
            </a:r>
            <a:r>
              <a:rPr lang="en-US" altLang="zh-TW" sz="1600" dirty="0" err="1"/>
              <a:t>Autoencoder</a:t>
            </a:r>
            <a:r>
              <a:rPr lang="en-US" altLang="zh-TW" sz="1600" dirty="0" smtClean="0"/>
              <a:t>)</a:t>
            </a:r>
            <a:endParaRPr lang="zh-TW" altLang="zh-TW" sz="1600" dirty="0"/>
          </a:p>
        </p:txBody>
      </p:sp>
    </p:spTree>
    <p:extLst>
      <p:ext uri="{BB962C8B-B14F-4D97-AF65-F5344CB8AC3E}">
        <p14:creationId xmlns:p14="http://schemas.microsoft.com/office/powerpoint/2010/main" val="3250406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自動編碼器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231106"/>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zh-TW" sz="1600" dirty="0"/>
              <a:t>由編碼器</a:t>
            </a:r>
            <a:r>
              <a:rPr lang="en-US" altLang="zh-TW" sz="1600" dirty="0"/>
              <a:t>(encoder)</a:t>
            </a:r>
            <a:r>
              <a:rPr lang="zh-TW" altLang="zh-TW" sz="1600" dirty="0"/>
              <a:t>與解碼器</a:t>
            </a:r>
            <a:r>
              <a:rPr lang="en-US" altLang="zh-TW" sz="1600" dirty="0"/>
              <a:t>(decoder)</a:t>
            </a:r>
            <a:r>
              <a:rPr lang="zh-TW" altLang="zh-TW" sz="1600" dirty="0"/>
              <a:t>所</a:t>
            </a:r>
            <a:r>
              <a:rPr lang="zh-TW" altLang="zh-TW" sz="1600" dirty="0" smtClean="0"/>
              <a:t>組成</a:t>
            </a:r>
            <a:endParaRPr lang="en-US" altLang="zh-TW" sz="1600" dirty="0" smtClean="0"/>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en-US" sz="1600" dirty="0" smtClean="0"/>
              <a:t>編碼器</a:t>
            </a:r>
            <a:r>
              <a:rPr lang="en-US" altLang="zh-TW" sz="1600" dirty="0" smtClean="0"/>
              <a:t>:</a:t>
            </a:r>
            <a:r>
              <a:rPr lang="zh-TW" altLang="en-US" sz="1600" dirty="0" smtClean="0"/>
              <a:t>將高維資料壓縮為低維資料</a:t>
            </a:r>
            <a:endParaRPr lang="en-US" altLang="zh-TW" sz="1600" dirty="0" smtClean="0"/>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en-US" sz="1600" dirty="0" smtClean="0"/>
              <a:t>解碼器</a:t>
            </a:r>
            <a:r>
              <a:rPr lang="en-US" altLang="zh-TW" sz="1600" dirty="0" smtClean="0"/>
              <a:t>:</a:t>
            </a:r>
            <a:r>
              <a:rPr lang="zh-TW" altLang="en-US" sz="1600" dirty="0" smtClean="0"/>
              <a:t>將低維度資料解壓縮回原始維度</a:t>
            </a:r>
            <a:endParaRPr lang="zh-TW" altLang="zh-TW" sz="1600" dirty="0"/>
          </a:p>
        </p:txBody>
      </p:sp>
      <p:pic>
        <p:nvPicPr>
          <p:cNvPr id="7" name="圖片 6" descr="C:\Users\a0938\AppData\Local\Microsoft\Windows\INetCache\Content.Word\autoencoder.png"/>
          <p:cNvPicPr/>
          <p:nvPr/>
        </p:nvPicPr>
        <p:blipFill>
          <a:blip r:embed="rId3">
            <a:extLst>
              <a:ext uri="{28A0092B-C50C-407E-A947-70E740481C1C}">
                <a14:useLocalDpi xmlns:a14="http://schemas.microsoft.com/office/drawing/2010/main" val="0"/>
              </a:ext>
            </a:extLst>
          </a:blip>
          <a:srcRect/>
          <a:stretch>
            <a:fillRect/>
          </a:stretch>
        </p:blipFill>
        <p:spPr bwMode="auto">
          <a:xfrm>
            <a:off x="4706223" y="2357306"/>
            <a:ext cx="4394641" cy="2080470"/>
          </a:xfrm>
          <a:prstGeom prst="rect">
            <a:avLst/>
          </a:prstGeom>
          <a:noFill/>
          <a:ln>
            <a:noFill/>
          </a:ln>
        </p:spPr>
      </p:pic>
      <p:sp>
        <p:nvSpPr>
          <p:cNvPr id="2" name="文字方塊 1"/>
          <p:cNvSpPr txBox="1"/>
          <p:nvPr/>
        </p:nvSpPr>
        <p:spPr>
          <a:xfrm>
            <a:off x="5832758" y="4518559"/>
            <a:ext cx="2031325"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圖為自動編碼器簡易架構圖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49438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645032" y="1511265"/>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緒論</a:t>
            </a:r>
            <a:endParaRPr lang="zh-CN" altLang="en-US" sz="1700" dirty="0">
              <a:solidFill>
                <a:schemeClr val="bg1"/>
              </a:solidFill>
              <a:cs typeface="+mn-ea"/>
              <a:sym typeface="+mn-lt"/>
            </a:endParaRPr>
          </a:p>
        </p:txBody>
      </p:sp>
      <p:grpSp>
        <p:nvGrpSpPr>
          <p:cNvPr id="2" name="组合 1"/>
          <p:cNvGrpSpPr/>
          <p:nvPr/>
        </p:nvGrpSpPr>
        <p:grpSpPr>
          <a:xfrm>
            <a:off x="5135755" y="1491451"/>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目 </a:t>
            </a:r>
            <a:r>
              <a:rPr lang="zh-TW" altLang="en-US" sz="4400" b="1" spc="-225" dirty="0" smtClean="0">
                <a:solidFill>
                  <a:srgbClr val="1B4367"/>
                </a:solidFill>
                <a:cs typeface="+mn-ea"/>
                <a:sym typeface="+mn-lt"/>
              </a:rPr>
              <a:t>錄</a:t>
            </a:r>
            <a:endParaRPr lang="zh-CN" altLang="en-US" sz="4400" b="1" spc="-225" dirty="0">
              <a:solidFill>
                <a:srgbClr val="1B4367"/>
              </a:solidFill>
              <a:cs typeface="+mn-ea"/>
              <a:sym typeface="+mn-lt"/>
            </a:endParaRP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p>
        </p:txBody>
      </p:sp>
      <p:sp>
        <p:nvSpPr>
          <p:cNvPr id="79" name="文本框 10"/>
          <p:cNvSpPr txBox="1"/>
          <p:nvPr/>
        </p:nvSpPr>
        <p:spPr>
          <a:xfrm>
            <a:off x="5645032" y="2228809"/>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文獻探討</a:t>
            </a:r>
            <a:endParaRPr lang="zh-CN" altLang="en-US" sz="1700" dirty="0">
              <a:solidFill>
                <a:schemeClr val="bg1"/>
              </a:solidFill>
              <a:cs typeface="+mn-ea"/>
              <a:sym typeface="+mn-lt"/>
            </a:endParaRPr>
          </a:p>
        </p:txBody>
      </p:sp>
      <p:grpSp>
        <p:nvGrpSpPr>
          <p:cNvPr id="80" name="组合 79"/>
          <p:cNvGrpSpPr/>
          <p:nvPr/>
        </p:nvGrpSpPr>
        <p:grpSpPr>
          <a:xfrm>
            <a:off x="5135755" y="2208995"/>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02</a:t>
              </a:r>
              <a:endParaRPr lang="en-US" altLang="zh-CN" sz="1800" dirty="0">
                <a:solidFill>
                  <a:schemeClr val="bg1"/>
                </a:solidFill>
                <a:cs typeface="+mn-ea"/>
                <a:sym typeface="+mn-lt"/>
              </a:endParaRPr>
            </a:p>
          </p:txBody>
        </p:sp>
      </p:grpSp>
      <p:sp>
        <p:nvSpPr>
          <p:cNvPr id="83" name="文本框 10"/>
          <p:cNvSpPr txBox="1"/>
          <p:nvPr/>
        </p:nvSpPr>
        <p:spPr>
          <a:xfrm>
            <a:off x="5645032" y="2946353"/>
            <a:ext cx="2214693" cy="391597"/>
          </a:xfrm>
          <a:prstGeom prst="roundRect">
            <a:avLst/>
          </a:prstGeom>
          <a:solidFill>
            <a:srgbClr val="1B4367"/>
          </a:solidFill>
        </p:spPr>
        <p:txBody>
          <a:bodyPr wrap="square" rtlCol="0">
            <a:spAutoFit/>
          </a:bodyPr>
          <a:lstStyle/>
          <a:p>
            <a:r>
              <a:rPr lang="zh-TW" altLang="en-US" sz="1700" dirty="0">
                <a:solidFill>
                  <a:schemeClr val="bg1"/>
                </a:solidFill>
                <a:cs typeface="+mn-ea"/>
                <a:sym typeface="+mn-lt"/>
              </a:rPr>
              <a:t>研究方法</a:t>
            </a:r>
            <a:endParaRPr lang="zh-CN" altLang="en-US" sz="1700" dirty="0">
              <a:solidFill>
                <a:schemeClr val="bg1"/>
              </a:solidFill>
              <a:cs typeface="+mn-ea"/>
              <a:sym typeface="+mn-lt"/>
            </a:endParaRPr>
          </a:p>
        </p:txBody>
      </p:sp>
      <p:grpSp>
        <p:nvGrpSpPr>
          <p:cNvPr id="84" name="组合 83"/>
          <p:cNvGrpSpPr/>
          <p:nvPr/>
        </p:nvGrpSpPr>
        <p:grpSpPr>
          <a:xfrm>
            <a:off x="5135755" y="2926539"/>
            <a:ext cx="478533" cy="39357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03</a:t>
              </a:r>
              <a:endParaRPr lang="en-US" altLang="zh-CN" sz="1800" dirty="0">
                <a:solidFill>
                  <a:schemeClr val="bg1"/>
                </a:solidFill>
                <a:cs typeface="+mn-ea"/>
                <a:sym typeface="+mn-lt"/>
              </a:endParaRP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10"/>
          <p:cNvSpPr txBox="1"/>
          <p:nvPr/>
        </p:nvSpPr>
        <p:spPr>
          <a:xfrm>
            <a:off x="5678549" y="3663897"/>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參考文獻</a:t>
            </a:r>
            <a:endParaRPr lang="zh-CN" altLang="en-US" sz="1700" dirty="0">
              <a:solidFill>
                <a:schemeClr val="bg1"/>
              </a:solidFill>
              <a:cs typeface="+mn-ea"/>
              <a:sym typeface="+mn-lt"/>
            </a:endParaRPr>
          </a:p>
        </p:txBody>
      </p:sp>
      <p:grpSp>
        <p:nvGrpSpPr>
          <p:cNvPr id="22" name="组合 83"/>
          <p:cNvGrpSpPr/>
          <p:nvPr/>
        </p:nvGrpSpPr>
        <p:grpSpPr>
          <a:xfrm>
            <a:off x="5169272" y="3644083"/>
            <a:ext cx="478533" cy="393570"/>
            <a:chOff x="5640108" y="966369"/>
            <a:chExt cx="476097" cy="391567"/>
          </a:xfrm>
        </p:grpSpPr>
        <p:sp>
          <p:nvSpPr>
            <p:cNvPr id="23"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4"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04</a:t>
              </a:r>
              <a:endParaRPr lang="en-US" altLang="zh-CN" sz="1800" dirty="0">
                <a:solidFill>
                  <a:schemeClr val="bg1"/>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判別器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477328"/>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en-US" sz="1600" dirty="0" smtClean="0"/>
              <a:t>為一個任意的神經網路，對於圖片的判別通常使用</a:t>
            </a:r>
            <a:r>
              <a:rPr lang="zh-TW" altLang="en-US" sz="1600" dirty="0"/>
              <a:t>卷</a:t>
            </a:r>
            <a:r>
              <a:rPr lang="zh-TW" altLang="en-US" sz="1600" dirty="0" smtClean="0"/>
              <a:t>積神經網路</a:t>
            </a:r>
            <a:r>
              <a:rPr lang="en-US" altLang="zh-TW" sz="1600" dirty="0" smtClean="0"/>
              <a:t>(CNN)</a:t>
            </a:r>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zh-TW" sz="1600" dirty="0" smtClean="0"/>
              <a:t>判別</a:t>
            </a:r>
            <a:r>
              <a:rPr lang="zh-TW" altLang="zh-TW" sz="1600" dirty="0"/>
              <a:t>器會回傳一個</a:t>
            </a:r>
            <a:r>
              <a:rPr lang="zh-TW" altLang="zh-TW" sz="1600" dirty="0" smtClean="0"/>
              <a:t>分數給</a:t>
            </a:r>
            <a:r>
              <a:rPr lang="zh-TW" altLang="zh-TW" sz="1600" dirty="0"/>
              <a:t>生成器，分數越大代表輸入的假圖片越接近真實的照片，生成器接收到分數之後調整參數繼續改良生成圖片，再輸入至判別器回傳</a:t>
            </a:r>
            <a:r>
              <a:rPr lang="zh-TW" altLang="zh-TW" sz="1600" dirty="0" smtClean="0"/>
              <a:t>結果</a:t>
            </a:r>
            <a:endParaRPr lang="en-US" altLang="zh-TW" sz="1600" dirty="0" smtClean="0"/>
          </a:p>
          <a:p>
            <a:pPr marL="285750" indent="-285750">
              <a:buFont typeface="Wingdings" panose="05000000000000000000" pitchFamily="2" charset="2"/>
              <a:buChar char="Ø"/>
            </a:pPr>
            <a:endParaRPr lang="en-US" altLang="zh-TW" sz="1600" dirty="0" smtClean="0"/>
          </a:p>
        </p:txBody>
      </p:sp>
      <p:pic>
        <p:nvPicPr>
          <p:cNvPr id="1026" name="Picture 2" descr="G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478" y="2946167"/>
            <a:ext cx="3115994" cy="1960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字方塊 2"/>
          <p:cNvSpPr txBox="1"/>
          <p:nvPr/>
        </p:nvSpPr>
        <p:spPr>
          <a:xfrm>
            <a:off x="4035105" y="4598451"/>
            <a:ext cx="2185214"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圖為生成對抗網路簡易架構圖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99707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條件式生成對抗網路</a:t>
            </a:r>
            <a:r>
              <a:rPr lang="en-US" altLang="zh-TW" sz="2000" b="1" dirty="0">
                <a:solidFill>
                  <a:srgbClr val="1B4367"/>
                </a:solidFill>
                <a:cs typeface="+mn-ea"/>
                <a:sym typeface="+mn-lt"/>
              </a:rPr>
              <a:t>(conditional GAN</a:t>
            </a:r>
            <a:r>
              <a:rPr lang="zh-TW" altLang="en-US" sz="2000" b="1" dirty="0">
                <a:solidFill>
                  <a:srgbClr val="1B4367"/>
                </a:solidFill>
                <a:cs typeface="+mn-ea"/>
                <a:sym typeface="+mn-lt"/>
              </a:rPr>
              <a:t>，</a:t>
            </a:r>
            <a:r>
              <a:rPr lang="en-US" altLang="zh-TW" sz="2000" b="1" dirty="0">
                <a:solidFill>
                  <a:srgbClr val="1B4367"/>
                </a:solidFill>
                <a:cs typeface="+mn-ea"/>
                <a:sym typeface="+mn-lt"/>
              </a:rPr>
              <a:t>cGAN)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477328"/>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en-US" altLang="zh-TW" sz="1600" dirty="0" smtClean="0"/>
              <a:t>Mirza Mehdi(2014)</a:t>
            </a:r>
            <a:r>
              <a:rPr lang="zh-TW" altLang="zh-TW" sz="1600" dirty="0" smtClean="0"/>
              <a:t>等人所提出</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zh-TW" sz="1600" dirty="0"/>
              <a:t>條件式生成對抗網路能夠在</a:t>
            </a:r>
            <a:r>
              <a:rPr lang="en-US" altLang="zh-TW" sz="1600" dirty="0"/>
              <a:t>GAN</a:t>
            </a:r>
            <a:r>
              <a:rPr lang="zh-TW" altLang="zh-TW" sz="1600" dirty="0"/>
              <a:t>訓練時加上一</a:t>
            </a:r>
            <a:r>
              <a:rPr lang="zh-TW" altLang="zh-TW" sz="1600" dirty="0" smtClean="0"/>
              <a:t>組</a:t>
            </a:r>
            <a:r>
              <a:rPr lang="zh-TW" altLang="en-US" sz="1600" dirty="0" smtClean="0"/>
              <a:t>輔助</a:t>
            </a:r>
            <a:r>
              <a:rPr lang="zh-TW" altLang="zh-TW" sz="1600" dirty="0" smtClean="0"/>
              <a:t>條件</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zh-TW" sz="1600" dirty="0" smtClean="0"/>
              <a:t>判別器要</a:t>
            </a:r>
            <a:r>
              <a:rPr lang="zh-TW" altLang="zh-TW" sz="1600" dirty="0"/>
              <a:t>判別輸入圖片的真實度以及圖片與輔助</a:t>
            </a:r>
            <a:r>
              <a:rPr lang="zh-TW" altLang="zh-TW" sz="1600" dirty="0" smtClean="0"/>
              <a:t>條件是否</a:t>
            </a:r>
            <a:r>
              <a:rPr lang="zh-TW" altLang="zh-TW" sz="1600" dirty="0"/>
              <a:t>湊成一對，如果同時達到此目標那判別器的回傳</a:t>
            </a:r>
            <a:r>
              <a:rPr lang="zh-TW" altLang="zh-TW" sz="1600" dirty="0" smtClean="0"/>
              <a:t>分數</a:t>
            </a:r>
            <a:r>
              <a:rPr lang="zh-TW" altLang="en-US" sz="1600" dirty="0" smtClean="0"/>
              <a:t>才</a:t>
            </a:r>
            <a:r>
              <a:rPr lang="zh-TW" altLang="zh-TW" sz="1600" dirty="0" smtClean="0"/>
              <a:t>會</a:t>
            </a:r>
            <a:r>
              <a:rPr lang="zh-TW" altLang="zh-TW" sz="1600" dirty="0"/>
              <a:t>越高。</a:t>
            </a:r>
            <a:endParaRPr lang="en-US" altLang="zh-TW" sz="1600" dirty="0" smtClean="0"/>
          </a:p>
        </p:txBody>
      </p:sp>
      <p:pic>
        <p:nvPicPr>
          <p:cNvPr id="2050" name="Picture 2" descr="cG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4052" y="3019710"/>
            <a:ext cx="3275332" cy="2058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字方塊 8"/>
          <p:cNvSpPr txBox="1"/>
          <p:nvPr/>
        </p:nvSpPr>
        <p:spPr>
          <a:xfrm>
            <a:off x="2860646" y="4779638"/>
            <a:ext cx="2646878"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圖為條件式生成對抗網路簡易架構圖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26848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條件式生成對抗網路的相關</a:t>
            </a:r>
            <a:r>
              <a:rPr lang="zh-TW" altLang="en-US" sz="2000" b="1" dirty="0">
                <a:solidFill>
                  <a:srgbClr val="1B4367"/>
                </a:solidFill>
                <a:cs typeface="+mn-ea"/>
                <a:sym typeface="+mn-lt"/>
              </a:rPr>
              <a:t>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246221"/>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endParaRPr lang="en-US" altLang="zh-TW" sz="1600" dirty="0" smtClean="0"/>
          </a:p>
        </p:txBody>
      </p:sp>
      <p:graphicFrame>
        <p:nvGraphicFramePr>
          <p:cNvPr id="6" name="表格 5">
            <a:extLst>
              <a:ext uri="{FF2B5EF4-FFF2-40B4-BE49-F238E27FC236}">
                <a16:creationId xmlns="" xmlns:a16="http://schemas.microsoft.com/office/drawing/2014/main" id="{202A9B48-7C02-4B9F-A694-D9D167DDE433}"/>
              </a:ext>
            </a:extLst>
          </p:cNvPr>
          <p:cNvGraphicFramePr>
            <a:graphicFrameLocks noGrp="1"/>
          </p:cNvGraphicFramePr>
          <p:nvPr>
            <p:extLst>
              <p:ext uri="{D42A27DB-BD31-4B8C-83A1-F6EECF244321}">
                <p14:modId xmlns:p14="http://schemas.microsoft.com/office/powerpoint/2010/main" val="1408307891"/>
              </p:ext>
            </p:extLst>
          </p:nvPr>
        </p:nvGraphicFramePr>
        <p:xfrm>
          <a:off x="871788" y="1648057"/>
          <a:ext cx="7835294" cy="3474720"/>
        </p:xfrm>
        <a:graphic>
          <a:graphicData uri="http://schemas.openxmlformats.org/drawingml/2006/table">
            <a:tbl>
              <a:tblPr firstRow="1" bandRow="1"/>
              <a:tblGrid>
                <a:gridCol w="1728799">
                  <a:extLst>
                    <a:ext uri="{9D8B030D-6E8A-4147-A177-3AD203B41FA5}">
                      <a16:colId xmlns="" xmlns:a16="http://schemas.microsoft.com/office/drawing/2014/main" val="1313235057"/>
                    </a:ext>
                  </a:extLst>
                </a:gridCol>
                <a:gridCol w="2508718">
                  <a:extLst>
                    <a:ext uri="{9D8B030D-6E8A-4147-A177-3AD203B41FA5}">
                      <a16:colId xmlns="" xmlns:a16="http://schemas.microsoft.com/office/drawing/2014/main" val="3498442498"/>
                    </a:ext>
                  </a:extLst>
                </a:gridCol>
                <a:gridCol w="3597777">
                  <a:extLst>
                    <a:ext uri="{9D8B030D-6E8A-4147-A177-3AD203B41FA5}">
                      <a16:colId xmlns="" xmlns:a16="http://schemas.microsoft.com/office/drawing/2014/main" val="2798367762"/>
                    </a:ext>
                  </a:extLst>
                </a:gridCol>
              </a:tblGrid>
              <a:tr h="510818">
                <a:tc>
                  <a:txBody>
                    <a:bodyPr/>
                    <a:lstStyle/>
                    <a:p>
                      <a:r>
                        <a:rPr lang="en-US" altLang="zh-TW" sz="1200" b="0" cap="none" spc="0" baseline="0" dirty="0" err="1"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Grigory</a:t>
                      </a:r>
                      <a:r>
                        <a:rPr lang="zh-TW" altLang="en-US" sz="12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et al.</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(2021)</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Face Aging With Conditional Generative Adversarial Networks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使用條件生成對抗網絡生成人臉老化</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結論能透過條件式生成對抗網路能將原人臉轉為目標年齡的人臉，並提出一個新</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Age-</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cGAN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 xmlns:a16="http://schemas.microsoft.com/office/drawing/2014/main" val="43767920"/>
                  </a:ext>
                </a:extLst>
              </a:tr>
              <a:tr h="931491">
                <a:tc>
                  <a:txBody>
                    <a:bodyPr/>
                    <a:lstStyle/>
                    <a:p>
                      <a:r>
                        <a:rPr lang="en-US" altLang="zh-TW" sz="1400" baseline="0" dirty="0" smtClean="0">
                          <a:latin typeface="Times New Roman" panose="02020603050405020304" pitchFamily="18" charset="0"/>
                          <a:ea typeface="標楷體" panose="03000509000000000000" pitchFamily="65" charset="-120"/>
                        </a:rPr>
                        <a:t>Isola</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(2017)</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Image-to-image translation with conditional adversarial networks</a:t>
                      </a:r>
                    </a:p>
                    <a:p>
                      <a:r>
                        <a:rPr lang="en-US" altLang="zh-TW" sz="1400" b="0" i="0" u="none" strike="noStrike" cap="none" spc="0" baseline="0" dirty="0" smtClean="0">
                          <a:ln>
                            <a:noFill/>
                          </a:ln>
                          <a:solidFill>
                            <a:schemeClr val="tx1"/>
                          </a:solidFill>
                          <a:effectLst/>
                          <a:latin typeface="Times New Roman" panose="02020603050405020304" pitchFamily="18" charset="0"/>
                          <a:ea typeface="標楷體" panose="03000509000000000000" pitchFamily="65" charset="-120"/>
                          <a:cs typeface="Arial"/>
                          <a:sym typeface="Arial"/>
                        </a:rPr>
                        <a:t>(</a:t>
                      </a:r>
                      <a:r>
                        <a:rPr lang="zh-TW" altLang="en-US" sz="1400" b="0" i="0" u="none" strike="noStrike" cap="none" spc="0" baseline="0" dirty="0" smtClean="0">
                          <a:ln>
                            <a:noFill/>
                          </a:ln>
                          <a:solidFill>
                            <a:schemeClr val="tx1"/>
                          </a:solidFill>
                          <a:effectLst/>
                          <a:latin typeface="Times New Roman" panose="02020603050405020304" pitchFamily="18" charset="0"/>
                          <a:ea typeface="標楷體" panose="03000509000000000000" pitchFamily="65" charset="-120"/>
                          <a:cs typeface="Arial"/>
                          <a:sym typeface="Arial"/>
                        </a:rPr>
                        <a:t>使用條件對抗網絡進行圖像到圖像轉換</a:t>
                      </a:r>
                      <a:r>
                        <a:rPr lang="en-US" altLang="zh-TW" sz="1400" b="0" i="0" u="none" strike="noStrike" cap="none" spc="0" baseline="0" dirty="0" smtClean="0">
                          <a:ln>
                            <a:noFill/>
                          </a:ln>
                          <a:solidFill>
                            <a:schemeClr val="tx1"/>
                          </a:solidFill>
                          <a:effectLst/>
                          <a:latin typeface="Times New Roman" panose="02020603050405020304" pitchFamily="18" charset="0"/>
                          <a:ea typeface="標楷體" panose="03000509000000000000" pitchFamily="65" charset="-120"/>
                          <a:cs typeface="Arial"/>
                          <a:sym typeface="Arial"/>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以條件式</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為基礎將圖片當成輔助條件，並實現將原圖轉換為另一種表示，如將白天轉換為夜晚，將草圖轉換為照片，將衛星轉換為地圖，也提出了新的</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名叫</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pix2pix</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 xmlns:a16="http://schemas.microsoft.com/office/drawing/2014/main" val="881114521"/>
                  </a:ext>
                </a:extLst>
              </a:tr>
              <a:tr h="931491">
                <a:tc>
                  <a:txBody>
                    <a:bodyPr/>
                    <a:lstStyle/>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H Zhang(2016)</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 Text to Photo-realistic Image Synthesis with Stacked Generative Adversarial Networks</a:t>
                      </a:r>
                    </a:p>
                    <a:p>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：使用堆疊生成對抗網絡進行逼真圖像合成</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基於條件式</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，不同的點為架設兩個生成器，第一個先產出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64*64</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大小的圖片，第二個再產出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256</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256</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的圖片，結論為比起一般</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cGAN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，能夠產出更高清的圖片，並提出</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txBody>
                  <a:tcPr/>
                </a:tc>
              </a:tr>
            </a:tbl>
          </a:graphicData>
        </a:graphic>
      </p:graphicFrame>
    </p:spTree>
    <p:extLst>
      <p:ext uri="{BB962C8B-B14F-4D97-AF65-F5344CB8AC3E}">
        <p14:creationId xmlns:p14="http://schemas.microsoft.com/office/powerpoint/2010/main" val="1517091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Pix2pix(</a:t>
            </a:r>
            <a:r>
              <a:rPr lang="zh-TW" altLang="en-US" sz="2000" b="1" dirty="0" smtClean="0">
                <a:solidFill>
                  <a:srgbClr val="1B4367"/>
                </a:solidFill>
                <a:cs typeface="+mn-ea"/>
                <a:sym typeface="+mn-lt"/>
              </a:rPr>
              <a:t>圖像</a:t>
            </a:r>
            <a:r>
              <a:rPr lang="zh-TW" altLang="en-US" sz="2000" b="1" dirty="0">
                <a:solidFill>
                  <a:srgbClr val="1B4367"/>
                </a:solidFill>
                <a:cs typeface="+mn-ea"/>
                <a:sym typeface="+mn-lt"/>
              </a:rPr>
              <a:t>至圖像的轉換</a:t>
            </a:r>
            <a:r>
              <a:rPr lang="en-US" altLang="zh-TW" sz="2000" b="1" dirty="0" smtClean="0">
                <a:solidFill>
                  <a:srgbClr val="1B4367"/>
                </a:solidFill>
                <a:cs typeface="+mn-ea"/>
                <a:sym typeface="+mn-lt"/>
              </a:rPr>
              <a:t>)</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723549"/>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en-US" sz="1600" dirty="0" smtClean="0"/>
              <a:t>由</a:t>
            </a:r>
            <a:r>
              <a:rPr lang="en-US" altLang="zh-TW" sz="1600" dirty="0" smtClean="0"/>
              <a:t>Isola(2017)</a:t>
            </a:r>
            <a:r>
              <a:rPr lang="zh-TW" altLang="zh-TW" sz="1600" dirty="0" smtClean="0"/>
              <a:t>等人所提出</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en-US" sz="1600" dirty="0" smtClean="0"/>
              <a:t>以</a:t>
            </a:r>
            <a:r>
              <a:rPr lang="zh-TW" altLang="zh-TW" sz="1600" dirty="0" smtClean="0"/>
              <a:t>條件</a:t>
            </a:r>
            <a:r>
              <a:rPr lang="zh-TW" altLang="zh-TW" sz="1600" dirty="0"/>
              <a:t>式生成對抗</a:t>
            </a:r>
            <a:r>
              <a:rPr lang="zh-TW" altLang="zh-TW" sz="1600" dirty="0" smtClean="0"/>
              <a:t>網路</a:t>
            </a:r>
            <a:r>
              <a:rPr lang="zh-TW" altLang="en-US" sz="1600" dirty="0" smtClean="0"/>
              <a:t>為基礎，將圖片作為輔助條件</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zh-TW" sz="1600" dirty="0"/>
              <a:t>生成</a:t>
            </a:r>
            <a:r>
              <a:rPr lang="zh-TW" altLang="zh-TW" sz="1600" dirty="0" smtClean="0"/>
              <a:t>器採用</a:t>
            </a:r>
            <a:r>
              <a:rPr lang="en-US" altLang="zh-TW" sz="1600" dirty="0" smtClean="0"/>
              <a:t>U-net</a:t>
            </a:r>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en-US" sz="1600" dirty="0"/>
              <a:t>判</a:t>
            </a:r>
            <a:r>
              <a:rPr lang="zh-TW" altLang="en-US" sz="1600" dirty="0" smtClean="0"/>
              <a:t>別器採用</a:t>
            </a:r>
            <a:r>
              <a:rPr lang="en-US" altLang="zh-TW" sz="1600" dirty="0" err="1" smtClean="0"/>
              <a:t>PatchGAN</a:t>
            </a:r>
            <a:endParaRPr lang="en-US" altLang="zh-TW" sz="1600" dirty="0" smtClean="0"/>
          </a:p>
        </p:txBody>
      </p:sp>
    </p:spTree>
    <p:extLst>
      <p:ext uri="{BB962C8B-B14F-4D97-AF65-F5344CB8AC3E}">
        <p14:creationId xmlns:p14="http://schemas.microsoft.com/office/powerpoint/2010/main" val="2497485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生成器 </a:t>
            </a:r>
            <a:r>
              <a:rPr lang="en-US" altLang="zh-TW" sz="2000" b="1" dirty="0" smtClean="0">
                <a:solidFill>
                  <a:srgbClr val="1B4367"/>
                </a:solidFill>
                <a:cs typeface="+mn-ea"/>
                <a:sym typeface="+mn-lt"/>
              </a:rPr>
              <a:t>:</a:t>
            </a:r>
            <a:r>
              <a:rPr lang="zh-TW" altLang="en-US" sz="2000" b="1" dirty="0" smtClean="0">
                <a:solidFill>
                  <a:srgbClr val="1B4367"/>
                </a:solidFill>
                <a:cs typeface="+mn-ea"/>
                <a:sym typeface="+mn-lt"/>
              </a:rPr>
              <a:t> </a:t>
            </a:r>
            <a:r>
              <a:rPr lang="en-US" altLang="zh-TW" sz="2000" b="1" dirty="0" smtClean="0">
                <a:solidFill>
                  <a:srgbClr val="1B4367"/>
                </a:solidFill>
                <a:cs typeface="+mn-ea"/>
                <a:sym typeface="+mn-lt"/>
              </a:rPr>
              <a:t>U-net</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7" y="1828919"/>
            <a:ext cx="7349423" cy="954107"/>
          </a:xfrm>
          <a:prstGeom prst="rect">
            <a:avLst/>
          </a:prstGeom>
        </p:spPr>
        <p:txBody>
          <a:bodyPr wrap="square">
            <a:spAutoFit/>
          </a:bodyPr>
          <a:lstStyle/>
          <a:p>
            <a:pPr marL="285750" indent="-285750" defTabSz="914400">
              <a:buClr>
                <a:srgbClr val="000000"/>
              </a:buClr>
              <a:buFont typeface="Wingdings" panose="05000000000000000000" pitchFamily="2" charset="2"/>
              <a:buChar char="Ø"/>
              <a:defRPr/>
            </a:pPr>
            <a:r>
              <a:rPr lang="zh-TW" altLang="en-US" dirty="0">
                <a:latin typeface="+mn-ea"/>
                <a:cs typeface="Times New Roman" panose="02020603050405020304" pitchFamily="18" charset="0"/>
              </a:rPr>
              <a:t>林庭生 </a:t>
            </a:r>
            <a:r>
              <a:rPr lang="en-US" altLang="zh-TW" dirty="0">
                <a:latin typeface="+mn-ea"/>
                <a:cs typeface="Times New Roman" panose="02020603050405020304" pitchFamily="18" charset="0"/>
              </a:rPr>
              <a:t>(</a:t>
            </a:r>
            <a:r>
              <a:rPr lang="en-US" altLang="zh-TW" dirty="0" smtClean="0">
                <a:latin typeface="+mn-ea"/>
                <a:cs typeface="Times New Roman" panose="02020603050405020304" pitchFamily="18" charset="0"/>
              </a:rPr>
              <a:t>2021)</a:t>
            </a:r>
            <a:r>
              <a:rPr lang="zh-TW" altLang="en-US" dirty="0" smtClean="0">
                <a:latin typeface="+mn-ea"/>
              </a:rPr>
              <a:t>提到</a:t>
            </a:r>
            <a:r>
              <a:rPr lang="en-US" altLang="zh-TW" dirty="0" smtClean="0">
                <a:latin typeface="+mn-ea"/>
              </a:rPr>
              <a:t>U-net</a:t>
            </a:r>
            <a:r>
              <a:rPr lang="zh-TW" altLang="en-US" dirty="0">
                <a:latin typeface="+mn-ea"/>
              </a:rPr>
              <a:t>與傳統的自動編碼器結構相似，不同的點</a:t>
            </a:r>
            <a:r>
              <a:rPr lang="zh-TW" altLang="en-US" dirty="0" smtClean="0">
                <a:latin typeface="+mn-ea"/>
              </a:rPr>
              <a:t>是</a:t>
            </a:r>
            <a:r>
              <a:rPr lang="zh-TW" altLang="en-US" dirty="0">
                <a:latin typeface="+mn-ea"/>
              </a:rPr>
              <a:t>，</a:t>
            </a:r>
            <a:r>
              <a:rPr lang="en-US" altLang="zh-TW" dirty="0" smtClean="0">
                <a:latin typeface="+mn-ea"/>
              </a:rPr>
              <a:t>U-net </a:t>
            </a:r>
            <a:r>
              <a:rPr lang="zh-TW" altLang="en-US" dirty="0">
                <a:latin typeface="+mn-ea"/>
              </a:rPr>
              <a:t>為了使底層的特徵資訊更好的被保留下來，讓解碼器在重建的過程比較不會遺失重要資訊，增加了拼接的概念，將從 </a:t>
            </a:r>
            <a:r>
              <a:rPr lang="en-US" altLang="zh-TW" dirty="0" err="1">
                <a:latin typeface="+mn-ea"/>
              </a:rPr>
              <a:t>i</a:t>
            </a:r>
            <a:r>
              <a:rPr lang="en-US" altLang="zh-TW" dirty="0">
                <a:latin typeface="+mn-ea"/>
              </a:rPr>
              <a:t> </a:t>
            </a:r>
            <a:r>
              <a:rPr lang="zh-TW" altLang="en-US" dirty="0">
                <a:latin typeface="+mn-ea"/>
              </a:rPr>
              <a:t>層資訊跳過傳輸至 </a:t>
            </a:r>
            <a:r>
              <a:rPr lang="en-US" altLang="zh-TW" dirty="0">
                <a:latin typeface="+mn-ea"/>
              </a:rPr>
              <a:t>n-</a:t>
            </a:r>
            <a:r>
              <a:rPr lang="en-US" altLang="zh-TW" dirty="0" err="1">
                <a:latin typeface="+mn-ea"/>
              </a:rPr>
              <a:t>i</a:t>
            </a:r>
            <a:r>
              <a:rPr lang="en-US" altLang="zh-TW" dirty="0">
                <a:latin typeface="+mn-ea"/>
              </a:rPr>
              <a:t> </a:t>
            </a:r>
            <a:r>
              <a:rPr lang="zh-TW" altLang="en-US" dirty="0">
                <a:latin typeface="+mn-ea"/>
              </a:rPr>
              <a:t>層，其中 </a:t>
            </a:r>
            <a:r>
              <a:rPr lang="en-US" altLang="zh-TW" dirty="0">
                <a:latin typeface="+mn-ea"/>
              </a:rPr>
              <a:t>n </a:t>
            </a:r>
            <a:r>
              <a:rPr lang="zh-TW" altLang="en-US" dirty="0">
                <a:latin typeface="+mn-ea"/>
              </a:rPr>
              <a:t>是總網路層數，即為每一層反卷積層的輸入都為前一層的輸出加上與該層對稱的卷積層的</a:t>
            </a:r>
            <a:r>
              <a:rPr lang="zh-TW" altLang="en-US" dirty="0" smtClean="0">
                <a:latin typeface="+mn-ea"/>
              </a:rPr>
              <a:t>輸出。</a:t>
            </a:r>
            <a:endParaRPr lang="zh-TW" altLang="en-US" dirty="0">
              <a:latin typeface="+mn-ea"/>
            </a:endParaRPr>
          </a:p>
        </p:txBody>
      </p:sp>
    </p:spTree>
    <p:extLst>
      <p:ext uri="{BB962C8B-B14F-4D97-AF65-F5344CB8AC3E}">
        <p14:creationId xmlns:p14="http://schemas.microsoft.com/office/powerpoint/2010/main" val="1084483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U-net</a:t>
            </a:r>
            <a:r>
              <a:rPr lang="zh-TW" altLang="en-US" sz="2000" b="1" dirty="0" smtClean="0">
                <a:solidFill>
                  <a:srgbClr val="1B4367"/>
                </a:solidFill>
                <a:cs typeface="+mn-ea"/>
                <a:sym typeface="+mn-lt"/>
              </a:rPr>
              <a:t>的簡易基本架構</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4098" name="Picture 2" descr="u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4249" y="1740336"/>
            <a:ext cx="4321175"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1525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判別器 </a:t>
            </a:r>
            <a:r>
              <a:rPr lang="en-US" altLang="zh-TW" sz="2000" b="1" dirty="0">
                <a:solidFill>
                  <a:srgbClr val="1B4367"/>
                </a:solidFill>
                <a:cs typeface="+mn-ea"/>
                <a:sym typeface="+mn-lt"/>
              </a:rPr>
              <a:t>: </a:t>
            </a:r>
            <a:r>
              <a:rPr lang="en-US" altLang="zh-TW" sz="2000" b="1" dirty="0" err="1" smtClean="0">
                <a:solidFill>
                  <a:srgbClr val="1B4367"/>
                </a:solidFill>
                <a:cs typeface="+mn-ea"/>
                <a:sym typeface="+mn-lt"/>
              </a:rPr>
              <a:t>PatchGAN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8" y="1899727"/>
            <a:ext cx="7424924" cy="738664"/>
          </a:xfrm>
          <a:prstGeom prst="rect">
            <a:avLst/>
          </a:prstGeom>
        </p:spPr>
        <p:txBody>
          <a:bodyPr wrap="square">
            <a:spAutoFit/>
          </a:bodyPr>
          <a:lstStyle/>
          <a:p>
            <a:pPr marL="285750" lvl="0" indent="-285750" defTabSz="914400">
              <a:buClr>
                <a:srgbClr val="000000"/>
              </a:buClr>
              <a:buFont typeface="Wingdings" panose="05000000000000000000" pitchFamily="2" charset="2"/>
              <a:buChar char="Ø"/>
              <a:defRPr/>
            </a:pPr>
            <a:r>
              <a:rPr lang="en-US" altLang="zh-TW" dirty="0" err="1" smtClean="0"/>
              <a:t>PatchGAN</a:t>
            </a:r>
            <a:r>
              <a:rPr lang="en-US" altLang="zh-TW" dirty="0" smtClean="0"/>
              <a:t> </a:t>
            </a:r>
            <a:r>
              <a:rPr lang="zh-TW" altLang="en-US" dirty="0"/>
              <a:t>指的是判別器的網路架構，由 </a:t>
            </a:r>
            <a:r>
              <a:rPr lang="en-US" altLang="zh-TW" dirty="0"/>
              <a:t>Isola(2017) </a:t>
            </a:r>
            <a:r>
              <a:rPr lang="zh-TW" altLang="en-US" dirty="0"/>
              <a:t>等人所提出，此判別器會先將圖片切割成多張</a:t>
            </a:r>
            <a:r>
              <a:rPr lang="en-US" altLang="zh-TW" dirty="0"/>
              <a:t>N*N</a:t>
            </a:r>
            <a:r>
              <a:rPr lang="zh-TW" altLang="en-US" dirty="0"/>
              <a:t>大小的圖片，再分別判斷每一個區域的真假，最後取平均值做為判別器的輸出。</a:t>
            </a:r>
            <a:endParaRPr lang="zh-TW" altLang="en-US" dirty="0">
              <a:latin typeface="+mn-ea"/>
            </a:endParaRPr>
          </a:p>
        </p:txBody>
      </p:sp>
    </p:spTree>
    <p:extLst>
      <p:ext uri="{BB962C8B-B14F-4D97-AF65-F5344CB8AC3E}">
        <p14:creationId xmlns:p14="http://schemas.microsoft.com/office/powerpoint/2010/main" val="1754792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err="1" smtClean="0">
                <a:solidFill>
                  <a:srgbClr val="1B4367"/>
                </a:solidFill>
                <a:cs typeface="+mn-ea"/>
                <a:sym typeface="+mn-lt"/>
              </a:rPr>
              <a:t>PatchGAN</a:t>
            </a:r>
            <a:r>
              <a:rPr lang="zh-TW" altLang="en-US" sz="2000" b="1" dirty="0" smtClean="0">
                <a:solidFill>
                  <a:srgbClr val="1B4367"/>
                </a:solidFill>
                <a:cs typeface="+mn-ea"/>
                <a:sym typeface="+mn-lt"/>
              </a:rPr>
              <a:t>簡易網路架構圖</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5122" name="Picture 2" descr="patchG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342" y="1916500"/>
            <a:ext cx="5644990" cy="2555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156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引導影像濾波器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8" y="1851365"/>
            <a:ext cx="7528500" cy="1200329"/>
          </a:xfrm>
          <a:prstGeom prst="rect">
            <a:avLst/>
          </a:prstGeom>
        </p:spPr>
        <p:txBody>
          <a:bodyPr wrap="square">
            <a:spAutoFit/>
          </a:bodyPr>
          <a:lstStyle/>
          <a:p>
            <a:pPr marL="285750" indent="-285750">
              <a:buFont typeface="Wingdings" panose="05000000000000000000" pitchFamily="2" charset="2"/>
              <a:buChar char="Ø"/>
            </a:pPr>
            <a:r>
              <a:rPr lang="zh-TW" altLang="en-US" dirty="0" smtClean="0">
                <a:latin typeface="+mn-ea"/>
              </a:rPr>
              <a:t>由</a:t>
            </a:r>
            <a:r>
              <a:rPr lang="en-US" altLang="zh-TW" dirty="0" err="1" smtClean="0">
                <a:latin typeface="+mn-ea"/>
              </a:rPr>
              <a:t>Kaiming</a:t>
            </a:r>
            <a:r>
              <a:rPr lang="zh-TW" altLang="en-US" dirty="0" smtClean="0">
                <a:latin typeface="+mn-ea"/>
              </a:rPr>
              <a:t> </a:t>
            </a:r>
            <a:r>
              <a:rPr lang="en-US" altLang="zh-TW" dirty="0" smtClean="0">
                <a:latin typeface="+mn-ea"/>
              </a:rPr>
              <a:t>He</a:t>
            </a:r>
            <a:r>
              <a:rPr lang="en-US" altLang="zh-TW" sz="1600" dirty="0" smtClean="0">
                <a:latin typeface="+mn-ea"/>
                <a:cs typeface="Times New Roman" panose="02020603050405020304" pitchFamily="18" charset="0"/>
              </a:rPr>
              <a:t>(2017)</a:t>
            </a:r>
            <a:r>
              <a:rPr lang="zh-TW" altLang="en-US" sz="1600" dirty="0" smtClean="0">
                <a:latin typeface="+mn-ea"/>
                <a:cs typeface="Times New Roman" panose="02020603050405020304" pitchFamily="18" charset="0"/>
              </a:rPr>
              <a:t>所提出。</a:t>
            </a:r>
            <a:r>
              <a:rPr lang="zh-TW" altLang="en-US" dirty="0" smtClean="0">
                <a:latin typeface="+mn-ea"/>
              </a:rPr>
              <a:t>引導</a:t>
            </a:r>
            <a:r>
              <a:rPr lang="zh-TW" altLang="en-US" dirty="0">
                <a:latin typeface="+mn-ea"/>
              </a:rPr>
              <a:t>影像濾波器為一種能將影像保持平滑或是銳化的濾波器。</a:t>
            </a:r>
            <a:endParaRPr lang="en-US" altLang="zh-TW" dirty="0">
              <a:latin typeface="+mn-ea"/>
            </a:endParaRPr>
          </a:p>
          <a:p>
            <a:pPr marL="285750" lvl="0" indent="-285750" defTabSz="914400">
              <a:buClr>
                <a:srgbClr val="000000"/>
              </a:buClr>
              <a:buFont typeface="Wingdings" panose="05000000000000000000" pitchFamily="2" charset="2"/>
              <a:buChar char="Ø"/>
              <a:defRPr/>
            </a:pPr>
            <a:r>
              <a:rPr lang="zh-TW" altLang="en-US" dirty="0">
                <a:latin typeface="+mn-ea"/>
              </a:rPr>
              <a:t>引導影像濾波器即為一個需要引導圖的濾波器，引導濾波器的運作方式為通過一張引導圖對初始影像</a:t>
            </a:r>
            <a:r>
              <a:rPr lang="en-US" altLang="zh-TW" dirty="0">
                <a:latin typeface="+mn-ea"/>
              </a:rPr>
              <a:t>p(</a:t>
            </a:r>
            <a:r>
              <a:rPr lang="zh-TW" altLang="en-US" dirty="0">
                <a:latin typeface="+mn-ea"/>
              </a:rPr>
              <a:t>輸入影像</a:t>
            </a:r>
            <a:r>
              <a:rPr lang="en-US" altLang="zh-TW" dirty="0">
                <a:latin typeface="+mn-ea"/>
              </a:rPr>
              <a:t>)</a:t>
            </a:r>
            <a:r>
              <a:rPr lang="zh-TW" altLang="en-US" dirty="0">
                <a:latin typeface="+mn-ea"/>
              </a:rPr>
              <a:t>進行濾波的處理，使得最終輸出的影像大致上與初始影像</a:t>
            </a:r>
            <a:r>
              <a:rPr lang="en-US" altLang="zh-TW" dirty="0">
                <a:latin typeface="+mn-ea"/>
              </a:rPr>
              <a:t>p</a:t>
            </a:r>
            <a:r>
              <a:rPr lang="zh-TW" altLang="en-US" dirty="0">
                <a:latin typeface="+mn-ea"/>
              </a:rPr>
              <a:t>相似，但紋理部分與引導圖相似。</a:t>
            </a:r>
            <a:endParaRPr lang="en-US" altLang="zh-TW" dirty="0">
              <a:latin typeface="+mn-ea"/>
            </a:endParaRPr>
          </a:p>
        </p:txBody>
      </p:sp>
    </p:spTree>
    <p:extLst>
      <p:ext uri="{BB962C8B-B14F-4D97-AF65-F5344CB8AC3E}">
        <p14:creationId xmlns:p14="http://schemas.microsoft.com/office/powerpoint/2010/main" val="2227840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引導影像濾波器引導圖</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7" name="圖片 6" descr="C:\Users\a0938\AppData\Local\Microsoft\Windows\INetCache\Content.Word\1640024613055.jpg"/>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24684"/>
            <a:ext cx="3253740" cy="3132455"/>
          </a:xfrm>
          <a:prstGeom prst="rect">
            <a:avLst/>
          </a:prstGeom>
          <a:noFill/>
          <a:ln>
            <a:noFill/>
          </a:ln>
        </p:spPr>
      </p:pic>
      <p:sp>
        <p:nvSpPr>
          <p:cNvPr id="2" name="矩形 1"/>
          <p:cNvSpPr/>
          <p:nvPr/>
        </p:nvSpPr>
        <p:spPr>
          <a:xfrm>
            <a:off x="4572000" y="4334122"/>
            <a:ext cx="4572000" cy="646331"/>
          </a:xfrm>
          <a:prstGeom prst="rect">
            <a:avLst/>
          </a:prstGeom>
        </p:spPr>
        <p:txBody>
          <a:bodyPr>
            <a:spAutoFit/>
          </a:bodyPr>
          <a:lstStyle/>
          <a:p>
            <a:r>
              <a:rPr lang="zh-TW" altLang="en-US" sz="1200" dirty="0" smtClean="0"/>
              <a:t>圖片來源http</a:t>
            </a:r>
            <a:r>
              <a:rPr lang="zh-TW" altLang="en-US" sz="1200" dirty="0"/>
              <a:t>://163.13.127.10/pages/cht/courses/yen/proj105/pdf/day3.pdf</a:t>
            </a:r>
          </a:p>
        </p:txBody>
      </p:sp>
    </p:spTree>
    <p:extLst>
      <p:ext uri="{BB962C8B-B14F-4D97-AF65-F5344CB8AC3E}">
        <p14:creationId xmlns:p14="http://schemas.microsoft.com/office/powerpoint/2010/main" val="2208979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緒論</a:t>
            </a:r>
            <a:endParaRPr lang="zh-CN" altLang="en-US" sz="3400" b="1" dirty="0">
              <a:solidFill>
                <a:srgbClr val="1B4367"/>
              </a:solidFill>
              <a:cs typeface="+mn-ea"/>
              <a:sym typeface="+mn-lt"/>
            </a:endParaRP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Pix2pix</a:t>
            </a:r>
            <a:r>
              <a:rPr lang="zh-TW" altLang="en-US" sz="2000" b="1" dirty="0" smtClean="0">
                <a:solidFill>
                  <a:srgbClr val="1B4367"/>
                </a:solidFill>
                <a:cs typeface="+mn-ea"/>
                <a:sym typeface="+mn-lt"/>
              </a:rPr>
              <a:t>與引導影像濾波器的相關</a:t>
            </a:r>
            <a:r>
              <a:rPr lang="zh-TW" altLang="en-US" sz="2000" b="1" dirty="0">
                <a:solidFill>
                  <a:srgbClr val="1B4367"/>
                </a:solidFill>
                <a:cs typeface="+mn-ea"/>
                <a:sym typeface="+mn-lt"/>
              </a:rPr>
              <a:t>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5" name="表格 4">
            <a:extLst>
              <a:ext uri="{FF2B5EF4-FFF2-40B4-BE49-F238E27FC236}">
                <a16:creationId xmlns="" xmlns:a16="http://schemas.microsoft.com/office/drawing/2014/main" id="{202A9B48-7C02-4B9F-A694-D9D167DDE433}"/>
              </a:ext>
            </a:extLst>
          </p:cNvPr>
          <p:cNvGraphicFramePr>
            <a:graphicFrameLocks noGrp="1"/>
          </p:cNvGraphicFramePr>
          <p:nvPr>
            <p:extLst>
              <p:ext uri="{D42A27DB-BD31-4B8C-83A1-F6EECF244321}">
                <p14:modId xmlns:p14="http://schemas.microsoft.com/office/powerpoint/2010/main" val="2676170940"/>
              </p:ext>
            </p:extLst>
          </p:nvPr>
        </p:nvGraphicFramePr>
        <p:xfrm>
          <a:off x="871788" y="1648057"/>
          <a:ext cx="7835294" cy="2316480"/>
        </p:xfrm>
        <a:graphic>
          <a:graphicData uri="http://schemas.openxmlformats.org/drawingml/2006/table">
            <a:tbl>
              <a:tblPr firstRow="1" bandRow="1"/>
              <a:tblGrid>
                <a:gridCol w="1728799">
                  <a:extLst>
                    <a:ext uri="{9D8B030D-6E8A-4147-A177-3AD203B41FA5}">
                      <a16:colId xmlns="" xmlns:a16="http://schemas.microsoft.com/office/drawing/2014/main" val="1313235057"/>
                    </a:ext>
                  </a:extLst>
                </a:gridCol>
                <a:gridCol w="2508718">
                  <a:extLst>
                    <a:ext uri="{9D8B030D-6E8A-4147-A177-3AD203B41FA5}">
                      <a16:colId xmlns="" xmlns:a16="http://schemas.microsoft.com/office/drawing/2014/main" val="3498442498"/>
                    </a:ext>
                  </a:extLst>
                </a:gridCol>
                <a:gridCol w="3597777">
                  <a:extLst>
                    <a:ext uri="{9D8B030D-6E8A-4147-A177-3AD203B41FA5}">
                      <a16:colId xmlns="" xmlns:a16="http://schemas.microsoft.com/office/drawing/2014/main" val="2798367762"/>
                    </a:ext>
                  </a:extLst>
                </a:gridCol>
              </a:tblGrid>
              <a:tr h="510818">
                <a:tc>
                  <a:txBody>
                    <a:bodyPr/>
                    <a:lstStyle/>
                    <a:p>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林庭生</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(2021)</a:t>
                      </a:r>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dirty="0" smtClean="0">
                          <a:latin typeface="標楷體" panose="03000509000000000000" pitchFamily="65" charset="-120"/>
                          <a:ea typeface="標楷體" panose="03000509000000000000" pitchFamily="65" charset="-120"/>
                        </a:rPr>
                        <a:t>以 </a:t>
                      </a:r>
                      <a:r>
                        <a:rPr lang="en-US" altLang="zh-TW" dirty="0" smtClean="0">
                          <a:latin typeface="標楷體" panose="03000509000000000000" pitchFamily="65" charset="-120"/>
                          <a:ea typeface="標楷體" panose="03000509000000000000" pitchFamily="65" charset="-120"/>
                        </a:rPr>
                        <a:t>Pix2Pix </a:t>
                      </a:r>
                      <a:r>
                        <a:rPr lang="zh-TW" altLang="en-US" dirty="0" smtClean="0">
                          <a:latin typeface="標楷體" panose="03000509000000000000" pitchFamily="65" charset="-120"/>
                          <a:ea typeface="標楷體" panose="03000509000000000000" pitchFamily="65" charset="-120"/>
                        </a:rPr>
                        <a:t>與超解析度成像網路為基礎之金門老照片修復 研究 </a:t>
                      </a:r>
                      <a:endPar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a:tc>
                <a:tc>
                  <a:txBody>
                    <a:bodyPr/>
                    <a:lstStyle/>
                    <a:p>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以</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進行色彩還原，將原本已破損或缺少色彩的照片進行色彩還原，結果顯示訓練次數的多寡會影響還原的程度。</a:t>
                      </a:r>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 xmlns:a16="http://schemas.microsoft.com/office/drawing/2014/main" val="43767920"/>
                  </a:ext>
                </a:extLst>
              </a:tr>
              <a:tr h="931491">
                <a:tc>
                  <a:txBody>
                    <a:bodyPr/>
                    <a:lstStyle/>
                    <a:p>
                      <a:r>
                        <a:rPr lang="en-US" altLang="zh-TW" sz="1400" dirty="0" err="1" smtClean="0">
                          <a:latin typeface="標楷體" panose="03000509000000000000" pitchFamily="65" charset="-120"/>
                          <a:ea typeface="標楷體" panose="03000509000000000000" pitchFamily="65" charset="-120"/>
                        </a:rPr>
                        <a:t>Qirong</a:t>
                      </a:r>
                      <a:r>
                        <a:rPr lang="en-US" altLang="zh-TW" sz="1400" dirty="0" smtClean="0">
                          <a:latin typeface="標楷體" panose="03000509000000000000" pitchFamily="65" charset="-120"/>
                          <a:ea typeface="標楷體" panose="03000509000000000000" pitchFamily="65" charset="-120"/>
                        </a:rPr>
                        <a:t> Bu</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(2020)</a:t>
                      </a:r>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endParaRPr>
                    </a:p>
                  </a:txBody>
                  <a:tcPr/>
                </a:tc>
                <a:tc>
                  <a:txBody>
                    <a:bodyPr/>
                    <a:lstStyle/>
                    <a:p>
                      <a:r>
                        <a:rPr lang="en-US" altLang="zh-TW" sz="1400" b="0" i="0" u="none" strike="noStrike" cap="none" dirty="0" smtClean="0">
                          <a:solidFill>
                            <a:schemeClr val="tx1"/>
                          </a:solidFill>
                          <a:effectLst/>
                          <a:latin typeface="標楷體" panose="03000509000000000000" pitchFamily="65" charset="-120"/>
                          <a:ea typeface="標楷體" panose="03000509000000000000" pitchFamily="65" charset="-120"/>
                          <a:cs typeface="Arial"/>
                          <a:sym typeface="Arial"/>
                        </a:rPr>
                        <a:t>An Enhanced pix2pix </a:t>
                      </a:r>
                      <a:r>
                        <a:rPr lang="en-US" altLang="zh-TW" sz="1400" b="0" i="0" u="none" strike="noStrike" cap="none" dirty="0" err="1" smtClean="0">
                          <a:solidFill>
                            <a:schemeClr val="tx1"/>
                          </a:solidFill>
                          <a:effectLst/>
                          <a:latin typeface="標楷體" panose="03000509000000000000" pitchFamily="65" charset="-120"/>
                          <a:ea typeface="標楷體" panose="03000509000000000000" pitchFamily="65" charset="-120"/>
                          <a:cs typeface="Arial"/>
                          <a:sym typeface="Arial"/>
                        </a:rPr>
                        <a:t>Dehazing</a:t>
                      </a:r>
                      <a:r>
                        <a:rPr lang="en-US" altLang="zh-TW" sz="1400" b="0" i="0" u="none" strike="noStrike" cap="none" dirty="0" smtClean="0">
                          <a:solidFill>
                            <a:schemeClr val="tx1"/>
                          </a:solidFill>
                          <a:effectLst/>
                          <a:latin typeface="標楷體" panose="03000509000000000000" pitchFamily="65" charset="-120"/>
                          <a:ea typeface="標楷體" panose="03000509000000000000" pitchFamily="65" charset="-120"/>
                          <a:cs typeface="Arial"/>
                          <a:sym typeface="Arial"/>
                        </a:rPr>
                        <a:t> Network with Guided Filter Layer</a:t>
                      </a:r>
                    </a:p>
                  </a:txBody>
                  <a:tcPr/>
                </a:tc>
                <a:tc>
                  <a:txBody>
                    <a:bodyPr/>
                    <a:lstStyle/>
                    <a:p>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在</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的模型之中加入影像濾波層，實現將具有霧的照片進行除霧，因為霧會影響圖片的像素，因此利用影像濾波加強物體輪廓，結果與其他四種去霧模型比較，分別為</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DCP</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err="1" smtClean="0">
                          <a:ln>
                            <a:noFill/>
                          </a:ln>
                          <a:solidFill>
                            <a:schemeClr val="tx1"/>
                          </a:solidFill>
                          <a:effectLst/>
                          <a:latin typeface="標楷體" panose="03000509000000000000" pitchFamily="65" charset="-120"/>
                          <a:ea typeface="標楷體" panose="03000509000000000000" pitchFamily="65" charset="-120"/>
                        </a:rPr>
                        <a:t>DehazeNet</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AOD-Net</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err="1" smtClean="0">
                          <a:ln>
                            <a:noFill/>
                          </a:ln>
                          <a:solidFill>
                            <a:schemeClr val="tx1"/>
                          </a:solidFill>
                          <a:effectLst/>
                          <a:latin typeface="標楷體" panose="03000509000000000000" pitchFamily="65" charset="-120"/>
                          <a:ea typeface="標楷體" panose="03000509000000000000" pitchFamily="65" charset="-120"/>
                        </a:rPr>
                        <a:t>cGAN</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，結果顯示去霧效果以加入影像濾波層的</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效果最好。</a:t>
                      </a:r>
                      <a:endPar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 xmlns:a16="http://schemas.microsoft.com/office/drawing/2014/main" val="881114521"/>
                  </a:ext>
                </a:extLst>
              </a:tr>
            </a:tbl>
          </a:graphicData>
        </a:graphic>
      </p:graphicFrame>
    </p:spTree>
    <p:extLst>
      <p:ext uri="{BB962C8B-B14F-4D97-AF65-F5344CB8AC3E}">
        <p14:creationId xmlns:p14="http://schemas.microsoft.com/office/powerpoint/2010/main" val="2924144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研究方法</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a:t>
            </a:r>
            <a:r>
              <a:rPr lang="en-US" altLang="zh-TW" sz="5400" dirty="0" smtClean="0">
                <a:solidFill>
                  <a:schemeClr val="bg1"/>
                </a:solidFill>
                <a:cs typeface="+mn-ea"/>
                <a:sym typeface="+mn-lt"/>
              </a:rPr>
              <a:t>3</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extLst>
      <p:ext uri="{BB962C8B-B14F-4D97-AF65-F5344CB8AC3E}">
        <p14:creationId xmlns:p14="http://schemas.microsoft.com/office/powerpoint/2010/main" val="4081778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研究架構</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0094" y="1432461"/>
            <a:ext cx="3949486" cy="3283433"/>
          </a:xfrm>
          <a:prstGeom prst="rect">
            <a:avLst/>
          </a:prstGeom>
        </p:spPr>
      </p:pic>
    </p:spTree>
    <p:extLst>
      <p:ext uri="{BB962C8B-B14F-4D97-AF65-F5344CB8AC3E}">
        <p14:creationId xmlns:p14="http://schemas.microsoft.com/office/powerpoint/2010/main" val="1609047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資料蒐集</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1077218"/>
          </a:xfrm>
          <a:prstGeom prst="rect">
            <a:avLst/>
          </a:prstGeom>
        </p:spPr>
        <p:txBody>
          <a:bodyPr wrap="square">
            <a:spAutoFit/>
          </a:bodyPr>
          <a:lstStyle/>
          <a:p>
            <a:pPr marL="285750" indent="-285750">
              <a:buFont typeface="Wingdings" panose="05000000000000000000" pitchFamily="2" charset="2"/>
              <a:buChar char="Ø"/>
            </a:pPr>
            <a:r>
              <a:rPr lang="zh-TW" altLang="zh-TW" sz="1600" dirty="0">
                <a:latin typeface="+mn-ea"/>
                <a:cs typeface="Times New Roman" panose="02020603050405020304" pitchFamily="18" charset="0"/>
              </a:rPr>
              <a:t>以</a:t>
            </a:r>
            <a:r>
              <a:rPr lang="en-US" altLang="zh-TW" sz="1600" dirty="0">
                <a:latin typeface="+mn-ea"/>
                <a:cs typeface="Times New Roman" panose="02020603050405020304" pitchFamily="18" charset="0"/>
              </a:rPr>
              <a:t>google</a:t>
            </a:r>
            <a:r>
              <a:rPr lang="zh-TW" altLang="zh-TW" sz="1600" dirty="0" smtClean="0">
                <a:latin typeface="+mn-ea"/>
                <a:cs typeface="Times New Roman" panose="02020603050405020304" pitchFamily="18" charset="0"/>
              </a:rPr>
              <a:t>搜尋</a:t>
            </a:r>
            <a:r>
              <a:rPr lang="en-US" altLang="zh-TW" sz="1600" dirty="0" smtClean="0">
                <a:latin typeface="+mn-ea"/>
                <a:cs typeface="Times New Roman" panose="02020603050405020304" pitchFamily="18" charset="0"/>
              </a:rPr>
              <a:t>”</a:t>
            </a:r>
            <a:r>
              <a:rPr lang="zh-TW" altLang="zh-TW" sz="1600" dirty="0">
                <a:latin typeface="+mn-ea"/>
                <a:cs typeface="Times New Roman" panose="02020603050405020304" pitchFamily="18" charset="0"/>
              </a:rPr>
              <a:t>三維模型</a:t>
            </a:r>
            <a:r>
              <a:rPr lang="zh-TW" altLang="zh-TW" sz="1600" dirty="0" smtClean="0">
                <a:latin typeface="+mn-ea"/>
                <a:cs typeface="Times New Roman" panose="02020603050405020304" pitchFamily="18" charset="0"/>
              </a:rPr>
              <a:t>與真實</a:t>
            </a:r>
            <a:r>
              <a:rPr lang="zh-TW" altLang="zh-TW" sz="1600" dirty="0">
                <a:latin typeface="+mn-ea"/>
                <a:cs typeface="Times New Roman" panose="02020603050405020304" pitchFamily="18" charset="0"/>
              </a:rPr>
              <a:t>照片對比</a:t>
            </a:r>
            <a:r>
              <a:rPr lang="en-US" altLang="zh-TW" sz="1600" dirty="0">
                <a:latin typeface="+mn-ea"/>
                <a:cs typeface="Times New Roman" panose="02020603050405020304" pitchFamily="18" charset="0"/>
              </a:rPr>
              <a:t>”</a:t>
            </a:r>
            <a:r>
              <a:rPr lang="zh-TW" altLang="zh-TW" sz="1600" dirty="0">
                <a:latin typeface="+mn-ea"/>
                <a:cs typeface="Times New Roman" panose="02020603050405020304" pitchFamily="18" charset="0"/>
              </a:rPr>
              <a:t>、</a:t>
            </a:r>
            <a:r>
              <a:rPr lang="en-US" altLang="zh-TW" sz="1600" dirty="0">
                <a:latin typeface="+mn-ea"/>
                <a:cs typeface="Times New Roman" panose="02020603050405020304" pitchFamily="18" charset="0"/>
              </a:rPr>
              <a:t>”3D</a:t>
            </a:r>
            <a:r>
              <a:rPr lang="zh-TW" altLang="zh-TW" sz="1600" dirty="0">
                <a:latin typeface="+mn-ea"/>
                <a:cs typeface="Times New Roman" panose="02020603050405020304" pitchFamily="18" charset="0"/>
              </a:rPr>
              <a:t>模型與真實照片</a:t>
            </a:r>
            <a:r>
              <a:rPr lang="en-US" altLang="zh-TW" sz="1600" dirty="0">
                <a:latin typeface="+mn-ea"/>
                <a:cs typeface="Times New Roman" panose="02020603050405020304" pitchFamily="18" charset="0"/>
              </a:rPr>
              <a:t>”</a:t>
            </a:r>
            <a:r>
              <a:rPr lang="zh-TW" altLang="zh-TW" sz="1600" dirty="0" smtClean="0">
                <a:latin typeface="+mn-ea"/>
                <a:cs typeface="Times New Roman" panose="02020603050405020304" pitchFamily="18" charset="0"/>
              </a:rPr>
              <a:t>等關鍵字</a:t>
            </a:r>
            <a:endParaRPr lang="en-US" altLang="zh-TW" sz="1600" dirty="0" smtClean="0">
              <a:latin typeface="+mn-ea"/>
              <a:cs typeface="Times New Roman" panose="02020603050405020304" pitchFamily="18" charset="0"/>
            </a:endParaRPr>
          </a:p>
          <a:p>
            <a:endParaRPr lang="en-US" altLang="zh-TW" sz="1600" dirty="0" smtClean="0">
              <a:latin typeface="+mn-ea"/>
              <a:cs typeface="Times New Roman" panose="02020603050405020304" pitchFamily="18" charset="0"/>
            </a:endParaRPr>
          </a:p>
          <a:p>
            <a:pPr marL="285750" indent="-285750">
              <a:buFont typeface="Wingdings" panose="05000000000000000000" pitchFamily="2" charset="2"/>
              <a:buChar char="Ø"/>
            </a:pPr>
            <a:r>
              <a:rPr lang="zh-TW" altLang="zh-TW" sz="1600" dirty="0" smtClean="0">
                <a:latin typeface="+mn-ea"/>
                <a:cs typeface="Times New Roman" panose="02020603050405020304" pitchFamily="18" charset="0"/>
              </a:rPr>
              <a:t>與</a:t>
            </a:r>
            <a:r>
              <a:rPr lang="zh-TW" altLang="zh-TW" sz="1600" dirty="0">
                <a:latin typeface="+mn-ea"/>
                <a:cs typeface="Times New Roman" panose="02020603050405020304" pitchFamily="18" charset="0"/>
              </a:rPr>
              <a:t>桃園市</a:t>
            </a:r>
            <a:r>
              <a:rPr lang="zh-TW" altLang="zh-TW" sz="1600" dirty="0" smtClean="0">
                <a:latin typeface="+mn-ea"/>
                <a:cs typeface="Times New Roman" panose="02020603050405020304" pitchFamily="18" charset="0"/>
              </a:rPr>
              <a:t>某</a:t>
            </a:r>
            <a:r>
              <a:rPr lang="zh-TW" altLang="en-US" sz="1600" dirty="0" smtClean="0">
                <a:latin typeface="+mn-ea"/>
                <a:cs typeface="Times New Roman" panose="02020603050405020304" pitchFamily="18" charset="0"/>
              </a:rPr>
              <a:t>室內</a:t>
            </a:r>
            <a:r>
              <a:rPr lang="zh-TW" altLang="zh-TW" sz="1600" dirty="0" smtClean="0">
                <a:latin typeface="+mn-ea"/>
                <a:cs typeface="Times New Roman" panose="02020603050405020304" pitchFamily="18" charset="0"/>
              </a:rPr>
              <a:t>設計</a:t>
            </a:r>
            <a:r>
              <a:rPr lang="zh-TW" altLang="zh-TW" sz="1600" dirty="0">
                <a:latin typeface="+mn-ea"/>
                <a:cs typeface="Times New Roman" panose="02020603050405020304" pitchFamily="18" charset="0"/>
              </a:rPr>
              <a:t>公司</a:t>
            </a:r>
            <a:r>
              <a:rPr lang="zh-TW" altLang="zh-TW" sz="1600" dirty="0" smtClean="0">
                <a:latin typeface="+mn-ea"/>
                <a:cs typeface="Times New Roman" panose="02020603050405020304" pitchFamily="18" charset="0"/>
              </a:rPr>
              <a:t>合作</a:t>
            </a:r>
            <a:endParaRPr lang="zh-TW" altLang="en-US" sz="1600" dirty="0">
              <a:latin typeface="+mn-ea"/>
            </a:endParaRPr>
          </a:p>
        </p:txBody>
      </p:sp>
      <p:pic>
        <p:nvPicPr>
          <p:cNvPr id="7" name="Picture 2" descr="ex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3132" y="2525573"/>
            <a:ext cx="3209808" cy="2513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5719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資料</a:t>
            </a:r>
            <a:r>
              <a:rPr lang="zh-TW" altLang="en-US" sz="2000" b="1" dirty="0">
                <a:solidFill>
                  <a:srgbClr val="1B4367"/>
                </a:solidFill>
                <a:cs typeface="+mn-ea"/>
                <a:sym typeface="+mn-lt"/>
              </a:rPr>
              <a:t>增強</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830997"/>
          </a:xfrm>
          <a:prstGeom prst="rect">
            <a:avLst/>
          </a:prstGeom>
        </p:spPr>
        <p:txBody>
          <a:bodyPr wrap="square">
            <a:spAutoFit/>
          </a:bodyPr>
          <a:lstStyle/>
          <a:p>
            <a:pPr marL="285750" indent="-285750">
              <a:buFont typeface="Wingdings" panose="05000000000000000000" pitchFamily="2" charset="2"/>
              <a:buChar char="Ø"/>
            </a:pPr>
            <a:r>
              <a:rPr lang="zh-TW" altLang="en-US" sz="1600" dirty="0" smtClean="0">
                <a:latin typeface="+mn-ea"/>
                <a:cs typeface="Times New Roman" panose="02020603050405020304" pitchFamily="18" charset="0"/>
              </a:rPr>
              <a:t>採用</a:t>
            </a:r>
            <a:r>
              <a:rPr lang="en-US" altLang="zh-TW" sz="1600" dirty="0" err="1" smtClean="0"/>
              <a:t>FastFCN</a:t>
            </a:r>
            <a:r>
              <a:rPr lang="zh-TW" altLang="en-US" sz="1600" dirty="0" smtClean="0"/>
              <a:t>進行</a:t>
            </a:r>
            <a:r>
              <a:rPr lang="zh-TW" altLang="en-US" sz="1600" dirty="0" smtClean="0">
                <a:latin typeface="+mn-ea"/>
                <a:cs typeface="Times New Roman" panose="02020603050405020304" pitchFamily="18" charset="0"/>
              </a:rPr>
              <a:t>語義分割，萃取出前景，增強資料集</a:t>
            </a:r>
            <a:endParaRPr lang="en-US" altLang="zh-TW" sz="1600" dirty="0" smtClean="0">
              <a:latin typeface="+mn-ea"/>
              <a:cs typeface="Times New Roman" panose="02020603050405020304" pitchFamily="18" charset="0"/>
            </a:endParaRPr>
          </a:p>
          <a:p>
            <a:pPr marL="285750" indent="-285750">
              <a:buFont typeface="Wingdings" panose="05000000000000000000" pitchFamily="2" charset="2"/>
              <a:buChar char="Ø"/>
            </a:pPr>
            <a:endParaRPr lang="en-US" altLang="zh-TW" sz="1600" dirty="0" smtClean="0">
              <a:latin typeface="+mn-ea"/>
            </a:endParaRPr>
          </a:p>
          <a:p>
            <a:pPr marL="285750" indent="-285750">
              <a:buFont typeface="Wingdings" panose="05000000000000000000" pitchFamily="2" charset="2"/>
              <a:buChar char="Ø"/>
            </a:pPr>
            <a:r>
              <a:rPr lang="zh-TW" altLang="en-US" sz="1600" dirty="0" smtClean="0"/>
              <a:t>將圖片</a:t>
            </a:r>
            <a:r>
              <a:rPr lang="zh-TW" altLang="zh-TW" sz="1600" dirty="0" smtClean="0"/>
              <a:t>左右</a:t>
            </a:r>
            <a:r>
              <a:rPr lang="zh-TW" altLang="zh-TW" sz="1600" dirty="0"/>
              <a:t>翻轉、逆時針旋轉以及順時針</a:t>
            </a:r>
            <a:r>
              <a:rPr lang="zh-TW" altLang="zh-TW" sz="1600" dirty="0" smtClean="0"/>
              <a:t>旋轉</a:t>
            </a:r>
            <a:endParaRPr lang="zh-TW" altLang="en-US" sz="1600" dirty="0">
              <a:latin typeface="+mn-ea"/>
            </a:endParaRPr>
          </a:p>
        </p:txBody>
      </p:sp>
    </p:spTree>
    <p:extLst>
      <p:ext uri="{BB962C8B-B14F-4D97-AF65-F5344CB8AC3E}">
        <p14:creationId xmlns:p14="http://schemas.microsoft.com/office/powerpoint/2010/main" val="1153871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以</a:t>
            </a:r>
            <a:r>
              <a:rPr lang="en-US" altLang="zh-TW" sz="2000" b="1" dirty="0" err="1">
                <a:solidFill>
                  <a:srgbClr val="1B4367"/>
                </a:solidFill>
                <a:cs typeface="+mn-ea"/>
                <a:sym typeface="+mn-lt"/>
              </a:rPr>
              <a:t>FastFCN</a:t>
            </a:r>
            <a:r>
              <a:rPr lang="zh-TW" altLang="en-US" sz="2000" b="1" dirty="0">
                <a:solidFill>
                  <a:srgbClr val="1B4367"/>
                </a:solidFill>
                <a:cs typeface="+mn-ea"/>
                <a:sym typeface="+mn-lt"/>
              </a:rPr>
              <a:t>進行語義分割</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1569660"/>
          </a:xfrm>
          <a:prstGeom prst="rect">
            <a:avLst/>
          </a:prstGeom>
        </p:spPr>
        <p:txBody>
          <a:bodyPr wrap="square">
            <a:spAutoFit/>
          </a:bodyPr>
          <a:lstStyle/>
          <a:p>
            <a:pPr marL="342900" indent="-342900">
              <a:buFont typeface="+mj-lt"/>
              <a:buAutoNum type="arabicPeriod"/>
            </a:pPr>
            <a:r>
              <a:rPr lang="en-US" altLang="zh-TW" sz="1600" dirty="0"/>
              <a:t>GitHub</a:t>
            </a:r>
            <a:r>
              <a:rPr lang="zh-TW" altLang="zh-TW" sz="1600" dirty="0"/>
              <a:t>上所提供的</a:t>
            </a:r>
            <a:r>
              <a:rPr lang="en-US" altLang="zh-TW" sz="1600" dirty="0" err="1"/>
              <a:t>FastFCN</a:t>
            </a:r>
            <a:r>
              <a:rPr lang="zh-TW" altLang="zh-TW" sz="1600" dirty="0"/>
              <a:t>的預訓練模型，且該模型使用的資料集為</a:t>
            </a:r>
            <a:r>
              <a:rPr lang="en-US" altLang="zh-TW" sz="1600" dirty="0">
                <a:solidFill>
                  <a:srgbClr val="FF0000"/>
                </a:solidFill>
              </a:rPr>
              <a:t>ADE20K</a:t>
            </a:r>
            <a:r>
              <a:rPr lang="zh-TW" altLang="zh-TW" sz="1600" dirty="0"/>
              <a:t>，</a:t>
            </a:r>
            <a:r>
              <a:rPr lang="en-US" altLang="zh-TW" sz="1600" dirty="0">
                <a:solidFill>
                  <a:srgbClr val="FF0000"/>
                </a:solidFill>
              </a:rPr>
              <a:t>ADE20K</a:t>
            </a:r>
            <a:r>
              <a:rPr lang="zh-TW" altLang="zh-TW" sz="1600" dirty="0"/>
              <a:t>的資料集擁有超過</a:t>
            </a:r>
            <a:r>
              <a:rPr lang="en-US" altLang="zh-TW" sz="1600" dirty="0"/>
              <a:t>27000</a:t>
            </a:r>
            <a:r>
              <a:rPr lang="zh-TW" altLang="zh-TW" sz="1600" dirty="0"/>
              <a:t>張圖片，其中</a:t>
            </a:r>
            <a:r>
              <a:rPr lang="en-US" altLang="zh-TW" sz="1600" dirty="0"/>
              <a:t>25000</a:t>
            </a:r>
            <a:r>
              <a:rPr lang="zh-TW" altLang="zh-TW" sz="1600" dirty="0"/>
              <a:t>張是訓練用的資料，</a:t>
            </a:r>
            <a:r>
              <a:rPr lang="en-US" altLang="zh-TW" sz="1600" dirty="0"/>
              <a:t>2000</a:t>
            </a:r>
            <a:r>
              <a:rPr lang="zh-TW" altLang="zh-TW" sz="1600" dirty="0"/>
              <a:t>張是驗證用的，其中包含建築的部分有</a:t>
            </a:r>
            <a:r>
              <a:rPr lang="en-US" altLang="zh-TW" sz="1600" dirty="0"/>
              <a:t>10.7</a:t>
            </a:r>
            <a:r>
              <a:rPr lang="en-US" altLang="zh-TW" sz="1600" dirty="0" smtClean="0"/>
              <a:t>%</a:t>
            </a:r>
            <a:r>
              <a:rPr lang="zh-TW" altLang="zh-TW" sz="1600" dirty="0" smtClean="0"/>
              <a:t>。</a:t>
            </a:r>
            <a:endParaRPr lang="en-US" altLang="zh-TW" sz="1600" dirty="0" smtClean="0"/>
          </a:p>
          <a:p>
            <a:pPr marL="342900" indent="-342900">
              <a:buFont typeface="+mj-lt"/>
              <a:buAutoNum type="arabicPeriod"/>
            </a:pPr>
            <a:endParaRPr lang="en-US" altLang="zh-TW" sz="1600" dirty="0" smtClean="0"/>
          </a:p>
          <a:p>
            <a:pPr marL="342900" indent="-342900">
              <a:buFont typeface="+mj-lt"/>
              <a:buAutoNum type="arabicPeriod"/>
            </a:pPr>
            <a:r>
              <a:rPr lang="en-US" altLang="zh-TW" sz="1600" dirty="0" err="1"/>
              <a:t>OpenCV</a:t>
            </a:r>
            <a:r>
              <a:rPr lang="zh-TW" altLang="zh-TW" sz="1600" dirty="0"/>
              <a:t>把目標圖中的背景去掉，產出保留前景的遮罩圖檔，再丟</a:t>
            </a:r>
            <a:r>
              <a:rPr lang="zh-TW" altLang="zh-TW" sz="1600" dirty="0" smtClean="0"/>
              <a:t>入</a:t>
            </a:r>
            <a:r>
              <a:rPr lang="en-US" altLang="zh-TW" sz="1600" dirty="0" smtClean="0"/>
              <a:t>GAN</a:t>
            </a:r>
            <a:r>
              <a:rPr lang="zh-TW" altLang="zh-TW" sz="1600" dirty="0" smtClean="0"/>
              <a:t>進行</a:t>
            </a:r>
            <a:r>
              <a:rPr lang="zh-TW" altLang="zh-TW" sz="1600" dirty="0"/>
              <a:t>訓練</a:t>
            </a:r>
            <a:endParaRPr lang="zh-TW" altLang="en-US" sz="1600" dirty="0">
              <a:latin typeface="+mn-ea"/>
            </a:endParaRPr>
          </a:p>
        </p:txBody>
      </p:sp>
      <p:grpSp>
        <p:nvGrpSpPr>
          <p:cNvPr id="11" name="群組 10"/>
          <p:cNvGrpSpPr/>
          <p:nvPr/>
        </p:nvGrpSpPr>
        <p:grpSpPr>
          <a:xfrm>
            <a:off x="1107347" y="3400516"/>
            <a:ext cx="7532411" cy="1537885"/>
            <a:chOff x="1107347" y="3400516"/>
            <a:chExt cx="7532411" cy="1537885"/>
          </a:xfrm>
        </p:grpSpPr>
        <p:pic>
          <p:nvPicPr>
            <p:cNvPr id="4" name="圖片 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450383" y="3400516"/>
              <a:ext cx="2189375" cy="1537885"/>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7347" y="3400516"/>
              <a:ext cx="2189833" cy="1537885"/>
            </a:xfrm>
            <a:prstGeom prst="rect">
              <a:avLst/>
            </a:prstGeom>
          </p:spPr>
        </p:pic>
        <p:pic>
          <p:nvPicPr>
            <p:cNvPr id="6" name="圖片 5"/>
            <p:cNvPicPr>
              <a:picLocks/>
            </p:cNvPicPr>
            <p:nvPr/>
          </p:nvPicPr>
          <p:blipFill>
            <a:blip r:embed="rId5">
              <a:extLst>
                <a:ext uri="{28A0092B-C50C-407E-A947-70E740481C1C}">
                  <a14:useLocalDpi xmlns:a14="http://schemas.microsoft.com/office/drawing/2010/main" val="0"/>
                </a:ext>
              </a:extLst>
            </a:blip>
            <a:stretch>
              <a:fillRect/>
            </a:stretch>
          </p:blipFill>
          <p:spPr>
            <a:xfrm>
              <a:off x="3779094" y="3400516"/>
              <a:ext cx="2189375" cy="1537885"/>
            </a:xfrm>
            <a:prstGeom prst="rect">
              <a:avLst/>
            </a:prstGeom>
          </p:spPr>
        </p:pic>
        <p:cxnSp>
          <p:nvCxnSpPr>
            <p:cNvPr id="9" name="直線單箭頭接點 8"/>
            <p:cNvCxnSpPr>
              <a:stCxn id="5" idx="3"/>
              <a:endCxn id="6" idx="1"/>
            </p:cNvCxnSpPr>
            <p:nvPr/>
          </p:nvCxnSpPr>
          <p:spPr>
            <a:xfrm>
              <a:off x="3297180" y="4169459"/>
              <a:ext cx="4819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5968469" y="4169458"/>
              <a:ext cx="4819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59207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2062103"/>
          </a:xfrm>
          <a:prstGeom prst="rect">
            <a:avLst/>
          </a:prstGeom>
        </p:spPr>
        <p:txBody>
          <a:bodyPr wrap="square">
            <a:spAutoFit/>
          </a:bodyPr>
          <a:lstStyle/>
          <a:p>
            <a:pPr marL="285750" indent="-285750">
              <a:buFont typeface="Wingdings" panose="05000000000000000000" pitchFamily="2" charset="2"/>
              <a:buChar char="Ø"/>
            </a:pPr>
            <a:r>
              <a:rPr lang="en-US" altLang="zh-TW" sz="1600" dirty="0" smtClean="0"/>
              <a:t>Pix2pix</a:t>
            </a:r>
            <a:r>
              <a:rPr lang="zh-TW" altLang="en-US" sz="1600" dirty="0" smtClean="0"/>
              <a:t>參數將</a:t>
            </a:r>
            <a:r>
              <a:rPr lang="zh-TW" altLang="zh-TW" sz="1600" dirty="0" smtClean="0"/>
              <a:t>參考</a:t>
            </a:r>
            <a:r>
              <a:rPr lang="en-US" altLang="zh-TW" sz="1600" dirty="0" err="1"/>
              <a:t>Kamyar</a:t>
            </a:r>
            <a:r>
              <a:rPr lang="en-US" altLang="zh-TW" sz="1600" dirty="0"/>
              <a:t> </a:t>
            </a:r>
            <a:r>
              <a:rPr lang="en-US" altLang="zh-TW" sz="1600" dirty="0" err="1"/>
              <a:t>Nazeri</a:t>
            </a:r>
            <a:r>
              <a:rPr lang="zh-TW" altLang="zh-TW" sz="1600" dirty="0"/>
              <a:t>於</a:t>
            </a:r>
            <a:r>
              <a:rPr lang="en-US" altLang="zh-TW" sz="1600" dirty="0"/>
              <a:t>GitHub</a:t>
            </a:r>
            <a:r>
              <a:rPr lang="zh-TW" altLang="zh-TW" sz="1600" dirty="0"/>
              <a:t>中使用的</a:t>
            </a:r>
            <a:r>
              <a:rPr lang="en-US" altLang="zh-TW" sz="1600" dirty="0"/>
              <a:t>places365</a:t>
            </a:r>
            <a:r>
              <a:rPr lang="zh-TW" altLang="zh-TW" sz="1600" dirty="0"/>
              <a:t>的資料</a:t>
            </a:r>
            <a:r>
              <a:rPr lang="zh-TW" altLang="zh-TW" sz="1600" dirty="0" smtClean="0"/>
              <a:t>集</a:t>
            </a:r>
            <a:endParaRPr lang="en-US" altLang="zh-TW" sz="1600" dirty="0" smtClean="0"/>
          </a:p>
          <a:p>
            <a:endParaRPr lang="en-US" altLang="zh-TW" sz="1600" dirty="0" smtClean="0"/>
          </a:p>
          <a:p>
            <a:pPr marL="285750" indent="-285750">
              <a:buFont typeface="Wingdings" panose="05000000000000000000" pitchFamily="2" charset="2"/>
              <a:buChar char="Ø"/>
            </a:pPr>
            <a:r>
              <a:rPr lang="zh-TW" altLang="en-US" sz="1600" dirty="0" smtClean="0">
                <a:latin typeface="+mn-ea"/>
              </a:rPr>
              <a:t>圖片以</a:t>
            </a:r>
            <a:r>
              <a:rPr lang="en-US" altLang="zh-TW" sz="1600" dirty="0">
                <a:latin typeface="+mn-ea"/>
              </a:rPr>
              <a:t>256</a:t>
            </a:r>
            <a:r>
              <a:rPr lang="zh-TW" altLang="en-US" sz="1600" dirty="0">
                <a:latin typeface="+mn-ea"/>
              </a:rPr>
              <a:t>*</a:t>
            </a:r>
            <a:r>
              <a:rPr lang="en-US" altLang="zh-TW" sz="1600" dirty="0">
                <a:latin typeface="+mn-ea"/>
              </a:rPr>
              <a:t>256</a:t>
            </a:r>
            <a:r>
              <a:rPr lang="zh-TW" altLang="en-US" sz="1600" dirty="0">
                <a:latin typeface="+mn-ea"/>
              </a:rPr>
              <a:t>*</a:t>
            </a:r>
            <a:r>
              <a:rPr lang="en-US" altLang="zh-TW" sz="1600" dirty="0" smtClean="0">
                <a:latin typeface="+mn-ea"/>
              </a:rPr>
              <a:t>3</a:t>
            </a:r>
            <a:r>
              <a:rPr lang="zh-TW" altLang="en-US" sz="1600" dirty="0" smtClean="0">
                <a:latin typeface="+mn-ea"/>
              </a:rPr>
              <a:t>作為輸入與輸出</a:t>
            </a:r>
            <a:endParaRPr lang="en-US" altLang="zh-TW" sz="1600" dirty="0" smtClean="0">
              <a:latin typeface="+mn-ea"/>
            </a:endParaRPr>
          </a:p>
          <a:p>
            <a:pPr marL="285750" indent="-285750">
              <a:buFont typeface="Wingdings" panose="05000000000000000000" pitchFamily="2" charset="2"/>
              <a:buChar char="Ø"/>
            </a:pPr>
            <a:endParaRPr lang="en-US" altLang="zh-TW" sz="1600" dirty="0" smtClean="0">
              <a:latin typeface="+mn-ea"/>
            </a:endParaRPr>
          </a:p>
          <a:p>
            <a:pPr marL="285750" indent="-285750">
              <a:buFont typeface="Wingdings" panose="05000000000000000000" pitchFamily="2" charset="2"/>
              <a:buChar char="Ø"/>
            </a:pPr>
            <a:r>
              <a:rPr lang="zh-TW" altLang="en-US" sz="1600" dirty="0"/>
              <a:t>引導影像濾波層參數將</a:t>
            </a:r>
            <a:r>
              <a:rPr lang="zh-TW" altLang="zh-TW" sz="1600" dirty="0"/>
              <a:t>參考</a:t>
            </a:r>
            <a:r>
              <a:rPr lang="en-US" altLang="zh-TW" sz="1600" dirty="0" err="1"/>
              <a:t>Qirong</a:t>
            </a:r>
            <a:r>
              <a:rPr lang="en-US" altLang="zh-TW" sz="1600" dirty="0"/>
              <a:t> Bu(2020)</a:t>
            </a:r>
            <a:r>
              <a:rPr lang="zh-TW" altLang="zh-TW" sz="1600" dirty="0"/>
              <a:t> </a:t>
            </a:r>
            <a:r>
              <a:rPr lang="zh-TW" altLang="en-US" sz="1600" dirty="0"/>
              <a:t>的去霧網路作為參考</a:t>
            </a:r>
            <a:endParaRPr lang="en-US" altLang="zh-TW" sz="1600" dirty="0"/>
          </a:p>
          <a:p>
            <a:endParaRPr lang="en-US" altLang="zh-TW" sz="1600" dirty="0"/>
          </a:p>
          <a:p>
            <a:endParaRPr lang="en-US" altLang="zh-TW" sz="1600" dirty="0" smtClean="0">
              <a:latin typeface="+mn-ea"/>
            </a:endParaRPr>
          </a:p>
          <a:p>
            <a:pPr marL="285750" indent="-285750">
              <a:buFont typeface="Wingdings" panose="05000000000000000000" pitchFamily="2" charset="2"/>
              <a:buChar char="Ø"/>
            </a:pPr>
            <a:endParaRPr lang="zh-TW" altLang="en-US" sz="1600" dirty="0">
              <a:latin typeface="+mn-ea"/>
            </a:endParaRPr>
          </a:p>
        </p:txBody>
      </p:sp>
    </p:spTree>
    <p:extLst>
      <p:ext uri="{BB962C8B-B14F-4D97-AF65-F5344CB8AC3E}">
        <p14:creationId xmlns:p14="http://schemas.microsoft.com/office/powerpoint/2010/main" val="888091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1077218"/>
          </a:xfrm>
          <a:prstGeom prst="rect">
            <a:avLst/>
          </a:prstGeom>
        </p:spPr>
        <p:txBody>
          <a:bodyPr wrap="square">
            <a:spAutoFit/>
          </a:bodyPr>
          <a:lstStyle/>
          <a:p>
            <a:pPr marL="285750" indent="-285750">
              <a:buFont typeface="Wingdings" panose="05000000000000000000" pitchFamily="2" charset="2"/>
              <a:buChar char="Ø"/>
            </a:pPr>
            <a:r>
              <a:rPr lang="zh-TW" altLang="en-US" sz="1600" dirty="0"/>
              <a:t>編碼</a:t>
            </a:r>
            <a:r>
              <a:rPr lang="zh-TW" altLang="en-US" sz="1600" dirty="0" smtClean="0"/>
              <a:t>器</a:t>
            </a:r>
            <a:r>
              <a:rPr lang="en-US" altLang="zh-TW" sz="1600" dirty="0" smtClean="0">
                <a:latin typeface="+mn-ea"/>
              </a:rPr>
              <a:t>:</a:t>
            </a:r>
          </a:p>
          <a:p>
            <a:pPr lvl="1"/>
            <a:r>
              <a:rPr lang="en-US" altLang="zh-TW" sz="1600" dirty="0" smtClean="0">
                <a:latin typeface="+mn-ea"/>
              </a:rPr>
              <a:t>4</a:t>
            </a:r>
            <a:r>
              <a:rPr lang="zh-TW" altLang="en-US" sz="1600" dirty="0" smtClean="0">
                <a:latin typeface="+mn-ea"/>
              </a:rPr>
              <a:t>*</a:t>
            </a:r>
            <a:r>
              <a:rPr lang="en-US" altLang="zh-TW" sz="1600" dirty="0" smtClean="0">
                <a:latin typeface="+mn-ea"/>
              </a:rPr>
              <a:t>4</a:t>
            </a:r>
            <a:r>
              <a:rPr lang="zh-TW" altLang="en-US" sz="1600" dirty="0" smtClean="0">
                <a:latin typeface="+mn-ea"/>
              </a:rPr>
              <a:t>卷積層組成</a:t>
            </a:r>
            <a:endParaRPr lang="en-US" altLang="zh-TW" sz="1600" dirty="0" smtClean="0">
              <a:latin typeface="+mn-ea"/>
            </a:endParaRPr>
          </a:p>
          <a:p>
            <a:pPr lvl="1"/>
            <a:r>
              <a:rPr lang="zh-TW" altLang="en-US" sz="1600" dirty="0">
                <a:latin typeface="+mn-ea"/>
              </a:rPr>
              <a:t>批次</a:t>
            </a:r>
            <a:r>
              <a:rPr lang="zh-TW" altLang="en-US" sz="1600" dirty="0" smtClean="0">
                <a:latin typeface="+mn-ea"/>
              </a:rPr>
              <a:t>標準化</a:t>
            </a:r>
            <a:endParaRPr lang="en-US" altLang="zh-TW" sz="1600" dirty="0" smtClean="0">
              <a:latin typeface="+mn-ea"/>
            </a:endParaRPr>
          </a:p>
          <a:p>
            <a:pPr lvl="1"/>
            <a:r>
              <a:rPr lang="zh-TW" altLang="en-US" sz="1600" dirty="0">
                <a:latin typeface="+mn-ea"/>
              </a:rPr>
              <a:t>激活函</a:t>
            </a:r>
            <a:r>
              <a:rPr lang="zh-TW" altLang="en-US" sz="1600" dirty="0" smtClean="0">
                <a:latin typeface="+mn-ea"/>
              </a:rPr>
              <a:t>式</a:t>
            </a:r>
            <a:r>
              <a:rPr lang="en-US" altLang="zh-TW" sz="1600" dirty="0" smtClean="0">
                <a:latin typeface="+mn-ea"/>
              </a:rPr>
              <a:t>:Leaky-</a:t>
            </a:r>
            <a:r>
              <a:rPr lang="en-US" altLang="zh-TW" sz="1600" dirty="0" err="1" smtClean="0">
                <a:latin typeface="+mn-ea"/>
              </a:rPr>
              <a:t>ReLU</a:t>
            </a:r>
            <a:endParaRPr lang="zh-TW" altLang="en-US" sz="1600" dirty="0">
              <a:latin typeface="+mn-ea"/>
            </a:endParaRPr>
          </a:p>
        </p:txBody>
      </p:sp>
      <p:sp>
        <p:nvSpPr>
          <p:cNvPr id="6" name="矩形 5"/>
          <p:cNvSpPr/>
          <p:nvPr/>
        </p:nvSpPr>
        <p:spPr>
          <a:xfrm>
            <a:off x="1332174" y="2771794"/>
            <a:ext cx="7083216" cy="830997"/>
          </a:xfrm>
          <a:prstGeom prst="rect">
            <a:avLst/>
          </a:prstGeom>
        </p:spPr>
        <p:txBody>
          <a:bodyPr wrap="square">
            <a:spAutoFit/>
          </a:bodyPr>
          <a:lstStyle/>
          <a:p>
            <a:pPr marL="285750" indent="-285750">
              <a:buFont typeface="Wingdings" panose="05000000000000000000" pitchFamily="2" charset="2"/>
              <a:buChar char="Ø"/>
            </a:pPr>
            <a:r>
              <a:rPr lang="zh-TW" altLang="en-US" sz="1600" dirty="0"/>
              <a:t>影像濾波</a:t>
            </a:r>
            <a:r>
              <a:rPr lang="zh-TW" altLang="en-US" sz="1600" dirty="0" smtClean="0"/>
              <a:t>層</a:t>
            </a:r>
            <a:r>
              <a:rPr lang="en-US" altLang="zh-TW" sz="1600" dirty="0" smtClean="0"/>
              <a:t>:</a:t>
            </a:r>
          </a:p>
          <a:p>
            <a:pPr lvl="1"/>
            <a:r>
              <a:rPr lang="zh-TW" altLang="zh-TW" sz="1600" dirty="0"/>
              <a:t>平滑內核</a:t>
            </a:r>
            <a:r>
              <a:rPr lang="zh-TW" altLang="zh-TW" sz="1600" dirty="0" smtClean="0"/>
              <a:t>半徑</a:t>
            </a:r>
            <a:r>
              <a:rPr lang="zh-TW" altLang="en-US" sz="1600" dirty="0" smtClean="0"/>
              <a:t> </a:t>
            </a:r>
            <a:r>
              <a:rPr lang="en-US" altLang="zh-TW" sz="1600" dirty="0" smtClean="0"/>
              <a:t>(2~10)</a:t>
            </a:r>
          </a:p>
          <a:p>
            <a:pPr lvl="1"/>
            <a:r>
              <a:rPr lang="zh-TW" altLang="zh-TW" sz="1600" dirty="0" smtClean="0"/>
              <a:t>正</a:t>
            </a:r>
            <a:r>
              <a:rPr lang="zh-TW" altLang="zh-TW" sz="1600" dirty="0"/>
              <a:t>則化</a:t>
            </a:r>
            <a:r>
              <a:rPr lang="zh-TW" altLang="zh-TW" sz="1600" dirty="0" smtClean="0"/>
              <a:t>係數</a:t>
            </a:r>
            <a:r>
              <a:rPr lang="zh-TW" altLang="en-US" sz="1600" dirty="0" smtClean="0"/>
              <a:t> </a:t>
            </a:r>
            <a:r>
              <a:rPr lang="en-US" altLang="zh-TW" sz="1600" dirty="0" smtClean="0"/>
              <a:t>(0.001</a:t>
            </a:r>
            <a:r>
              <a:rPr lang="zh-TW" altLang="en-US" sz="1600" dirty="0" smtClean="0"/>
              <a:t>與</a:t>
            </a:r>
            <a:r>
              <a:rPr lang="en-US" altLang="zh-TW" sz="1600" dirty="0" smtClean="0"/>
              <a:t>0.0001)</a:t>
            </a:r>
            <a:endParaRPr lang="zh-TW" altLang="en-US" sz="1600" dirty="0">
              <a:latin typeface="+mn-ea"/>
            </a:endParaRPr>
          </a:p>
        </p:txBody>
      </p:sp>
      <p:sp>
        <p:nvSpPr>
          <p:cNvPr id="7" name="矩形 6"/>
          <p:cNvSpPr/>
          <p:nvPr/>
        </p:nvSpPr>
        <p:spPr>
          <a:xfrm>
            <a:off x="1332174" y="3602791"/>
            <a:ext cx="7083216" cy="1077218"/>
          </a:xfrm>
          <a:prstGeom prst="rect">
            <a:avLst/>
          </a:prstGeom>
        </p:spPr>
        <p:txBody>
          <a:bodyPr wrap="square">
            <a:spAutoFit/>
          </a:bodyPr>
          <a:lstStyle/>
          <a:p>
            <a:pPr marL="285750" indent="-285750">
              <a:buFont typeface="Wingdings" panose="05000000000000000000" pitchFamily="2" charset="2"/>
              <a:buChar char="Ø"/>
            </a:pPr>
            <a:r>
              <a:rPr lang="zh-TW" altLang="en-US" sz="1600" dirty="0" smtClean="0"/>
              <a:t>解碼器</a:t>
            </a:r>
            <a:r>
              <a:rPr lang="en-US" altLang="zh-TW" sz="1600" dirty="0" smtClean="0"/>
              <a:t>:</a:t>
            </a:r>
          </a:p>
          <a:p>
            <a:pPr lvl="1"/>
            <a:r>
              <a:rPr lang="en-US" altLang="zh-TW" sz="1600" dirty="0">
                <a:latin typeface="+mn-ea"/>
              </a:rPr>
              <a:t>4</a:t>
            </a:r>
            <a:r>
              <a:rPr lang="zh-TW" altLang="en-US" sz="1600" dirty="0">
                <a:latin typeface="+mn-ea"/>
              </a:rPr>
              <a:t>*</a:t>
            </a:r>
            <a:r>
              <a:rPr lang="en-US" altLang="zh-TW" sz="1600" dirty="0">
                <a:latin typeface="+mn-ea"/>
              </a:rPr>
              <a:t>4</a:t>
            </a:r>
            <a:r>
              <a:rPr lang="zh-TW" altLang="en-US" sz="1600" dirty="0">
                <a:latin typeface="+mn-ea"/>
              </a:rPr>
              <a:t>卷積層組成</a:t>
            </a:r>
            <a:endParaRPr lang="en-US" altLang="zh-TW" sz="1600" dirty="0">
              <a:latin typeface="+mn-ea"/>
            </a:endParaRPr>
          </a:p>
          <a:p>
            <a:pPr lvl="1"/>
            <a:r>
              <a:rPr lang="zh-TW" altLang="zh-TW" sz="1600" dirty="0"/>
              <a:t>每</a:t>
            </a:r>
            <a:r>
              <a:rPr lang="en-US" altLang="zh-TW" sz="1600" dirty="0" err="1"/>
              <a:t>i</a:t>
            </a:r>
            <a:r>
              <a:rPr lang="zh-TW" altLang="zh-TW" sz="1600" dirty="0"/>
              <a:t>層的編碼器與</a:t>
            </a:r>
            <a:r>
              <a:rPr lang="en-US" altLang="zh-TW" sz="1600" dirty="0"/>
              <a:t>n-</a:t>
            </a:r>
            <a:r>
              <a:rPr lang="en-US" altLang="zh-TW" sz="1600" dirty="0" err="1"/>
              <a:t>i</a:t>
            </a:r>
            <a:r>
              <a:rPr lang="zh-TW" altLang="zh-TW" sz="1600" dirty="0"/>
              <a:t>層的解碼器做</a:t>
            </a:r>
            <a:r>
              <a:rPr lang="zh-TW" altLang="zh-TW" sz="1600" dirty="0" smtClean="0"/>
              <a:t>連接</a:t>
            </a:r>
            <a:r>
              <a:rPr lang="en-US" altLang="zh-TW" sz="1600" dirty="0" smtClean="0"/>
              <a:t>(U-net</a:t>
            </a:r>
            <a:r>
              <a:rPr lang="zh-TW" altLang="en-US" sz="1600" dirty="0" smtClean="0"/>
              <a:t>架構</a:t>
            </a:r>
            <a:r>
              <a:rPr lang="en-US" altLang="zh-TW" sz="1600" dirty="0" smtClean="0"/>
              <a:t>)</a:t>
            </a:r>
          </a:p>
          <a:p>
            <a:pPr lvl="1"/>
            <a:r>
              <a:rPr lang="zh-TW" altLang="en-US" sz="1600" dirty="0" smtClean="0">
                <a:latin typeface="+mn-ea"/>
              </a:rPr>
              <a:t>中間層激活函式</a:t>
            </a:r>
            <a:r>
              <a:rPr lang="en-US" altLang="zh-TW" sz="1600" dirty="0" smtClean="0">
                <a:latin typeface="+mn-ea"/>
              </a:rPr>
              <a:t>:</a:t>
            </a:r>
            <a:r>
              <a:rPr lang="en-US" altLang="zh-TW" sz="1600" dirty="0" err="1" smtClean="0">
                <a:latin typeface="+mn-ea"/>
              </a:rPr>
              <a:t>ReLU</a:t>
            </a:r>
            <a:r>
              <a:rPr lang="zh-TW" altLang="en-US" sz="1600" dirty="0" smtClean="0">
                <a:latin typeface="+mn-ea"/>
              </a:rPr>
              <a:t>、最後</a:t>
            </a:r>
            <a:r>
              <a:rPr lang="zh-TW" altLang="en-US" sz="1600" dirty="0">
                <a:latin typeface="+mn-ea"/>
              </a:rPr>
              <a:t>一層激活函</a:t>
            </a:r>
            <a:r>
              <a:rPr lang="zh-TW" altLang="en-US" sz="1600" dirty="0" smtClean="0">
                <a:latin typeface="+mn-ea"/>
              </a:rPr>
              <a:t>式</a:t>
            </a:r>
            <a:r>
              <a:rPr lang="en-US" altLang="zh-TW" sz="1600" dirty="0" smtClean="0">
                <a:latin typeface="+mn-ea"/>
              </a:rPr>
              <a:t>:</a:t>
            </a:r>
            <a:r>
              <a:rPr lang="en-US" altLang="zh-TW" sz="1600" dirty="0" err="1"/>
              <a:t>tanh</a:t>
            </a:r>
            <a:endParaRPr lang="zh-TW" altLang="en-US" sz="1600" dirty="0">
              <a:latin typeface="+mn-ea"/>
            </a:endParaRPr>
          </a:p>
        </p:txBody>
      </p:sp>
    </p:spTree>
    <p:extLst>
      <p:ext uri="{BB962C8B-B14F-4D97-AF65-F5344CB8AC3E}">
        <p14:creationId xmlns:p14="http://schemas.microsoft.com/office/powerpoint/2010/main" val="2558333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1323439"/>
          </a:xfrm>
          <a:prstGeom prst="rect">
            <a:avLst/>
          </a:prstGeom>
        </p:spPr>
        <p:txBody>
          <a:bodyPr wrap="square">
            <a:spAutoFit/>
          </a:bodyPr>
          <a:lstStyle/>
          <a:p>
            <a:pPr marL="285750" indent="-285750">
              <a:buFont typeface="Wingdings" panose="05000000000000000000" pitchFamily="2" charset="2"/>
              <a:buChar char="Ø"/>
            </a:pPr>
            <a:r>
              <a:rPr lang="zh-TW" altLang="en-US" sz="1600" dirty="0"/>
              <a:t>判別</a:t>
            </a:r>
            <a:r>
              <a:rPr lang="zh-TW" altLang="en-US" sz="1600" dirty="0" smtClean="0"/>
              <a:t>器</a:t>
            </a:r>
            <a:r>
              <a:rPr lang="en-US" altLang="zh-TW" sz="1600" dirty="0" smtClean="0"/>
              <a:t>(</a:t>
            </a:r>
            <a:r>
              <a:rPr lang="en-US" altLang="zh-TW" sz="1600" dirty="0" err="1" smtClean="0"/>
              <a:t>PatchGAN</a:t>
            </a:r>
            <a:r>
              <a:rPr lang="en-US" altLang="zh-TW" sz="1600" dirty="0" smtClean="0"/>
              <a:t>)</a:t>
            </a:r>
            <a:r>
              <a:rPr lang="en-US" altLang="zh-TW" sz="1600" dirty="0" smtClean="0">
                <a:latin typeface="+mn-ea"/>
              </a:rPr>
              <a:t>:</a:t>
            </a:r>
          </a:p>
          <a:p>
            <a:pPr lvl="1"/>
            <a:r>
              <a:rPr lang="zh-TW" altLang="en-US" sz="1600" dirty="0">
                <a:latin typeface="+mn-ea"/>
              </a:rPr>
              <a:t>切割</a:t>
            </a:r>
            <a:r>
              <a:rPr lang="zh-TW" altLang="en-US" sz="1600" dirty="0" smtClean="0">
                <a:latin typeface="+mn-ea"/>
              </a:rPr>
              <a:t>成多個</a:t>
            </a:r>
            <a:r>
              <a:rPr lang="en-US" altLang="zh-TW" sz="1600" dirty="0" smtClean="0">
                <a:latin typeface="+mn-ea"/>
              </a:rPr>
              <a:t>70*70</a:t>
            </a:r>
            <a:r>
              <a:rPr lang="zh-TW" altLang="en-US" sz="1600" dirty="0" smtClean="0">
                <a:latin typeface="+mn-ea"/>
              </a:rPr>
              <a:t>大小的圖片</a:t>
            </a:r>
            <a:endParaRPr lang="en-US" altLang="zh-TW" sz="1600" dirty="0" smtClean="0">
              <a:latin typeface="+mn-ea"/>
            </a:endParaRPr>
          </a:p>
          <a:p>
            <a:pPr lvl="1"/>
            <a:r>
              <a:rPr lang="en-US" altLang="zh-TW" sz="1600" dirty="0" smtClean="0">
                <a:latin typeface="+mn-ea"/>
              </a:rPr>
              <a:t>4</a:t>
            </a:r>
            <a:r>
              <a:rPr lang="zh-TW" altLang="en-US" sz="1600" dirty="0" smtClean="0">
                <a:latin typeface="+mn-ea"/>
              </a:rPr>
              <a:t>*</a:t>
            </a:r>
            <a:r>
              <a:rPr lang="en-US" altLang="zh-TW" sz="1600" dirty="0" smtClean="0">
                <a:latin typeface="+mn-ea"/>
              </a:rPr>
              <a:t>4</a:t>
            </a:r>
            <a:r>
              <a:rPr lang="zh-TW" altLang="en-US" sz="1600" dirty="0" smtClean="0">
                <a:latin typeface="+mn-ea"/>
              </a:rPr>
              <a:t>卷積層</a:t>
            </a:r>
            <a:endParaRPr lang="en-US" altLang="zh-TW" sz="1600" dirty="0" smtClean="0">
              <a:latin typeface="+mn-ea"/>
            </a:endParaRPr>
          </a:p>
          <a:p>
            <a:pPr lvl="1"/>
            <a:r>
              <a:rPr lang="zh-TW" altLang="en-US" sz="1600" dirty="0">
                <a:latin typeface="+mn-ea"/>
              </a:rPr>
              <a:t>批次</a:t>
            </a:r>
            <a:r>
              <a:rPr lang="zh-TW" altLang="en-US" sz="1600" dirty="0" smtClean="0">
                <a:latin typeface="+mn-ea"/>
              </a:rPr>
              <a:t>標準化</a:t>
            </a:r>
            <a:endParaRPr lang="en-US" altLang="zh-TW" sz="1600" dirty="0" smtClean="0">
              <a:latin typeface="+mn-ea"/>
            </a:endParaRPr>
          </a:p>
          <a:p>
            <a:pPr lvl="1"/>
            <a:r>
              <a:rPr lang="zh-TW" altLang="en-US" sz="1600" dirty="0" smtClean="0">
                <a:latin typeface="+mn-ea"/>
              </a:rPr>
              <a:t>中間層激</a:t>
            </a:r>
            <a:r>
              <a:rPr lang="zh-TW" altLang="en-US" sz="1600" dirty="0">
                <a:latin typeface="+mn-ea"/>
              </a:rPr>
              <a:t>活函</a:t>
            </a:r>
            <a:r>
              <a:rPr lang="zh-TW" altLang="en-US" sz="1600" dirty="0" smtClean="0">
                <a:latin typeface="+mn-ea"/>
              </a:rPr>
              <a:t>式</a:t>
            </a:r>
            <a:r>
              <a:rPr lang="en-US" altLang="zh-TW" sz="1600" dirty="0" smtClean="0">
                <a:latin typeface="+mn-ea"/>
              </a:rPr>
              <a:t>:Leaky-</a:t>
            </a:r>
            <a:r>
              <a:rPr lang="en-US" altLang="zh-TW" sz="1600" dirty="0" err="1" smtClean="0">
                <a:latin typeface="+mn-ea"/>
              </a:rPr>
              <a:t>ReLU</a:t>
            </a:r>
            <a:r>
              <a:rPr lang="zh-TW" altLang="en-US" sz="1600" dirty="0" smtClean="0">
                <a:latin typeface="+mn-ea"/>
              </a:rPr>
              <a:t>，最後一層</a:t>
            </a:r>
            <a:r>
              <a:rPr lang="en-US" altLang="zh-TW" sz="1600" dirty="0" err="1" smtClean="0">
                <a:latin typeface="+mn-ea"/>
              </a:rPr>
              <a:t>softmax</a:t>
            </a:r>
            <a:endParaRPr lang="en-US" altLang="zh-TW" sz="1600" dirty="0" smtClean="0">
              <a:latin typeface="+mn-ea"/>
            </a:endParaRPr>
          </a:p>
        </p:txBody>
      </p:sp>
    </p:spTree>
    <p:extLst>
      <p:ext uri="{BB962C8B-B14F-4D97-AF65-F5344CB8AC3E}">
        <p14:creationId xmlns:p14="http://schemas.microsoft.com/office/powerpoint/2010/main" val="276016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模型評估</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254737" y="1710469"/>
            <a:ext cx="7083216" cy="830997"/>
          </a:xfrm>
          <a:prstGeom prst="rect">
            <a:avLst/>
          </a:prstGeom>
        </p:spPr>
        <p:txBody>
          <a:bodyPr wrap="square">
            <a:spAutoFit/>
          </a:bodyPr>
          <a:lstStyle/>
          <a:p>
            <a:pPr marL="285750" indent="-285750">
              <a:lnSpc>
                <a:spcPct val="150000"/>
              </a:lnSpc>
              <a:buFont typeface="Wingdings" panose="05000000000000000000" pitchFamily="2" charset="2"/>
              <a:buChar char="Ø"/>
            </a:pPr>
            <a:r>
              <a:rPr lang="zh-TW" altLang="en-US" sz="1600" dirty="0" smtClean="0"/>
              <a:t>訓練網路</a:t>
            </a:r>
            <a:r>
              <a:rPr lang="en-US" altLang="zh-TW" sz="1600" dirty="0" smtClean="0"/>
              <a:t>:</a:t>
            </a:r>
          </a:p>
          <a:p>
            <a:pPr>
              <a:lnSpc>
                <a:spcPct val="150000"/>
              </a:lnSpc>
            </a:pPr>
            <a:r>
              <a:rPr lang="en-US" altLang="zh-TW" sz="1600" dirty="0"/>
              <a:t>	</a:t>
            </a:r>
            <a:r>
              <a:rPr lang="zh-TW" altLang="en-US" sz="1600" dirty="0" smtClean="0"/>
              <a:t>具有</a:t>
            </a:r>
            <a:r>
              <a:rPr lang="zh-TW" altLang="zh-TW" sz="1600" dirty="0" smtClean="0"/>
              <a:t>語義</a:t>
            </a:r>
            <a:r>
              <a:rPr lang="zh-TW" altLang="zh-TW" sz="1600" dirty="0"/>
              <a:t>分割資料集以及加入引導影像濾波層的</a:t>
            </a:r>
            <a:r>
              <a:rPr lang="en-US" altLang="zh-TW" sz="1600" dirty="0"/>
              <a:t>pix2pix</a:t>
            </a:r>
            <a:r>
              <a:rPr lang="zh-TW" altLang="zh-TW" sz="1600" dirty="0"/>
              <a:t>訓練模型</a:t>
            </a:r>
            <a:endParaRPr lang="en-US" altLang="zh-TW" sz="1600" dirty="0" smtClean="0">
              <a:latin typeface="+mn-ea"/>
            </a:endParaRPr>
          </a:p>
        </p:txBody>
      </p:sp>
      <p:sp>
        <p:nvSpPr>
          <p:cNvPr id="6" name="矩形 5"/>
          <p:cNvSpPr/>
          <p:nvPr/>
        </p:nvSpPr>
        <p:spPr>
          <a:xfrm>
            <a:off x="1254737" y="2541466"/>
            <a:ext cx="7083216" cy="1815882"/>
          </a:xfrm>
          <a:prstGeom prst="rect">
            <a:avLst/>
          </a:prstGeom>
        </p:spPr>
        <p:txBody>
          <a:bodyPr wrap="square">
            <a:spAutoFit/>
          </a:bodyPr>
          <a:lstStyle/>
          <a:p>
            <a:pPr marL="285750" indent="-285750">
              <a:lnSpc>
                <a:spcPct val="150000"/>
              </a:lnSpc>
              <a:buFont typeface="Wingdings" panose="05000000000000000000" pitchFamily="2" charset="2"/>
              <a:buChar char="Ø"/>
            </a:pPr>
            <a:r>
              <a:rPr lang="zh-TW" altLang="en-US" sz="1600" dirty="0" smtClean="0"/>
              <a:t>比較</a:t>
            </a:r>
            <a:r>
              <a:rPr lang="en-US" altLang="zh-TW" sz="1600" dirty="0" smtClean="0"/>
              <a:t>:</a:t>
            </a:r>
          </a:p>
          <a:p>
            <a:pPr marL="685800" lvl="1" indent="-342900">
              <a:lnSpc>
                <a:spcPct val="150000"/>
              </a:lnSpc>
              <a:buFont typeface="+mj-lt"/>
              <a:buAutoNum type="arabicPeriod"/>
            </a:pPr>
            <a:r>
              <a:rPr lang="zh-TW" altLang="zh-TW" sz="1600" dirty="0" smtClean="0"/>
              <a:t>加入</a:t>
            </a:r>
            <a:r>
              <a:rPr lang="zh-TW" altLang="zh-TW" sz="1600" dirty="0"/>
              <a:t>引導影像濾波層的</a:t>
            </a:r>
            <a:r>
              <a:rPr lang="en-US" altLang="zh-TW" sz="1600" dirty="0"/>
              <a:t>pix2pix</a:t>
            </a:r>
            <a:r>
              <a:rPr lang="zh-TW" altLang="zh-TW" sz="1600" dirty="0"/>
              <a:t>訓練</a:t>
            </a:r>
            <a:r>
              <a:rPr lang="zh-TW" altLang="zh-TW" sz="1600" dirty="0" smtClean="0"/>
              <a:t>模型</a:t>
            </a:r>
            <a:endParaRPr lang="en-US" altLang="zh-TW" sz="1600" dirty="0" smtClean="0"/>
          </a:p>
          <a:p>
            <a:pPr marL="685800" lvl="1" indent="-342900">
              <a:lnSpc>
                <a:spcPct val="150000"/>
              </a:lnSpc>
              <a:buFont typeface="+mj-lt"/>
              <a:buAutoNum type="arabicPeriod"/>
            </a:pPr>
            <a:r>
              <a:rPr lang="zh-TW" altLang="en-US" sz="1600" dirty="0" smtClean="0"/>
              <a:t>具有</a:t>
            </a:r>
            <a:r>
              <a:rPr lang="zh-TW" altLang="zh-TW" sz="1600" dirty="0"/>
              <a:t>語義分割資料集</a:t>
            </a:r>
            <a:r>
              <a:rPr lang="zh-TW" altLang="zh-TW" sz="1600" dirty="0" smtClean="0"/>
              <a:t>的</a:t>
            </a:r>
            <a:r>
              <a:rPr lang="en-US" altLang="zh-TW" sz="1600" dirty="0"/>
              <a:t>pix2pix</a:t>
            </a:r>
            <a:r>
              <a:rPr lang="zh-TW" altLang="zh-TW" sz="1600" dirty="0"/>
              <a:t>訓練</a:t>
            </a:r>
            <a:r>
              <a:rPr lang="zh-TW" altLang="zh-TW" sz="1600" dirty="0" smtClean="0"/>
              <a:t>模型</a:t>
            </a:r>
            <a:endParaRPr lang="en-US" altLang="zh-TW" sz="1600" dirty="0" smtClean="0"/>
          </a:p>
          <a:p>
            <a:pPr marL="685800" lvl="1" indent="-342900">
              <a:lnSpc>
                <a:spcPct val="150000"/>
              </a:lnSpc>
              <a:buFont typeface="+mj-lt"/>
              <a:buAutoNum type="arabicPeriod"/>
            </a:pPr>
            <a:r>
              <a:rPr lang="en-US" altLang="zh-TW" sz="1600" dirty="0" smtClean="0">
                <a:latin typeface="+mn-ea"/>
              </a:rPr>
              <a:t>pix2pix</a:t>
            </a:r>
            <a:r>
              <a:rPr lang="zh-TW" altLang="en-US" sz="1600" dirty="0" smtClean="0">
                <a:latin typeface="+mn-ea"/>
              </a:rPr>
              <a:t>訓練模型</a:t>
            </a:r>
            <a:endParaRPr lang="en-US" altLang="zh-TW" sz="1600" dirty="0">
              <a:latin typeface="+mn-ea"/>
            </a:endParaRPr>
          </a:p>
          <a:p>
            <a:endParaRPr lang="en-US" altLang="zh-TW" sz="1600" dirty="0" smtClean="0">
              <a:latin typeface="+mn-ea"/>
            </a:endParaRPr>
          </a:p>
        </p:txBody>
      </p:sp>
    </p:spTree>
    <p:extLst>
      <p:ext uri="{BB962C8B-B14F-4D97-AF65-F5344CB8AC3E}">
        <p14:creationId xmlns:p14="http://schemas.microsoft.com/office/powerpoint/2010/main" val="544500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2249364"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室內設計的發展</a:t>
            </a:r>
            <a:endParaRPr lang="zh-CN" altLang="en-US" sz="2000" b="1" dirty="0">
              <a:solidFill>
                <a:srgbClr val="1B4367"/>
              </a:solidFill>
              <a:cs typeface="+mn-ea"/>
              <a:sym typeface="+mn-lt"/>
            </a:endParaRPr>
          </a:p>
        </p:txBody>
      </p:sp>
      <p:sp>
        <p:nvSpPr>
          <p:cNvPr id="20494" name="TextBox 13"/>
          <p:cNvSpPr txBox="1"/>
          <p:nvPr/>
        </p:nvSpPr>
        <p:spPr>
          <a:xfrm>
            <a:off x="871788" y="1824167"/>
            <a:ext cx="7162740" cy="1669688"/>
          </a:xfrm>
          <a:prstGeom prst="rect">
            <a:avLst/>
          </a:prstGeom>
          <a:noFill/>
          <a:ln w="9525">
            <a:noFill/>
            <a:miter/>
          </a:ln>
        </p:spPr>
        <p:txBody>
          <a:bodyPr wrap="square" lIns="0" tIns="0" rIns="0" bIns="0">
            <a:spAutoFit/>
          </a:bodyPr>
          <a:lstStyle/>
          <a:p>
            <a:r>
              <a:rPr lang="zh-TW" altLang="zh-TW" sz="1600" dirty="0" smtClean="0">
                <a:latin typeface="+mn-ea"/>
              </a:rPr>
              <a:t>室內設計的概念起源於美國，於經濟發展的需求演化而來，</a:t>
            </a:r>
            <a:r>
              <a:rPr lang="zh-TW" altLang="en-US" sz="1600" dirty="0" smtClean="0">
                <a:latin typeface="+mn-ea"/>
              </a:rPr>
              <a:t>房子從只供居住，</a:t>
            </a:r>
            <a:r>
              <a:rPr lang="zh-TW" altLang="zh-TW" sz="1600" dirty="0" smtClean="0">
                <a:latin typeface="+mn-ea"/>
              </a:rPr>
              <a:t>延伸出使用者的需求或為了更改內部環境而開始考量室內設計。</a:t>
            </a:r>
            <a:endParaRPr lang="en-US" altLang="zh-TW" sz="1600" dirty="0" smtClean="0">
              <a:latin typeface="+mn-ea"/>
            </a:endParaRPr>
          </a:p>
          <a:p>
            <a:endParaRPr lang="zh-TW" altLang="zh-TW" sz="1600" dirty="0" smtClean="0">
              <a:latin typeface="+mn-ea"/>
            </a:endParaRPr>
          </a:p>
          <a:p>
            <a:r>
              <a:rPr lang="zh-TW" altLang="zh-TW" sz="1600" dirty="0" smtClean="0">
                <a:latin typeface="+mn-ea"/>
              </a:rPr>
              <a:t>後來室內設計逐漸從</a:t>
            </a:r>
            <a:r>
              <a:rPr lang="zh-TW" altLang="en-US" sz="1600" dirty="0" smtClean="0">
                <a:latin typeface="+mn-ea"/>
              </a:rPr>
              <a:t>只求居住</a:t>
            </a:r>
            <a:r>
              <a:rPr lang="zh-TW" altLang="zh-TW" sz="1600" dirty="0" smtClean="0">
                <a:latin typeface="+mn-ea"/>
              </a:rPr>
              <a:t>，延伸出考慮到生活品質、居住品質、心理層面、視覺等因素，使人類能在生活、起居、心理、視覺等各方面得到無比的滿足，因此室內設計在現今的社會上已成了無法缺少的一塊產業。</a:t>
            </a:r>
          </a:p>
          <a:p>
            <a:pPr>
              <a:lnSpc>
                <a:spcPts val="1500"/>
              </a:lnSpc>
            </a:pPr>
            <a:endParaRPr lang="zh-CN" altLang="en-US" sz="1600" dirty="0">
              <a:solidFill>
                <a:schemeClr val="tx1">
                  <a:lumMod val="75000"/>
                  <a:lumOff val="25000"/>
                </a:schemeClr>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研究背景</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50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a:solidFill>
                  <a:srgbClr val="1B4367"/>
                </a:solidFill>
                <a:cs typeface="+mn-ea"/>
                <a:sym typeface="+mn-lt"/>
              </a:rPr>
              <a:t>參考文獻</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a:t>
            </a:r>
            <a:r>
              <a:rPr lang="en-US" altLang="zh-TW" sz="5400" dirty="0" smtClean="0">
                <a:solidFill>
                  <a:schemeClr val="bg1"/>
                </a:solidFill>
                <a:cs typeface="+mn-ea"/>
                <a:sym typeface="+mn-lt"/>
              </a:rPr>
              <a:t>4</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extLst>
      <p:ext uri="{BB962C8B-B14F-4D97-AF65-F5344CB8AC3E}">
        <p14:creationId xmlns:p14="http://schemas.microsoft.com/office/powerpoint/2010/main" val="3720145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3023905"/>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a:latin typeface="Times New Roman" panose="02020603050405020304" pitchFamily="18" charset="0"/>
                <a:ea typeface="標楷體" panose="03000509000000000000" pitchFamily="65" charset="-120"/>
              </a:rPr>
              <a:t>Antipov</a:t>
            </a:r>
            <a:r>
              <a:rPr lang="en-US" altLang="zh-TW" sz="1600" dirty="0">
                <a:latin typeface="Times New Roman" panose="02020603050405020304" pitchFamily="18" charset="0"/>
                <a:ea typeface="標楷體" panose="03000509000000000000" pitchFamily="65" charset="-120"/>
              </a:rPr>
              <a:t>, G., </a:t>
            </a:r>
            <a:r>
              <a:rPr lang="en-US" altLang="zh-TW" sz="1600" dirty="0" err="1">
                <a:latin typeface="Times New Roman" panose="02020603050405020304" pitchFamily="18" charset="0"/>
                <a:ea typeface="標楷體" panose="03000509000000000000" pitchFamily="65" charset="-120"/>
              </a:rPr>
              <a:t>Baccouche</a:t>
            </a:r>
            <a:r>
              <a:rPr lang="en-US" altLang="zh-TW" sz="1600" dirty="0">
                <a:latin typeface="Times New Roman" panose="02020603050405020304" pitchFamily="18" charset="0"/>
                <a:ea typeface="標楷體" panose="03000509000000000000" pitchFamily="65" charset="-120"/>
              </a:rPr>
              <a:t>, M., &amp; </a:t>
            </a:r>
            <a:r>
              <a:rPr lang="en-US" altLang="zh-TW" sz="1600" dirty="0" err="1">
                <a:latin typeface="Times New Roman" panose="02020603050405020304" pitchFamily="18" charset="0"/>
                <a:ea typeface="標楷體" panose="03000509000000000000" pitchFamily="65" charset="-120"/>
              </a:rPr>
              <a:t>Dugelay</a:t>
            </a:r>
            <a:r>
              <a:rPr lang="en-US" altLang="zh-TW" sz="1600" dirty="0">
                <a:latin typeface="Times New Roman" panose="02020603050405020304" pitchFamily="18" charset="0"/>
                <a:ea typeface="標楷體" panose="03000509000000000000" pitchFamily="65" charset="-120"/>
              </a:rPr>
              <a:t>, J. L. (2017, September). Face aging with conditional generative adversarial networks. In </a:t>
            </a:r>
            <a:r>
              <a:rPr lang="zh-TW" altLang="zh-TW" sz="1600" i="1" dirty="0">
                <a:latin typeface="Times New Roman" panose="02020603050405020304" pitchFamily="18" charset="0"/>
                <a:ea typeface="標楷體" panose="03000509000000000000" pitchFamily="65" charset="-120"/>
              </a:rPr>
              <a:t>2017 IEEE international conference on image processing (ICIP)</a:t>
            </a:r>
            <a:r>
              <a:rPr lang="zh-TW" altLang="zh-TW" sz="1600" dirty="0">
                <a:latin typeface="Times New Roman" panose="02020603050405020304" pitchFamily="18" charset="0"/>
                <a:ea typeface="標楷體" panose="03000509000000000000" pitchFamily="65" charset="-120"/>
              </a:rPr>
              <a:t> (pp. 2089-2093). IEEE.</a:t>
            </a:r>
          </a:p>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rPr>
              <a:t>Bi, X., &amp; Xing, J. (2020). Multi-Scale Weighted Fusion Attentive Generative Adversarial Network for Single Image De-Raining. IEEE Access, 8, 69838-69848.</a:t>
            </a:r>
            <a:endParaRPr lang="zh-TW" altLang="zh-TW" sz="1600" dirty="0">
              <a:latin typeface="Times New Roman" panose="02020603050405020304" pitchFamily="18" charset="0"/>
              <a:ea typeface="標楷體" panose="03000509000000000000" pitchFamily="65" charset="-120"/>
            </a:endParaRPr>
          </a:p>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rPr>
              <a:t>Bu, Q., Luo, J., Ma, K., Feng, H., &amp; Feng, J. (2020). An enhanced pix2pix </a:t>
            </a:r>
            <a:r>
              <a:rPr lang="en-US" altLang="zh-TW" sz="1600" dirty="0" err="1">
                <a:latin typeface="Times New Roman" panose="02020603050405020304" pitchFamily="18" charset="0"/>
                <a:ea typeface="標楷體" panose="03000509000000000000" pitchFamily="65" charset="-120"/>
              </a:rPr>
              <a:t>dehazing</a:t>
            </a:r>
            <a:r>
              <a:rPr lang="en-US" altLang="zh-TW" sz="1600" dirty="0">
                <a:latin typeface="Times New Roman" panose="02020603050405020304" pitchFamily="18" charset="0"/>
                <a:ea typeface="標楷體" panose="03000509000000000000" pitchFamily="65" charset="-120"/>
              </a:rPr>
              <a:t> network with guided filter layer. Applied Sciences, 10(17), 5898.</a:t>
            </a:r>
            <a:endParaRPr lang="zh-TW" altLang="zh-TW" sz="1600" dirty="0">
              <a:latin typeface="Times New Roman" panose="02020603050405020304" pitchFamily="18" charset="0"/>
              <a:ea typeface="標楷體" panose="03000509000000000000" pitchFamily="65" charset="-120"/>
            </a:endParaRPr>
          </a:p>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rPr>
              <a:t>Chang, Y. L., Liu, Z. Y., Lee, K. Y., &amp; Hsu, W. (2019). Free-form video </a:t>
            </a:r>
            <a:r>
              <a:rPr lang="en-US" altLang="zh-TW" sz="1600" dirty="0" err="1">
                <a:latin typeface="Times New Roman" panose="02020603050405020304" pitchFamily="18" charset="0"/>
                <a:ea typeface="標楷體" panose="03000509000000000000" pitchFamily="65" charset="-120"/>
              </a:rPr>
              <a:t>inpainting</a:t>
            </a:r>
            <a:r>
              <a:rPr lang="en-US" altLang="zh-TW" sz="1600" dirty="0">
                <a:latin typeface="Times New Roman" panose="02020603050405020304" pitchFamily="18" charset="0"/>
                <a:ea typeface="標楷體" panose="03000509000000000000" pitchFamily="65" charset="-120"/>
              </a:rPr>
              <a:t> with 3d gated convolution and temporal </a:t>
            </a:r>
            <a:r>
              <a:rPr lang="en-US" altLang="zh-TW" sz="1600" dirty="0" err="1">
                <a:latin typeface="Times New Roman" panose="02020603050405020304" pitchFamily="18" charset="0"/>
                <a:ea typeface="標楷體" panose="03000509000000000000" pitchFamily="65" charset="-120"/>
              </a:rPr>
              <a:t>patchgan</a:t>
            </a:r>
            <a:r>
              <a:rPr lang="en-US" altLang="zh-TW" sz="1600" dirty="0">
                <a:latin typeface="Times New Roman" panose="02020603050405020304" pitchFamily="18" charset="0"/>
                <a:ea typeface="標楷體" panose="03000509000000000000" pitchFamily="65" charset="-120"/>
              </a:rPr>
              <a:t>. In Proceedings of the IEEE/CVF International Conference on Computer Vision (pp. 9066-9075).</a:t>
            </a:r>
            <a:endParaRPr lang="zh-TW" altLang="zh-TW" sz="1600" dirty="0">
              <a:latin typeface="Times New Roman" panose="02020603050405020304" pitchFamily="18" charset="0"/>
              <a:ea typeface="標楷體" panose="03000509000000000000" pitchFamily="65" charset="-120"/>
            </a:endParaRPr>
          </a:p>
          <a:p>
            <a:pPr marL="285750" indent="-285750">
              <a:buFont typeface="Arial" panose="020B0604020202020204" pitchFamily="34" charset="0"/>
              <a:buChar char="•"/>
            </a:pPr>
            <a:r>
              <a:rPr lang="en-US" altLang="zh-TW" sz="1600" dirty="0" err="1">
                <a:latin typeface="Times New Roman" panose="02020603050405020304" pitchFamily="18" charset="0"/>
                <a:ea typeface="標楷體" panose="03000509000000000000" pitchFamily="65" charset="-120"/>
              </a:rPr>
              <a:t>Demir</a:t>
            </a:r>
            <a:r>
              <a:rPr lang="en-US" altLang="zh-TW" sz="1600" dirty="0">
                <a:latin typeface="Times New Roman" panose="02020603050405020304" pitchFamily="18" charset="0"/>
                <a:ea typeface="標楷體" panose="03000509000000000000" pitchFamily="65" charset="-120"/>
              </a:rPr>
              <a:t>, U., &amp; </a:t>
            </a:r>
            <a:r>
              <a:rPr lang="en-US" altLang="zh-TW" sz="1600" dirty="0" err="1">
                <a:latin typeface="Times New Roman" panose="02020603050405020304" pitchFamily="18" charset="0"/>
                <a:ea typeface="標楷體" panose="03000509000000000000" pitchFamily="65" charset="-120"/>
              </a:rPr>
              <a:t>Unal</a:t>
            </a:r>
            <a:r>
              <a:rPr lang="en-US" altLang="zh-TW" sz="1600" dirty="0">
                <a:latin typeface="Times New Roman" panose="02020603050405020304" pitchFamily="18" charset="0"/>
                <a:ea typeface="標楷體" panose="03000509000000000000" pitchFamily="65" charset="-120"/>
              </a:rPr>
              <a:t>, G. (2018). Patch-based image </a:t>
            </a:r>
            <a:r>
              <a:rPr lang="en-US" altLang="zh-TW" sz="1600" dirty="0" err="1">
                <a:latin typeface="Times New Roman" panose="02020603050405020304" pitchFamily="18" charset="0"/>
                <a:ea typeface="標楷體" panose="03000509000000000000" pitchFamily="65" charset="-120"/>
              </a:rPr>
              <a:t>inpainting</a:t>
            </a:r>
            <a:r>
              <a:rPr lang="en-US" altLang="zh-TW" sz="1600" dirty="0">
                <a:latin typeface="Times New Roman" panose="02020603050405020304" pitchFamily="18" charset="0"/>
                <a:ea typeface="標楷體" panose="03000509000000000000" pitchFamily="65" charset="-120"/>
              </a:rPr>
              <a:t> with generative adversarial networks. </a:t>
            </a:r>
            <a:r>
              <a:rPr lang="en-US" altLang="zh-TW" sz="1600" i="1" dirty="0" err="1">
                <a:latin typeface="Times New Roman" panose="02020603050405020304" pitchFamily="18" charset="0"/>
                <a:ea typeface="標楷體" panose="03000509000000000000" pitchFamily="65" charset="-120"/>
              </a:rPr>
              <a:t>arXiv</a:t>
            </a:r>
            <a:r>
              <a:rPr lang="en-US" altLang="zh-TW" sz="1600" i="1" dirty="0">
                <a:latin typeface="Times New Roman" panose="02020603050405020304" pitchFamily="18" charset="0"/>
                <a:ea typeface="標楷體" panose="03000509000000000000" pitchFamily="65" charset="-120"/>
              </a:rPr>
              <a:t> preprint arXiv:1803.07422</a:t>
            </a:r>
            <a:r>
              <a:rPr lang="en-US" altLang="zh-TW" sz="1600" dirty="0">
                <a:latin typeface="Times New Roman" panose="02020603050405020304" pitchFamily="18" charset="0"/>
                <a:ea typeface="標楷體" panose="03000509000000000000" pitchFamily="65" charset="-120"/>
              </a:rPr>
              <a:t>.</a:t>
            </a:r>
            <a:endParaRPr lang="zh-TW" altLang="zh-TW" sz="16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1786162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77768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smtClean="0">
                <a:latin typeface="Times New Roman" panose="02020603050405020304" pitchFamily="18" charset="0"/>
                <a:cs typeface="Times New Roman" panose="02020603050405020304" pitchFamily="18" charset="0"/>
              </a:rPr>
              <a:t>FastFCN-github</a:t>
            </a:r>
            <a:r>
              <a:rPr lang="en-US" altLang="zh-TW" sz="1600" dirty="0">
                <a:latin typeface="Times New Roman" panose="02020603050405020304" pitchFamily="18" charset="0"/>
                <a:cs typeface="Times New Roman" panose="02020603050405020304" pitchFamily="18" charset="0"/>
              </a:rPr>
              <a:t> </a:t>
            </a:r>
            <a:r>
              <a:rPr lang="en-US" altLang="zh-TW" sz="1600" dirty="0" smtClean="0">
                <a:latin typeface="Times New Roman" panose="02020603050405020304" pitchFamily="18" charset="0"/>
                <a:cs typeface="Times New Roman" panose="02020603050405020304" pitchFamily="18" charset="0"/>
              </a:rPr>
              <a:t>- </a:t>
            </a:r>
            <a:r>
              <a:rPr lang="en-US" altLang="zh-TW" sz="1600" dirty="0" smtClean="0">
                <a:latin typeface="Times New Roman" panose="02020603050405020304" pitchFamily="18" charset="0"/>
                <a:cs typeface="Times New Roman" panose="02020603050405020304" pitchFamily="18" charset="0"/>
                <a:hlinkClick r:id="rId3"/>
              </a:rPr>
              <a:t>https</a:t>
            </a:r>
            <a:r>
              <a:rPr lang="en-US" altLang="zh-TW" sz="1600" dirty="0">
                <a:latin typeface="Times New Roman" panose="02020603050405020304" pitchFamily="18" charset="0"/>
                <a:cs typeface="Times New Roman" panose="02020603050405020304" pitchFamily="18" charset="0"/>
                <a:hlinkClick r:id="rId3"/>
              </a:rPr>
              <a:t>://github.com/wuhuikai/FastFCN</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Goodfellow</a:t>
            </a:r>
            <a:r>
              <a:rPr lang="en-US" altLang="zh-TW" sz="1600" dirty="0">
                <a:latin typeface="Times New Roman" panose="02020603050405020304" pitchFamily="18" charset="0"/>
                <a:cs typeface="Times New Roman" panose="02020603050405020304" pitchFamily="18" charset="0"/>
              </a:rPr>
              <a:t>, I., </a:t>
            </a:r>
            <a:r>
              <a:rPr lang="en-US" altLang="zh-TW" sz="1600" dirty="0" err="1">
                <a:latin typeface="Times New Roman" panose="02020603050405020304" pitchFamily="18" charset="0"/>
                <a:cs typeface="Times New Roman" panose="02020603050405020304" pitchFamily="18" charset="0"/>
              </a:rPr>
              <a:t>Pouget-Abadie</a:t>
            </a:r>
            <a:r>
              <a:rPr lang="en-US" altLang="zh-TW" sz="1600" dirty="0">
                <a:latin typeface="Times New Roman" panose="02020603050405020304" pitchFamily="18" charset="0"/>
                <a:cs typeface="Times New Roman" panose="02020603050405020304" pitchFamily="18" charset="0"/>
              </a:rPr>
              <a:t>, J., Mirza, M., Xu, B., </a:t>
            </a:r>
            <a:r>
              <a:rPr lang="en-US" altLang="zh-TW" sz="1600" dirty="0" err="1">
                <a:latin typeface="Times New Roman" panose="02020603050405020304" pitchFamily="18" charset="0"/>
                <a:cs typeface="Times New Roman" panose="02020603050405020304" pitchFamily="18" charset="0"/>
              </a:rPr>
              <a:t>Warde</a:t>
            </a:r>
            <a:r>
              <a:rPr lang="en-US" altLang="zh-TW" sz="1600" dirty="0">
                <a:latin typeface="Times New Roman" panose="02020603050405020304" pitchFamily="18" charset="0"/>
                <a:cs typeface="Times New Roman" panose="02020603050405020304" pitchFamily="18" charset="0"/>
              </a:rPr>
              <a:t>-Farley, D., </a:t>
            </a:r>
            <a:r>
              <a:rPr lang="en-US" altLang="zh-TW" sz="1600" dirty="0" err="1">
                <a:latin typeface="Times New Roman" panose="02020603050405020304" pitchFamily="18" charset="0"/>
                <a:cs typeface="Times New Roman" panose="02020603050405020304" pitchFamily="18" charset="0"/>
              </a:rPr>
              <a:t>Ozair</a:t>
            </a:r>
            <a:r>
              <a:rPr lang="en-US" altLang="zh-TW" sz="1600" dirty="0">
                <a:latin typeface="Times New Roman" panose="02020603050405020304" pitchFamily="18" charset="0"/>
                <a:cs typeface="Times New Roman" panose="02020603050405020304" pitchFamily="18" charset="0"/>
              </a:rPr>
              <a:t>, S., ... &amp; </a:t>
            </a:r>
            <a:r>
              <a:rPr lang="en-US" altLang="zh-TW" sz="1600" dirty="0" err="1">
                <a:latin typeface="Times New Roman" panose="02020603050405020304" pitchFamily="18" charset="0"/>
                <a:cs typeface="Times New Roman" panose="02020603050405020304" pitchFamily="18" charset="0"/>
              </a:rPr>
              <a:t>Bengio</a:t>
            </a:r>
            <a:r>
              <a:rPr lang="en-US" altLang="zh-TW" sz="1600" dirty="0">
                <a:latin typeface="Times New Roman" panose="02020603050405020304" pitchFamily="18" charset="0"/>
                <a:cs typeface="Times New Roman" panose="02020603050405020304" pitchFamily="18" charset="0"/>
              </a:rPr>
              <a:t>, Y. (2014). Generative adversarial nets. Advances in neural information processing systems, 27.</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He, K., Sun, J., &amp; Tang, X. (2012). Guided image filtering. IEEE transactions on pattern analysis and machine intelligence, 35(6), 1397-1409.</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He, K., </a:t>
            </a:r>
            <a:r>
              <a:rPr lang="en-US" altLang="zh-TW" sz="1600" dirty="0" err="1">
                <a:latin typeface="Times New Roman" panose="02020603050405020304" pitchFamily="18" charset="0"/>
                <a:cs typeface="Times New Roman" panose="02020603050405020304" pitchFamily="18" charset="0"/>
              </a:rPr>
              <a:t>Gkioxari</a:t>
            </a:r>
            <a:r>
              <a:rPr lang="en-US" altLang="zh-TW" sz="1600" dirty="0">
                <a:latin typeface="Times New Roman" panose="02020603050405020304" pitchFamily="18" charset="0"/>
                <a:cs typeface="Times New Roman" panose="02020603050405020304" pitchFamily="18" charset="0"/>
              </a:rPr>
              <a:t>, G., </a:t>
            </a:r>
            <a:r>
              <a:rPr lang="en-US" altLang="zh-TW" sz="1600" dirty="0" err="1">
                <a:latin typeface="Times New Roman" panose="02020603050405020304" pitchFamily="18" charset="0"/>
                <a:cs typeface="Times New Roman" panose="02020603050405020304" pitchFamily="18" charset="0"/>
              </a:rPr>
              <a:t>Dollár</a:t>
            </a:r>
            <a:r>
              <a:rPr lang="en-US" altLang="zh-TW" sz="1600" dirty="0">
                <a:latin typeface="Times New Roman" panose="02020603050405020304" pitchFamily="18" charset="0"/>
                <a:cs typeface="Times New Roman" panose="02020603050405020304" pitchFamily="18" charset="0"/>
              </a:rPr>
              <a:t>, P., &amp; </a:t>
            </a:r>
            <a:r>
              <a:rPr lang="en-US" altLang="zh-TW" sz="1600" dirty="0" err="1">
                <a:latin typeface="Times New Roman" panose="02020603050405020304" pitchFamily="18" charset="0"/>
                <a:cs typeface="Times New Roman" panose="02020603050405020304" pitchFamily="18" charset="0"/>
              </a:rPr>
              <a:t>Girshick</a:t>
            </a:r>
            <a:r>
              <a:rPr lang="en-US" altLang="zh-TW" sz="1600" dirty="0">
                <a:latin typeface="Times New Roman" panose="02020603050405020304" pitchFamily="18" charset="0"/>
                <a:cs typeface="Times New Roman" panose="02020603050405020304" pitchFamily="18" charset="0"/>
              </a:rPr>
              <a:t>, R. (2017). Mask r-</a:t>
            </a:r>
            <a:r>
              <a:rPr lang="en-US" altLang="zh-TW" sz="1600" dirty="0" err="1">
                <a:latin typeface="Times New Roman" panose="02020603050405020304" pitchFamily="18" charset="0"/>
                <a:cs typeface="Times New Roman" panose="02020603050405020304" pitchFamily="18" charset="0"/>
              </a:rPr>
              <a:t>cnn</a:t>
            </a:r>
            <a:r>
              <a:rPr lang="en-US" altLang="zh-TW" sz="1600" dirty="0">
                <a:latin typeface="Times New Roman" panose="02020603050405020304" pitchFamily="18" charset="0"/>
                <a:cs typeface="Times New Roman" panose="02020603050405020304" pitchFamily="18" charset="0"/>
              </a:rPr>
              <a:t>. In Proceedings of the IEEE international conference on computer vision (pp. 2961-2969).</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Isola, P., Zhu, J. Y., Zhou, T., &amp; </a:t>
            </a:r>
            <a:r>
              <a:rPr lang="en-US" altLang="zh-TW" sz="1600" dirty="0" err="1">
                <a:latin typeface="Times New Roman" panose="02020603050405020304" pitchFamily="18" charset="0"/>
                <a:cs typeface="Times New Roman" panose="02020603050405020304" pitchFamily="18" charset="0"/>
              </a:rPr>
              <a:t>Efros</a:t>
            </a:r>
            <a:r>
              <a:rPr lang="en-US" altLang="zh-TW" sz="1600" dirty="0">
                <a:latin typeface="Times New Roman" panose="02020603050405020304" pitchFamily="18" charset="0"/>
                <a:cs typeface="Times New Roman" panose="02020603050405020304" pitchFamily="18" charset="0"/>
              </a:rPr>
              <a:t>, A. A. (2017). Image-to-image translation with conditional adversarial networks. In Proceedings of the IEEE conference on computer vision and pattern recognition (pp. 1125-1134).</a:t>
            </a:r>
            <a:endParaRPr lang="zh-TW" altLang="zh-TW"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9698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32701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a:t>Karara</a:t>
            </a:r>
            <a:r>
              <a:rPr lang="en-US" altLang="zh-TW" sz="1600" dirty="0"/>
              <a:t>, G., Hajji, R., &amp; </a:t>
            </a:r>
            <a:r>
              <a:rPr lang="en-US" altLang="zh-TW" sz="1600" dirty="0" err="1"/>
              <a:t>Poux</a:t>
            </a:r>
            <a:r>
              <a:rPr lang="en-US" altLang="zh-TW" sz="1600" dirty="0"/>
              <a:t>, F. (2021). 3D Point Cloud Semantic Augmentation: Instance Segmentation of 360° Panoramas by Deep Learning Techniques. Remote Sensing, 13(18), 3647.</a:t>
            </a:r>
            <a:endParaRPr lang="zh-TW" altLang="zh-TW" sz="1600" dirty="0"/>
          </a:p>
          <a:p>
            <a:pPr marL="285750" indent="-285750">
              <a:buFont typeface="Arial" panose="020B0604020202020204" pitchFamily="34" charset="0"/>
              <a:buChar char="•"/>
            </a:pPr>
            <a:r>
              <a:rPr lang="en-US" altLang="zh-TW" sz="1600" dirty="0"/>
              <a:t>Li, G., Ma, B., He, S., Ren, X., &amp; Liu, Q. (2020). Automatic tunnel crack detection based on u-net and a convolutional neural network with alternately updated clique. Sensors, 20(3), 717.</a:t>
            </a:r>
            <a:endParaRPr lang="zh-TW" altLang="zh-TW" sz="1600" dirty="0"/>
          </a:p>
          <a:p>
            <a:pPr marL="285750" indent="-285750">
              <a:buFont typeface="Arial" panose="020B0604020202020204" pitchFamily="34" charset="0"/>
              <a:buChar char="•"/>
            </a:pPr>
            <a:r>
              <a:rPr lang="en-US" altLang="zh-TW" sz="1600" dirty="0"/>
              <a:t>Long, J., </a:t>
            </a:r>
            <a:r>
              <a:rPr lang="en-US" altLang="zh-TW" sz="1600" dirty="0" err="1"/>
              <a:t>Shelhamer</a:t>
            </a:r>
            <a:r>
              <a:rPr lang="en-US" altLang="zh-TW" sz="1600" dirty="0"/>
              <a:t>, E., &amp; Darrell, T. (2015). Fully convolutional networks for semantic segmentation. In Proceedings of the IEEE conference on computer vision and pattern recognition (pp. 3431-3440).</a:t>
            </a:r>
            <a:endParaRPr lang="zh-TW" altLang="zh-TW" sz="1600" dirty="0"/>
          </a:p>
          <a:p>
            <a:pPr marL="285750" indent="-285750">
              <a:buFont typeface="Arial" panose="020B0604020202020204" pitchFamily="34" charset="0"/>
              <a:buChar char="•"/>
            </a:pPr>
            <a:r>
              <a:rPr lang="en-US" altLang="zh-TW" sz="1600" dirty="0"/>
              <a:t>Mirza, M., &amp; </a:t>
            </a:r>
            <a:r>
              <a:rPr lang="en-US" altLang="zh-TW" sz="1600" dirty="0" err="1"/>
              <a:t>Osindero</a:t>
            </a:r>
            <a:r>
              <a:rPr lang="en-US" altLang="zh-TW" sz="1600" dirty="0"/>
              <a:t>, S. (2014). Conditional generative adversarial nets. </a:t>
            </a:r>
            <a:r>
              <a:rPr lang="en-US" altLang="zh-TW" sz="1600" dirty="0" err="1"/>
              <a:t>arXiv</a:t>
            </a:r>
            <a:r>
              <a:rPr lang="en-US" altLang="zh-TW" sz="1600" dirty="0"/>
              <a:t> preprint arXiv:1411.1784.</a:t>
            </a:r>
            <a:endParaRPr lang="zh-TW" altLang="zh-TW" sz="1600" dirty="0"/>
          </a:p>
          <a:p>
            <a:pPr marL="285750" indent="-285750">
              <a:buFont typeface="Arial" panose="020B0604020202020204" pitchFamily="34" charset="0"/>
              <a:buChar char="•"/>
            </a:pPr>
            <a:r>
              <a:rPr lang="en-US" altLang="zh-TW" sz="1600" dirty="0"/>
              <a:t>Morgenstern, O., &amp; Von Neumann, J. (1953). Theory of games and economic behavior. Princeton university press.</a:t>
            </a:r>
            <a:endParaRPr lang="zh-TW" altLang="zh-TW" sz="1600" dirty="0"/>
          </a:p>
        </p:txBody>
      </p:sp>
    </p:spTree>
    <p:extLst>
      <p:ext uri="{BB962C8B-B14F-4D97-AF65-F5344CB8AC3E}">
        <p14:creationId xmlns:p14="http://schemas.microsoft.com/office/powerpoint/2010/main" val="3015687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77768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Ronneberger</a:t>
            </a:r>
            <a:r>
              <a:rPr lang="en-US" altLang="zh-TW" sz="1600" dirty="0">
                <a:latin typeface="Times New Roman" panose="02020603050405020304" pitchFamily="18" charset="0"/>
                <a:cs typeface="Times New Roman" panose="02020603050405020304" pitchFamily="18" charset="0"/>
              </a:rPr>
              <a:t>, O., Fischer, P., &amp; </a:t>
            </a:r>
            <a:r>
              <a:rPr lang="en-US" altLang="zh-TW" sz="1600" dirty="0" err="1">
                <a:latin typeface="Times New Roman" panose="02020603050405020304" pitchFamily="18" charset="0"/>
                <a:cs typeface="Times New Roman" panose="02020603050405020304" pitchFamily="18" charset="0"/>
              </a:rPr>
              <a:t>Brox</a:t>
            </a:r>
            <a:r>
              <a:rPr lang="en-US" altLang="zh-TW" sz="1600" dirty="0">
                <a:latin typeface="Times New Roman" panose="02020603050405020304" pitchFamily="18" charset="0"/>
                <a:cs typeface="Times New Roman" panose="02020603050405020304" pitchFamily="18" charset="0"/>
              </a:rPr>
              <a:t>, T. (2015, October). U-net: Convolutional networks for biomedical image segmentation. In </a:t>
            </a:r>
            <a:r>
              <a:rPr lang="en-US" altLang="zh-TW" sz="1600" i="1" dirty="0">
                <a:latin typeface="Times New Roman" panose="02020603050405020304" pitchFamily="18" charset="0"/>
                <a:cs typeface="Times New Roman" panose="02020603050405020304" pitchFamily="18" charset="0"/>
              </a:rPr>
              <a:t>International Conference on Medical image computing and computer-assisted intervention</a:t>
            </a:r>
            <a:r>
              <a:rPr lang="en-US" altLang="zh-TW" sz="1600" dirty="0">
                <a:latin typeface="Times New Roman" panose="02020603050405020304" pitchFamily="18" charset="0"/>
                <a:cs typeface="Times New Roman" panose="02020603050405020304" pitchFamily="18" charset="0"/>
              </a:rPr>
              <a:t> (pp. 234-241). Springer, Cham.</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Weng</a:t>
            </a:r>
            <a:r>
              <a:rPr lang="en-US" altLang="zh-TW" sz="1600" dirty="0">
                <a:latin typeface="Times New Roman" panose="02020603050405020304" pitchFamily="18" charset="0"/>
                <a:cs typeface="Times New Roman" panose="02020603050405020304" pitchFamily="18" charset="0"/>
              </a:rPr>
              <a:t>, W., &amp; Zhu, X. (2015). Convolutional Networks for Biomedical Image Segmentation. IEEE Access.</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Wu, H., Zhang, J., Huang, K., Liang, K., &amp; Yu, Y. (2019). </a:t>
            </a:r>
            <a:r>
              <a:rPr lang="en-US" altLang="zh-TW" sz="1600" dirty="0" err="1">
                <a:latin typeface="Times New Roman" panose="02020603050405020304" pitchFamily="18" charset="0"/>
                <a:cs typeface="Times New Roman" panose="02020603050405020304" pitchFamily="18" charset="0"/>
              </a:rPr>
              <a:t>Fastfcn</a:t>
            </a:r>
            <a:r>
              <a:rPr lang="en-US" altLang="zh-TW" sz="1600" dirty="0">
                <a:latin typeface="Times New Roman" panose="02020603050405020304" pitchFamily="18" charset="0"/>
                <a:cs typeface="Times New Roman" panose="02020603050405020304" pitchFamily="18" charset="0"/>
              </a:rPr>
              <a:t>: Rethinking dilated convolution in the backbone for semantic segmentation. </a:t>
            </a:r>
            <a:r>
              <a:rPr lang="en-US" altLang="zh-TW" sz="1600" dirty="0" err="1">
                <a:latin typeface="Times New Roman" panose="02020603050405020304" pitchFamily="18" charset="0"/>
                <a:cs typeface="Times New Roman" panose="02020603050405020304" pitchFamily="18" charset="0"/>
              </a:rPr>
              <a:t>arXiv</a:t>
            </a:r>
            <a:r>
              <a:rPr lang="en-US" altLang="zh-TW" sz="1600" dirty="0">
                <a:latin typeface="Times New Roman" panose="02020603050405020304" pitchFamily="18" charset="0"/>
                <a:cs typeface="Times New Roman" panose="02020603050405020304" pitchFamily="18" charset="0"/>
              </a:rPr>
              <a:t> preprint arXiv:1903.11816.</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Xie</a:t>
            </a:r>
            <a:r>
              <a:rPr lang="en-US" altLang="zh-TW" sz="1600" dirty="0">
                <a:latin typeface="Times New Roman" panose="02020603050405020304" pitchFamily="18" charset="0"/>
                <a:cs typeface="Times New Roman" panose="02020603050405020304" pitchFamily="18" charset="0"/>
              </a:rPr>
              <a:t>, C., Wang, Z., Chen, H., Ma, X., Xing, W., Zhao, L., ... &amp; Lin, Z. (2021). Image Style Transfer Algorithm Based on Semantic Segmentation. </a:t>
            </a:r>
            <a:r>
              <a:rPr lang="en-US" altLang="zh-TW" sz="1600" i="1" dirty="0">
                <a:latin typeface="Times New Roman" panose="02020603050405020304" pitchFamily="18" charset="0"/>
                <a:cs typeface="Times New Roman" panose="02020603050405020304" pitchFamily="18" charset="0"/>
              </a:rPr>
              <a:t>IEEE Access</a:t>
            </a:r>
            <a:r>
              <a:rPr lang="en-US" altLang="zh-TW" sz="1600" dirty="0">
                <a:latin typeface="Times New Roman" panose="02020603050405020304" pitchFamily="18" charset="0"/>
                <a:cs typeface="Times New Roman" panose="02020603050405020304" pitchFamily="18" charset="0"/>
              </a:rPr>
              <a:t>, </a:t>
            </a:r>
            <a:r>
              <a:rPr lang="en-US" altLang="zh-TW" sz="1600" i="1" dirty="0">
                <a:latin typeface="Times New Roman" panose="02020603050405020304" pitchFamily="18" charset="0"/>
                <a:cs typeface="Times New Roman" panose="02020603050405020304" pitchFamily="18" charset="0"/>
              </a:rPr>
              <a:t>9</a:t>
            </a:r>
            <a:r>
              <a:rPr lang="en-US" altLang="zh-TW" sz="1600" dirty="0">
                <a:latin typeface="Times New Roman" panose="02020603050405020304" pitchFamily="18" charset="0"/>
                <a:cs typeface="Times New Roman" panose="02020603050405020304" pitchFamily="18" charset="0"/>
              </a:rPr>
              <a:t>, 54518-54529.</a:t>
            </a:r>
            <a:endParaRPr lang="zh-TW" altLang="zh-TW"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5947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77768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Xu, Y., Wang, K., Yang, K., Sun, D., &amp; Fu, J. (2019, September). Semantic segmentation of panoramic images using a synthetic dataset. In Artificial Intelligence and Machine Learning in Defense Applications (Vol. 11169, p. 111690B). </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International Society for Optics and Photonics.</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Zhu, J. Y., Park, T., Isola, P., &amp; </a:t>
            </a:r>
            <a:r>
              <a:rPr lang="en-US" altLang="zh-TW" sz="1600" dirty="0" err="1">
                <a:latin typeface="Times New Roman" panose="02020603050405020304" pitchFamily="18" charset="0"/>
                <a:cs typeface="Times New Roman" panose="02020603050405020304" pitchFamily="18" charset="0"/>
              </a:rPr>
              <a:t>Efros</a:t>
            </a:r>
            <a:r>
              <a:rPr lang="en-US" altLang="zh-TW" sz="1600" dirty="0">
                <a:latin typeface="Times New Roman" panose="02020603050405020304" pitchFamily="18" charset="0"/>
                <a:cs typeface="Times New Roman" panose="02020603050405020304" pitchFamily="18" charset="0"/>
              </a:rPr>
              <a:t>, A. A. (2017). Unpaired image-to-image translation using cycle-consistent adversarial networks. In Proceedings of the IEEE international conference on computer vision (pp. 2223-2232).</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Zhang, H., Xu, T., Li, H., Zhang, S., Wang, X., Huang, X., &amp; Metaxas, D. N. (2017). </a:t>
            </a:r>
            <a:r>
              <a:rPr lang="en-US" altLang="zh-TW" sz="1600" dirty="0" err="1">
                <a:latin typeface="Times New Roman" panose="02020603050405020304" pitchFamily="18" charset="0"/>
                <a:cs typeface="Times New Roman" panose="02020603050405020304" pitchFamily="18" charset="0"/>
              </a:rPr>
              <a:t>Stackgan</a:t>
            </a:r>
            <a:r>
              <a:rPr lang="en-US" altLang="zh-TW" sz="1600" dirty="0">
                <a:latin typeface="Times New Roman" panose="02020603050405020304" pitchFamily="18" charset="0"/>
                <a:cs typeface="Times New Roman" panose="02020603050405020304" pitchFamily="18" charset="0"/>
              </a:rPr>
              <a:t>: Text to photo-realistic image synthesis with stacked generative adversarial networks. In </a:t>
            </a:r>
            <a:r>
              <a:rPr lang="zh-TW" altLang="zh-TW" sz="1600" i="1" dirty="0">
                <a:latin typeface="Times New Roman" panose="02020603050405020304" pitchFamily="18" charset="0"/>
                <a:cs typeface="Times New Roman" panose="02020603050405020304" pitchFamily="18" charset="0"/>
              </a:rPr>
              <a:t>Proceedings of the IEEE international conference on computer vision</a:t>
            </a:r>
            <a:r>
              <a:rPr lang="zh-TW" altLang="zh-TW" sz="1600" dirty="0">
                <a:latin typeface="Times New Roman" panose="02020603050405020304" pitchFamily="18" charset="0"/>
                <a:cs typeface="Times New Roman" panose="02020603050405020304" pitchFamily="18" charset="0"/>
              </a:rPr>
              <a:t> (pp. 5907-5915).</a:t>
            </a:r>
          </a:p>
        </p:txBody>
      </p:sp>
    </p:spTree>
    <p:extLst>
      <p:ext uri="{BB962C8B-B14F-4D97-AF65-F5344CB8AC3E}">
        <p14:creationId xmlns:p14="http://schemas.microsoft.com/office/powerpoint/2010/main" val="4008572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3331681"/>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于佩琴</a:t>
            </a:r>
            <a:r>
              <a:rPr lang="en-US" altLang="zh-TW" sz="1600" dirty="0">
                <a:latin typeface="標楷體" panose="03000509000000000000" pitchFamily="65" charset="-120"/>
                <a:ea typeface="標楷體" panose="03000509000000000000" pitchFamily="65" charset="-120"/>
              </a:rPr>
              <a:t>. (2014). </a:t>
            </a:r>
            <a:r>
              <a:rPr lang="zh-TW" altLang="zh-TW" sz="1600" dirty="0">
                <a:latin typeface="標楷體" panose="03000509000000000000" pitchFamily="65" charset="-120"/>
                <a:ea typeface="標楷體" panose="03000509000000000000" pitchFamily="65" charset="-120"/>
              </a:rPr>
              <a:t>室內設計的本質性</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室內空間居家性之探討</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中原大學室內設計研究所學位論文</a:t>
            </a:r>
            <a:r>
              <a:rPr lang="en-US" altLang="zh-TW" sz="1600" dirty="0">
                <a:latin typeface="標楷體" panose="03000509000000000000" pitchFamily="65" charset="-120"/>
                <a:ea typeface="標楷體" panose="03000509000000000000" pitchFamily="65" charset="-120"/>
              </a:rPr>
              <a:t>, 1-83.</a:t>
            </a:r>
            <a:endParaRPr lang="zh-TW" altLang="zh-TW" sz="16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宋杰</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肖亮</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练智超</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蔡子贇</a:t>
            </a:r>
            <a:r>
              <a:rPr lang="en-US" altLang="zh-TW" sz="1600" dirty="0">
                <a:latin typeface="標楷體" panose="03000509000000000000" pitchFamily="65" charset="-120"/>
                <a:ea typeface="標楷體" panose="03000509000000000000" pitchFamily="65" charset="-120"/>
              </a:rPr>
              <a:t>, &amp; </a:t>
            </a:r>
            <a:r>
              <a:rPr lang="zh-TW" altLang="zh-TW" sz="1600" dirty="0">
                <a:latin typeface="標楷體" panose="03000509000000000000" pitchFamily="65" charset="-120"/>
                <a:ea typeface="標楷體" panose="03000509000000000000" pitchFamily="65" charset="-120"/>
              </a:rPr>
              <a:t>蒋国平</a:t>
            </a:r>
            <a:r>
              <a:rPr lang="en-US" altLang="zh-TW" sz="1600" dirty="0">
                <a:latin typeface="標楷體" panose="03000509000000000000" pitchFamily="65" charset="-120"/>
                <a:ea typeface="標楷體" panose="03000509000000000000" pitchFamily="65" charset="-120"/>
              </a:rPr>
              <a:t>. (2021). </a:t>
            </a:r>
            <a:r>
              <a:rPr lang="zh-TW" altLang="zh-TW" sz="1600" dirty="0">
                <a:latin typeface="標楷體" panose="03000509000000000000" pitchFamily="65" charset="-120"/>
                <a:ea typeface="標楷體" panose="03000509000000000000" pitchFamily="65" charset="-120"/>
              </a:rPr>
              <a:t>基于深度学习的数字病理图像分割综述与展望</a:t>
            </a:r>
            <a:r>
              <a:rPr lang="en-US" altLang="zh-TW" sz="1600" dirty="0">
                <a:latin typeface="標楷體" panose="03000509000000000000" pitchFamily="65" charset="-120"/>
                <a:ea typeface="標楷體" panose="03000509000000000000" pitchFamily="65" charset="-120"/>
              </a:rPr>
              <a:t>. Journal of Software, 32(5).</a:t>
            </a:r>
            <a:endParaRPr lang="zh-TW" altLang="zh-TW" sz="16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冷翊</a:t>
            </a:r>
            <a:r>
              <a:rPr lang="en-US" altLang="zh-TW" sz="1600" dirty="0">
                <a:latin typeface="標楷體" panose="03000509000000000000" pitchFamily="65" charset="-120"/>
                <a:ea typeface="標楷體" panose="03000509000000000000" pitchFamily="65" charset="-120"/>
              </a:rPr>
              <a:t>(2016)</a:t>
            </a:r>
            <a:r>
              <a:rPr lang="zh-TW" altLang="zh-TW" sz="1600" dirty="0">
                <a:latin typeface="標楷體" panose="03000509000000000000" pitchFamily="65" charset="-120"/>
                <a:ea typeface="標楷體" panose="03000509000000000000" pitchFamily="65" charset="-120"/>
              </a:rPr>
              <a:t>。以三維電腦繪圖為核心的室內設計流程及表現之研究。南華大學藝術與設計學院創意產品設計學系。</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林庭生</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。以</a:t>
            </a:r>
            <a:r>
              <a:rPr lang="en-US" altLang="zh-TW" sz="1600" dirty="0">
                <a:latin typeface="標楷體" panose="03000509000000000000" pitchFamily="65" charset="-120"/>
                <a:ea typeface="標楷體" panose="03000509000000000000" pitchFamily="65" charset="-120"/>
              </a:rPr>
              <a:t>Pix2Pix</a:t>
            </a:r>
            <a:r>
              <a:rPr lang="zh-TW" altLang="zh-TW" sz="1600" dirty="0">
                <a:latin typeface="標楷體" panose="03000509000000000000" pitchFamily="65" charset="-120"/>
                <a:ea typeface="標楷體" panose="03000509000000000000" pitchFamily="65" charset="-120"/>
              </a:rPr>
              <a:t>與超解析度成像網路為基礎之金門老照片修復研究。國立金門大學資訊科技與應用碩士班</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施旻岳（</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）。以生成對抗網路為基礎之閩式建築風格轉換研究（碩士論文）。國立金門大學資訊科技與應用碩士班。</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張榮傑</a:t>
            </a:r>
            <a:r>
              <a:rPr lang="en-US" altLang="zh-TW" sz="1600" dirty="0">
                <a:latin typeface="標楷體" panose="03000509000000000000" pitchFamily="65" charset="-120"/>
                <a:ea typeface="標楷體" panose="03000509000000000000" pitchFamily="65" charset="-120"/>
              </a:rPr>
              <a:t>(2015)</a:t>
            </a:r>
            <a:r>
              <a:rPr lang="zh-TW" altLang="zh-TW" sz="1600" dirty="0">
                <a:latin typeface="標楷體" panose="03000509000000000000" pitchFamily="65" charset="-120"/>
                <a:ea typeface="標楷體" panose="03000509000000000000" pitchFamily="65" charset="-120"/>
              </a:rPr>
              <a:t>。基於語義分割之影片風格轉換。國立交通大學多媒體工程研究所</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張峻瑋</a:t>
            </a:r>
            <a:r>
              <a:rPr lang="en-US" altLang="zh-TW" sz="1600" dirty="0">
                <a:latin typeface="標楷體" panose="03000509000000000000" pitchFamily="65" charset="-120"/>
                <a:ea typeface="標楷體" panose="03000509000000000000" pitchFamily="65" charset="-120"/>
              </a:rPr>
              <a:t>. (2019). 3D </a:t>
            </a:r>
            <a:r>
              <a:rPr lang="zh-TW" altLang="zh-TW" sz="1600" dirty="0">
                <a:latin typeface="標楷體" panose="03000509000000000000" pitchFamily="65" charset="-120"/>
                <a:ea typeface="標楷體" panose="03000509000000000000" pitchFamily="65" charset="-120"/>
              </a:rPr>
              <a:t>效果圖擬真度影響設計發展之視覺思考研究</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中原大學室內設計研究所學位論文</a:t>
            </a:r>
            <a:r>
              <a:rPr lang="en-US" altLang="zh-TW" sz="1600" dirty="0">
                <a:latin typeface="標楷體" panose="03000509000000000000" pitchFamily="65" charset="-120"/>
                <a:ea typeface="標楷體" panose="03000509000000000000" pitchFamily="65" charset="-120"/>
              </a:rPr>
              <a:t>, 1-184.</a:t>
            </a:r>
            <a:endParaRPr lang="zh-TW" altLang="zh-TW" sz="1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198365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03902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楊詒鈞</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。生成對抗網路應用於多角度學習情緒辨識之研究</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碩士論文</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。國立中興大學資訊管理學系。</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影像分割 </a:t>
            </a:r>
            <a:r>
              <a:rPr lang="en-US" altLang="zh-TW" sz="1600" dirty="0">
                <a:latin typeface="標楷體" panose="03000509000000000000" pitchFamily="65" charset="-120"/>
                <a:ea typeface="標楷體" panose="03000509000000000000" pitchFamily="65" charset="-120"/>
              </a:rPr>
              <a:t>Image Segmentation — </a:t>
            </a:r>
            <a:r>
              <a:rPr lang="zh-TW" altLang="zh-TW" sz="1600" dirty="0">
                <a:latin typeface="標楷體" panose="03000509000000000000" pitchFamily="65" charset="-120"/>
                <a:ea typeface="標楷體" panose="03000509000000000000" pitchFamily="65" charset="-120"/>
              </a:rPr>
              <a:t>語義分割 </a:t>
            </a:r>
            <a:r>
              <a:rPr lang="en-US" altLang="zh-TW" sz="1600" dirty="0">
                <a:latin typeface="標楷體" panose="03000509000000000000" pitchFamily="65" charset="-120"/>
                <a:ea typeface="標楷體" panose="03000509000000000000" pitchFamily="65" charset="-120"/>
              </a:rPr>
              <a:t>Semantic Segmentation(1) | by </a:t>
            </a:r>
            <a:r>
              <a:rPr lang="zh-TW" altLang="zh-TW" sz="1600" dirty="0">
                <a:latin typeface="標楷體" panose="03000509000000000000" pitchFamily="65" charset="-120"/>
                <a:ea typeface="標楷體" panose="03000509000000000000" pitchFamily="65" charset="-120"/>
              </a:rPr>
              <a:t>李謦</a:t>
            </a:r>
            <a:r>
              <a:rPr lang="zh-TW" altLang="zh-TW" sz="1600" dirty="0" smtClean="0">
                <a:latin typeface="標楷體" panose="03000509000000000000" pitchFamily="65" charset="-120"/>
                <a:ea typeface="標楷體" panose="03000509000000000000" pitchFamily="65" charset="-120"/>
              </a:rPr>
              <a:t>伊</a:t>
            </a:r>
            <a:r>
              <a:rPr lang="en-US" altLang="zh-TW" sz="1600" dirty="0" smtClean="0">
                <a:latin typeface="標楷體" panose="03000509000000000000" pitchFamily="65" charset="-120"/>
                <a:ea typeface="標楷體" panose="03000509000000000000" pitchFamily="65" charset="-120"/>
                <a:hlinkClick r:id="rId3"/>
              </a:rPr>
              <a:t>https</a:t>
            </a:r>
            <a:r>
              <a:rPr lang="en-US" altLang="zh-TW" sz="1600" dirty="0">
                <a:latin typeface="標楷體" panose="03000509000000000000" pitchFamily="65" charset="-120"/>
                <a:ea typeface="標楷體" panose="03000509000000000000" pitchFamily="65" charset="-120"/>
                <a:hlinkClick r:id="rId3"/>
              </a:rPr>
              <a:t>://medium.com/chingi/%E5%BD%B1%E5%83%8F%E5%88%86%E5%89%B2-image-segmentation-%E8%AA%9E%E7%BE%A9%E5%88%86%E5%89%B2-semantic-segmentation-1-53a1dde9ed92</a:t>
            </a:r>
            <a:endParaRPr lang="zh-TW" altLang="zh-TW" sz="16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簡嘉琳</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。基於生成對抗網路的繪畫風格轉換</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碩士論文</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。國立宜蘭大 學資訊工程學系研究所。</a:t>
            </a:r>
          </a:p>
        </p:txBody>
      </p:sp>
    </p:spTree>
    <p:extLst>
      <p:ext uri="{BB962C8B-B14F-4D97-AF65-F5344CB8AC3E}">
        <p14:creationId xmlns:p14="http://schemas.microsoft.com/office/powerpoint/2010/main" val="4131438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374137" y="188474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4" name="TextBox 13"/>
          <p:cNvSpPr txBox="1"/>
          <p:nvPr/>
        </p:nvSpPr>
        <p:spPr>
          <a:xfrm>
            <a:off x="871788" y="1636699"/>
            <a:ext cx="7162740" cy="1477328"/>
          </a:xfrm>
          <a:prstGeom prst="rect">
            <a:avLst/>
          </a:prstGeom>
          <a:noFill/>
          <a:ln w="9525">
            <a:noFill/>
            <a:miter/>
          </a:ln>
        </p:spPr>
        <p:txBody>
          <a:bodyPr wrap="square" lIns="0" tIns="0" rIns="0" bIns="0">
            <a:spAutoFit/>
          </a:bodyPr>
          <a:lstStyle/>
          <a:p>
            <a:pPr marL="285750" indent="-285750">
              <a:lnSpc>
                <a:spcPct val="150000"/>
              </a:lnSpc>
              <a:buFont typeface="Arial" panose="020B0604020202020204" pitchFamily="34" charset="0"/>
              <a:buChar char="•"/>
            </a:pPr>
            <a:r>
              <a:rPr lang="zh-TW" altLang="zh-TW" sz="1600" dirty="0">
                <a:latin typeface="+mn-ea"/>
              </a:rPr>
              <a:t>早期室內設計會運用手繪</a:t>
            </a:r>
            <a:r>
              <a:rPr lang="en-US" altLang="zh-TW" sz="1600" dirty="0">
                <a:latin typeface="+mn-ea"/>
              </a:rPr>
              <a:t> 2D </a:t>
            </a:r>
            <a:r>
              <a:rPr lang="zh-TW" altLang="zh-TW" sz="1600" dirty="0">
                <a:latin typeface="+mn-ea"/>
              </a:rPr>
              <a:t>設計圖、透視圖、等方式進行設計</a:t>
            </a:r>
            <a:r>
              <a:rPr lang="zh-TW" altLang="en-US" sz="1600" dirty="0" smtClean="0">
                <a:latin typeface="+mn-ea"/>
              </a:rPr>
              <a:t>表現</a:t>
            </a:r>
            <a:endParaRPr lang="en-US" altLang="zh-TW" sz="1600" dirty="0" smtClean="0">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sz="1600" dirty="0" smtClean="0">
                <a:latin typeface="微軟正黑體" panose="020B0604030504040204" pitchFamily="34" charset="-120"/>
                <a:ea typeface="微軟正黑體" panose="020B0604030504040204" pitchFamily="34" charset="-120"/>
              </a:rPr>
              <a:t>現今則利用三維模型，也稱作</a:t>
            </a:r>
            <a:r>
              <a:rPr lang="en-US" altLang="zh-TW" sz="1600" dirty="0" smtClean="0">
                <a:latin typeface="微軟正黑體" panose="020B0604030504040204" pitchFamily="34" charset="-120"/>
                <a:ea typeface="微軟正黑體" panose="020B0604030504040204" pitchFamily="34" charset="-120"/>
              </a:rPr>
              <a:t>3D</a:t>
            </a:r>
            <a:r>
              <a:rPr lang="zh-TW" altLang="en-US" sz="1600" dirty="0" smtClean="0">
                <a:latin typeface="微軟正黑體" panose="020B0604030504040204" pitchFamily="34" charset="-120"/>
                <a:ea typeface="微軟正黑體" panose="020B0604030504040204" pitchFamily="34" charset="-120"/>
              </a:rPr>
              <a:t>模型進行表現</a:t>
            </a:r>
            <a:endParaRPr lang="en-US" altLang="zh-TW" sz="1600" dirty="0" smtClean="0">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sz="1600" dirty="0" smtClean="0">
                <a:solidFill>
                  <a:schemeClr val="tx1">
                    <a:lumMod val="75000"/>
                    <a:lumOff val="25000"/>
                  </a:schemeClr>
                </a:solidFill>
                <a:cs typeface="+mn-ea"/>
                <a:sym typeface="+mn-lt"/>
              </a:rPr>
              <a:t>至今已有大量繪圖軟體能輕鬆製作</a:t>
            </a:r>
            <a:r>
              <a:rPr lang="en-US" altLang="zh-TW" sz="1600" dirty="0" smtClean="0">
                <a:solidFill>
                  <a:schemeClr val="tx1">
                    <a:lumMod val="75000"/>
                    <a:lumOff val="25000"/>
                  </a:schemeClr>
                </a:solidFill>
                <a:cs typeface="+mn-ea"/>
                <a:sym typeface="+mn-lt"/>
              </a:rPr>
              <a:t>3D</a:t>
            </a:r>
            <a:r>
              <a:rPr lang="zh-TW" altLang="en-US" sz="1600" dirty="0" smtClean="0">
                <a:solidFill>
                  <a:schemeClr val="tx1">
                    <a:lumMod val="75000"/>
                    <a:lumOff val="25000"/>
                  </a:schemeClr>
                </a:solidFill>
                <a:cs typeface="+mn-ea"/>
                <a:sym typeface="+mn-lt"/>
              </a:rPr>
              <a:t>模型</a:t>
            </a:r>
            <a:endParaRPr lang="en-US" altLang="zh-TW" sz="1600" dirty="0" smtClean="0">
              <a:solidFill>
                <a:schemeClr val="tx1">
                  <a:lumMod val="75000"/>
                  <a:lumOff val="25000"/>
                </a:schemeClr>
              </a:solidFill>
              <a:cs typeface="+mn-ea"/>
              <a:sym typeface="+mn-lt"/>
            </a:endParaRPr>
          </a:p>
          <a:p>
            <a:pPr marL="285750" indent="-285750">
              <a:lnSpc>
                <a:spcPct val="150000"/>
              </a:lnSpc>
              <a:buFont typeface="Arial" panose="020B0604020202020204" pitchFamily="34" charset="0"/>
              <a:buChar char="•"/>
            </a:pPr>
            <a:r>
              <a:rPr lang="zh-TW" altLang="en-US" sz="1600" dirty="0" smtClean="0">
                <a:solidFill>
                  <a:schemeClr val="tx1">
                    <a:lumMod val="75000"/>
                    <a:lumOff val="25000"/>
                  </a:schemeClr>
                </a:solidFill>
                <a:cs typeface="+mn-ea"/>
                <a:sym typeface="+mn-lt"/>
              </a:rPr>
              <a:t>例如</a:t>
            </a:r>
            <a:r>
              <a:rPr lang="en-US" altLang="zh-TW" sz="1600" dirty="0" smtClean="0">
                <a:solidFill>
                  <a:schemeClr val="tx1">
                    <a:lumMod val="75000"/>
                    <a:lumOff val="25000"/>
                  </a:schemeClr>
                </a:solidFill>
                <a:cs typeface="+mn-ea"/>
                <a:sym typeface="+mn-lt"/>
              </a:rPr>
              <a:t>:</a:t>
            </a:r>
            <a:r>
              <a:rPr lang="en-US" altLang="zh-TW" sz="1600" dirty="0" err="1" smtClean="0">
                <a:solidFill>
                  <a:schemeClr val="tx1">
                    <a:lumMod val="75000"/>
                    <a:lumOff val="25000"/>
                  </a:schemeClr>
                </a:solidFill>
                <a:cs typeface="+mn-ea"/>
                <a:sym typeface="+mn-lt"/>
              </a:rPr>
              <a:t>SketchUp</a:t>
            </a:r>
            <a:r>
              <a:rPr lang="en-US" altLang="zh-TW" sz="1600" dirty="0" smtClean="0">
                <a:solidFill>
                  <a:schemeClr val="tx1">
                    <a:lumMod val="75000"/>
                    <a:lumOff val="25000"/>
                  </a:schemeClr>
                </a:solidFill>
                <a:cs typeface="+mn-ea"/>
                <a:sym typeface="+mn-lt"/>
              </a:rPr>
              <a:t> </a:t>
            </a:r>
            <a:r>
              <a:rPr lang="zh-TW" altLang="en-US" sz="1600" dirty="0" smtClean="0">
                <a:solidFill>
                  <a:schemeClr val="tx1">
                    <a:lumMod val="75000"/>
                    <a:lumOff val="25000"/>
                  </a:schemeClr>
                </a:solidFill>
                <a:cs typeface="+mn-ea"/>
                <a:sym typeface="+mn-lt"/>
              </a:rPr>
              <a:t>、</a:t>
            </a:r>
            <a:r>
              <a:rPr lang="en-US" altLang="zh-TW" sz="1600" dirty="0" smtClean="0">
                <a:solidFill>
                  <a:schemeClr val="tx1">
                    <a:lumMod val="75000"/>
                    <a:lumOff val="25000"/>
                  </a:schemeClr>
                </a:solidFill>
                <a:cs typeface="+mn-ea"/>
                <a:sym typeface="+mn-lt"/>
              </a:rPr>
              <a:t>3Ds</a:t>
            </a:r>
            <a:r>
              <a:rPr lang="en-US" altLang="zh-TW" sz="1600" dirty="0" smtClean="0">
                <a:sym typeface="+mn-lt"/>
              </a:rPr>
              <a:t>Max</a:t>
            </a:r>
            <a:r>
              <a:rPr lang="zh-TW" altLang="en-US" sz="1600" dirty="0" smtClean="0">
                <a:sym typeface="+mn-lt"/>
              </a:rPr>
              <a:t> 等</a:t>
            </a:r>
            <a:endParaRPr lang="zh-CN" altLang="en-US" sz="1600" dirty="0">
              <a:solidFill>
                <a:schemeClr val="tx1">
                  <a:lumMod val="75000"/>
                  <a:lumOff val="25000"/>
                </a:schemeClr>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研究背景</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9618" y="2621584"/>
            <a:ext cx="3415752" cy="1941951"/>
          </a:xfrm>
          <a:prstGeom prst="rect">
            <a:avLst/>
          </a:prstGeom>
        </p:spPr>
      </p:pic>
      <p:sp>
        <p:nvSpPr>
          <p:cNvPr id="7" name="TextBox 13"/>
          <p:cNvSpPr txBox="1"/>
          <p:nvPr/>
        </p:nvSpPr>
        <p:spPr>
          <a:xfrm>
            <a:off x="5773096" y="4732809"/>
            <a:ext cx="2548795" cy="215444"/>
          </a:xfrm>
          <a:prstGeom prst="rect">
            <a:avLst/>
          </a:prstGeom>
          <a:noFill/>
          <a:ln w="9525">
            <a:noFill/>
            <a:miter/>
          </a:ln>
        </p:spPr>
        <p:txBody>
          <a:bodyPr wrap="square" lIns="0" tIns="0" rIns="0" bIns="0">
            <a:spAutoFit/>
          </a:bodyPr>
          <a:lstStyle/>
          <a:p>
            <a:r>
              <a:rPr lang="zh-TW" altLang="en-US" dirty="0" smtClean="0">
                <a:solidFill>
                  <a:schemeClr val="tx1">
                    <a:lumMod val="75000"/>
                    <a:lumOff val="25000"/>
                  </a:schemeClr>
                </a:solidFill>
                <a:cs typeface="+mn-ea"/>
                <a:sym typeface="+mn-lt"/>
              </a:rPr>
              <a:t>為</a:t>
            </a:r>
            <a:r>
              <a:rPr lang="en-US" altLang="zh-TW" dirty="0" err="1" smtClean="0">
                <a:solidFill>
                  <a:schemeClr val="tx1">
                    <a:lumMod val="75000"/>
                    <a:lumOff val="25000"/>
                  </a:schemeClr>
                </a:solidFill>
                <a:cs typeface="+mn-ea"/>
                <a:sym typeface="+mn-lt"/>
              </a:rPr>
              <a:t>SketchUp</a:t>
            </a:r>
            <a:r>
              <a:rPr lang="zh-TW" altLang="en-US" dirty="0" smtClean="0">
                <a:solidFill>
                  <a:schemeClr val="tx1">
                    <a:lumMod val="75000"/>
                    <a:lumOff val="25000"/>
                  </a:schemeClr>
                </a:solidFill>
                <a:cs typeface="+mn-ea"/>
                <a:sym typeface="+mn-lt"/>
              </a:rPr>
              <a:t>所建立的</a:t>
            </a:r>
            <a:r>
              <a:rPr lang="zh-TW" altLang="en-US" dirty="0">
                <a:solidFill>
                  <a:schemeClr val="tx1">
                    <a:lumMod val="75000"/>
                    <a:lumOff val="25000"/>
                  </a:schemeClr>
                </a:solidFill>
                <a:cs typeface="+mn-ea"/>
                <a:sym typeface="+mn-lt"/>
              </a:rPr>
              <a:t>三維</a:t>
            </a:r>
            <a:r>
              <a:rPr lang="zh-TW" altLang="en-US" dirty="0" smtClean="0">
                <a:solidFill>
                  <a:schemeClr val="tx1">
                    <a:lumMod val="75000"/>
                    <a:lumOff val="25000"/>
                  </a:schemeClr>
                </a:solidFill>
                <a:cs typeface="+mn-ea"/>
                <a:sym typeface="+mn-lt"/>
              </a:rPr>
              <a:t>模型</a:t>
            </a:r>
            <a:endParaRPr lang="zh-CN" altLang="en-US" dirty="0">
              <a:solidFill>
                <a:schemeClr val="tx1">
                  <a:lumMod val="75000"/>
                  <a:lumOff val="25000"/>
                </a:schemeClr>
              </a:solidFill>
              <a:cs typeface="+mn-ea"/>
              <a:sym typeface="+mn-lt"/>
            </a:endParaRPr>
          </a:p>
        </p:txBody>
      </p:sp>
      <p:sp>
        <p:nvSpPr>
          <p:cNvPr id="8" name="TextBox 13"/>
          <p:cNvSpPr txBox="1"/>
          <p:nvPr/>
        </p:nvSpPr>
        <p:spPr>
          <a:xfrm>
            <a:off x="871788" y="1124684"/>
            <a:ext cx="2249364"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室內設計的發展</a:t>
            </a:r>
            <a:endParaRPr lang="zh-CN" altLang="en-US" sz="2000" b="1" dirty="0">
              <a:solidFill>
                <a:srgbClr val="1B4367"/>
              </a:solidFill>
              <a:cs typeface="+mn-ea"/>
              <a:sym typeface="+mn-lt"/>
            </a:endParaRPr>
          </a:p>
        </p:txBody>
      </p:sp>
    </p:spTree>
    <p:extLst>
      <p:ext uri="{BB962C8B-B14F-4D97-AF65-F5344CB8AC3E}">
        <p14:creationId xmlns:p14="http://schemas.microsoft.com/office/powerpoint/2010/main" val="1793029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客戶需求</a:t>
            </a:r>
            <a:endParaRPr lang="zh-CN" altLang="en-US" sz="2000" b="1" dirty="0">
              <a:solidFill>
                <a:srgbClr val="1B4367"/>
              </a:solidFill>
              <a:cs typeface="+mn-ea"/>
              <a:sym typeface="+mn-lt"/>
            </a:endParaRPr>
          </a:p>
        </p:txBody>
      </p:sp>
      <p:sp>
        <p:nvSpPr>
          <p:cNvPr id="20494" name="TextBox 13"/>
          <p:cNvSpPr txBox="1"/>
          <p:nvPr/>
        </p:nvSpPr>
        <p:spPr>
          <a:xfrm>
            <a:off x="871788" y="1647998"/>
            <a:ext cx="7162740" cy="246221"/>
          </a:xfrm>
          <a:prstGeom prst="rect">
            <a:avLst/>
          </a:prstGeom>
          <a:noFill/>
          <a:ln w="9525">
            <a:noFill/>
            <a:miter/>
          </a:ln>
        </p:spPr>
        <p:txBody>
          <a:bodyPr wrap="square" lIns="0" tIns="0" rIns="0" bIns="0">
            <a:spAutoFit/>
          </a:bodyPr>
          <a:lstStyle/>
          <a:p>
            <a:r>
              <a:rPr lang="zh-TW" altLang="en-US" sz="1600" dirty="0" smtClean="0"/>
              <a:t>在裝潢前想先預看自己未來房間的樣貌。能夠過</a:t>
            </a:r>
            <a:r>
              <a:rPr lang="en-US" altLang="zh-TW" sz="1600" dirty="0" smtClean="0"/>
              <a:t>3D</a:t>
            </a:r>
            <a:r>
              <a:rPr lang="zh-TW" altLang="en-US" sz="1600" dirty="0" smtClean="0"/>
              <a:t>模型、</a:t>
            </a:r>
            <a:r>
              <a:rPr lang="en-US" altLang="zh-TW" sz="1600" dirty="0" smtClean="0"/>
              <a:t>3D</a:t>
            </a:r>
            <a:r>
              <a:rPr lang="zh-TW" altLang="en-US" sz="1600" dirty="0" smtClean="0"/>
              <a:t>擬真圖</a:t>
            </a:r>
            <a:endParaRPr lang="zh-TW" altLang="zh-TW" sz="1600" dirty="0"/>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7" name="TextBox 13"/>
          <p:cNvSpPr txBox="1"/>
          <p:nvPr/>
        </p:nvSpPr>
        <p:spPr>
          <a:xfrm>
            <a:off x="871788" y="2401210"/>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FF0000"/>
                </a:solidFill>
                <a:cs typeface="+mn-ea"/>
                <a:sym typeface="+mn-lt"/>
              </a:rPr>
              <a:t>存在問題</a:t>
            </a:r>
            <a:endParaRPr lang="zh-CN" altLang="en-US" sz="2000" b="1" dirty="0">
              <a:solidFill>
                <a:srgbClr val="FF0000"/>
              </a:solidFill>
              <a:cs typeface="+mn-ea"/>
              <a:sym typeface="+mn-lt"/>
            </a:endParaRPr>
          </a:p>
        </p:txBody>
      </p:sp>
      <p:sp>
        <p:nvSpPr>
          <p:cNvPr id="8" name="TextBox 13"/>
          <p:cNvSpPr txBox="1"/>
          <p:nvPr/>
        </p:nvSpPr>
        <p:spPr>
          <a:xfrm>
            <a:off x="871788" y="2924524"/>
            <a:ext cx="7162740" cy="738664"/>
          </a:xfrm>
          <a:prstGeom prst="rect">
            <a:avLst/>
          </a:prstGeom>
          <a:noFill/>
          <a:ln w="9525">
            <a:noFill/>
            <a:miter/>
          </a:ln>
        </p:spPr>
        <p:txBody>
          <a:bodyPr wrap="square" lIns="0" tIns="0" rIns="0" bIns="0">
            <a:spAutoFit/>
          </a:bodyPr>
          <a:lstStyle/>
          <a:p>
            <a:pPr marL="342900" indent="-342900">
              <a:lnSpc>
                <a:spcPct val="150000"/>
              </a:lnSpc>
              <a:buFont typeface="+mj-lt"/>
              <a:buAutoNum type="arabicPeriod"/>
            </a:pPr>
            <a:r>
              <a:rPr lang="zh-TW" altLang="en-US" sz="1600" dirty="0" smtClean="0"/>
              <a:t>僅能透過</a:t>
            </a:r>
            <a:r>
              <a:rPr lang="en-US" altLang="zh-TW" sz="1600" dirty="0" smtClean="0"/>
              <a:t>3D</a:t>
            </a:r>
            <a:r>
              <a:rPr lang="zh-TW" altLang="en-US" sz="1600" dirty="0"/>
              <a:t>模型</a:t>
            </a:r>
            <a:r>
              <a:rPr lang="zh-TW" altLang="en-US" sz="1600" dirty="0" smtClean="0"/>
              <a:t>、</a:t>
            </a:r>
            <a:r>
              <a:rPr lang="en-US" altLang="zh-TW" sz="1600" dirty="0" smtClean="0"/>
              <a:t>3D</a:t>
            </a:r>
            <a:r>
              <a:rPr lang="zh-TW" altLang="en-US" sz="1600" dirty="0" smtClean="0"/>
              <a:t>擬真圖</a:t>
            </a:r>
            <a:endParaRPr lang="en-US" altLang="zh-TW" sz="1600" dirty="0" smtClean="0"/>
          </a:p>
          <a:p>
            <a:pPr marL="342900" indent="-342900">
              <a:lnSpc>
                <a:spcPct val="150000"/>
              </a:lnSpc>
              <a:buFont typeface="+mj-lt"/>
              <a:buAutoNum type="arabicPeriod"/>
            </a:pPr>
            <a:r>
              <a:rPr lang="en-US" altLang="zh-TW" sz="1600" dirty="0" smtClean="0"/>
              <a:t>3D</a:t>
            </a:r>
            <a:r>
              <a:rPr lang="zh-TW" altLang="en-US" sz="1600" dirty="0" smtClean="0"/>
              <a:t>擬真圖渲染須調整參數、燈光，需大量時間及技術要求</a:t>
            </a:r>
            <a:endParaRPr lang="zh-TW" altLang="zh-TW" sz="1600" dirty="0"/>
          </a:p>
        </p:txBody>
      </p:sp>
    </p:spTree>
    <p:extLst>
      <p:ext uri="{BB962C8B-B14F-4D97-AF65-F5344CB8AC3E}">
        <p14:creationId xmlns:p14="http://schemas.microsoft.com/office/powerpoint/2010/main" val="1555907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人工智慧的發展</a:t>
            </a:r>
            <a:endParaRPr lang="zh-CN" altLang="en-US" sz="2000" b="1" dirty="0">
              <a:solidFill>
                <a:srgbClr val="1B4367"/>
              </a:solidFill>
              <a:cs typeface="+mn-ea"/>
              <a:sym typeface="+mn-lt"/>
            </a:endParaRPr>
          </a:p>
        </p:txBody>
      </p:sp>
      <p:sp>
        <p:nvSpPr>
          <p:cNvPr id="20494" name="TextBox 13"/>
          <p:cNvSpPr txBox="1"/>
          <p:nvPr/>
        </p:nvSpPr>
        <p:spPr>
          <a:xfrm>
            <a:off x="871788" y="1708829"/>
            <a:ext cx="7162740" cy="738664"/>
          </a:xfrm>
          <a:prstGeom prst="rect">
            <a:avLst/>
          </a:prstGeom>
          <a:noFill/>
          <a:ln w="9525">
            <a:noFill/>
            <a:miter/>
          </a:ln>
        </p:spPr>
        <p:txBody>
          <a:bodyPr wrap="square" lIns="0" tIns="0" rIns="0" bIns="0">
            <a:spAutoFit/>
          </a:bodyPr>
          <a:lstStyle/>
          <a:p>
            <a:r>
              <a:rPr lang="zh-TW" altLang="en-US" sz="1600" dirty="0" smtClean="0"/>
              <a:t>使用</a:t>
            </a:r>
            <a:r>
              <a:rPr lang="zh-TW" altLang="en-US" sz="1600" dirty="0"/>
              <a:t>生成對抗網路</a:t>
            </a:r>
            <a:r>
              <a:rPr lang="zh-TW" altLang="en-US" sz="1600" dirty="0" smtClean="0"/>
              <a:t>將</a:t>
            </a:r>
            <a:r>
              <a:rPr lang="zh-TW" altLang="zh-TW" sz="1600" dirty="0" smtClean="0"/>
              <a:t>三</a:t>
            </a:r>
            <a:r>
              <a:rPr lang="zh-TW" altLang="zh-TW" sz="1600" dirty="0"/>
              <a:t>維立面圖像轉換</a:t>
            </a:r>
            <a:r>
              <a:rPr lang="zh-TW" altLang="zh-TW" sz="1600" dirty="0" smtClean="0"/>
              <a:t>為照片</a:t>
            </a:r>
            <a:endParaRPr lang="en-US" altLang="zh-TW" sz="1600" dirty="0" smtClean="0"/>
          </a:p>
          <a:p>
            <a:endParaRPr lang="en-US" altLang="zh-TW" sz="1600" dirty="0" smtClean="0"/>
          </a:p>
          <a:p>
            <a:r>
              <a:rPr lang="zh-TW" altLang="en-US" sz="1600" b="1" dirty="0">
                <a:solidFill>
                  <a:srgbClr val="FF0000"/>
                </a:solidFill>
                <a:latin typeface="微軟正黑體" panose="020B0604030504040204" pitchFamily="34" charset="-120"/>
                <a:ea typeface="微軟正黑體" panose="020B0604030504040204" pitchFamily="34" charset="-120"/>
              </a:rPr>
              <a:t>市面上卻鮮少有對室內設計進行的研究</a:t>
            </a:r>
            <a:endParaRPr lang="zh-TW" altLang="zh-TW" sz="1600" b="1" dirty="0">
              <a:solidFill>
                <a:srgbClr val="FF0000"/>
              </a:solidFill>
              <a:latin typeface="微軟正黑體" panose="020B0604030504040204" pitchFamily="34" charset="-120"/>
              <a:ea typeface="微軟正黑體" panose="020B0604030504040204" pitchFamily="34" charset="-120"/>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7" name="Picture 2" descr="16402013097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0453" y="2638775"/>
            <a:ext cx="5273675"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6929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6" y="2417583"/>
            <a:ext cx="4757225"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訓練前進行語義分割</a:t>
            </a:r>
            <a:endParaRPr lang="zh-CN" altLang="en-US" sz="2000" b="1" dirty="0">
              <a:solidFill>
                <a:srgbClr val="1B4367"/>
              </a:solidFill>
              <a:cs typeface="+mn-ea"/>
              <a:sym typeface="+mn-lt"/>
            </a:endParaRPr>
          </a:p>
        </p:txBody>
      </p:sp>
      <p:sp>
        <p:nvSpPr>
          <p:cNvPr id="20494" name="TextBox 13"/>
          <p:cNvSpPr txBox="1"/>
          <p:nvPr/>
        </p:nvSpPr>
        <p:spPr>
          <a:xfrm>
            <a:off x="871787" y="2818977"/>
            <a:ext cx="7162740" cy="246221"/>
          </a:xfrm>
          <a:prstGeom prst="rect">
            <a:avLst/>
          </a:prstGeom>
          <a:noFill/>
          <a:ln w="9525">
            <a:noFill/>
            <a:miter/>
          </a:ln>
        </p:spPr>
        <p:txBody>
          <a:bodyPr wrap="square" lIns="0" tIns="0" rIns="0" bIns="0">
            <a:spAutoFit/>
          </a:bodyPr>
          <a:lstStyle/>
          <a:p>
            <a:r>
              <a:rPr lang="zh-TW" altLang="en-US" sz="1600" dirty="0" smtClean="0"/>
              <a:t>室內房間會存在許多</a:t>
            </a:r>
            <a:r>
              <a:rPr lang="zh-TW" altLang="en-US" sz="1600" dirty="0"/>
              <a:t>傢俱</a:t>
            </a:r>
            <a:r>
              <a:rPr lang="zh-TW" altLang="en-US" sz="1600" dirty="0" smtClean="0"/>
              <a:t>輪廓，透過語義分割抓取前景一同訓練避免細節的丟失</a:t>
            </a:r>
            <a:endParaRPr lang="zh-TW" altLang="zh-TW" sz="1600" dirty="0"/>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a:t>
            </a:r>
            <a:r>
              <a:rPr lang="zh-TW" altLang="en-US" sz="1700" b="1" dirty="0">
                <a:solidFill>
                  <a:srgbClr val="1B4367"/>
                </a:solidFill>
                <a:cs typeface="+mn-ea"/>
                <a:sym typeface="+mn-lt"/>
              </a:rPr>
              <a:t>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9" name="TextBox 13"/>
          <p:cNvSpPr txBox="1"/>
          <p:nvPr/>
        </p:nvSpPr>
        <p:spPr>
          <a:xfrm>
            <a:off x="871787" y="1231932"/>
            <a:ext cx="4757225"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於</a:t>
            </a:r>
            <a:r>
              <a:rPr lang="zh-TW" altLang="en-US" sz="2000" b="1" dirty="0">
                <a:solidFill>
                  <a:srgbClr val="1B4367"/>
                </a:solidFill>
                <a:cs typeface="+mn-ea"/>
                <a:sym typeface="+mn-lt"/>
              </a:rPr>
              <a:t>生成對抗網路</a:t>
            </a:r>
            <a:r>
              <a:rPr lang="zh-TW" altLang="en-US" sz="2000" b="1" dirty="0" smtClean="0">
                <a:solidFill>
                  <a:srgbClr val="1B4367"/>
                </a:solidFill>
                <a:cs typeface="+mn-ea"/>
                <a:sym typeface="+mn-lt"/>
              </a:rPr>
              <a:t>中加入影像濾波層</a:t>
            </a:r>
            <a:endParaRPr lang="zh-CN" altLang="en-US" sz="2000" b="1" dirty="0">
              <a:solidFill>
                <a:srgbClr val="1B4367"/>
              </a:solidFill>
              <a:cs typeface="+mn-ea"/>
              <a:sym typeface="+mn-lt"/>
            </a:endParaRPr>
          </a:p>
        </p:txBody>
      </p:sp>
      <p:sp>
        <p:nvSpPr>
          <p:cNvPr id="10" name="TextBox 13"/>
          <p:cNvSpPr txBox="1"/>
          <p:nvPr/>
        </p:nvSpPr>
        <p:spPr>
          <a:xfrm>
            <a:off x="871788" y="1633326"/>
            <a:ext cx="7162740" cy="492443"/>
          </a:xfrm>
          <a:prstGeom prst="rect">
            <a:avLst/>
          </a:prstGeom>
          <a:noFill/>
          <a:ln w="9525">
            <a:noFill/>
            <a:miter/>
          </a:ln>
        </p:spPr>
        <p:txBody>
          <a:bodyPr wrap="square" lIns="0" tIns="0" rIns="0" bIns="0">
            <a:spAutoFit/>
          </a:bodyPr>
          <a:lstStyle/>
          <a:p>
            <a:r>
              <a:rPr lang="zh-TW" altLang="en-US" sz="1600" dirty="0" smtClean="0"/>
              <a:t>影像濾波層</a:t>
            </a:r>
            <a:r>
              <a:rPr lang="en-US" altLang="zh-TW" sz="1600" dirty="0" smtClean="0"/>
              <a:t>(</a:t>
            </a:r>
            <a:r>
              <a:rPr lang="en-US" altLang="zh-TW" sz="1600" dirty="0"/>
              <a:t>Guided Image Filter</a:t>
            </a:r>
            <a:r>
              <a:rPr lang="en-US" altLang="zh-TW" sz="1600" dirty="0" smtClean="0"/>
              <a:t>)</a:t>
            </a:r>
            <a:r>
              <a:rPr lang="zh-TW" altLang="en-US" sz="1600" dirty="0" smtClean="0"/>
              <a:t>能夠強化物體輪廓，保持物體結構，達到增強細節的效果</a:t>
            </a:r>
            <a:endParaRPr lang="zh-TW" altLang="zh-TW" sz="1600" dirty="0"/>
          </a:p>
        </p:txBody>
      </p:sp>
    </p:spTree>
    <p:extLst>
      <p:ext uri="{BB962C8B-B14F-4D97-AF65-F5344CB8AC3E}">
        <p14:creationId xmlns:p14="http://schemas.microsoft.com/office/powerpoint/2010/main" val="3522396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研究目的</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8" name="TextBox 13"/>
          <p:cNvSpPr txBox="1"/>
          <p:nvPr/>
        </p:nvSpPr>
        <p:spPr>
          <a:xfrm>
            <a:off x="774479" y="1256218"/>
            <a:ext cx="7784306" cy="923330"/>
          </a:xfrm>
          <a:prstGeom prst="rect">
            <a:avLst/>
          </a:prstGeom>
          <a:noFill/>
          <a:ln w="9525">
            <a:noFill/>
            <a:miter/>
          </a:ln>
        </p:spPr>
        <p:txBody>
          <a:bodyPr wrap="square" lIns="0" tIns="0" rIns="0" bIns="0">
            <a:spAutoFit/>
          </a:bodyPr>
          <a:lstStyle/>
          <a:p>
            <a:r>
              <a:rPr lang="zh-TW" altLang="zh-TW" sz="2000" dirty="0"/>
              <a:t>最後希望透過本研究訓練出來的模型，能夠快速地將三維模型轉換為真實照片，解決時間、技術以及金錢問題以滿足客戶需求，讓沒有設計能力的人也能得到所需的照片。</a:t>
            </a:r>
          </a:p>
        </p:txBody>
      </p:sp>
      <p:grpSp>
        <p:nvGrpSpPr>
          <p:cNvPr id="2" name="群組 1"/>
          <p:cNvGrpSpPr/>
          <p:nvPr/>
        </p:nvGrpSpPr>
        <p:grpSpPr>
          <a:xfrm>
            <a:off x="929456" y="2493122"/>
            <a:ext cx="6629025" cy="1861292"/>
            <a:chOff x="426116" y="2407641"/>
            <a:chExt cx="8503653" cy="2232000"/>
          </a:xfrm>
        </p:grpSpPr>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116" y="2407641"/>
              <a:ext cx="4085036" cy="2231391"/>
            </a:xfrm>
            <a:prstGeom prst="rect">
              <a:avLst/>
            </a:prstGeom>
          </p:spPr>
        </p:pic>
        <p:pic>
          <p:nvPicPr>
            <p:cNvPr id="6" name="圖片 5"/>
            <p:cNvPicPr>
              <a:picLocks/>
            </p:cNvPicPr>
            <p:nvPr/>
          </p:nvPicPr>
          <p:blipFill>
            <a:blip r:embed="rId4">
              <a:extLst>
                <a:ext uri="{28A0092B-C50C-407E-A947-70E740481C1C}">
                  <a14:useLocalDpi xmlns:a14="http://schemas.microsoft.com/office/drawing/2010/main" val="0"/>
                </a:ext>
              </a:extLst>
            </a:blip>
            <a:stretch>
              <a:fillRect/>
            </a:stretch>
          </p:blipFill>
          <p:spPr>
            <a:xfrm>
              <a:off x="4843769" y="2407641"/>
              <a:ext cx="4086000" cy="2232000"/>
            </a:xfrm>
            <a:prstGeom prst="rect">
              <a:avLst/>
            </a:prstGeom>
          </p:spPr>
        </p:pic>
      </p:grpSp>
      <p:sp>
        <p:nvSpPr>
          <p:cNvPr id="9" name="TextBox 13"/>
          <p:cNvSpPr txBox="1"/>
          <p:nvPr/>
        </p:nvSpPr>
        <p:spPr>
          <a:xfrm>
            <a:off x="1014607" y="4544369"/>
            <a:ext cx="7162740" cy="246221"/>
          </a:xfrm>
          <a:prstGeom prst="rect">
            <a:avLst/>
          </a:prstGeom>
          <a:noFill/>
          <a:ln w="9525">
            <a:noFill/>
            <a:miter/>
          </a:ln>
        </p:spPr>
        <p:txBody>
          <a:bodyPr wrap="square" lIns="0" tIns="0" rIns="0" bIns="0">
            <a:spAutoFit/>
          </a:bodyPr>
          <a:lstStyle/>
          <a:p>
            <a:r>
              <a:rPr lang="zh-TW" altLang="en-US" sz="1600" dirty="0"/>
              <a:t>三維</a:t>
            </a:r>
            <a:r>
              <a:rPr lang="zh-TW" altLang="en-US" sz="1600" dirty="0" smtClean="0"/>
              <a:t>模型</a:t>
            </a:r>
            <a:r>
              <a:rPr lang="en-US" altLang="zh-TW" sz="1600" dirty="0" smtClean="0"/>
              <a:t>(</a:t>
            </a:r>
            <a:r>
              <a:rPr lang="zh-TW" altLang="en-US" sz="1600" dirty="0" smtClean="0"/>
              <a:t>左</a:t>
            </a:r>
            <a:r>
              <a:rPr lang="en-US" altLang="zh-TW" sz="1600" dirty="0" smtClean="0"/>
              <a:t>)</a:t>
            </a:r>
            <a:r>
              <a:rPr lang="zh-TW" altLang="en-US" sz="1600" dirty="0" smtClean="0"/>
              <a:t>，真實照片</a:t>
            </a:r>
            <a:r>
              <a:rPr lang="en-US" altLang="zh-TW" sz="1600" dirty="0" smtClean="0"/>
              <a:t>(</a:t>
            </a:r>
            <a:r>
              <a:rPr lang="zh-TW" altLang="en-US" sz="1600" smtClean="0"/>
              <a:t>右</a:t>
            </a:r>
            <a:r>
              <a:rPr lang="en-US" altLang="zh-TW" sz="1600" smtClean="0"/>
              <a:t>)</a:t>
            </a:r>
            <a:endParaRPr lang="zh-TW" altLang="zh-TW" sz="1600" dirty="0"/>
          </a:p>
        </p:txBody>
      </p:sp>
    </p:spTree>
    <p:extLst>
      <p:ext uri="{BB962C8B-B14F-4D97-AF65-F5344CB8AC3E}">
        <p14:creationId xmlns:p14="http://schemas.microsoft.com/office/powerpoint/2010/main" val="534954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3653</TotalTime>
  <Words>6851</Words>
  <Application>Microsoft Office PowerPoint</Application>
  <PresentationFormat>如螢幕大小 (16:9)</PresentationFormat>
  <Paragraphs>374</Paragraphs>
  <Slides>48</Slides>
  <Notes>48</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48</vt:i4>
      </vt:variant>
    </vt:vector>
  </HeadingPairs>
  <TitlesOfParts>
    <vt:vector size="59" baseType="lpstr">
      <vt:lpstr>FZZhengHeiS-DB-GB</vt:lpstr>
      <vt:lpstr>微软雅黑</vt:lpstr>
      <vt:lpstr>宋体</vt:lpstr>
      <vt:lpstr>微軟正黑體</vt:lpstr>
      <vt:lpstr>新細明體</vt:lpstr>
      <vt:lpstr>標楷體</vt:lpstr>
      <vt:lpstr>Arial</vt:lpstr>
      <vt:lpstr>Calibri</vt:lpstr>
      <vt:lpstr>Times New Roman</vt:lpstr>
      <vt:lpstr>Wingdings</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Microsoft 帳戶</cp:lastModifiedBy>
  <cp:revision>660</cp:revision>
  <dcterms:created xsi:type="dcterms:W3CDTF">2016-05-20T12:59:00Z</dcterms:created>
  <dcterms:modified xsi:type="dcterms:W3CDTF">2022-01-11T03:52:46Z</dcterms:modified>
  <cp:category/>
  <cp:contentStatus>ytfcells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