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9" r:id="rId3"/>
    <p:sldId id="284" r:id="rId4"/>
    <p:sldId id="290" r:id="rId5"/>
    <p:sldId id="291" r:id="rId6"/>
    <p:sldId id="296" r:id="rId7"/>
    <p:sldId id="295" r:id="rId8"/>
    <p:sldId id="409" r:id="rId9"/>
    <p:sldId id="301" r:id="rId10"/>
    <p:sldId id="408" r:id="rId11"/>
    <p:sldId id="303" r:id="rId12"/>
    <p:sldId id="285" r:id="rId13"/>
    <p:sldId id="406" r:id="rId14"/>
    <p:sldId id="410" r:id="rId15"/>
    <p:sldId id="372" r:id="rId16"/>
    <p:sldId id="373" r:id="rId17"/>
    <p:sldId id="374" r:id="rId18"/>
    <p:sldId id="376" r:id="rId19"/>
    <p:sldId id="405" r:id="rId20"/>
    <p:sldId id="375" r:id="rId21"/>
    <p:sldId id="377" r:id="rId22"/>
    <p:sldId id="378" r:id="rId23"/>
    <p:sldId id="379" r:id="rId24"/>
    <p:sldId id="380" r:id="rId25"/>
    <p:sldId id="381" r:id="rId26"/>
    <p:sldId id="382" r:id="rId27"/>
    <p:sldId id="383" r:id="rId28"/>
    <p:sldId id="388" r:id="rId29"/>
    <p:sldId id="385" r:id="rId30"/>
    <p:sldId id="384" r:id="rId31"/>
    <p:sldId id="387" r:id="rId32"/>
    <p:sldId id="386" r:id="rId33"/>
    <p:sldId id="369" r:id="rId34"/>
    <p:sldId id="391" r:id="rId35"/>
    <p:sldId id="392" r:id="rId36"/>
    <p:sldId id="393" r:id="rId37"/>
    <p:sldId id="394" r:id="rId38"/>
    <p:sldId id="395" r:id="rId39"/>
    <p:sldId id="396" r:id="rId40"/>
    <p:sldId id="397" r:id="rId41"/>
    <p:sldId id="407" r:id="rId42"/>
    <p:sldId id="404" r:id="rId43"/>
    <p:sldId id="356" r:id="rId44"/>
    <p:sldId id="398" r:id="rId45"/>
    <p:sldId id="399" r:id="rId46"/>
    <p:sldId id="400" r:id="rId47"/>
    <p:sldId id="401" r:id="rId48"/>
    <p:sldId id="402" r:id="rId49"/>
    <p:sldId id="403" r:id="rId50"/>
    <p:sldId id="288" r:id="rId5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再來是我的研究目的，我會以生成對抗網路為基底，加入語義分割與影像濾波層，來研究在生成對抗網路加上這兩項技術是否對產生圖片會有更好的效果。</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最後</a:t>
            </a:r>
            <a:r>
              <a:rPr lang="zh-TW" altLang="zh-TW" sz="900" kern="1200" dirty="0" smtClean="0">
                <a:solidFill>
                  <a:schemeClr val="tx1"/>
                </a:solidFill>
                <a:effectLst/>
                <a:latin typeface="+mn-lt"/>
                <a:ea typeface="+mn-ea"/>
                <a:cs typeface="+mn-cs"/>
              </a:rPr>
              <a:t>希望透過本研究訓練出來的模型，能夠快速地將三維模型轉換為真實照片，解決時間、技術以及金錢問題以滿足客戶需求，讓沒有設計能力的人也能得到所需的</a:t>
            </a:r>
            <a:r>
              <a:rPr lang="zh-TW" altLang="zh-TW" sz="900" kern="1200" dirty="0" smtClean="0">
                <a:solidFill>
                  <a:schemeClr val="tx1"/>
                </a:solidFill>
                <a:effectLst/>
                <a:latin typeface="+mn-lt"/>
                <a:ea typeface="+mn-ea"/>
                <a:cs typeface="+mn-cs"/>
              </a:rPr>
              <a:t>照片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marL="0" marR="0" lvl="0" indent="0" algn="l" defTabSz="685800" rtl="0" eaLnBrk="1" fontAlgn="auto" latinLnBrk="0" hangingPunct="1">
              <a:lnSpc>
                <a:spcPct val="150000"/>
              </a:lnSpc>
              <a:spcBef>
                <a:spcPts val="0"/>
              </a:spcBef>
              <a:spcAft>
                <a:spcPts val="0"/>
              </a:spcAft>
              <a:buClrTx/>
              <a:buSzTx/>
              <a:buFontTx/>
              <a:buNone/>
              <a:tabLst/>
              <a:defRPr/>
            </a:pPr>
            <a:r>
              <a:rPr lang="en-US" altLang="zh-TW" sz="900" dirty="0" smtClean="0"/>
              <a:t>C</a:t>
            </a:r>
            <a:r>
              <a:rPr lang="en-US" altLang="zh-TW" sz="900" dirty="0" smtClean="0"/>
              <a:t>.</a:t>
            </a:r>
            <a:r>
              <a:rPr lang="zh-TW" altLang="en-US" sz="900" dirty="0" smtClean="0"/>
              <a:t>使用生成對抗網路將室內設計三維模型轉換為真實照片是否有好的效果</a:t>
            </a:r>
            <a:endParaRPr lang="en-US" altLang="zh-TW" sz="900" dirty="0" smtClean="0"/>
          </a:p>
          <a:p>
            <a:pPr>
              <a:lnSpc>
                <a:spcPct val="150000"/>
              </a:lnSpc>
            </a:pP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Ø"/>
            </a:pPr>
            <a:r>
              <a:rPr lang="zh-TW" altLang="en-US" dirty="0" smtClean="0"/>
              <a:t>卷積是一種數學運算，可以對資料做特徵的萃取，增加資料的特徵，萃取出來的特徵再傳送到下一層卷積做特徵萃取，通常對圖片的應用會有良好的效果</a:t>
            </a:r>
            <a:endParaRPr lang="en-US" altLang="zh-TW" dirty="0" smtClean="0"/>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dirty="0" smtClean="0"/>
              <a:t>卷積網路包括卷積層與池化層，卷積層擁有一個卷積過濾器，他是一個二維矩陣，對圖片由左至右、由上到下進行掃描，對圖片進行像素乘法，並加總其結果，當影像過濾的那部份很接近過濾器時，輸出就會是較大的正值，就會將此特徵萃取出來</a:t>
            </a:r>
            <a:endParaRPr lang="en-US" altLang="zh-TW" dirty="0" smtClean="0"/>
          </a:p>
          <a:p>
            <a:pPr marL="285750" indent="-285750">
              <a:buFont typeface="Wingdings" panose="05000000000000000000" pitchFamily="2" charset="2"/>
              <a:buChar char="Ø"/>
            </a:pPr>
            <a:r>
              <a:rPr lang="zh-TW" altLang="en-US" dirty="0" smtClean="0"/>
              <a:t>由於卷積會將整張圖片掃過一遍並對每格像素進行計算，但此方式會造成計算耗 能消耗過大，為了解決此問題也因此有池化層的出現。</a:t>
            </a:r>
            <a:r>
              <a:rPr lang="zh-TW" altLang="en-US" dirty="0" smtClean="0"/>
              <a:t>池化層 </a:t>
            </a:r>
            <a:r>
              <a:rPr lang="en-US" altLang="zh-TW" dirty="0" smtClean="0"/>
              <a:t>:</a:t>
            </a:r>
            <a:r>
              <a:rPr lang="zh-TW" altLang="en-US" dirty="0" smtClean="0"/>
              <a:t> 降低計算耗能，縮小圖片維度</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1410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r>
              <a:rPr lang="zh-TW" altLang="zh-TW" sz="900" kern="1200" dirty="0" smtClean="0">
                <a:solidFill>
                  <a:schemeClr val="tx1"/>
                </a:solidFill>
                <a:effectLst/>
                <a:latin typeface="+mn-lt"/>
                <a:ea typeface="+mn-ea"/>
                <a:cs typeface="+mn-cs"/>
              </a:rPr>
              <a:t>。</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傳統的生成對抗網路在生成器訓練之前，會使用事前機率分布，隨機的挑選數據 分布輸入至生成器中，再進行與判別器的相互競爭最終生成出接近真實世界的數據。 此方式雖能生成出接近真實世界的圖片，但也存在著某些問題，因為數列都是隨機取 樣的，我們不能控制它要生成出哪種圖片，</a:t>
            </a:r>
            <a:r>
              <a:rPr lang="en-US" altLang="zh-TW" dirty="0" smtClean="0"/>
              <a:t>GAN </a:t>
            </a:r>
            <a:r>
              <a:rPr lang="zh-TW" altLang="en-US" dirty="0" smtClean="0"/>
              <a:t>只在乎生成出來的圖片與真實圖片相 近與否，無法限制出生成後為哪種圖片。 </a:t>
            </a:r>
            <a:endParaRPr lang="en-US" altLang="zh-TW" dirty="0" smtClean="0"/>
          </a:p>
          <a:p>
            <a:r>
              <a:rPr lang="zh-TW" altLang="en-US" dirty="0" smtClean="0"/>
              <a:t>為了改善此缺點，條件式生成對抗網路</a:t>
            </a:r>
            <a:r>
              <a:rPr lang="en-US" altLang="zh-TW" dirty="0" smtClean="0"/>
              <a:t>(conditional GAN)</a:t>
            </a:r>
            <a:r>
              <a:rPr lang="zh-TW" altLang="en-US" dirty="0" smtClean="0"/>
              <a:t>便誕生出來了</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dirty="0" smtClean="0"/>
              <a:t>近年來生成對抗網路加上引導影像濾波器也有不錯的應用，如 </a:t>
            </a:r>
            <a:r>
              <a:rPr lang="en-US" altLang="zh-TW" dirty="0" err="1" smtClean="0"/>
              <a:t>Qirong</a:t>
            </a:r>
            <a:r>
              <a:rPr lang="en-US" altLang="zh-TW" dirty="0" smtClean="0"/>
              <a:t> et al.(2020) </a:t>
            </a:r>
            <a:r>
              <a:rPr lang="zh-TW" altLang="en-US" dirty="0" smtClean="0"/>
              <a:t>提出的具有引導影像濾波器的 </a:t>
            </a:r>
            <a:r>
              <a:rPr lang="en-US" altLang="zh-TW" dirty="0" smtClean="0"/>
              <a:t>pix2pix </a:t>
            </a:r>
            <a:r>
              <a:rPr lang="zh-TW" altLang="en-US" dirty="0" smtClean="0"/>
              <a:t>去霧網路</a:t>
            </a:r>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效果最好。由此可知引導影像濾波器對模糊圖片的處理效果非常好，因此此研究將對室內設計照片進行影像濾波的處理。</a:t>
            </a:r>
            <a:endPar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將蒐集後的照片進行語義分割的處理，</a:t>
            </a:r>
            <a:r>
              <a:rPr lang="zh-TW" altLang="zh-TW" sz="900" kern="1200" dirty="0" smtClean="0">
                <a:solidFill>
                  <a:schemeClr val="tx1"/>
                </a:solidFill>
                <a:effectLst/>
                <a:latin typeface="+mn-lt"/>
                <a:ea typeface="+mn-ea"/>
                <a:cs typeface="+mn-cs"/>
              </a:rPr>
              <a:t>語義</a:t>
            </a:r>
            <a:r>
              <a:rPr lang="zh-TW" altLang="zh-TW" sz="900" kern="1200" dirty="0" smtClean="0">
                <a:solidFill>
                  <a:schemeClr val="tx1"/>
                </a:solidFill>
                <a:effectLst/>
                <a:latin typeface="+mn-lt"/>
                <a:ea typeface="+mn-ea"/>
                <a:cs typeface="+mn-cs"/>
              </a:rPr>
              <a:t>分割為增強資料及強化細節的運用</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再將處理完的照片丟入模型進行圖像轉換，圖像</a:t>
            </a:r>
            <a:r>
              <a:rPr lang="zh-TW" altLang="en-US" sz="900" kern="1200" dirty="0" smtClean="0">
                <a:solidFill>
                  <a:schemeClr val="tx1"/>
                </a:solidFill>
                <a:effectLst/>
                <a:latin typeface="+mn-lt"/>
                <a:ea typeface="+mn-ea"/>
                <a:cs typeface="+mn-cs"/>
              </a:rPr>
              <a:t>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a:t>
            </a:r>
            <a:r>
              <a:rPr lang="zh-TW" altLang="zh-TW" sz="900" kern="1200" dirty="0" smtClean="0">
                <a:solidFill>
                  <a:schemeClr val="tx1"/>
                </a:solidFill>
                <a:effectLst/>
                <a:latin typeface="+mn-lt"/>
                <a:ea typeface="+mn-ea"/>
                <a:cs typeface="+mn-cs"/>
              </a:rPr>
              <a:t>層</a:t>
            </a:r>
            <a:r>
              <a:rPr lang="zh-TW" altLang="en-US" sz="900" kern="1200" dirty="0" smtClean="0">
                <a:solidFill>
                  <a:schemeClr val="tx1"/>
                </a:solidFill>
                <a:effectLst/>
                <a:latin typeface="+mn-lt"/>
                <a:ea typeface="+mn-ea"/>
                <a:cs typeface="+mn-cs"/>
              </a:rPr>
              <a:t>，最後在進行模型評估，與其他相似的模型進行比較。</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a:t>
            </a:r>
            <a:r>
              <a:rPr lang="zh-TW" altLang="en-US" sz="900" dirty="0" smtClean="0">
                <a:latin typeface="+mn-ea"/>
              </a:rPr>
              <a:t>輸出</a:t>
            </a:r>
            <a:endParaRPr lang="en-US" altLang="zh-TW"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dirty="0" smtClean="0"/>
              <a:t>引導影像濾波層參數將</a:t>
            </a:r>
            <a:r>
              <a:rPr lang="zh-TW" altLang="zh-TW" sz="900" dirty="0" smtClean="0"/>
              <a:t>參考</a:t>
            </a:r>
            <a:r>
              <a:rPr lang="en-US" altLang="zh-TW" sz="900" dirty="0" err="1" smtClean="0"/>
              <a:t>Qirong</a:t>
            </a:r>
            <a:r>
              <a:rPr lang="en-US" altLang="zh-TW" sz="900" dirty="0" smtClean="0"/>
              <a:t> Bu(2020)</a:t>
            </a:r>
            <a:r>
              <a:rPr lang="zh-TW" altLang="zh-TW" sz="900" dirty="0" smtClean="0"/>
              <a:t> </a:t>
            </a:r>
            <a:r>
              <a:rPr lang="zh-TW" altLang="en-US" sz="900" dirty="0" smtClean="0"/>
              <a:t>的去霧網路作為參考</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en-US"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4</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6</a:t>
            </a:r>
            <a:r>
              <a:rPr lang="zh-TW" altLang="en-US" sz="900" kern="1200" dirty="0" smtClean="0">
                <a:solidFill>
                  <a:schemeClr val="tx1"/>
                </a:solidFill>
                <a:effectLst/>
                <a:latin typeface="+mn-lt"/>
                <a:ea typeface="+mn-ea"/>
                <a:cs typeface="+mn-cs"/>
              </a:rPr>
              <a:t>進行訓練，</a:t>
            </a:r>
            <a:r>
              <a:rPr lang="zh-TW" altLang="en-US" sz="900" kern="1200" dirty="0" smtClean="0">
                <a:solidFill>
                  <a:schemeClr val="tx1"/>
                </a:solidFill>
                <a:effectLst/>
                <a:latin typeface="+mn-lt"/>
                <a:ea typeface="+mn-ea"/>
                <a:cs typeface="+mn-cs"/>
              </a:rPr>
              <a:t>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做訓練</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a:t>
            </a:r>
            <a:r>
              <a:rPr lang="zh-TW" altLang="zh-TW" sz="900" kern="1200" dirty="0" smtClean="0">
                <a:solidFill>
                  <a:schemeClr val="tx1"/>
                </a:solidFill>
                <a:effectLst/>
                <a:latin typeface="+mn-lt"/>
                <a:ea typeface="+mn-ea"/>
                <a:cs typeface="+mn-cs"/>
              </a:rPr>
              <a:t>，</a:t>
            </a:r>
            <a:r>
              <a:rPr lang="zh-TW" altLang="en-US" dirty="0" smtClean="0"/>
              <a:t>現在每個人住的 家裡，都是有通過室內設計來設計出滿足各種層面的需求，而家的安定，對每個人的成長過程都扮演著重要的</a:t>
            </a:r>
            <a:r>
              <a:rPr lang="zh-TW" altLang="en-US" smtClean="0"/>
              <a:t>腳色，因此</a:t>
            </a:r>
            <a:r>
              <a:rPr lang="zh-TW" altLang="en-US" dirty="0" smtClean="0"/>
              <a:t>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早期在電腦還沒普及的時候，室內設計會運用手繪 </a:t>
            </a:r>
            <a:r>
              <a:rPr lang="en-US" altLang="zh-TW" dirty="0" smtClean="0"/>
              <a:t>2D </a:t>
            </a:r>
            <a:r>
              <a:rPr lang="zh-TW" altLang="en-US" dirty="0" smtClean="0"/>
              <a:t>設計圖、透視圖等方式 進行設計的展現。但往往在工程完成後，發現與當初的想像有相當大的落差，造成設 計師及客戶雙方的困擾，嚴重的話甚至會引發法律糾紛。而電腦普及後，室內設計業 也一直不斷的進步，不斷尋求新的設計表達方式，過程中有在 </a:t>
            </a:r>
            <a:r>
              <a:rPr lang="en-US" altLang="zh-TW" dirty="0" smtClean="0"/>
              <a:t>2D </a:t>
            </a:r>
            <a:r>
              <a:rPr lang="zh-TW" altLang="en-US" dirty="0" smtClean="0"/>
              <a:t>設計圖中加入合成影 像，到現在三維模型的展現，也稱作 </a:t>
            </a:r>
            <a:r>
              <a:rPr lang="en-US" altLang="zh-TW" dirty="0" smtClean="0"/>
              <a:t>3D </a:t>
            </a:r>
            <a:r>
              <a:rPr lang="zh-TW" altLang="en-US" dirty="0" smtClean="0"/>
              <a:t>模型，而至今也有大量的繪圖軟體能讓輕鬆地 生成三維模型，像是網路上非常火紅的線上建模工具 </a:t>
            </a:r>
            <a:r>
              <a:rPr lang="en-US" altLang="zh-TW" dirty="0" smtClean="0"/>
              <a:t>3ds-Max </a:t>
            </a:r>
            <a:r>
              <a:rPr lang="zh-TW" altLang="en-US" dirty="0" smtClean="0"/>
              <a:t>以及 </a:t>
            </a:r>
            <a:r>
              <a:rPr lang="en-US" altLang="zh-TW" dirty="0" err="1" smtClean="0"/>
              <a:t>SketchUp</a:t>
            </a:r>
            <a:r>
              <a:rPr lang="en-US" altLang="zh-TW" dirty="0" smtClean="0"/>
              <a:t> </a:t>
            </a:r>
            <a:r>
              <a:rPr lang="zh-TW" altLang="en-US" dirty="0" smtClean="0"/>
              <a:t>等等</a:t>
            </a:r>
            <a:r>
              <a:rPr lang="zh-TW" altLang="zh-TW" sz="900" kern="1200" dirty="0" smtClean="0">
                <a:solidFill>
                  <a:schemeClr val="tx1"/>
                </a:solidFill>
                <a:effectLst/>
                <a:latin typeface="+mn-lt"/>
                <a:ea typeface="+mn-ea"/>
                <a:cs typeface="+mn-cs"/>
              </a:rPr>
              <a:t>也</a:t>
            </a:r>
            <a:r>
              <a:rPr lang="zh-TW" altLang="zh-TW"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en-US"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而這是</a:t>
            </a:r>
            <a:r>
              <a:rPr lang="zh-TW" altLang="en-US" sz="900" kern="1200" dirty="0" smtClean="0">
                <a:solidFill>
                  <a:schemeClr val="tx1"/>
                </a:solidFill>
                <a:effectLst/>
                <a:latin typeface="+mn-lt"/>
                <a:ea typeface="+mn-ea"/>
                <a:cs typeface="+mn-cs"/>
              </a:rPr>
              <a:t>用人工智慧中的生成</a:t>
            </a:r>
            <a:r>
              <a:rPr lang="zh-TW" altLang="en-US" sz="900" kern="1200" dirty="0" smtClean="0">
                <a:solidFill>
                  <a:schemeClr val="tx1"/>
                </a:solidFill>
                <a:effectLst/>
                <a:latin typeface="+mn-lt"/>
                <a:ea typeface="+mn-ea"/>
                <a:cs typeface="+mn-cs"/>
              </a:rPr>
              <a:t>對抗</a:t>
            </a:r>
            <a:r>
              <a:rPr lang="zh-TW" altLang="en-US" sz="900" kern="1200" dirty="0" smtClean="0">
                <a:solidFill>
                  <a:schemeClr val="tx1"/>
                </a:solidFill>
                <a:effectLst/>
                <a:latin typeface="+mn-lt"/>
                <a:ea typeface="+mn-ea"/>
                <a:cs typeface="+mn-cs"/>
              </a:rPr>
              <a:t>網路這項技術來</a:t>
            </a:r>
            <a:r>
              <a:rPr lang="zh-TW" altLang="en-US" sz="900" kern="1200" dirty="0" smtClean="0">
                <a:solidFill>
                  <a:schemeClr val="tx1"/>
                </a:solidFill>
                <a:effectLst/>
                <a:latin typeface="+mn-lt"/>
                <a:ea typeface="+mn-ea"/>
                <a:cs typeface="+mn-cs"/>
              </a:rPr>
              <a:t>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dirty="0" smtClean="0"/>
              <a:t>由 </a:t>
            </a:r>
            <a:r>
              <a:rPr lang="en-US" altLang="zh-TW" sz="900" dirty="0" smtClean="0"/>
              <a:t>Ian J. </a:t>
            </a:r>
            <a:r>
              <a:rPr lang="en-US" altLang="zh-TW" sz="900" dirty="0" err="1" smtClean="0"/>
              <a:t>Goodfellow</a:t>
            </a:r>
            <a:r>
              <a:rPr lang="en-US" altLang="zh-TW" sz="900" dirty="0" smtClean="0"/>
              <a:t> </a:t>
            </a:r>
            <a:r>
              <a:rPr lang="zh-TW" altLang="en-US" sz="900" dirty="0" smtClean="0"/>
              <a:t>於 </a:t>
            </a:r>
            <a:r>
              <a:rPr lang="en-US" altLang="zh-TW" sz="900" dirty="0" smtClean="0"/>
              <a:t>2014 </a:t>
            </a:r>
            <a:r>
              <a:rPr lang="zh-TW" altLang="en-US" sz="900" dirty="0" smtClean="0"/>
              <a:t>年所提出</a:t>
            </a:r>
            <a:endParaRPr lang="en-US" altLang="zh-TW" sz="900" b="1" dirty="0" smtClean="0">
              <a:latin typeface="+mn-ea"/>
            </a:endParaRPr>
          </a:p>
          <a:p>
            <a:r>
              <a:rPr lang="zh-TW" altLang="en-US" sz="900" b="1" dirty="0" smtClean="0">
                <a:latin typeface="+mn-ea"/>
              </a:rPr>
              <a:t>生成對抗網路主要的優點就是她能夠無中生有的生成一個從未出現過的圖片，因此我想以此技術來生成出一個從未出現過的室內設計照片</a:t>
            </a:r>
            <a:endParaRPr lang="en-US" altLang="zh-TW" sz="900" b="1" dirty="0" smtClean="0">
              <a:latin typeface="+mn-ea"/>
            </a:endParaRPr>
          </a:p>
          <a:p>
            <a:endParaRPr lang="en-US" altLang="zh-TW" sz="900" b="1" dirty="0" smtClean="0">
              <a:latin typeface="+mn-ea"/>
            </a:endParaRPr>
          </a:p>
          <a:p>
            <a:r>
              <a:rPr lang="zh-TW" altLang="en-US" sz="900" dirty="0" smtClean="0">
                <a:latin typeface="+mn-ea"/>
              </a:rPr>
              <a:t>而生成對抗網路為兩個神經網路之間的戰爭</a:t>
            </a:r>
            <a:r>
              <a:rPr lang="en-US" altLang="zh-TW" sz="900" dirty="0" smtClean="0">
                <a:latin typeface="+mn-ea"/>
              </a:rPr>
              <a:t>(</a:t>
            </a:r>
            <a:r>
              <a:rPr lang="zh-TW" altLang="en-US" sz="900" dirty="0" smtClean="0">
                <a:latin typeface="+mn-ea"/>
              </a:rPr>
              <a:t>生成器、判別器</a:t>
            </a:r>
            <a:r>
              <a:rPr lang="en-US" altLang="zh-TW" sz="900" dirty="0" smtClean="0">
                <a:latin typeface="+mn-ea"/>
              </a:rPr>
              <a:t>)</a:t>
            </a:r>
            <a:r>
              <a:rPr lang="zh-TW" altLang="en-US" sz="900" dirty="0" smtClean="0">
                <a:latin typeface="+mn-ea"/>
              </a:rPr>
              <a:t>，</a:t>
            </a:r>
            <a:r>
              <a:rPr lang="zh-TW" altLang="en-US" dirty="0" smtClean="0"/>
              <a:t>生成器利用現有圖片來生成新的假圖片，以欺騙 判別器</a:t>
            </a:r>
            <a:r>
              <a:rPr lang="en-US" altLang="zh-TW" dirty="0" smtClean="0"/>
              <a:t>;</a:t>
            </a:r>
            <a:r>
              <a:rPr lang="zh-TW" altLang="en-US" dirty="0" smtClean="0"/>
              <a:t>判別器必須分辨出輸入圖片是否為原圖片還是生成器生成出來的假圖片，並給 予回饋。接著不斷循環此過程，在過程中兩邊皆會改進並增強自己的方法，直到判別 器無法區分出該圖片是真是假。 </a:t>
            </a:r>
            <a:endParaRPr lang="zh-TW" altLang="zh-TW" sz="900" dirty="0" smtClean="0">
              <a:latin typeface="+mn-ea"/>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4333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mn-ea"/>
              </a:rPr>
              <a:t>以生成對抗網路為基礎將室內設計三維模型轉換之研究</a:t>
            </a:r>
            <a:endParaRPr lang="en-US" altLang="zh-TW" sz="2400" dirty="0" smtClean="0">
              <a:solidFill>
                <a:srgbClr val="1C4885"/>
              </a:solidFill>
              <a:latin typeface="+mn-ea"/>
            </a:endParaRPr>
          </a:p>
          <a:p>
            <a:pPr algn="ctr"/>
            <a:r>
              <a:rPr lang="en-US" altLang="zh-TW" sz="1600" dirty="0">
                <a:solidFill>
                  <a:srgbClr val="1C4885"/>
                </a:solidFill>
                <a:latin typeface="+mn-ea"/>
              </a:rPr>
              <a:t>Research on Converting 3D Model of Interior Design Based on GAN</a:t>
            </a:r>
          </a:p>
        </p:txBody>
      </p:sp>
      <p:sp>
        <p:nvSpPr>
          <p:cNvPr id="3075" name="文本框 3074"/>
          <p:cNvSpPr txBox="1"/>
          <p:nvPr/>
        </p:nvSpPr>
        <p:spPr>
          <a:xfrm>
            <a:off x="4965520" y="3331362"/>
            <a:ext cx="3461808" cy="807913"/>
          </a:xfrm>
          <a:prstGeom prst="rect">
            <a:avLst/>
          </a:prstGeom>
          <a:noFill/>
          <a:ln w="9525">
            <a:noFill/>
            <a:miter/>
          </a:ln>
          <a:effectLst/>
        </p:spPr>
        <p:txBody>
          <a:bodyPr vert="horz" wrap="square" lIns="68580" tIns="34290" rIns="68580" bIns="34290" anchor="t">
            <a:spAutoFit/>
          </a:bodyPr>
          <a:lstStyle/>
          <a:p>
            <a:pPr lvl="0" eaLnBrk="0" hangingPunct="0"/>
            <a:r>
              <a:rPr lang="zh-TW" altLang="en-US" sz="1600" dirty="0" smtClean="0">
                <a:solidFill>
                  <a:schemeClr val="tx1">
                    <a:lumMod val="75000"/>
                    <a:lumOff val="25000"/>
                  </a:schemeClr>
                </a:solidFill>
                <a:cs typeface="+mn-ea"/>
                <a:sym typeface="+mn-lt"/>
              </a:rPr>
              <a:t>研究生</a:t>
            </a:r>
            <a:r>
              <a:rPr lang="zh-TW" altLang="en-US" sz="1600" dirty="0">
                <a:solidFill>
                  <a:schemeClr val="tx1">
                    <a:lumMod val="75000"/>
                    <a:lumOff val="25000"/>
                  </a:schemeClr>
                </a:solidFill>
                <a:cs typeface="+mn-ea"/>
                <a:sym typeface="+mn-lt"/>
              </a:rPr>
              <a:t>：</a:t>
            </a:r>
            <a:r>
              <a:rPr lang="zh-TW" altLang="en-US" sz="1600" dirty="0" smtClean="0">
                <a:solidFill>
                  <a:schemeClr val="tx1">
                    <a:lumMod val="75000"/>
                    <a:lumOff val="25000"/>
                  </a:schemeClr>
                </a:solidFill>
                <a:cs typeface="+mn-ea"/>
                <a:sym typeface="+mn-lt"/>
              </a:rPr>
              <a:t>李承諺</a:t>
            </a:r>
            <a:endParaRPr lang="en-US" altLang="zh-TW" sz="1600" dirty="0" smtClean="0">
              <a:solidFill>
                <a:schemeClr val="tx1">
                  <a:lumMod val="75000"/>
                  <a:lumOff val="25000"/>
                </a:schemeClr>
              </a:solidFill>
              <a:cs typeface="+mn-ea"/>
              <a:sym typeface="+mn-lt"/>
            </a:endParaRPr>
          </a:p>
          <a:p>
            <a:pPr lvl="0" eaLnBrk="0" hangingPunct="0"/>
            <a:endParaRPr lang="en-US" altLang="zh-TW" sz="1600" dirty="0" smtClean="0">
              <a:solidFill>
                <a:schemeClr val="tx1">
                  <a:lumMod val="75000"/>
                  <a:lumOff val="25000"/>
                </a:schemeClr>
              </a:solidFill>
              <a:cs typeface="+mn-ea"/>
              <a:sym typeface="+mn-lt"/>
            </a:endParaRPr>
          </a:p>
          <a:p>
            <a:pPr lvl="0" eaLnBrk="0" hangingPunct="0"/>
            <a:r>
              <a:rPr lang="zh-TW" altLang="en-US" sz="1600" dirty="0">
                <a:solidFill>
                  <a:schemeClr val="tx1">
                    <a:lumMod val="75000"/>
                    <a:lumOff val="25000"/>
                  </a:schemeClr>
                </a:solidFill>
                <a:cs typeface="+mn-ea"/>
                <a:sym typeface="+mn-lt"/>
              </a:rPr>
              <a:t>指導</a:t>
            </a:r>
            <a:r>
              <a:rPr lang="zh-TW" altLang="en-US" sz="1600" dirty="0" smtClean="0">
                <a:solidFill>
                  <a:schemeClr val="tx1">
                    <a:lumMod val="75000"/>
                    <a:lumOff val="25000"/>
                  </a:schemeClr>
                </a:solidFill>
                <a:cs typeface="+mn-ea"/>
                <a:sym typeface="+mn-lt"/>
              </a:rPr>
              <a:t>教授</a:t>
            </a:r>
            <a:r>
              <a:rPr lang="zh-TW" altLang="en-US" sz="1600" dirty="0">
                <a:solidFill>
                  <a:schemeClr val="tx1">
                    <a:lumMod val="75000"/>
                    <a:lumOff val="25000"/>
                  </a:schemeClr>
                </a:solidFill>
                <a:cs typeface="+mn-ea"/>
                <a:sym typeface="+mn-lt"/>
              </a:rPr>
              <a:t>：</a:t>
            </a:r>
            <a:r>
              <a:rPr lang="zh-TW" altLang="en-US" sz="1600" dirty="0" smtClean="0">
                <a:solidFill>
                  <a:schemeClr val="tx1">
                    <a:lumMod val="75000"/>
                    <a:lumOff val="25000"/>
                  </a:schemeClr>
                </a:solidFill>
                <a:cs typeface="+mn-ea"/>
                <a:sym typeface="+mn-lt"/>
              </a:rPr>
              <a:t>廖秀莉 </a:t>
            </a:r>
            <a:r>
              <a:rPr lang="zh-TW" altLang="en-US" sz="1600" dirty="0">
                <a:solidFill>
                  <a:schemeClr val="tx1">
                    <a:lumMod val="75000"/>
                    <a:lumOff val="25000"/>
                  </a:schemeClr>
                </a:solidFill>
                <a:cs typeface="+mn-ea"/>
                <a:sym typeface="+mn-lt"/>
              </a:rPr>
              <a:t>博士</a:t>
            </a:r>
            <a:endParaRPr lang="zh-CN" altLang="en-US" sz="1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a:t>
            </a:r>
            <a:r>
              <a:rPr lang="zh-TW" altLang="en-US" sz="2000" dirty="0" smtClean="0"/>
              <a:t>室內設計</a:t>
            </a:r>
            <a:r>
              <a:rPr lang="zh-TW" altLang="en-US" sz="2000" dirty="0"/>
              <a:t>三維模型</a:t>
            </a:r>
            <a:r>
              <a:rPr lang="zh-TW" altLang="en-US" sz="2000" dirty="0" smtClean="0"/>
              <a:t>轉換</a:t>
            </a:r>
            <a:r>
              <a:rPr lang="zh-TW" altLang="en-US" sz="2000" dirty="0" smtClean="0"/>
              <a:t>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卷積神經網路</a:t>
            </a:r>
            <a:r>
              <a:rPr lang="en-US" altLang="zh-TW" sz="2000" b="1" dirty="0">
                <a:solidFill>
                  <a:srgbClr val="1B4367"/>
                </a:solidFill>
                <a:cs typeface="+mn-ea"/>
                <a:sym typeface="+mn-lt"/>
              </a:rPr>
              <a:t>(Convolutional Neural Network)</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600438"/>
          </a:xfrm>
          <a:prstGeom prst="rect">
            <a:avLst/>
          </a:prstGeom>
        </p:spPr>
        <p:txBody>
          <a:bodyPr wrap="square">
            <a:spAutoFit/>
          </a:bodyPr>
          <a:lstStyle/>
          <a:p>
            <a:pPr marL="285750" indent="-285750">
              <a:buFont typeface="Wingdings" panose="05000000000000000000" pitchFamily="2" charset="2"/>
              <a:buChar char="Ø"/>
            </a:pPr>
            <a:r>
              <a:rPr lang="zh-TW" altLang="en-US" dirty="0"/>
              <a:t>卷積是一種數學運算，可以對資料做特徵的萃取，增加資料的特徵，萃取出來</a:t>
            </a:r>
            <a:r>
              <a:rPr lang="zh-TW" altLang="en-US" dirty="0" smtClean="0"/>
              <a:t>的特徵</a:t>
            </a:r>
            <a:r>
              <a:rPr lang="zh-TW" altLang="en-US" dirty="0"/>
              <a:t>再傳送到下一層卷積做特徵</a:t>
            </a:r>
            <a:r>
              <a:rPr lang="zh-TW" altLang="en-US" dirty="0" smtClean="0"/>
              <a:t>萃取，通常對圖片的應用具有良好的效果</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卷</a:t>
            </a:r>
            <a:r>
              <a:rPr lang="zh-TW" altLang="en-US" dirty="0" smtClean="0"/>
              <a:t>積層</a:t>
            </a:r>
            <a:r>
              <a:rPr lang="en-US" altLang="zh-TW" dirty="0"/>
              <a:t> </a:t>
            </a:r>
            <a:r>
              <a:rPr lang="en-US" altLang="zh-TW" dirty="0" smtClean="0"/>
              <a:t>: </a:t>
            </a:r>
            <a:r>
              <a:rPr lang="zh-TW" altLang="en-US" dirty="0" smtClean="0"/>
              <a:t>卷積過濾器，為一個二維矩陣，會對圖片由左至右、由上到下進行掃描，對圖片進行像素乘法，加總其結果</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池化</a:t>
            </a:r>
            <a:r>
              <a:rPr lang="zh-TW" altLang="en-US" dirty="0" smtClean="0"/>
              <a:t>層</a:t>
            </a:r>
            <a:r>
              <a:rPr lang="zh-TW" altLang="en-US" dirty="0"/>
              <a:t> </a:t>
            </a:r>
            <a:r>
              <a:rPr lang="en-US" altLang="zh-TW" dirty="0" smtClean="0"/>
              <a:t>:</a:t>
            </a:r>
            <a:r>
              <a:rPr lang="zh-TW" altLang="en-US" dirty="0" smtClean="0"/>
              <a:t> 降低計算耗能，縮小圖片維度</a:t>
            </a:r>
            <a:endParaRPr lang="en-US" altLang="zh-TW" dirty="0"/>
          </a:p>
        </p:txBody>
      </p:sp>
    </p:spTree>
    <p:extLst>
      <p:ext uri="{BB962C8B-B14F-4D97-AF65-F5344CB8AC3E}">
        <p14:creationId xmlns:p14="http://schemas.microsoft.com/office/powerpoint/2010/main" val="269885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施</a:t>
            </a:r>
            <a:r>
              <a:rPr lang="zh-TW" altLang="en-US" dirty="0">
                <a:latin typeface="+mn-ea"/>
                <a:cs typeface="Times New Roman" panose="02020603050405020304" pitchFamily="18" charset="0"/>
              </a:rPr>
              <a:t>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a:latin typeface="+mn-ea"/>
              </a:rPr>
              <a:t>提到語義</a:t>
            </a:r>
            <a:r>
              <a:rPr lang="zh-TW" altLang="en-US" dirty="0" smtClean="0">
                <a:latin typeface="+mn-ea"/>
              </a:rPr>
              <a:t>分割為物件偵測中的一個方法。</a:t>
            </a:r>
            <a:r>
              <a:rPr lang="zh-TW" altLang="en-US" dirty="0" smtClean="0">
                <a:latin typeface="+mn-ea"/>
              </a:rPr>
              <a:t>做法</a:t>
            </a:r>
            <a:r>
              <a:rPr lang="zh-TW" altLang="en-US" dirty="0">
                <a:latin typeface="+mn-ea"/>
              </a:rPr>
              <a:t>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569660"/>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rPr>
              <a:t>由</a:t>
            </a:r>
            <a:r>
              <a:rPr lang="fr-FR" altLang="zh-TW" sz="1600" dirty="0">
                <a:latin typeface="+mn-ea"/>
              </a:rPr>
              <a:t>J Long et al.(2015)</a:t>
            </a:r>
            <a:r>
              <a:rPr lang="zh-TW" altLang="en-US" sz="1600" dirty="0" smtClean="0">
                <a:latin typeface="+mn-ea"/>
                <a:cs typeface="Times New Roman" panose="02020603050405020304" pitchFamily="18" charset="0"/>
              </a:rPr>
              <a:t>所</a:t>
            </a:r>
            <a:r>
              <a:rPr lang="zh-TW" altLang="en-US" sz="1600" dirty="0" smtClean="0">
                <a:latin typeface="+mn-ea"/>
              </a:rPr>
              <a:t>提出。</a:t>
            </a:r>
            <a:endParaRPr lang="en-US" altLang="zh-TW" sz="1600" dirty="0" smtClean="0">
              <a:latin typeface="+mn-ea"/>
            </a:endParaRPr>
          </a:p>
          <a:p>
            <a:pPr marL="285750" indent="-285750">
              <a:buFont typeface="Wingdings" panose="05000000000000000000" pitchFamily="2" charset="2"/>
              <a:buChar char="Ø"/>
            </a:pPr>
            <a:endParaRPr lang="en-US" altLang="zh-TW" sz="1600" dirty="0">
              <a:latin typeface="+mn-ea"/>
            </a:endParaRPr>
          </a:p>
          <a:p>
            <a:pPr marL="285750" indent="-285750">
              <a:buFont typeface="Wingdings" panose="05000000000000000000" pitchFamily="2" charset="2"/>
              <a:buChar char="Ø"/>
            </a:pPr>
            <a:r>
              <a:rPr lang="zh-TW" altLang="en-US" sz="1600" dirty="0" smtClean="0">
                <a:latin typeface="+mn-ea"/>
              </a:rPr>
              <a:t>主要</a:t>
            </a:r>
            <a:r>
              <a:rPr lang="zh-TW" altLang="en-US" sz="1600" dirty="0" smtClean="0">
                <a:latin typeface="+mn-ea"/>
              </a:rPr>
              <a:t>思想為</a:t>
            </a:r>
            <a:r>
              <a:rPr lang="zh-TW" altLang="zh-TW" sz="1600" dirty="0" smtClean="0">
                <a:latin typeface="+mn-ea"/>
              </a:rPr>
              <a:t>將</a:t>
            </a:r>
            <a:r>
              <a:rPr lang="zh-TW" altLang="en-US" sz="1600" dirty="0">
                <a:latin typeface="+mn-ea"/>
              </a:rPr>
              <a:t>神經網路的</a:t>
            </a:r>
            <a:r>
              <a:rPr lang="zh-TW" altLang="zh-TW" sz="1600" dirty="0">
                <a:latin typeface="+mn-ea"/>
              </a:rPr>
              <a:t>全連接層替換為卷積層。由於進行語義分割輸入的影像尺寸與輸出的影像尺寸必須為一樣，但卷積層的池化會使圖像尺寸縮小，於是</a:t>
            </a:r>
            <a:r>
              <a:rPr lang="en-US" altLang="zh-TW" sz="1600" dirty="0">
                <a:latin typeface="+mn-ea"/>
              </a:rPr>
              <a:t>FCN</a:t>
            </a:r>
            <a:r>
              <a:rPr lang="zh-TW" altLang="zh-TW" sz="1600" dirty="0">
                <a:latin typeface="+mn-ea"/>
              </a:rPr>
              <a:t>使用反卷積的操作，對縮小的圖片進行上採</a:t>
            </a:r>
            <a:r>
              <a:rPr lang="zh-TW" altLang="zh-TW" sz="1600" dirty="0" smtClean="0">
                <a:latin typeface="+mn-ea"/>
              </a:rPr>
              <a:t>樣，</a:t>
            </a:r>
            <a:r>
              <a:rPr lang="zh-TW" altLang="zh-TW" sz="1600" dirty="0">
                <a:latin typeface="+mn-ea"/>
              </a:rPr>
              <a:t>直到與原來的輸入為相同的大小，簡單來說就是把池化後縮小的尺寸再放大回去</a:t>
            </a:r>
            <a:endParaRPr lang="zh-TW" altLang="en-US" sz="1600"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1323439"/>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sz="1600" dirty="0">
                <a:latin typeface="+mn-ea"/>
                <a:cs typeface="Times New Roman" panose="02020603050405020304" pitchFamily="18" charset="0"/>
              </a:rPr>
              <a:t>林庭生 </a:t>
            </a:r>
            <a:r>
              <a:rPr lang="en-US" altLang="zh-TW" sz="1600" dirty="0">
                <a:latin typeface="+mn-ea"/>
                <a:cs typeface="Times New Roman" panose="02020603050405020304" pitchFamily="18" charset="0"/>
              </a:rPr>
              <a:t>(</a:t>
            </a:r>
            <a:r>
              <a:rPr lang="en-US" altLang="zh-TW" sz="1600" dirty="0" smtClean="0">
                <a:latin typeface="+mn-ea"/>
                <a:cs typeface="Times New Roman" panose="02020603050405020304" pitchFamily="18" charset="0"/>
              </a:rPr>
              <a:t>2021)</a:t>
            </a:r>
            <a:r>
              <a:rPr lang="zh-TW" altLang="en-US" sz="1600" dirty="0" smtClean="0">
                <a:latin typeface="+mn-ea"/>
              </a:rPr>
              <a:t>提到</a:t>
            </a:r>
            <a:r>
              <a:rPr lang="en-US" altLang="zh-TW" sz="1600" dirty="0" smtClean="0">
                <a:latin typeface="+mn-ea"/>
              </a:rPr>
              <a:t>U-net</a:t>
            </a:r>
            <a:r>
              <a:rPr lang="zh-TW" altLang="en-US" sz="1600" dirty="0">
                <a:latin typeface="+mn-ea"/>
              </a:rPr>
              <a:t>與傳統的自動編碼器結構相似，不同的點</a:t>
            </a:r>
            <a:r>
              <a:rPr lang="zh-TW" altLang="en-US" sz="1600" dirty="0" smtClean="0">
                <a:latin typeface="+mn-ea"/>
              </a:rPr>
              <a:t>是</a:t>
            </a:r>
            <a:r>
              <a:rPr lang="zh-TW" altLang="en-US" sz="1600" dirty="0">
                <a:latin typeface="+mn-ea"/>
              </a:rPr>
              <a:t>，</a:t>
            </a:r>
            <a:r>
              <a:rPr lang="en-US" altLang="zh-TW" sz="1600" dirty="0" smtClean="0">
                <a:latin typeface="+mn-ea"/>
              </a:rPr>
              <a:t>U-net </a:t>
            </a:r>
            <a:r>
              <a:rPr lang="zh-TW" altLang="en-US" sz="1600" dirty="0">
                <a:latin typeface="+mn-ea"/>
              </a:rPr>
              <a:t>為了使底層的特徵資訊更好的被保留下來，讓解碼器在重建的過程比較不會遺失重要資訊，增加了拼接的概念，將從 </a:t>
            </a:r>
            <a:r>
              <a:rPr lang="en-US" altLang="zh-TW" sz="1600" dirty="0" err="1">
                <a:latin typeface="+mn-ea"/>
              </a:rPr>
              <a:t>i</a:t>
            </a:r>
            <a:r>
              <a:rPr lang="en-US" altLang="zh-TW" sz="1600" dirty="0">
                <a:latin typeface="+mn-ea"/>
              </a:rPr>
              <a:t> </a:t>
            </a:r>
            <a:r>
              <a:rPr lang="zh-TW" altLang="en-US" sz="1600" dirty="0">
                <a:latin typeface="+mn-ea"/>
              </a:rPr>
              <a:t>層資訊跳過傳輸至 </a:t>
            </a:r>
            <a:r>
              <a:rPr lang="en-US" altLang="zh-TW" sz="1600" dirty="0">
                <a:latin typeface="+mn-ea"/>
              </a:rPr>
              <a:t>n-</a:t>
            </a:r>
            <a:r>
              <a:rPr lang="en-US" altLang="zh-TW" sz="1600" dirty="0" err="1">
                <a:latin typeface="+mn-ea"/>
              </a:rPr>
              <a:t>i</a:t>
            </a:r>
            <a:r>
              <a:rPr lang="en-US" altLang="zh-TW" sz="1600" dirty="0">
                <a:latin typeface="+mn-ea"/>
              </a:rPr>
              <a:t> </a:t>
            </a:r>
            <a:r>
              <a:rPr lang="zh-TW" altLang="en-US" sz="1600" dirty="0">
                <a:latin typeface="+mn-ea"/>
              </a:rPr>
              <a:t>層，其中 </a:t>
            </a:r>
            <a:r>
              <a:rPr lang="en-US" altLang="zh-TW" sz="1600" dirty="0">
                <a:latin typeface="+mn-ea"/>
              </a:rPr>
              <a:t>n </a:t>
            </a:r>
            <a:r>
              <a:rPr lang="zh-TW" altLang="en-US" sz="1600" dirty="0">
                <a:latin typeface="+mn-ea"/>
              </a:rPr>
              <a:t>是總網路層數，即為每一層反卷積層的輸入都為前一層的輸出加上與該層對稱的卷積層的</a:t>
            </a:r>
            <a:r>
              <a:rPr lang="zh-TW" altLang="en-US" sz="1600" dirty="0" smtClean="0">
                <a:latin typeface="+mn-ea"/>
              </a:rPr>
              <a:t>輸出。</a:t>
            </a:r>
            <a:endParaRPr lang="zh-TW" altLang="en-US" sz="1600"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830997"/>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sz="1600" dirty="0" err="1" smtClean="0"/>
              <a:t>PatchGAN</a:t>
            </a:r>
            <a:r>
              <a:rPr lang="en-US" altLang="zh-TW" sz="1600" dirty="0" smtClean="0"/>
              <a:t> </a:t>
            </a:r>
            <a:r>
              <a:rPr lang="zh-TW" altLang="en-US" sz="1600" dirty="0"/>
              <a:t>指的是判別器的網路架構，由 </a:t>
            </a:r>
            <a:r>
              <a:rPr lang="en-US" altLang="zh-TW" sz="1600" dirty="0"/>
              <a:t>Isola(2017) </a:t>
            </a:r>
            <a:r>
              <a:rPr lang="zh-TW" altLang="en-US" sz="1600" dirty="0"/>
              <a:t>等人所提出，此判別器會先將圖片切割成多張</a:t>
            </a:r>
            <a:r>
              <a:rPr lang="en-US" altLang="zh-TW" sz="1600" dirty="0"/>
              <a:t>N*N</a:t>
            </a:r>
            <a:r>
              <a:rPr lang="zh-TW" altLang="en-US" sz="1600" dirty="0"/>
              <a:t>大小的圖片，再分別判斷每一個區域的真假，最後取平均值做為判別器的輸出。</a:t>
            </a:r>
            <a:endParaRPr lang="zh-TW" altLang="en-US" sz="1600"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rPr>
              <a:t>由</a:t>
            </a:r>
            <a:r>
              <a:rPr lang="en-US" altLang="zh-TW" sz="1600" dirty="0" err="1" smtClean="0">
                <a:latin typeface="+mn-ea"/>
              </a:rPr>
              <a:t>Kaiming</a:t>
            </a:r>
            <a:r>
              <a:rPr lang="zh-TW" altLang="en-US" sz="1600" dirty="0" smtClean="0">
                <a:latin typeface="+mn-ea"/>
              </a:rPr>
              <a:t> </a:t>
            </a:r>
            <a:r>
              <a:rPr lang="en-US" altLang="zh-TW" sz="1600"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sz="1600" dirty="0" smtClean="0">
                <a:latin typeface="+mn-ea"/>
              </a:rPr>
              <a:t>引導</a:t>
            </a:r>
            <a:r>
              <a:rPr lang="zh-TW" altLang="en-US" sz="1600" dirty="0">
                <a:latin typeface="+mn-ea"/>
              </a:rPr>
              <a:t>影像濾波器為一種能將影像保持平滑或是銳化的濾波器。</a:t>
            </a:r>
            <a:endParaRPr lang="en-US" altLang="zh-TW" sz="1600" dirty="0">
              <a:latin typeface="+mn-ea"/>
            </a:endParaRPr>
          </a:p>
          <a:p>
            <a:pPr marL="285750" lvl="0" indent="-285750" defTabSz="914400">
              <a:buClr>
                <a:srgbClr val="000000"/>
              </a:buClr>
              <a:buFont typeface="Wingdings" panose="05000000000000000000" pitchFamily="2" charset="2"/>
              <a:buChar char="Ø"/>
              <a:defRPr/>
            </a:pPr>
            <a:r>
              <a:rPr lang="zh-TW" altLang="en-US" sz="1600" dirty="0">
                <a:latin typeface="+mn-ea"/>
              </a:rPr>
              <a:t>引導影像濾波器即為一個需要引導圖的濾波器，引導濾波器的運作方式為通過一張引導圖對初始影像</a:t>
            </a:r>
            <a:r>
              <a:rPr lang="en-US" altLang="zh-TW" sz="1600" dirty="0">
                <a:latin typeface="+mn-ea"/>
              </a:rPr>
              <a:t>p(</a:t>
            </a:r>
            <a:r>
              <a:rPr lang="zh-TW" altLang="en-US" sz="1600" dirty="0">
                <a:latin typeface="+mn-ea"/>
              </a:rPr>
              <a:t>輸入影像</a:t>
            </a:r>
            <a:r>
              <a:rPr lang="en-US" altLang="zh-TW" sz="1600" dirty="0">
                <a:latin typeface="+mn-ea"/>
              </a:rPr>
              <a:t>)</a:t>
            </a:r>
            <a:r>
              <a:rPr lang="zh-TW" altLang="en-US" sz="1600" dirty="0">
                <a:latin typeface="+mn-ea"/>
              </a:rPr>
              <a:t>進行濾波的處理，使得最終輸出的影像大致上與初始影像</a:t>
            </a:r>
            <a:r>
              <a:rPr lang="en-US" altLang="zh-TW" sz="1600" dirty="0">
                <a:latin typeface="+mn-ea"/>
              </a:rPr>
              <a:t>p</a:t>
            </a:r>
            <a:r>
              <a:rPr lang="zh-TW" altLang="en-US" sz="1600" dirty="0">
                <a:latin typeface="+mn-ea"/>
              </a:rPr>
              <a:t>相似，但紋理部分與引導圖相似。</a:t>
            </a:r>
            <a:endParaRPr lang="en-US" altLang="zh-TW" sz="1600"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815518561"/>
              </p:ext>
            </p:extLst>
          </p:nvPr>
        </p:nvGraphicFramePr>
        <p:xfrm>
          <a:off x="871788" y="1648057"/>
          <a:ext cx="7835294" cy="274320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。由此可知引導影像濾波器對模糊圖片的處理效果非常好，因此此研究將對室內設計照片進行影像濾波的處理。</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{2,4,6}</a:t>
            </a:r>
            <a:endParaRPr lang="en-US" altLang="zh-TW" sz="1600" dirty="0" smtClean="0"/>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a:t>{</a:t>
            </a:r>
            <a:r>
              <a:rPr lang="en-US" altLang="zh-TW" sz="1600" dirty="0" smtClean="0"/>
              <a:t>0.001</a:t>
            </a:r>
            <a:r>
              <a:rPr lang="en-US" altLang="zh-TW" sz="1600" dirty="0"/>
              <a:t>,</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en-US" sz="1600" dirty="0" smtClean="0">
                <a:latin typeface="+mn-ea"/>
              </a:rPr>
              <a:t>後來</a:t>
            </a:r>
            <a:r>
              <a:rPr lang="zh-TW" altLang="zh-TW" sz="1600" dirty="0" smtClean="0">
                <a:latin typeface="+mn-ea"/>
              </a:rPr>
              <a:t>室內設計逐延伸</a:t>
            </a:r>
            <a:r>
              <a:rPr lang="zh-TW" altLang="zh-TW" sz="1600" dirty="0" smtClean="0">
                <a:latin typeface="+mn-ea"/>
              </a:rPr>
              <a:t>出考慮到生活品質、居住品質、心理層面、視覺等因素，使</a:t>
            </a:r>
            <a:r>
              <a:rPr lang="zh-TW" altLang="zh-TW" sz="1600" dirty="0" smtClean="0">
                <a:latin typeface="+mn-ea"/>
              </a:rPr>
              <a:t>人類能</a:t>
            </a:r>
            <a:r>
              <a:rPr lang="zh-TW" altLang="zh-TW" sz="1600" dirty="0" smtClean="0">
                <a:latin typeface="+mn-ea"/>
              </a:rPr>
              <a:t>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830997"/>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訓練網路</a:t>
            </a:r>
            <a:r>
              <a:rPr lang="en-US" altLang="zh-TW" sz="1600" dirty="0" smtClean="0"/>
              <a:t>:</a:t>
            </a:r>
          </a:p>
          <a:p>
            <a:pPr>
              <a:lnSpc>
                <a:spcPct val="150000"/>
              </a:lnSpc>
            </a:pPr>
            <a:r>
              <a:rPr lang="en-US" altLang="zh-TW" sz="1600" dirty="0"/>
              <a:t>	</a:t>
            </a:r>
            <a:r>
              <a:rPr lang="zh-TW" altLang="en-US" sz="1600" dirty="0" smtClean="0"/>
              <a:t>具有</a:t>
            </a:r>
            <a:r>
              <a:rPr lang="zh-TW" altLang="zh-TW" sz="1600" dirty="0" smtClean="0"/>
              <a:t>語義</a:t>
            </a:r>
            <a:r>
              <a:rPr lang="zh-TW" altLang="zh-TW" sz="1600" dirty="0"/>
              <a:t>分割資料集以及加入引導影像濾波層的</a:t>
            </a:r>
            <a:r>
              <a:rPr lang="en-US" altLang="zh-TW" sz="1600" dirty="0"/>
              <a:t>pix2pix</a:t>
            </a:r>
            <a:r>
              <a:rPr lang="zh-TW" altLang="zh-TW" sz="1600" dirty="0"/>
              <a:t>訓練模型</a:t>
            </a:r>
            <a:endParaRPr lang="en-US" altLang="zh-TW" sz="1600" dirty="0" smtClean="0">
              <a:latin typeface="+mn-ea"/>
            </a:endParaRPr>
          </a:p>
        </p:txBody>
      </p:sp>
      <p:sp>
        <p:nvSpPr>
          <p:cNvPr id="6" name="矩形 5"/>
          <p:cNvSpPr/>
          <p:nvPr/>
        </p:nvSpPr>
        <p:spPr>
          <a:xfrm>
            <a:off x="1254737" y="2541466"/>
            <a:ext cx="7083216" cy="1815882"/>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比較</a:t>
            </a:r>
            <a:r>
              <a:rPr lang="en-US" altLang="zh-TW" sz="1600" dirty="0" smtClean="0"/>
              <a:t>:</a:t>
            </a:r>
          </a:p>
          <a:p>
            <a:pPr marL="685800" lvl="1" indent="-342900">
              <a:lnSpc>
                <a:spcPct val="150000"/>
              </a:lnSpc>
              <a:buFont typeface="+mj-lt"/>
              <a:buAutoNum type="arabicPeriod"/>
            </a:pPr>
            <a:r>
              <a:rPr lang="zh-TW" altLang="zh-TW" sz="1600" dirty="0" smtClean="0"/>
              <a:t>加入</a:t>
            </a:r>
            <a:r>
              <a:rPr lang="zh-TW" altLang="zh-TW" sz="1600" dirty="0"/>
              <a:t>引導影像濾波層的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zh-TW" altLang="en-US" sz="1600" dirty="0" smtClean="0"/>
              <a:t>具有</a:t>
            </a:r>
            <a:r>
              <a:rPr lang="zh-TW" altLang="zh-TW" sz="1600" dirty="0"/>
              <a:t>語義分割資料集</a:t>
            </a:r>
            <a:r>
              <a:rPr lang="zh-TW" altLang="zh-TW" sz="1600" dirty="0" smtClean="0"/>
              <a:t>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en-US" altLang="zh-TW" sz="1600" dirty="0" smtClean="0">
                <a:latin typeface="+mn-ea"/>
              </a:rPr>
              <a:t>pix2pix</a:t>
            </a:r>
            <a:r>
              <a:rPr lang="zh-TW" altLang="en-US" sz="1600" dirty="0" smtClean="0">
                <a:latin typeface="+mn-ea"/>
              </a:rPr>
              <a:t>訓練模型</a:t>
            </a:r>
            <a:endParaRPr lang="en-US" altLang="zh-TW" sz="1600" dirty="0">
              <a:latin typeface="+mn-ea"/>
            </a:endParaRPr>
          </a:p>
          <a:p>
            <a:endParaRPr lang="en-US" altLang="zh-TW" sz="1600"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Antipov</a:t>
            </a:r>
            <a:r>
              <a:rPr lang="en-US" altLang="zh-TW" sz="1400" dirty="0"/>
              <a:t>, G., </a:t>
            </a:r>
            <a:r>
              <a:rPr lang="en-US" altLang="zh-TW" sz="1400" dirty="0" err="1"/>
              <a:t>Baccouche</a:t>
            </a:r>
            <a:r>
              <a:rPr lang="en-US" altLang="zh-TW" sz="1400" dirty="0"/>
              <a:t>, M., &amp; </a:t>
            </a:r>
            <a:r>
              <a:rPr lang="en-US" altLang="zh-TW" sz="1400" dirty="0" err="1"/>
              <a:t>Dugelay</a:t>
            </a:r>
            <a:r>
              <a:rPr lang="en-US" altLang="zh-TW" sz="1400" dirty="0"/>
              <a:t>, J. L. (2017, September). Face aging with conditional generative adversarial networks. In </a:t>
            </a:r>
            <a:r>
              <a:rPr lang="en-US" altLang="zh-TW" sz="1400" i="1" dirty="0"/>
              <a:t>2017 IEEE international conference on image processing (ICIP)</a:t>
            </a:r>
            <a:r>
              <a:rPr lang="en-US" altLang="zh-TW" sz="1400" dirty="0"/>
              <a:t> (pp. 2089-2093). IEEE.</a:t>
            </a:r>
            <a:endParaRPr lang="zh-TW" altLang="zh-TW" sz="1400" dirty="0"/>
          </a:p>
          <a:p>
            <a:pPr marL="285750" indent="-285750">
              <a:buFont typeface="Arial" panose="020B0604020202020204" pitchFamily="34" charset="0"/>
              <a:buChar char="•"/>
            </a:pPr>
            <a:r>
              <a:rPr lang="en-US" altLang="zh-TW" sz="1400" dirty="0"/>
              <a:t>Bi, X., &amp; Xing, J. (2020). Multi-Scale Weighted Fusion Attentive Generative Adversarial Network for Single Image De-Raining. IEEE Access, 8, 69838-69848.</a:t>
            </a:r>
            <a:endParaRPr lang="zh-TW" altLang="zh-TW" sz="1400" dirty="0"/>
          </a:p>
          <a:p>
            <a:pPr marL="285750" indent="-285750">
              <a:buFont typeface="Arial" panose="020B0604020202020204" pitchFamily="34" charset="0"/>
              <a:buChar char="•"/>
            </a:pPr>
            <a:r>
              <a:rPr lang="en-US" altLang="zh-TW" sz="1400" dirty="0"/>
              <a:t>Bu, Q., Luo, J., Ma, K., Feng, H., &amp; Feng, J. (2020). An enhanced pix2pix </a:t>
            </a:r>
            <a:r>
              <a:rPr lang="en-US" altLang="zh-TW" sz="1400" dirty="0" err="1"/>
              <a:t>dehazing</a:t>
            </a:r>
            <a:r>
              <a:rPr lang="en-US" altLang="zh-TW" sz="1400" dirty="0"/>
              <a:t> network with guided filter layer. Applied Sciences, 10(17), 5898.</a:t>
            </a:r>
            <a:endParaRPr lang="zh-TW" altLang="zh-TW" sz="1400" dirty="0"/>
          </a:p>
          <a:p>
            <a:pPr marL="285750" indent="-285750">
              <a:buFont typeface="Arial" panose="020B0604020202020204" pitchFamily="34" charset="0"/>
              <a:buChar char="•"/>
            </a:pPr>
            <a:r>
              <a:rPr lang="en-US" altLang="zh-TW" sz="1400" dirty="0"/>
              <a:t>Chang, Y. L., Liu, Z. Y., Lee, K. Y., &amp; Hsu, W. (2019). Free-form video </a:t>
            </a:r>
            <a:r>
              <a:rPr lang="en-US" altLang="zh-TW" sz="1400" dirty="0" err="1"/>
              <a:t>inpainting</a:t>
            </a:r>
            <a:r>
              <a:rPr lang="en-US" altLang="zh-TW" sz="1400" dirty="0"/>
              <a:t> with 3d gated convolution and temporal </a:t>
            </a:r>
            <a:r>
              <a:rPr lang="en-US" altLang="zh-TW" sz="1400" dirty="0" err="1"/>
              <a:t>patchgan</a:t>
            </a:r>
            <a:r>
              <a:rPr lang="en-US" altLang="zh-TW" sz="1400" dirty="0"/>
              <a:t>. In Proceedings of the IEEE/CVF International Conference on Computer Vision (pp. 9066-9075).</a:t>
            </a:r>
            <a:endParaRPr lang="zh-TW" altLang="zh-TW" sz="1400" dirty="0"/>
          </a:p>
          <a:p>
            <a:pPr marL="285750" indent="-285750">
              <a:buFont typeface="Arial" panose="020B0604020202020204" pitchFamily="34" charset="0"/>
              <a:buChar char="•"/>
            </a:pPr>
            <a:r>
              <a:rPr lang="en-US" altLang="zh-TW" sz="1400" dirty="0" err="1"/>
              <a:t>Demir</a:t>
            </a:r>
            <a:r>
              <a:rPr lang="en-US" altLang="zh-TW" sz="1400" dirty="0"/>
              <a:t>, U., &amp; </a:t>
            </a:r>
            <a:r>
              <a:rPr lang="en-US" altLang="zh-TW" sz="1400" dirty="0" err="1"/>
              <a:t>Unal</a:t>
            </a:r>
            <a:r>
              <a:rPr lang="en-US" altLang="zh-TW" sz="1400" dirty="0"/>
              <a:t>, G. (2018). Patch-based image </a:t>
            </a:r>
            <a:r>
              <a:rPr lang="en-US" altLang="zh-TW" sz="1400" dirty="0" err="1"/>
              <a:t>inpainting</a:t>
            </a:r>
            <a:r>
              <a:rPr lang="en-US" altLang="zh-TW" sz="1400" dirty="0"/>
              <a:t> with generative adversarial networks. </a:t>
            </a:r>
            <a:r>
              <a:rPr lang="en-US" altLang="zh-TW" sz="1400" i="1" dirty="0" err="1"/>
              <a:t>arXiv</a:t>
            </a:r>
            <a:r>
              <a:rPr lang="en-US" altLang="zh-TW" sz="1400" i="1" dirty="0"/>
              <a:t> preprint arXiv:1803.07422</a:t>
            </a:r>
            <a:r>
              <a:rPr lang="en-US" altLang="zh-TW" sz="1400" dirty="0"/>
              <a:t>.</a:t>
            </a:r>
            <a:endParaRPr lang="zh-TW" altLang="zh-TW" sz="1400" dirty="0"/>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8700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Goodfellow</a:t>
            </a:r>
            <a:r>
              <a:rPr lang="en-US" altLang="zh-TW" sz="1400" dirty="0"/>
              <a:t>, I., </a:t>
            </a:r>
            <a:r>
              <a:rPr lang="en-US" altLang="zh-TW" sz="1400" dirty="0" err="1"/>
              <a:t>Pouget-Abadie</a:t>
            </a:r>
            <a:r>
              <a:rPr lang="en-US" altLang="zh-TW" sz="1400" dirty="0"/>
              <a:t>, J., Mirza, M., Xu, B., </a:t>
            </a:r>
            <a:r>
              <a:rPr lang="en-US" altLang="zh-TW" sz="1400" dirty="0" err="1"/>
              <a:t>Warde</a:t>
            </a:r>
            <a:r>
              <a:rPr lang="en-US" altLang="zh-TW" sz="1400" dirty="0"/>
              <a:t>-Farley, D., </a:t>
            </a:r>
            <a:r>
              <a:rPr lang="en-US" altLang="zh-TW" sz="1400" dirty="0" err="1"/>
              <a:t>Ozair</a:t>
            </a:r>
            <a:r>
              <a:rPr lang="en-US" altLang="zh-TW" sz="1400" dirty="0"/>
              <a:t>, S., ... &amp; </a:t>
            </a:r>
            <a:r>
              <a:rPr lang="en-US" altLang="zh-TW" sz="1400" dirty="0" err="1"/>
              <a:t>Bengio</a:t>
            </a:r>
            <a:r>
              <a:rPr lang="en-US" altLang="zh-TW" sz="1400" dirty="0"/>
              <a:t>, Y. (2014). Generative adversarial nets. Advances in neural information processing systems, 27.</a:t>
            </a:r>
            <a:endParaRPr lang="zh-TW" altLang="zh-TW" sz="1400" dirty="0"/>
          </a:p>
          <a:p>
            <a:pPr marL="285750" indent="-285750">
              <a:buFont typeface="Arial" panose="020B0604020202020204" pitchFamily="34" charset="0"/>
              <a:buChar char="•"/>
            </a:pPr>
            <a:r>
              <a:rPr lang="en-US" altLang="zh-TW" sz="1400" dirty="0"/>
              <a:t>He, K., Sun, J., &amp; Tang, X. (2012). Guided image filtering. IEEE transactions on pattern analysis and machine intelligence, 35(6), 1397-1409.</a:t>
            </a:r>
            <a:endParaRPr lang="zh-TW" altLang="zh-TW" sz="1400" dirty="0"/>
          </a:p>
          <a:p>
            <a:pPr marL="285750" indent="-285750">
              <a:buFont typeface="Arial" panose="020B0604020202020204" pitchFamily="34" charset="0"/>
              <a:buChar char="•"/>
            </a:pPr>
            <a:r>
              <a:rPr lang="en-US" altLang="zh-TW" sz="1400" dirty="0"/>
              <a:t>He, K., </a:t>
            </a:r>
            <a:r>
              <a:rPr lang="en-US" altLang="zh-TW" sz="1400" dirty="0" err="1"/>
              <a:t>Gkioxari</a:t>
            </a:r>
            <a:r>
              <a:rPr lang="en-US" altLang="zh-TW" sz="1400" dirty="0"/>
              <a:t>, G., </a:t>
            </a:r>
            <a:r>
              <a:rPr lang="en-US" altLang="zh-TW" sz="1400" dirty="0" err="1"/>
              <a:t>Dollár</a:t>
            </a:r>
            <a:r>
              <a:rPr lang="en-US" altLang="zh-TW" sz="1400" dirty="0"/>
              <a:t>, P., &amp; </a:t>
            </a:r>
            <a:r>
              <a:rPr lang="en-US" altLang="zh-TW" sz="1400" dirty="0" err="1"/>
              <a:t>Girshick</a:t>
            </a:r>
            <a:r>
              <a:rPr lang="en-US" altLang="zh-TW" sz="1400" dirty="0"/>
              <a:t>, R. (2017). Mask r-</a:t>
            </a:r>
            <a:r>
              <a:rPr lang="en-US" altLang="zh-TW" sz="1400" dirty="0" err="1"/>
              <a:t>cnn</a:t>
            </a:r>
            <a:r>
              <a:rPr lang="en-US" altLang="zh-TW" sz="1400" dirty="0"/>
              <a:t>. In Proceedings of the IEEE international conference on computer vision (pp. 2961-2969).</a:t>
            </a:r>
            <a:endParaRPr lang="zh-TW" altLang="zh-TW" sz="1400" dirty="0"/>
          </a:p>
          <a:p>
            <a:pPr marL="285750" indent="-285750">
              <a:buFont typeface="Arial" panose="020B0604020202020204" pitchFamily="34" charset="0"/>
              <a:buChar char="•"/>
            </a:pPr>
            <a:r>
              <a:rPr lang="en-US" altLang="zh-TW" sz="1400" dirty="0"/>
              <a:t>Isola, P., Zhu, J. Y., Zhou, T., &amp; </a:t>
            </a:r>
            <a:r>
              <a:rPr lang="en-US" altLang="zh-TW" sz="1400" dirty="0" err="1"/>
              <a:t>Efros</a:t>
            </a:r>
            <a:r>
              <a:rPr lang="en-US" altLang="zh-TW" sz="1400" dirty="0"/>
              <a:t>, A. A. (2017). Image-to-image translation with conditional adversarial networks. In Proceedings of the IEEE conference on computer vision and pattern recognition (pp. 1125-1134).</a:t>
            </a:r>
            <a:endParaRPr lang="zh-TW" altLang="zh-TW" sz="1400" dirty="0"/>
          </a:p>
          <a:p>
            <a:pPr marL="285750" indent="-285750">
              <a:buFont typeface="Arial" panose="020B0604020202020204" pitchFamily="34" charset="0"/>
              <a:buChar char="•"/>
            </a:pPr>
            <a:r>
              <a:rPr lang="en-US" altLang="zh-TW" sz="1400" dirty="0" err="1"/>
              <a:t>Karara</a:t>
            </a:r>
            <a:r>
              <a:rPr lang="en-US" altLang="zh-TW" sz="1400" dirty="0"/>
              <a:t>, G., Hajji, R., &amp; </a:t>
            </a:r>
            <a:r>
              <a:rPr lang="en-US" altLang="zh-TW" sz="1400" dirty="0" err="1"/>
              <a:t>Poux</a:t>
            </a:r>
            <a:r>
              <a:rPr lang="en-US" altLang="zh-TW" sz="1400" dirty="0"/>
              <a:t>, F. (2021). 3D Point Cloud Semantic Augmentation: Instance Segmentation of 360° Panoramas by Deep Learning Techniques. Remote Sensing, 13(18), 3647.</a:t>
            </a:r>
            <a:endParaRPr lang="zh-TW" altLang="zh-TW" sz="1400" dirty="0"/>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Kim, P. (2017). Convolutional neural network. In </a:t>
            </a:r>
            <a:r>
              <a:rPr lang="en-US" altLang="zh-TW" sz="1400" i="1" dirty="0"/>
              <a:t>MATLAB deep learning</a:t>
            </a:r>
            <a:r>
              <a:rPr lang="en-US" altLang="zh-TW" sz="1400" dirty="0"/>
              <a:t> (pp. 121-147). </a:t>
            </a:r>
            <a:r>
              <a:rPr lang="en-US" altLang="zh-TW" sz="1400" dirty="0" err="1"/>
              <a:t>Apress</a:t>
            </a:r>
            <a:r>
              <a:rPr lang="en-US" altLang="zh-TW" sz="1400" dirty="0"/>
              <a:t>, Berkeley, CA.</a:t>
            </a:r>
            <a:endParaRPr lang="zh-TW" altLang="zh-TW" sz="1400" dirty="0"/>
          </a:p>
          <a:p>
            <a:pPr marL="285750" indent="-285750">
              <a:buFont typeface="Arial" panose="020B0604020202020204" pitchFamily="34" charset="0"/>
              <a:buChar char="•"/>
            </a:pPr>
            <a:r>
              <a:rPr lang="en-US" altLang="zh-TW" sz="1400" dirty="0"/>
              <a:t>Li, G., Ma, B., He, S., Ren, X., &amp; Liu, Q. (2020). Automatic tunnel crack detection based on u-net and a convolutional neural network with alternately updated clique. Sensors, 20(3), 717.</a:t>
            </a:r>
            <a:endParaRPr lang="zh-TW" altLang="zh-TW" sz="1400" dirty="0"/>
          </a:p>
          <a:p>
            <a:pPr marL="285750" indent="-285750">
              <a:buFont typeface="Arial" panose="020B0604020202020204" pitchFamily="34" charset="0"/>
              <a:buChar char="•"/>
            </a:pPr>
            <a:r>
              <a:rPr lang="en-US" altLang="zh-TW" sz="1400" dirty="0"/>
              <a:t>Long, J., </a:t>
            </a:r>
            <a:r>
              <a:rPr lang="en-US" altLang="zh-TW" sz="1400" dirty="0" err="1"/>
              <a:t>Shelhamer</a:t>
            </a:r>
            <a:r>
              <a:rPr lang="en-US" altLang="zh-TW" sz="1400" dirty="0"/>
              <a:t>, E., &amp; Darrell, T. (2015). Fully convolutional networks for semantic segmentation. In Proceedings of the IEEE conference on computer vision and pattern recognition (pp. 3431-3440).</a:t>
            </a:r>
            <a:endParaRPr lang="zh-TW" altLang="zh-TW" sz="1400" dirty="0"/>
          </a:p>
          <a:p>
            <a:pPr marL="285750" indent="-285750">
              <a:buFont typeface="Arial" panose="020B0604020202020204" pitchFamily="34" charset="0"/>
              <a:buChar char="•"/>
            </a:pPr>
            <a:r>
              <a:rPr lang="en-US" altLang="zh-TW" sz="1400" dirty="0"/>
              <a:t>Mirza, M., &amp; </a:t>
            </a:r>
            <a:r>
              <a:rPr lang="en-US" altLang="zh-TW" sz="1400" dirty="0" err="1"/>
              <a:t>Osindero</a:t>
            </a:r>
            <a:r>
              <a:rPr lang="en-US" altLang="zh-TW" sz="1400" dirty="0"/>
              <a:t>, S. (2014). Conditional generative adversarial nets. </a:t>
            </a:r>
            <a:r>
              <a:rPr lang="en-US" altLang="zh-TW" sz="1400" dirty="0" err="1"/>
              <a:t>arXiv</a:t>
            </a:r>
            <a:r>
              <a:rPr lang="en-US" altLang="zh-TW" sz="1400" dirty="0"/>
              <a:t> preprint arXiv:1411.1784.</a:t>
            </a:r>
            <a:endParaRPr lang="zh-TW" altLang="zh-TW" sz="1400" dirty="0"/>
          </a:p>
          <a:p>
            <a:pPr marL="285750" indent="-285750">
              <a:buFont typeface="Arial" panose="020B0604020202020204" pitchFamily="34" charset="0"/>
              <a:buChar char="•"/>
            </a:pPr>
            <a:r>
              <a:rPr lang="en-US" altLang="zh-TW" sz="1400" dirty="0"/>
              <a:t>Morgenstern, O., &amp; Von Neumann, J. (1953). Theory of games and economic behavior. Princeton university press.</a:t>
            </a:r>
            <a:endParaRPr lang="zh-TW" altLang="zh-TW" sz="14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0090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Ronneberger</a:t>
            </a:r>
            <a:r>
              <a:rPr lang="en-US" altLang="zh-TW" sz="1400" dirty="0"/>
              <a:t>, O., Fischer, P., &amp; </a:t>
            </a:r>
            <a:r>
              <a:rPr lang="en-US" altLang="zh-TW" sz="1400" dirty="0" err="1"/>
              <a:t>Brox</a:t>
            </a:r>
            <a:r>
              <a:rPr lang="en-US" altLang="zh-TW" sz="1400" dirty="0"/>
              <a:t>, T. (2015, October). U-net: Convolutional networks for biomedical image segmentation. In </a:t>
            </a:r>
            <a:r>
              <a:rPr lang="en-US" altLang="zh-TW" sz="1400" i="1" dirty="0"/>
              <a:t>International Conference on Medical image computing and computer-assisted intervention</a:t>
            </a:r>
            <a:r>
              <a:rPr lang="en-US" altLang="zh-TW" sz="1400" dirty="0"/>
              <a:t> (pp. 234-241). Springer, Cham.</a:t>
            </a:r>
            <a:endParaRPr lang="zh-TW" altLang="zh-TW" sz="1400" dirty="0"/>
          </a:p>
          <a:p>
            <a:pPr marL="285750" indent="-285750">
              <a:buFont typeface="Arial" panose="020B0604020202020204" pitchFamily="34" charset="0"/>
              <a:buChar char="•"/>
            </a:pPr>
            <a:r>
              <a:rPr lang="en-US" altLang="zh-TW" sz="1400" dirty="0" err="1"/>
              <a:t>Weng</a:t>
            </a:r>
            <a:r>
              <a:rPr lang="en-US" altLang="zh-TW" sz="1400" dirty="0"/>
              <a:t>, W., &amp; Zhu, X. (2015). Convolutional Networks for Biomedical Image Segmentation. IEEE Access.</a:t>
            </a:r>
            <a:endParaRPr lang="zh-TW" altLang="zh-TW" sz="1400" dirty="0"/>
          </a:p>
          <a:p>
            <a:pPr marL="285750" indent="-285750">
              <a:buFont typeface="Arial" panose="020B0604020202020204" pitchFamily="34" charset="0"/>
              <a:buChar char="•"/>
            </a:pPr>
            <a:r>
              <a:rPr lang="en-US" altLang="zh-TW" sz="1400" dirty="0"/>
              <a:t>Wu, H., Zhang, J., Huang, K., Liang, K., &amp; Yu, Y. (2019). </a:t>
            </a:r>
            <a:r>
              <a:rPr lang="en-US" altLang="zh-TW" sz="1400" dirty="0" err="1"/>
              <a:t>Fastfcn</a:t>
            </a:r>
            <a:r>
              <a:rPr lang="en-US" altLang="zh-TW" sz="1400" dirty="0"/>
              <a:t>: Rethinking dilated convolution in the backbone for semantic segmentation. </a:t>
            </a:r>
            <a:r>
              <a:rPr lang="en-US" altLang="zh-TW" sz="1400" dirty="0" err="1"/>
              <a:t>arXiv</a:t>
            </a:r>
            <a:r>
              <a:rPr lang="en-US" altLang="zh-TW" sz="1400" dirty="0"/>
              <a:t> preprint arXiv:1903.11816.</a:t>
            </a:r>
            <a:endParaRPr lang="zh-TW" altLang="zh-TW" sz="1400" dirty="0"/>
          </a:p>
          <a:p>
            <a:pPr marL="285750" indent="-285750">
              <a:buFont typeface="Arial" panose="020B0604020202020204" pitchFamily="34" charset="0"/>
              <a:buChar char="•"/>
            </a:pPr>
            <a:r>
              <a:rPr lang="en-US" altLang="zh-TW" sz="1400" dirty="0" err="1"/>
              <a:t>Xie</a:t>
            </a:r>
            <a:r>
              <a:rPr lang="en-US" altLang="zh-TW" sz="1400" dirty="0"/>
              <a:t>, C., Wang, Z., Chen, H., Ma, X., Xing, W., Zhao, L., ... &amp; Lin, Z. (2021). Image Style Transfer Algorithm Based on Semantic Segmentation. </a:t>
            </a:r>
            <a:r>
              <a:rPr lang="en-US" altLang="zh-TW" sz="1400" i="1" dirty="0"/>
              <a:t>IEEE Access</a:t>
            </a:r>
            <a:r>
              <a:rPr lang="en-US" altLang="zh-TW" sz="1400" dirty="0"/>
              <a:t>, </a:t>
            </a:r>
            <a:r>
              <a:rPr lang="en-US" altLang="zh-TW" sz="1400" i="1" dirty="0"/>
              <a:t>9</a:t>
            </a:r>
            <a:r>
              <a:rPr lang="en-US" altLang="zh-TW" sz="1400" dirty="0"/>
              <a:t>, 54518-54529.</a:t>
            </a:r>
            <a:endParaRPr lang="zh-TW" altLang="zh-TW" sz="1400" dirty="0"/>
          </a:p>
          <a:p>
            <a:pPr marL="285750" indent="-285750">
              <a:buFont typeface="Arial" panose="020B0604020202020204" pitchFamily="34" charset="0"/>
              <a:buChar char="•"/>
            </a:pPr>
            <a:r>
              <a:rPr lang="en-US" altLang="zh-TW" sz="1400" dirty="0"/>
              <a:t>Xu, Y., Wang, K., Yang, K., Sun, D., &amp; Fu, J. (2019, September). Semantic segmentation of panoramic images using a synthetic dataset. In Artificial Intelligence and Machine Learning in Defense Applications (Vol. 11169, p. 111690B). </a:t>
            </a:r>
            <a:endParaRPr lang="zh-TW" altLang="zh-TW" sz="1400" dirty="0"/>
          </a:p>
          <a:p>
            <a:pPr marL="285750" indent="-285750">
              <a:buFont typeface="Arial" panose="020B0604020202020204" pitchFamily="34" charset="0"/>
              <a:buChar char="•"/>
            </a:pPr>
            <a:r>
              <a:rPr lang="en-US" altLang="zh-TW" sz="1400" dirty="0"/>
              <a:t>International Society for Optics and Photonics.</a:t>
            </a:r>
            <a:endParaRPr lang="zh-TW" altLang="zh-TW" sz="1400" dirty="0"/>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2236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Zhu, J. Y., Park, T., Isola, P., &amp; </a:t>
            </a:r>
            <a:r>
              <a:rPr lang="en-US" altLang="zh-TW" sz="1400" dirty="0" err="1"/>
              <a:t>Efros</a:t>
            </a:r>
            <a:r>
              <a:rPr lang="en-US" altLang="zh-TW" sz="1400" dirty="0"/>
              <a:t>, A. A. (2017). Unpaired image-to-image translation using cycle-consistent adversarial networks. In Proceedings of the IEEE international conference on computer vision (pp. 2223-2232).</a:t>
            </a:r>
            <a:endParaRPr lang="zh-TW" altLang="zh-TW" sz="1400" dirty="0"/>
          </a:p>
          <a:p>
            <a:pPr marL="285750" indent="-285750">
              <a:buFont typeface="Arial" panose="020B0604020202020204" pitchFamily="34" charset="0"/>
              <a:buChar char="•"/>
            </a:pPr>
            <a:r>
              <a:rPr lang="en-US" altLang="zh-TW" sz="1400" dirty="0"/>
              <a:t>Zhang, H., Xu, T., Li, H., Zhang, S., Wang, X., Huang, X., &amp; Metaxas, D. N. (2017). </a:t>
            </a:r>
            <a:r>
              <a:rPr lang="en-US" altLang="zh-TW" sz="1400" dirty="0" err="1"/>
              <a:t>Stackgan</a:t>
            </a:r>
            <a:r>
              <a:rPr lang="en-US" altLang="zh-TW" sz="1400" dirty="0"/>
              <a:t>: Text to photo-realistic image synthesis with stacked generative adversarial networks. In </a:t>
            </a:r>
            <a:r>
              <a:rPr lang="en-US" altLang="zh-TW" sz="1400" i="1" dirty="0"/>
              <a:t>Proceedings of the IEEE international conference on computer vision</a:t>
            </a:r>
            <a:r>
              <a:rPr lang="en-US" altLang="zh-TW" sz="1400" dirty="0"/>
              <a:t> (pp. 5907-5915).</a:t>
            </a:r>
            <a:endParaRPr lang="zh-TW" altLang="zh-TW" sz="1400" dirty="0"/>
          </a:p>
          <a:p>
            <a:pPr marL="285750" indent="-285750">
              <a:buFont typeface="Arial" panose="020B0604020202020204" pitchFamily="34" charset="0"/>
              <a:buChar char="•"/>
            </a:pPr>
            <a:r>
              <a:rPr lang="en-US" altLang="zh-TW" sz="1400" dirty="0"/>
              <a:t>Zhao, Z. Q., Zheng, P., Xu, S. T., &amp; Wu, X. (2019). Object detection with deep learning: A review. </a:t>
            </a:r>
            <a:r>
              <a:rPr lang="en-US" altLang="zh-TW" sz="1400" i="1" dirty="0"/>
              <a:t>IEEE transactions on neural networks and learning systems</a:t>
            </a:r>
            <a:r>
              <a:rPr lang="en-US" altLang="zh-TW" sz="1400" dirty="0"/>
              <a:t>, </a:t>
            </a:r>
            <a:r>
              <a:rPr lang="en-US" altLang="zh-TW" sz="1400" i="1" dirty="0"/>
              <a:t>30</a:t>
            </a:r>
            <a:r>
              <a:rPr lang="en-US" altLang="zh-TW" sz="1400" dirty="0"/>
              <a:t>(11), 3212-3232.</a:t>
            </a:r>
            <a:endParaRPr lang="zh-TW" altLang="zh-TW" sz="1400" dirty="0"/>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于佩琴</a:t>
            </a:r>
            <a:r>
              <a:rPr lang="en-US" altLang="zh-TW" sz="1400" dirty="0">
                <a:latin typeface="標楷體" panose="03000509000000000000" pitchFamily="65" charset="-120"/>
                <a:ea typeface="標楷體" panose="03000509000000000000" pitchFamily="65" charset="-120"/>
              </a:rPr>
              <a:t>. (2014). </a:t>
            </a:r>
            <a:r>
              <a:rPr lang="zh-TW" altLang="zh-TW" sz="1400" dirty="0">
                <a:latin typeface="標楷體" panose="03000509000000000000" pitchFamily="65" charset="-120"/>
                <a:ea typeface="標楷體" panose="03000509000000000000" pitchFamily="65" charset="-120"/>
              </a:rPr>
              <a:t>室內設計的本質性</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室內空間居家性之探討</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1-83.</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宋傑</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肖亮</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練智超</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蔡子贇</a:t>
            </a:r>
            <a:r>
              <a:rPr lang="en-US" altLang="zh-TW" sz="1400" dirty="0">
                <a:latin typeface="標楷體" panose="03000509000000000000" pitchFamily="65" charset="-120"/>
                <a:ea typeface="標楷體" panose="03000509000000000000" pitchFamily="65" charset="-120"/>
              </a:rPr>
              <a:t>, &amp; </a:t>
            </a:r>
            <a:r>
              <a:rPr lang="zh-TW" altLang="zh-TW" sz="1400" dirty="0">
                <a:latin typeface="標楷體" panose="03000509000000000000" pitchFamily="65" charset="-120"/>
                <a:ea typeface="標楷體" panose="03000509000000000000" pitchFamily="65" charset="-120"/>
              </a:rPr>
              <a:t>蔣國平</a:t>
            </a:r>
            <a:r>
              <a:rPr lang="en-US" altLang="zh-TW" sz="1400" dirty="0">
                <a:latin typeface="標楷體" panose="03000509000000000000" pitchFamily="65" charset="-120"/>
                <a:ea typeface="標楷體" panose="03000509000000000000" pitchFamily="65" charset="-120"/>
              </a:rPr>
              <a:t>. (2021). </a:t>
            </a:r>
            <a:r>
              <a:rPr lang="zh-TW" altLang="zh-TW" sz="1400" dirty="0">
                <a:latin typeface="標楷體" panose="03000509000000000000" pitchFamily="65" charset="-120"/>
                <a:ea typeface="標楷體" panose="03000509000000000000" pitchFamily="65" charset="-120"/>
              </a:rPr>
              <a:t>基於深度學習的數字病理圖像分割綜述與展望</a:t>
            </a:r>
            <a:r>
              <a:rPr lang="en-US" altLang="zh-TW" sz="1400" dirty="0">
                <a:latin typeface="標楷體" panose="03000509000000000000" pitchFamily="65" charset="-120"/>
                <a:ea typeface="標楷體" panose="03000509000000000000" pitchFamily="65" charset="-120"/>
              </a:rPr>
              <a:t>. Journal of Software, 32(5).</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冷翊</a:t>
            </a:r>
            <a:r>
              <a:rPr lang="en-US" altLang="zh-TW" sz="1400" dirty="0">
                <a:latin typeface="標楷體" panose="03000509000000000000" pitchFamily="65" charset="-120"/>
                <a:ea typeface="標楷體" panose="03000509000000000000" pitchFamily="65" charset="-120"/>
              </a:rPr>
              <a:t>(2016)</a:t>
            </a:r>
            <a:r>
              <a:rPr lang="zh-TW" altLang="zh-TW" sz="14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林庭生</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。以</a:t>
            </a:r>
            <a:r>
              <a:rPr lang="en-US" altLang="zh-TW" sz="1400" dirty="0">
                <a:latin typeface="標楷體" panose="03000509000000000000" pitchFamily="65" charset="-120"/>
                <a:ea typeface="標楷體" panose="03000509000000000000" pitchFamily="65" charset="-120"/>
              </a:rPr>
              <a:t>Pix2Pix</a:t>
            </a:r>
            <a:r>
              <a:rPr lang="zh-TW" altLang="zh-TW" sz="1400" dirty="0">
                <a:latin typeface="標楷體" panose="03000509000000000000" pitchFamily="65" charset="-120"/>
                <a:ea typeface="標楷體" panose="03000509000000000000" pitchFamily="65" charset="-120"/>
              </a:rPr>
              <a:t>與超解析度成像網路為基礎之金門老照片修復研究。國立金門大學資訊科技與應用碩士</a:t>
            </a:r>
            <a:r>
              <a:rPr lang="zh-TW" altLang="zh-TW" sz="1400" dirty="0" smtClean="0">
                <a:latin typeface="標楷體" panose="03000509000000000000" pitchFamily="65" charset="-120"/>
                <a:ea typeface="標楷體" panose="03000509000000000000" pitchFamily="65" charset="-120"/>
              </a:rPr>
              <a:t>班</a:t>
            </a: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施旻岳（</a:t>
            </a:r>
            <a:r>
              <a:rPr lang="en-US" altLang="zh-TW" sz="1400" dirty="0" smtClean="0">
                <a:latin typeface="標楷體" panose="03000509000000000000" pitchFamily="65" charset="-120"/>
                <a:ea typeface="標楷體" panose="03000509000000000000" pitchFamily="65" charset="-120"/>
              </a:rPr>
              <a:t>2021</a:t>
            </a:r>
            <a:r>
              <a:rPr lang="zh-TW" altLang="zh-TW" sz="1400" dirty="0" smtClean="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endParaRPr lang="en-US" altLang="zh-TW" sz="1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張榮傑</a:t>
            </a:r>
            <a:r>
              <a:rPr lang="en-US" altLang="zh-TW" sz="1400" dirty="0" smtClean="0">
                <a:latin typeface="標楷體" panose="03000509000000000000" pitchFamily="65" charset="-120"/>
                <a:ea typeface="標楷體" panose="03000509000000000000" pitchFamily="65" charset="-120"/>
              </a:rPr>
              <a:t>(2015)</a:t>
            </a:r>
            <a:r>
              <a:rPr lang="zh-TW" altLang="zh-TW" sz="1400" dirty="0" smtClean="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endParaRPr lang="zh-TW"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136191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張峻瑋</a:t>
            </a:r>
            <a:r>
              <a:rPr lang="en-US" altLang="zh-TW" sz="1400" dirty="0">
                <a:latin typeface="標楷體" panose="03000509000000000000" pitchFamily="65" charset="-120"/>
                <a:ea typeface="標楷體" panose="03000509000000000000" pitchFamily="65" charset="-120"/>
              </a:rPr>
              <a:t>. (2019). 3D </a:t>
            </a:r>
            <a:r>
              <a:rPr lang="zh-TW" altLang="zh-TW" sz="1400" dirty="0">
                <a:latin typeface="標楷體" panose="03000509000000000000" pitchFamily="65" charset="-120"/>
                <a:ea typeface="標楷體" panose="03000509000000000000" pitchFamily="65" charset="-120"/>
              </a:rPr>
              <a:t>效果圖擬真度影響設計發展之視覺思考研究</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1-184.</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楊詒鈞</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。生成對抗網路應用於多角度學習情緒辨識之研究</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簡嘉琳</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。基於生成對抗網路的繪畫風格轉換</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。國立宜蘭大學資訊工程學系研究所。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smtClean="0">
                <a:latin typeface="+mn-ea"/>
              </a:rPr>
              <a:t>早期室內設計會運用手繪</a:t>
            </a:r>
            <a:r>
              <a:rPr lang="en-US" altLang="zh-TW" sz="1600" dirty="0" smtClean="0">
                <a:latin typeface="+mn-ea"/>
              </a:rPr>
              <a:t> 2D </a:t>
            </a:r>
            <a:r>
              <a:rPr lang="zh-TW" altLang="zh-TW" sz="1600" dirty="0" smtClean="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mn-ea"/>
              </a:rPr>
              <a:t>現今則利用三維模型，也稱作</a:t>
            </a:r>
            <a:r>
              <a:rPr lang="en-US" altLang="zh-TW" sz="1600" dirty="0" smtClean="0">
                <a:latin typeface="+mn-ea"/>
              </a:rPr>
              <a:t>3D</a:t>
            </a:r>
            <a:r>
              <a:rPr lang="zh-TW" altLang="en-US" sz="1600" dirty="0" smtClean="0">
                <a:latin typeface="+mn-ea"/>
              </a:rPr>
              <a:t>模型進行表現</a:t>
            </a:r>
            <a:endParaRPr lang="en-US" altLang="zh-TW" sz="1600" dirty="0" smtClean="0">
              <a:latin typeface="+mn-ea"/>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a:t>
            </a:r>
            <a:r>
              <a:rPr lang="zh-TW" altLang="en-US" sz="1600" dirty="0" smtClean="0">
                <a:solidFill>
                  <a:schemeClr val="tx1">
                    <a:lumMod val="75000"/>
                    <a:lumOff val="25000"/>
                  </a:schemeClr>
                </a:solidFill>
                <a:cs typeface="+mn-ea"/>
                <a:sym typeface="+mn-lt"/>
              </a:rPr>
              <a:t>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2684" y="1918304"/>
            <a:ext cx="5662516" cy="1084912"/>
          </a:xfrm>
          <a:prstGeom prst="rect">
            <a:avLst/>
          </a:prstGeom>
          <a:noFill/>
        </p:spPr>
        <p:txBody>
          <a:bodyPr wrap="square" lIns="68580" tIns="34290" rIns="68580" bIns="34290" rtlCol="0">
            <a:spAutoFit/>
          </a:bodyPr>
          <a:lstStyle/>
          <a:p>
            <a:pPr algn="ctr">
              <a:defRPr/>
            </a:pPr>
            <a:r>
              <a:rPr lang="zh-TW" altLang="en-US" sz="6600" b="1" dirty="0" smtClean="0">
                <a:solidFill>
                  <a:srgbClr val="1B4367"/>
                </a:solidFill>
                <a:cs typeface="+mn-ea"/>
                <a:sym typeface="+mn-lt"/>
              </a:rPr>
              <a:t>謝謝各位評審</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31732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84063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b="1"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mn-ea"/>
              </a:rPr>
              <a:t>市面上卻鮮少有對室內設計進行的研究</a:t>
            </a:r>
            <a:endParaRPr lang="zh-TW" altLang="zh-TW" sz="1600" b="1" dirty="0">
              <a:solidFill>
                <a:srgbClr val="FF0000"/>
              </a:solidFill>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2215991"/>
          </a:xfrm>
          <a:prstGeom prst="rect">
            <a:avLst/>
          </a:prstGeom>
          <a:noFill/>
          <a:ln w="9525">
            <a:noFill/>
            <a:miter/>
          </a:ln>
        </p:spPr>
        <p:txBody>
          <a:bodyPr wrap="square" lIns="0" tIns="0" rIns="0" bIns="0">
            <a:spAutoFit/>
          </a:bodyPr>
          <a:lstStyle/>
          <a:p>
            <a:r>
              <a:rPr lang="zh-TW" altLang="en-US" sz="1600" dirty="0" smtClean="0"/>
              <a:t>由 </a:t>
            </a:r>
            <a:r>
              <a:rPr lang="en-US" altLang="zh-TW" sz="1600" dirty="0"/>
              <a:t>Ian J. </a:t>
            </a:r>
            <a:r>
              <a:rPr lang="en-US" altLang="zh-TW" sz="1600" dirty="0" err="1"/>
              <a:t>Goodfellow</a:t>
            </a:r>
            <a:r>
              <a:rPr lang="en-US" altLang="zh-TW" sz="1600" dirty="0"/>
              <a:t> </a:t>
            </a:r>
            <a:r>
              <a:rPr lang="zh-TW" altLang="en-US" sz="1600" dirty="0" smtClean="0"/>
              <a:t>於 </a:t>
            </a:r>
            <a:r>
              <a:rPr lang="en-US" altLang="zh-TW" sz="1600" dirty="0"/>
              <a:t>2014 </a:t>
            </a:r>
            <a:r>
              <a:rPr lang="zh-TW" altLang="en-US" sz="1600" dirty="0"/>
              <a:t>年所提出</a:t>
            </a:r>
            <a:endParaRPr lang="en-US" altLang="zh-TW" sz="1600" b="1" dirty="0" smtClean="0">
              <a:latin typeface="+mn-ea"/>
            </a:endParaRPr>
          </a:p>
          <a:p>
            <a:endParaRPr lang="en-US" altLang="zh-TW" sz="1600" b="1" dirty="0" smtClean="0">
              <a:latin typeface="+mn-ea"/>
            </a:endParaRPr>
          </a:p>
          <a:p>
            <a:r>
              <a:rPr lang="zh-TW" altLang="en-US" sz="1600" b="1" dirty="0" smtClean="0">
                <a:latin typeface="+mn-ea"/>
              </a:rPr>
              <a:t>生成對抗網路能夠無中生有的生成一個從未出現過的圖片</a:t>
            </a:r>
            <a:endParaRPr lang="en-US" altLang="zh-TW" sz="1600" b="1" dirty="0" smtClean="0">
              <a:latin typeface="+mn-ea"/>
            </a:endParaRPr>
          </a:p>
          <a:p>
            <a:endParaRPr lang="en-US" altLang="zh-TW" sz="1600" b="1" dirty="0">
              <a:latin typeface="+mn-ea"/>
            </a:endParaRPr>
          </a:p>
          <a:p>
            <a:r>
              <a:rPr lang="zh-TW" altLang="en-US" sz="1600" dirty="0" smtClean="0">
                <a:latin typeface="+mn-ea"/>
              </a:rPr>
              <a:t>為兩個神經網路之間的戰爭</a:t>
            </a:r>
            <a:r>
              <a:rPr lang="en-US" altLang="zh-TW" sz="1600" dirty="0" smtClean="0">
                <a:latin typeface="+mn-ea"/>
              </a:rPr>
              <a:t>(</a:t>
            </a:r>
            <a:r>
              <a:rPr lang="zh-TW" altLang="en-US" sz="1600" b="1" dirty="0" smtClean="0">
                <a:latin typeface="+mn-ea"/>
              </a:rPr>
              <a:t>生成器</a:t>
            </a:r>
            <a:r>
              <a:rPr lang="zh-TW" altLang="en-US" sz="1600" dirty="0" smtClean="0">
                <a:latin typeface="+mn-ea"/>
              </a:rPr>
              <a:t>、</a:t>
            </a:r>
            <a:r>
              <a:rPr lang="zh-TW" altLang="en-US" sz="1600" b="1" dirty="0" smtClean="0">
                <a:latin typeface="+mn-ea"/>
              </a:rPr>
              <a:t>判別器</a:t>
            </a:r>
            <a:r>
              <a:rPr lang="en-US" altLang="zh-TW" sz="1600" dirty="0" smtClean="0">
                <a:latin typeface="+mn-ea"/>
              </a:rPr>
              <a:t>)</a:t>
            </a:r>
          </a:p>
          <a:p>
            <a:endParaRPr lang="en-US" altLang="zh-TW" sz="1600" dirty="0">
              <a:latin typeface="+mn-ea"/>
            </a:endParaRPr>
          </a:p>
          <a:p>
            <a:r>
              <a:rPr lang="zh-TW" altLang="en-US" sz="1600" b="1" dirty="0" smtClean="0">
                <a:latin typeface="+mn-ea"/>
              </a:rPr>
              <a:t>生成器</a:t>
            </a:r>
            <a:r>
              <a:rPr lang="zh-TW" altLang="en-US" sz="1600" dirty="0" smtClean="0">
                <a:latin typeface="+mn-ea"/>
              </a:rPr>
              <a:t> </a:t>
            </a:r>
            <a:r>
              <a:rPr lang="en-US" altLang="zh-TW" sz="1600" dirty="0" smtClean="0">
                <a:latin typeface="+mn-ea"/>
              </a:rPr>
              <a:t>:</a:t>
            </a:r>
            <a:r>
              <a:rPr lang="zh-TW" altLang="en-US" sz="1600" dirty="0" smtClean="0">
                <a:latin typeface="+mn-ea"/>
              </a:rPr>
              <a:t> 負責生成圖片</a:t>
            </a:r>
            <a:endParaRPr lang="en-US" altLang="zh-TW" sz="1600" dirty="0" smtClean="0">
              <a:latin typeface="+mn-ea"/>
            </a:endParaRPr>
          </a:p>
          <a:p>
            <a:endParaRPr lang="en-US" altLang="zh-TW" sz="1600" dirty="0">
              <a:latin typeface="+mn-ea"/>
            </a:endParaRPr>
          </a:p>
          <a:p>
            <a:r>
              <a:rPr lang="zh-TW" altLang="en-US" sz="1600" b="1" dirty="0" smtClean="0">
                <a:latin typeface="+mn-ea"/>
              </a:rPr>
              <a:t>判別器</a:t>
            </a:r>
            <a:r>
              <a:rPr lang="zh-TW" altLang="en-US" sz="1600" dirty="0" smtClean="0">
                <a:latin typeface="+mn-ea"/>
              </a:rPr>
              <a:t> </a:t>
            </a:r>
            <a:r>
              <a:rPr lang="en-US" altLang="zh-TW" sz="1600" dirty="0" smtClean="0">
                <a:latin typeface="+mn-ea"/>
              </a:rPr>
              <a:t>:</a:t>
            </a:r>
            <a:r>
              <a:rPr lang="zh-TW" altLang="en-US" sz="1600" dirty="0" smtClean="0">
                <a:latin typeface="+mn-ea"/>
              </a:rPr>
              <a:t> 負責判別圖片的真假</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0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4072</TotalTime>
  <Words>7464</Words>
  <Application>Microsoft Office PowerPoint</Application>
  <PresentationFormat>如螢幕大小 (16:9)</PresentationFormat>
  <Paragraphs>410</Paragraphs>
  <Slides>50</Slides>
  <Notes>50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50</vt:i4>
      </vt:variant>
    </vt:vector>
  </HeadingPairs>
  <TitlesOfParts>
    <vt:vector size="60" baseType="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717</cp:revision>
  <dcterms:created xsi:type="dcterms:W3CDTF">2016-05-20T12:59:00Z</dcterms:created>
  <dcterms:modified xsi:type="dcterms:W3CDTF">2022-01-11T17:10:40Z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