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9" r:id="rId3"/>
    <p:sldId id="284" r:id="rId4"/>
    <p:sldId id="290" r:id="rId5"/>
    <p:sldId id="291" r:id="rId6"/>
    <p:sldId id="296" r:id="rId7"/>
    <p:sldId id="295" r:id="rId8"/>
    <p:sldId id="301" r:id="rId9"/>
    <p:sldId id="304" r:id="rId10"/>
    <p:sldId id="303" r:id="rId11"/>
    <p:sldId id="285" r:id="rId12"/>
    <p:sldId id="406" r:id="rId13"/>
    <p:sldId id="372" r:id="rId14"/>
    <p:sldId id="373" r:id="rId15"/>
    <p:sldId id="374" r:id="rId16"/>
    <p:sldId id="376" r:id="rId17"/>
    <p:sldId id="405" r:id="rId18"/>
    <p:sldId id="375" r:id="rId19"/>
    <p:sldId id="377" r:id="rId20"/>
    <p:sldId id="378" r:id="rId21"/>
    <p:sldId id="379" r:id="rId22"/>
    <p:sldId id="380" r:id="rId23"/>
    <p:sldId id="381" r:id="rId24"/>
    <p:sldId id="382" r:id="rId25"/>
    <p:sldId id="383" r:id="rId26"/>
    <p:sldId id="388" r:id="rId27"/>
    <p:sldId id="385" r:id="rId28"/>
    <p:sldId id="384" r:id="rId29"/>
    <p:sldId id="387" r:id="rId30"/>
    <p:sldId id="386" r:id="rId31"/>
    <p:sldId id="369" r:id="rId32"/>
    <p:sldId id="391" r:id="rId33"/>
    <p:sldId id="392" r:id="rId34"/>
    <p:sldId id="393" r:id="rId35"/>
    <p:sldId id="394" r:id="rId36"/>
    <p:sldId id="395" r:id="rId37"/>
    <p:sldId id="396" r:id="rId38"/>
    <p:sldId id="397" r:id="rId39"/>
    <p:sldId id="407" r:id="rId40"/>
    <p:sldId id="404" r:id="rId41"/>
    <p:sldId id="356" r:id="rId42"/>
    <p:sldId id="398" r:id="rId43"/>
    <p:sldId id="399" r:id="rId44"/>
    <p:sldId id="400" r:id="rId45"/>
    <p:sldId id="401" r:id="rId46"/>
    <p:sldId id="402" r:id="rId47"/>
    <p:sldId id="403" r:id="rId48"/>
    <p:sldId id="288" r:id="rId4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20"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a:lnSpc>
                <a:spcPct val="150000"/>
              </a:lnSpc>
            </a:pPr>
            <a:r>
              <a:rPr lang="en-US" altLang="zh-TW" sz="900" dirty="0" smtClean="0"/>
              <a:t>C.</a:t>
            </a:r>
            <a:r>
              <a:rPr lang="zh-TW" altLang="en-US" sz="900" dirty="0" smtClean="0"/>
              <a:t> 使用生成對抗網路將室內設計</a:t>
            </a:r>
            <a:r>
              <a:rPr lang="en-US" altLang="zh-TW" sz="900" dirty="0" smtClean="0"/>
              <a:t>3D</a:t>
            </a:r>
            <a:r>
              <a:rPr lang="zh-TW" altLang="en-US" sz="900" dirty="0" smtClean="0"/>
              <a:t>建模轉換為真實照片是否有好的效果</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2~10</a:t>
            </a:r>
            <a:r>
              <a:rPr lang="zh-TW" altLang="en-US" sz="900" kern="1200" dirty="0" smtClean="0">
                <a:solidFill>
                  <a:schemeClr val="tx1"/>
                </a:solidFill>
                <a:effectLst/>
                <a:latin typeface="+mn-lt"/>
                <a:ea typeface="+mn-ea"/>
                <a:cs typeface="+mn-cs"/>
              </a:rPr>
              <a:t>來測試，正則化係數以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做測試，來找出最佳的係數</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現在每個人住的家裡，成長過程都扮演著重要的腳色，因此室內設計在現今的社會上已成了無法缺少的一塊產業</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再來是三維模型的介紹，早期室內設計會運用手繪</a:t>
            </a:r>
            <a:r>
              <a:rPr lang="en-US" altLang="zh-TW" sz="900" kern="1200" dirty="0" smtClean="0">
                <a:solidFill>
                  <a:schemeClr val="tx1"/>
                </a:solidFill>
                <a:effectLst/>
                <a:latin typeface="+mn-lt"/>
                <a:ea typeface="+mn-ea"/>
                <a:cs typeface="+mn-cs"/>
              </a:rPr>
              <a:t> 2D </a:t>
            </a:r>
            <a:r>
              <a:rPr lang="zh-TW" altLang="zh-TW" sz="900" kern="1200" dirty="0" smtClean="0">
                <a:solidFill>
                  <a:schemeClr val="tx1"/>
                </a:solidFill>
                <a:effectLst/>
                <a:latin typeface="+mn-lt"/>
                <a:ea typeface="+mn-ea"/>
                <a:cs typeface="+mn-cs"/>
              </a:rPr>
              <a:t>設計圖、透視圖、等方式進行設計表現時，雖然能夠正確的表達設計師的設計構想，但仍有相當大的部分需要靠</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自身的想像力，來綜合判斷完工後的實際樣態。但往往在工程完成後，發現與當初的想像有相當大的落差，造成設計師及</a:t>
            </a:r>
            <a:r>
              <a:rPr lang="zh-TW" altLang="en-US" sz="900" kern="1200" dirty="0" smtClean="0">
                <a:solidFill>
                  <a:schemeClr val="tx1"/>
                </a:solidFill>
                <a:effectLst/>
                <a:latin typeface="+mn-lt"/>
                <a:ea typeface="+mn-ea"/>
                <a:cs typeface="+mn-cs"/>
              </a:rPr>
              <a:t>客戶</a:t>
            </a:r>
            <a:r>
              <a:rPr lang="zh-TW" altLang="zh-TW" sz="900" kern="1200" dirty="0" smtClean="0">
                <a:solidFill>
                  <a:schemeClr val="tx1"/>
                </a:solidFill>
                <a:effectLst/>
                <a:latin typeface="+mn-lt"/>
                <a:ea typeface="+mn-ea"/>
                <a:cs typeface="+mn-cs"/>
              </a:rPr>
              <a:t>雙方的困擾，嚴重的話甚至產生法律糾紛。</a:t>
            </a:r>
          </a:p>
          <a:p>
            <a:r>
              <a:rPr lang="zh-TW" altLang="zh-TW" sz="900" kern="1200" dirty="0" smtClean="0">
                <a:solidFill>
                  <a:schemeClr val="tx1"/>
                </a:solidFill>
                <a:effectLst/>
                <a:latin typeface="+mn-lt"/>
                <a:ea typeface="+mn-ea"/>
                <a:cs typeface="+mn-cs"/>
              </a:rPr>
              <a:t>因此室內設計業也一直不斷的進步，不斷尋求新的設計表達方式，過程中有</a:t>
            </a:r>
            <a:r>
              <a:rPr lang="zh-TW" altLang="en-US" sz="900" kern="1200" dirty="0" smtClean="0">
                <a:solidFill>
                  <a:schemeClr val="tx1"/>
                </a:solidFill>
                <a:effectLst/>
                <a:latin typeface="+mn-lt"/>
                <a:ea typeface="+mn-ea"/>
                <a:cs typeface="+mn-cs"/>
              </a:rPr>
              <a:t>再</a:t>
            </a:r>
            <a:r>
              <a:rPr lang="en-US" altLang="zh-TW" sz="900" kern="1200" dirty="0" smtClean="0">
                <a:solidFill>
                  <a:schemeClr val="tx1"/>
                </a:solidFill>
                <a:effectLst/>
                <a:latin typeface="+mn-lt"/>
                <a:ea typeface="+mn-ea"/>
                <a:cs typeface="+mn-cs"/>
              </a:rPr>
              <a:t>2D</a:t>
            </a:r>
            <a:r>
              <a:rPr lang="zh-TW" altLang="en-US" sz="900" kern="1200" dirty="0" smtClean="0">
                <a:solidFill>
                  <a:schemeClr val="tx1"/>
                </a:solidFill>
                <a:effectLst/>
                <a:latin typeface="+mn-lt"/>
                <a:ea typeface="+mn-ea"/>
                <a:cs typeface="+mn-cs"/>
              </a:rPr>
              <a:t>加入</a:t>
            </a:r>
            <a:r>
              <a:rPr lang="zh-TW" altLang="zh-TW" sz="900" kern="1200" dirty="0" smtClean="0">
                <a:solidFill>
                  <a:schemeClr val="tx1"/>
                </a:solidFill>
                <a:effectLst/>
                <a:latin typeface="+mn-lt"/>
                <a:ea typeface="+mn-ea"/>
                <a:cs typeface="+mn-cs"/>
              </a:rPr>
              <a:t>合成影像，到現在三維模型的展現，也稱作</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草圖</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，而至今也有大量的</a:t>
            </a:r>
            <a:r>
              <a:rPr lang="zh-TW" altLang="en-US" sz="900" kern="1200" dirty="0" smtClean="0">
                <a:solidFill>
                  <a:schemeClr val="tx1"/>
                </a:solidFill>
                <a:effectLst/>
                <a:latin typeface="+mn-lt"/>
                <a:ea typeface="+mn-ea"/>
                <a:cs typeface="+mn-cs"/>
              </a:rPr>
              <a:t>建模</a:t>
            </a:r>
            <a:r>
              <a:rPr lang="zh-TW" altLang="zh-TW" sz="900" kern="1200" dirty="0" smtClean="0">
                <a:solidFill>
                  <a:schemeClr val="tx1"/>
                </a:solidFill>
                <a:effectLst/>
                <a:latin typeface="+mn-lt"/>
                <a:ea typeface="+mn-ea"/>
                <a:cs typeface="+mn-cs"/>
              </a:rPr>
              <a:t>軟體能讓輕鬆地生成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模型，像是網路上非常火紅的建模工具</a:t>
            </a:r>
            <a:r>
              <a:rPr lang="en-US" altLang="zh-TW" sz="900" kern="1200" dirty="0" err="1" smtClean="0">
                <a:solidFill>
                  <a:schemeClr val="tx1"/>
                </a:solidFill>
                <a:effectLst/>
                <a:latin typeface="+mn-lt"/>
                <a:ea typeface="+mn-ea"/>
                <a:cs typeface="+mn-cs"/>
              </a:rPr>
              <a:t>SketchUp</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3DsMax</a:t>
            </a:r>
            <a:r>
              <a:rPr lang="zh-TW" altLang="zh-TW" sz="900" kern="1200" dirty="0" smtClean="0">
                <a:solidFill>
                  <a:schemeClr val="tx1"/>
                </a:solidFill>
                <a:effectLst/>
                <a:latin typeface="+mn-lt"/>
                <a:ea typeface="+mn-ea"/>
                <a:cs typeface="+mn-cs"/>
              </a:rPr>
              <a:t>等等，而</a:t>
            </a:r>
            <a:r>
              <a:rPr lang="zh-TW" altLang="en-US" sz="900" kern="1200" dirty="0" smtClean="0">
                <a:solidFill>
                  <a:schemeClr val="tx1"/>
                </a:solidFill>
                <a:effectLst/>
                <a:latin typeface="+mn-lt"/>
                <a:ea typeface="+mn-ea"/>
                <a:cs typeface="+mn-cs"/>
              </a:rPr>
              <a:t>市面上生產</a:t>
            </a:r>
            <a:r>
              <a:rPr lang="zh-TW" altLang="zh-TW" sz="900" kern="1200" dirty="0" smtClean="0">
                <a:solidFill>
                  <a:schemeClr val="tx1"/>
                </a:solidFill>
                <a:effectLst/>
                <a:latin typeface="+mn-lt"/>
                <a:ea typeface="+mn-ea"/>
                <a:cs typeface="+mn-cs"/>
              </a:rPr>
              <a:t>出大量的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建模工具也讓我們能夠了解三維模型有多麼重要。</a:t>
            </a:r>
          </a:p>
          <a:p>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可以看到右邊那張圖是用人工智慧生成出來的假照片，可以看到 跟我們現在拍出來的的真實照片有</a:t>
            </a:r>
            <a:r>
              <a:rPr lang="en-US" altLang="zh-TW" sz="900" kern="1200" dirty="0" smtClean="0">
                <a:solidFill>
                  <a:schemeClr val="tx1"/>
                </a:solidFill>
                <a:effectLst/>
                <a:latin typeface="+mn-lt"/>
                <a:ea typeface="+mn-ea"/>
                <a:cs typeface="+mn-cs"/>
              </a:rPr>
              <a:t>87%</a:t>
            </a:r>
            <a:r>
              <a:rPr lang="zh-TW" altLang="en-US" sz="900" kern="1200" dirty="0" smtClean="0">
                <a:solidFill>
                  <a:schemeClr val="tx1"/>
                </a:solidFill>
                <a:effectLst/>
                <a:latin typeface="+mn-lt"/>
                <a:ea typeface="+mn-ea"/>
                <a:cs typeface="+mn-cs"/>
              </a:rPr>
              <a:t>像，而這是</a:t>
            </a:r>
            <a:r>
              <a:rPr lang="zh-TW" altLang="en-US" sz="900" kern="1200" dirty="0" smtClean="0">
                <a:solidFill>
                  <a:schemeClr val="tx1"/>
                </a:solidFill>
                <a:effectLst/>
                <a:latin typeface="+mn-lt"/>
                <a:ea typeface="+mn-ea"/>
                <a:cs typeface="+mn-cs"/>
              </a:rPr>
              <a:t>用生成對抗網路來完成的，</a:t>
            </a:r>
            <a:r>
              <a:rPr lang="zh-TW" altLang="zh-TW" sz="900" kern="1200" dirty="0" smtClean="0">
                <a:solidFill>
                  <a:schemeClr val="tx1"/>
                </a:solidFill>
                <a:effectLst/>
                <a:latin typeface="+mn-lt"/>
                <a:ea typeface="+mn-ea"/>
                <a:cs typeface="+mn-cs"/>
              </a:rPr>
              <a:t>但市面</a:t>
            </a:r>
            <a:r>
              <a:rPr lang="zh-TW" altLang="zh-TW" sz="900" kern="1200" dirty="0" smtClean="0">
                <a:solidFill>
                  <a:schemeClr val="tx1"/>
                </a:solidFill>
                <a:effectLst/>
                <a:latin typeface="+mn-lt"/>
                <a:ea typeface="+mn-ea"/>
                <a:cs typeface="+mn-cs"/>
              </a:rPr>
              <a:t>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我的願景是能將左邊的圖片轉換成右邊的圖片</a:t>
            </a:r>
            <a:r>
              <a:rPr lang="zh-TW" altLang="zh-TW" sz="900" kern="1200" dirty="0" smtClean="0">
                <a:solidFill>
                  <a:schemeClr val="tx1"/>
                </a:solidFill>
                <a:effectLst/>
                <a:latin typeface="+mn-lt"/>
                <a:ea typeface="+mn-ea"/>
                <a:cs typeface="+mn-cs"/>
              </a:rPr>
              <a:t>。</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91746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2022/1/10</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wuhuikai/FastFCN"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medium.com/chingi/%E5%BD%B1%E5%83%8F%E5%88%86%E5%89%B2-image-segmentation-%E8%AA%9E%E7%BE%A9%E5%88%86%E5%89%B2-semantic-segmentation-1-53a1dde9ed92"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FZZhengHeiS-DB-GB" panose="02000000000000000000" pitchFamily="2" charset="0"/>
                <a:ea typeface="FZZhengHeiS-DB-GB" panose="02000000000000000000" pitchFamily="2" charset="0"/>
              </a:rPr>
              <a:t>以生成對抗網路為基礎將室內設計三維模型轉換之研究</a:t>
            </a:r>
            <a:endParaRPr lang="en-US" altLang="zh-TW" sz="2400" dirty="0" smtClean="0">
              <a:solidFill>
                <a:srgbClr val="1C4885"/>
              </a:solidFill>
              <a:latin typeface="FZZhengHeiS-DB-GB" panose="02000000000000000000" pitchFamily="2" charset="0"/>
              <a:ea typeface="FZZhengHeiS-DB-GB" panose="02000000000000000000" pitchFamily="2" charset="0"/>
            </a:endParaRPr>
          </a:p>
          <a:p>
            <a:pPr algn="ctr"/>
            <a:r>
              <a:rPr lang="en-US" altLang="zh-TW" sz="1600" dirty="0">
                <a:solidFill>
                  <a:srgbClr val="1C4885"/>
                </a:solidFill>
                <a:latin typeface="FZZhengHeiS-DB-GB" panose="02000000000000000000" pitchFamily="2" charset="0"/>
                <a:ea typeface="FZZhengHeiS-DB-GB" panose="02000000000000000000" pitchFamily="2" charset="0"/>
              </a:rPr>
              <a:t>Research on Converting 3D Model of Interior Design Based on GAN</a:t>
            </a:r>
          </a:p>
        </p:txBody>
      </p:sp>
      <p:sp>
        <p:nvSpPr>
          <p:cNvPr id="3075" name="文本框 3074"/>
          <p:cNvSpPr txBox="1"/>
          <p:nvPr/>
        </p:nvSpPr>
        <p:spPr>
          <a:xfrm>
            <a:off x="4965520" y="3331362"/>
            <a:ext cx="3461808" cy="715581"/>
          </a:xfrm>
          <a:prstGeom prst="rect">
            <a:avLst/>
          </a:prstGeom>
          <a:noFill/>
          <a:ln w="9525">
            <a:noFill/>
            <a:miter/>
          </a:ln>
          <a:effectLst/>
        </p:spPr>
        <p:txBody>
          <a:bodyPr vert="horz" wrap="square" lIns="68580" tIns="34290" rIns="68580" bIns="34290" anchor="t">
            <a:spAutoFit/>
          </a:bodyPr>
          <a:lstStyle/>
          <a:p>
            <a:pPr lvl="0" eaLnBrk="0" hangingPunct="0"/>
            <a:r>
              <a:rPr lang="zh-TW" altLang="en-US" dirty="0" smtClean="0">
                <a:solidFill>
                  <a:schemeClr val="tx1">
                    <a:lumMod val="75000"/>
                    <a:lumOff val="25000"/>
                  </a:schemeClr>
                </a:solidFill>
                <a:cs typeface="+mn-ea"/>
                <a:sym typeface="+mn-lt"/>
              </a:rPr>
              <a:t>研究生</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李承諺</a:t>
            </a:r>
            <a:endParaRPr lang="en-US" altLang="zh-TW" dirty="0" smtClean="0">
              <a:solidFill>
                <a:schemeClr val="tx1">
                  <a:lumMod val="75000"/>
                  <a:lumOff val="25000"/>
                </a:schemeClr>
              </a:solidFill>
              <a:cs typeface="+mn-ea"/>
              <a:sym typeface="+mn-lt"/>
            </a:endParaRPr>
          </a:p>
          <a:p>
            <a:pPr lvl="0" eaLnBrk="0" hangingPunct="0"/>
            <a:endParaRPr lang="en-US" altLang="zh-TW" dirty="0" smtClean="0">
              <a:solidFill>
                <a:schemeClr val="tx1">
                  <a:lumMod val="75000"/>
                  <a:lumOff val="25000"/>
                </a:schemeClr>
              </a:solidFill>
              <a:cs typeface="+mn-ea"/>
              <a:sym typeface="+mn-lt"/>
            </a:endParaRPr>
          </a:p>
          <a:p>
            <a:pPr lvl="0" eaLnBrk="0" hangingPunct="0"/>
            <a:r>
              <a:rPr lang="zh-TW" altLang="en-US" dirty="0">
                <a:solidFill>
                  <a:schemeClr val="tx1">
                    <a:lumMod val="75000"/>
                    <a:lumOff val="25000"/>
                  </a:schemeClr>
                </a:solidFill>
                <a:cs typeface="+mn-ea"/>
                <a:sym typeface="+mn-lt"/>
              </a:rPr>
              <a:t>指導</a:t>
            </a:r>
            <a:r>
              <a:rPr lang="zh-TW" altLang="en-US" dirty="0" smtClean="0">
                <a:solidFill>
                  <a:schemeClr val="tx1">
                    <a:lumMod val="75000"/>
                    <a:lumOff val="25000"/>
                  </a:schemeClr>
                </a:solidFill>
                <a:cs typeface="+mn-ea"/>
                <a:sym typeface="+mn-lt"/>
              </a:rPr>
              <a:t>教授</a:t>
            </a:r>
            <a:r>
              <a:rPr lang="zh-TW" altLang="en-US" dirty="0">
                <a:solidFill>
                  <a:schemeClr val="tx1">
                    <a:lumMod val="75000"/>
                    <a:lumOff val="25000"/>
                  </a:schemeClr>
                </a:solidFill>
                <a:cs typeface="+mn-ea"/>
                <a:sym typeface="+mn-lt"/>
              </a:rPr>
              <a:t>：</a:t>
            </a:r>
            <a:r>
              <a:rPr lang="zh-TW" altLang="en-US" dirty="0" smtClean="0">
                <a:solidFill>
                  <a:schemeClr val="tx1">
                    <a:lumMod val="75000"/>
                    <a:lumOff val="25000"/>
                  </a:schemeClr>
                </a:solidFill>
                <a:cs typeface="+mn-ea"/>
                <a:sym typeface="+mn-lt"/>
              </a:rPr>
              <a:t>廖秀莉 </a:t>
            </a:r>
            <a:r>
              <a:rPr lang="zh-TW" altLang="en-US" sz="1200" dirty="0" smtClean="0">
                <a:solidFill>
                  <a:schemeClr val="tx1">
                    <a:lumMod val="75000"/>
                    <a:lumOff val="25000"/>
                  </a:schemeClr>
                </a:solidFill>
                <a:cs typeface="+mn-ea"/>
                <a:sym typeface="+mn-lt"/>
              </a:rPr>
              <a:t>教授</a:t>
            </a:r>
            <a:endParaRPr lang="zh-CN" altLang="en-US" sz="12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en-US" altLang="zh-TW" sz="2000" dirty="0" smtClean="0"/>
              <a:t>3D</a:t>
            </a:r>
            <a:r>
              <a:rPr lang="zh-TW" altLang="en-US" sz="2000" dirty="0"/>
              <a:t>建模</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169551"/>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施旻岳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smtClean="0">
                <a:latin typeface="+mn-ea"/>
              </a:rPr>
              <a:t>提到語義</a:t>
            </a:r>
            <a:r>
              <a:rPr lang="zh-TW" altLang="en-US" dirty="0">
                <a:latin typeface="+mn-ea"/>
              </a:rPr>
              <a:t>分割的做法就是對影像中的每格像素進行分類，歸類每格像素的種類，從而進行區域劃分。語義分割需要分類每格像素的類別，進行精確的分割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a:latin typeface="+mn-ea"/>
              </a:rPr>
              <a:t>J Long et al.(2015)</a:t>
            </a:r>
            <a:r>
              <a:rPr lang="zh-TW" altLang="en-US" sz="1600" dirty="0" smtClean="0">
                <a:latin typeface="+mn-ea"/>
                <a:cs typeface="Times New Roman" panose="02020603050405020304" pitchFamily="18" charset="0"/>
              </a:rPr>
              <a:t>所</a:t>
            </a:r>
            <a:r>
              <a:rPr lang="zh-TW" altLang="en-US" sz="1600" dirty="0" smtClean="0">
                <a:latin typeface="+mn-ea"/>
              </a:rPr>
              <a:t>提出，主要思想為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使用反卷積的操作，對縮小的圖片進行上採樣</a:t>
            </a:r>
            <a:r>
              <a:rPr lang="en-US" altLang="zh-TW" dirty="0">
                <a:latin typeface="+mn-ea"/>
              </a:rPr>
              <a:t>(</a:t>
            </a:r>
            <a:r>
              <a:rPr lang="en-US" altLang="zh-TW" dirty="0" err="1">
                <a:latin typeface="+mn-ea"/>
              </a:rPr>
              <a:t>upsampling</a:t>
            </a:r>
            <a:r>
              <a:rPr lang="en-US" altLang="zh-TW" dirty="0">
                <a:latin typeface="+mn-ea"/>
              </a:rPr>
              <a:t>)</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59791396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477328"/>
          </a:xfrm>
          <a:prstGeom prst="rect">
            <a:avLst/>
          </a:prstGeom>
          <a:noFill/>
          <a:ln w="9525">
            <a:noFill/>
            <a:miter/>
          </a:ln>
        </p:spPr>
        <p:txBody>
          <a:bodyPr wrap="square" lIns="0" tIns="0" rIns="0" bIns="0">
            <a:spAutoFit/>
          </a:bodyPr>
          <a:lstStyle/>
          <a:p>
            <a:r>
              <a:rPr lang="zh-TW" altLang="en-US" sz="1600" dirty="0" smtClean="0">
                <a:latin typeface="+mn-ea"/>
              </a:rPr>
              <a:t>由 </a:t>
            </a:r>
            <a:r>
              <a:rPr lang="en-US" altLang="zh-TW" sz="1600" dirty="0">
                <a:latin typeface="+mn-ea"/>
              </a:rPr>
              <a:t>Ian </a:t>
            </a:r>
            <a:r>
              <a:rPr lang="en-US" altLang="zh-TW" sz="1600" dirty="0" err="1" smtClean="0">
                <a:latin typeface="+mn-ea"/>
              </a:rPr>
              <a:t>Goodfellow</a:t>
            </a:r>
            <a:r>
              <a:rPr lang="en-US" altLang="zh-TW" sz="1600" dirty="0" smtClean="0">
                <a:latin typeface="+mn-ea"/>
              </a:rPr>
              <a:t>(2014)</a:t>
            </a:r>
            <a:r>
              <a:rPr lang="zh-TW" altLang="en-US" sz="1600" dirty="0" smtClean="0">
                <a:latin typeface="+mn-ea"/>
              </a:rPr>
              <a:t>所提出</a:t>
            </a:r>
            <a:endParaRPr lang="en-US" altLang="zh-TW" sz="1600" dirty="0" smtClean="0">
              <a:latin typeface="+mn-ea"/>
            </a:endParaRPr>
          </a:p>
          <a:p>
            <a:r>
              <a:rPr lang="zh-TW" altLang="en-US" sz="1600" dirty="0" smtClean="0">
                <a:latin typeface="+mn-ea"/>
              </a:rPr>
              <a:t>簡稱</a:t>
            </a:r>
            <a:r>
              <a:rPr lang="en-US" altLang="zh-TW" sz="1600" b="1" dirty="0" smtClean="0">
                <a:latin typeface="+mn-ea"/>
              </a:rPr>
              <a:t>GAN</a:t>
            </a:r>
            <a:r>
              <a:rPr lang="en-US" altLang="zh-TW" sz="1600" dirty="0" smtClean="0">
                <a:latin typeface="+mn-ea"/>
              </a:rPr>
              <a:t>(Generative </a:t>
            </a:r>
            <a:r>
              <a:rPr lang="en-US" altLang="zh-TW" sz="1600" dirty="0">
                <a:latin typeface="+mn-ea"/>
              </a:rPr>
              <a:t>Adversarial </a:t>
            </a:r>
            <a:r>
              <a:rPr lang="en-US" altLang="zh-TW" sz="1600" dirty="0" smtClean="0">
                <a:latin typeface="+mn-ea"/>
              </a:rPr>
              <a:t>Network)</a:t>
            </a:r>
          </a:p>
          <a:p>
            <a:endParaRPr lang="en-US" altLang="zh-TW" sz="1600" dirty="0" smtClean="0">
              <a:latin typeface="+mn-ea"/>
            </a:endParaRPr>
          </a:p>
          <a:p>
            <a:r>
              <a:rPr lang="zh-TW" altLang="en-US" sz="1600" dirty="0" smtClean="0">
                <a:latin typeface="+mn-ea"/>
              </a:rPr>
              <a:t>基本架構</a:t>
            </a:r>
            <a:r>
              <a:rPr lang="en-US" altLang="zh-TW" sz="1600" dirty="0" smtClean="0">
                <a:latin typeface="+mn-ea"/>
              </a:rPr>
              <a:t>:</a:t>
            </a:r>
          </a:p>
          <a:p>
            <a:r>
              <a:rPr lang="zh-TW" altLang="en-US" sz="1600" dirty="0" smtClean="0">
                <a:latin typeface="+mn-ea"/>
              </a:rPr>
              <a:t>生成器</a:t>
            </a:r>
            <a:r>
              <a:rPr lang="en-US" altLang="zh-TW" sz="1600" dirty="0" smtClean="0">
                <a:latin typeface="+mn-ea"/>
              </a:rPr>
              <a:t>(Generator)</a:t>
            </a:r>
          </a:p>
          <a:p>
            <a:r>
              <a:rPr lang="zh-TW" altLang="en-US" sz="1600" dirty="0" smtClean="0">
                <a:latin typeface="+mn-ea"/>
              </a:rPr>
              <a:t>判別器</a:t>
            </a:r>
            <a:r>
              <a:rPr lang="en-US" altLang="zh-TW" sz="1600" dirty="0" smtClean="0">
                <a:latin typeface="+mn-ea"/>
              </a:rPr>
              <a:t>(Discriminator)</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98488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生成器由潛在空間取樣隨機數列</a:t>
            </a:r>
            <a:r>
              <a:rPr lang="en-US" altLang="zh-TW" sz="1600" dirty="0"/>
              <a:t>z</a:t>
            </a:r>
            <a:r>
              <a:rPr lang="zh-TW" altLang="zh-TW" sz="1600" dirty="0"/>
              <a:t>做為第一次的輸入接著生成圖片，再將生成出來的圖片輸入到判別</a:t>
            </a:r>
            <a:r>
              <a:rPr lang="zh-TW" altLang="zh-TW" sz="1600" dirty="0" smtClean="0"/>
              <a:t>器</a:t>
            </a:r>
            <a:endParaRPr lang="en-US" altLang="zh-TW" sz="1600" dirty="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a:t>生成</a:t>
            </a:r>
            <a:r>
              <a:rPr lang="zh-TW" altLang="en-US" sz="1600" dirty="0" smtClean="0"/>
              <a:t>器使用自動編碼器</a:t>
            </a:r>
            <a:r>
              <a:rPr lang="en-US" altLang="zh-TW" sz="1600" dirty="0" smtClean="0"/>
              <a:t>(</a:t>
            </a:r>
            <a:r>
              <a:rPr lang="en-US" altLang="zh-TW" sz="1600" dirty="0" err="1"/>
              <a:t>Autoencoder</a:t>
            </a:r>
            <a:r>
              <a:rPr lang="en-US" altLang="zh-TW" sz="1600" dirty="0" smtClean="0"/>
              <a:t>)</a:t>
            </a:r>
            <a:endParaRPr lang="zh-TW" altLang="zh-TW" sz="1600"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231106"/>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由編碼器</a:t>
            </a:r>
            <a:r>
              <a:rPr lang="en-US" altLang="zh-TW" sz="1600" dirty="0"/>
              <a:t>(encoder)</a:t>
            </a:r>
            <a:r>
              <a:rPr lang="zh-TW" altLang="zh-TW" sz="1600" dirty="0"/>
              <a:t>與解碼器</a:t>
            </a:r>
            <a:r>
              <a:rPr lang="en-US" altLang="zh-TW" sz="1600" dirty="0"/>
              <a:t>(decoder)</a:t>
            </a:r>
            <a:r>
              <a:rPr lang="zh-TW" altLang="zh-TW" sz="1600" dirty="0"/>
              <a:t>所</a:t>
            </a:r>
            <a:r>
              <a:rPr lang="zh-TW" altLang="zh-TW" sz="1600" dirty="0" smtClean="0"/>
              <a:t>組成</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編碼器</a:t>
            </a:r>
            <a:r>
              <a:rPr lang="en-US" altLang="zh-TW" sz="1600" dirty="0" smtClean="0"/>
              <a:t>:</a:t>
            </a:r>
            <a:r>
              <a:rPr lang="zh-TW" altLang="en-US" sz="1600" dirty="0" smtClean="0"/>
              <a:t>將高維資料壓縮為低維資料</a:t>
            </a:r>
            <a:endParaRPr lang="en-US" altLang="zh-TW" sz="1600" dirty="0" smtClean="0"/>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smtClean="0"/>
              <a:t>解碼器</a:t>
            </a:r>
            <a:r>
              <a:rPr lang="en-US" altLang="zh-TW" sz="1600" dirty="0" smtClean="0"/>
              <a:t>:</a:t>
            </a:r>
            <a:r>
              <a:rPr lang="zh-TW" altLang="en-US" sz="1600" dirty="0" smtClean="0"/>
              <a:t>將低維度資料解壓縮回原始維度</a:t>
            </a:r>
            <a:endParaRPr lang="zh-TW" altLang="zh-TW" sz="1600"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為一個任意的神經網路，對於圖片的判別通常使用</a:t>
            </a:r>
            <a:r>
              <a:rPr lang="zh-TW" altLang="en-US" sz="1600" dirty="0"/>
              <a:t>卷</a:t>
            </a:r>
            <a:r>
              <a:rPr lang="zh-TW" altLang="en-US" sz="1600" dirty="0" smtClean="0"/>
              <a:t>積神經網路</a:t>
            </a:r>
            <a:r>
              <a:rPr lang="en-US" altLang="zh-TW" sz="1600" dirty="0" smtClean="0"/>
              <a:t>(CNN)</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zh-TW" sz="1600" dirty="0" smtClean="0"/>
              <a:t>判別</a:t>
            </a:r>
            <a:r>
              <a:rPr lang="zh-TW" altLang="zh-TW" sz="1600" dirty="0"/>
              <a:t>器會回傳一個</a:t>
            </a:r>
            <a:r>
              <a:rPr lang="zh-TW" altLang="zh-TW" sz="1600" dirty="0" smtClean="0"/>
              <a:t>分數給</a:t>
            </a:r>
            <a:r>
              <a:rPr lang="zh-TW" altLang="zh-TW" sz="1600" dirty="0"/>
              <a:t>生成器，分數越大代表輸入的假圖片越接近真實的照片，生成器接收到分數之後調整參數繼續改良生成圖片，再輸入至判別器回傳</a:t>
            </a:r>
            <a:r>
              <a:rPr lang="zh-TW" altLang="zh-TW" sz="1600" dirty="0" smtClean="0"/>
              <a:t>結果</a:t>
            </a:r>
            <a:endParaRPr lang="en-US" altLang="zh-TW" sz="1600" dirty="0" smtClean="0"/>
          </a:p>
          <a:p>
            <a:pPr marL="285750" indent="-285750">
              <a:buFont typeface="Wingdings" panose="05000000000000000000" pitchFamily="2" charset="2"/>
              <a:buChar char="Ø"/>
            </a:pPr>
            <a:endParaRPr lang="en-US" altLang="zh-TW" sz="1600"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47732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sz="1600" dirty="0" smtClean="0"/>
              <a:t>Mirza Mehdi(2014)</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條件式生成對抗網路能夠在</a:t>
            </a:r>
            <a:r>
              <a:rPr lang="en-US" altLang="zh-TW" sz="1600" dirty="0"/>
              <a:t>GAN</a:t>
            </a:r>
            <a:r>
              <a:rPr lang="zh-TW" altLang="zh-TW" sz="1600" dirty="0"/>
              <a:t>訓練時加上一</a:t>
            </a:r>
            <a:r>
              <a:rPr lang="zh-TW" altLang="zh-TW" sz="1600" dirty="0" smtClean="0"/>
              <a:t>組</a:t>
            </a:r>
            <a:r>
              <a:rPr lang="zh-TW" altLang="en-US" sz="1600" dirty="0" smtClean="0"/>
              <a:t>輔助</a:t>
            </a:r>
            <a:r>
              <a:rPr lang="zh-TW" altLang="zh-TW" sz="1600" dirty="0" smtClean="0"/>
              <a:t>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smtClean="0"/>
              <a:t>判別器要</a:t>
            </a:r>
            <a:r>
              <a:rPr lang="zh-TW" altLang="zh-TW" sz="1600" dirty="0"/>
              <a:t>判別輸入圖片的真實度以及圖片與輔助</a:t>
            </a:r>
            <a:r>
              <a:rPr lang="zh-TW" altLang="zh-TW" sz="1600" dirty="0" smtClean="0"/>
              <a:t>條件是否</a:t>
            </a:r>
            <a:r>
              <a:rPr lang="zh-TW" altLang="zh-TW" sz="1600" dirty="0"/>
              <a:t>湊成一對，如果同時達到此目標那判別器的回傳</a:t>
            </a:r>
            <a:r>
              <a:rPr lang="zh-TW" altLang="zh-TW" sz="1600" dirty="0" smtClean="0"/>
              <a:t>分數</a:t>
            </a:r>
            <a:r>
              <a:rPr lang="zh-TW" altLang="en-US" sz="1600" dirty="0" smtClean="0"/>
              <a:t>才</a:t>
            </a:r>
            <a:r>
              <a:rPr lang="zh-TW" altLang="zh-TW" sz="1600" dirty="0" smtClean="0"/>
              <a:t>會</a:t>
            </a:r>
            <a:r>
              <a:rPr lang="zh-TW" altLang="zh-TW" sz="1600" dirty="0"/>
              <a:t>越高。</a:t>
            </a:r>
            <a:endParaRPr lang="en-US" altLang="zh-TW" sz="1600"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408307891"/>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2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2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723549"/>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由</a:t>
            </a:r>
            <a:r>
              <a:rPr lang="en-US" altLang="zh-TW" sz="1600" dirty="0" smtClean="0"/>
              <a:t>Isola(2017)</a:t>
            </a:r>
            <a:r>
              <a:rPr lang="zh-TW" altLang="zh-TW" sz="1600" dirty="0" smtClean="0"/>
              <a:t>等人所提出</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en-US" sz="1600" dirty="0" smtClean="0"/>
              <a:t>以</a:t>
            </a:r>
            <a:r>
              <a:rPr lang="zh-TW" altLang="zh-TW" sz="1600" dirty="0" smtClean="0"/>
              <a:t>條件</a:t>
            </a:r>
            <a:r>
              <a:rPr lang="zh-TW" altLang="zh-TW" sz="1600" dirty="0"/>
              <a:t>式生成對抗</a:t>
            </a:r>
            <a:r>
              <a:rPr lang="zh-TW" altLang="zh-TW" sz="1600" dirty="0" smtClean="0"/>
              <a:t>網路</a:t>
            </a:r>
            <a:r>
              <a:rPr lang="zh-TW" altLang="en-US" sz="1600" dirty="0" smtClean="0"/>
              <a:t>為基礎，將圖片作為輔助條件</a:t>
            </a:r>
            <a:endParaRPr lang="en-US" altLang="zh-TW" sz="1600" dirty="0" smtClean="0"/>
          </a:p>
          <a:p>
            <a:pPr marL="285750" indent="-285750">
              <a:buFont typeface="Wingdings" panose="05000000000000000000" pitchFamily="2" charset="2"/>
              <a:buChar char="Ø"/>
            </a:pPr>
            <a:endParaRPr lang="en-US" altLang="zh-TW" sz="1600" dirty="0" smtClean="0"/>
          </a:p>
          <a:p>
            <a:pPr marL="285750" indent="-285750">
              <a:buFont typeface="Wingdings" panose="05000000000000000000" pitchFamily="2" charset="2"/>
              <a:buChar char="Ø"/>
            </a:pPr>
            <a:r>
              <a:rPr lang="zh-TW" altLang="zh-TW" sz="1600" dirty="0"/>
              <a:t>生成</a:t>
            </a:r>
            <a:r>
              <a:rPr lang="zh-TW" altLang="zh-TW" sz="1600" dirty="0" smtClean="0"/>
              <a:t>器採用</a:t>
            </a:r>
            <a:r>
              <a:rPr lang="en-US" altLang="zh-TW" sz="1600" dirty="0" smtClean="0"/>
              <a:t>U-net</a:t>
            </a:r>
          </a:p>
          <a:p>
            <a:pPr marL="285750" indent="-285750">
              <a:buFont typeface="Wingdings" panose="05000000000000000000" pitchFamily="2" charset="2"/>
              <a:buChar char="Ø"/>
            </a:pPr>
            <a:endParaRPr lang="en-US" altLang="zh-TW" sz="1600" dirty="0"/>
          </a:p>
          <a:p>
            <a:pPr marL="285750" indent="-285750">
              <a:buFont typeface="Wingdings" panose="05000000000000000000" pitchFamily="2" charset="2"/>
              <a:buChar char="Ø"/>
            </a:pPr>
            <a:r>
              <a:rPr lang="zh-TW" altLang="en-US" sz="1600" dirty="0"/>
              <a:t>判</a:t>
            </a:r>
            <a:r>
              <a:rPr lang="zh-TW" altLang="en-US" sz="1600" dirty="0" smtClean="0"/>
              <a:t>別器採用</a:t>
            </a:r>
            <a:r>
              <a:rPr lang="en-US" altLang="zh-TW" sz="1600" dirty="0" err="1" smtClean="0"/>
              <a:t>PatchGAN</a:t>
            </a:r>
            <a:endParaRPr lang="en-US" altLang="zh-TW" sz="1600"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954107"/>
          </a:xfrm>
          <a:prstGeom prst="rect">
            <a:avLst/>
          </a:prstGeom>
        </p:spPr>
        <p:txBody>
          <a:bodyPr wrap="square">
            <a:spAutoFit/>
          </a:bodyPr>
          <a:lstStyle/>
          <a:p>
            <a:pPr marL="285750" indent="-285750" defTabSz="914400">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738664"/>
          </a:xfrm>
          <a:prstGeom prst="rect">
            <a:avLst/>
          </a:prstGeom>
        </p:spPr>
        <p:txBody>
          <a:bodyPr wrap="square">
            <a:spAutoFit/>
          </a:bodyPr>
          <a:lstStyle/>
          <a:p>
            <a:pPr marL="285750" lvl="0" indent="-285750" defTabSz="914400">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200329"/>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sz="1600" dirty="0" smtClean="0">
                <a:latin typeface="+mn-ea"/>
                <a:cs typeface="Times New Roman" panose="02020603050405020304" pitchFamily="18" charset="0"/>
              </a:rPr>
              <a:t>(2017)</a:t>
            </a:r>
            <a:r>
              <a:rPr lang="zh-TW" altLang="en-US" sz="1600"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影像濾波器為一種能將影像保持平滑或是銳化的濾波器。</a:t>
            </a:r>
            <a:endParaRPr lang="en-US" altLang="zh-TW" dirty="0">
              <a:latin typeface="+mn-ea"/>
            </a:endParaRPr>
          </a:p>
          <a:p>
            <a:pPr marL="285750" lvl="0" indent="-285750" defTabSz="914400">
              <a:buClr>
                <a:srgbClr val="000000"/>
              </a:buClr>
              <a:buFont typeface="Wingdings" panose="05000000000000000000" pitchFamily="2" charset="2"/>
              <a:buChar char="Ø"/>
              <a:defRPr/>
            </a:pPr>
            <a:r>
              <a:rPr lang="zh-TW" altLang="en-US" dirty="0">
                <a:latin typeface="+mn-ea"/>
              </a:rPr>
              <a:t>引導影像濾波器即為一個需要引導圖的濾波器，引導濾波器的運作方式為通過一張引導圖對初始影像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676170940"/>
              </p:ext>
            </p:extLst>
          </p:nvPr>
        </p:nvGraphicFramePr>
        <p:xfrm>
          <a:off x="871788" y="1648057"/>
          <a:ext cx="7835294" cy="231648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zh-TW" sz="1600" dirty="0">
                <a:latin typeface="+mn-ea"/>
                <a:cs typeface="Times New Roman" panose="02020603050405020304" pitchFamily="18" charset="0"/>
              </a:rPr>
              <a:t>以</a:t>
            </a:r>
            <a:r>
              <a:rPr lang="en-US" altLang="zh-TW" sz="1600" dirty="0">
                <a:latin typeface="+mn-ea"/>
                <a:cs typeface="Times New Roman" panose="02020603050405020304" pitchFamily="18" charset="0"/>
              </a:rPr>
              <a:t>google</a:t>
            </a:r>
            <a:r>
              <a:rPr lang="zh-TW" altLang="zh-TW" sz="1600" dirty="0" smtClean="0">
                <a:latin typeface="+mn-ea"/>
                <a:cs typeface="Times New Roman" panose="02020603050405020304" pitchFamily="18" charset="0"/>
              </a:rPr>
              <a:t>搜尋</a:t>
            </a:r>
            <a:r>
              <a:rPr lang="en-US" altLang="zh-TW" sz="1600" dirty="0" smtClean="0">
                <a:latin typeface="+mn-ea"/>
                <a:cs typeface="Times New Roman" panose="02020603050405020304" pitchFamily="18" charset="0"/>
              </a:rPr>
              <a:t>”</a:t>
            </a:r>
            <a:r>
              <a:rPr lang="zh-TW" altLang="zh-TW" sz="1600" dirty="0">
                <a:latin typeface="+mn-ea"/>
                <a:cs typeface="Times New Roman" panose="02020603050405020304" pitchFamily="18" charset="0"/>
              </a:rPr>
              <a:t>三維模型</a:t>
            </a:r>
            <a:r>
              <a:rPr lang="zh-TW" altLang="zh-TW" sz="1600" dirty="0" smtClean="0">
                <a:latin typeface="+mn-ea"/>
                <a:cs typeface="Times New Roman" panose="02020603050405020304" pitchFamily="18" charset="0"/>
              </a:rPr>
              <a:t>與真實</a:t>
            </a:r>
            <a:r>
              <a:rPr lang="zh-TW" altLang="zh-TW" sz="1600" dirty="0">
                <a:latin typeface="+mn-ea"/>
                <a:cs typeface="Times New Roman" panose="02020603050405020304" pitchFamily="18" charset="0"/>
              </a:rPr>
              <a:t>照片對比</a:t>
            </a:r>
            <a:r>
              <a:rPr lang="en-US" altLang="zh-TW" sz="1600" dirty="0">
                <a:latin typeface="+mn-ea"/>
                <a:cs typeface="Times New Roman" panose="02020603050405020304" pitchFamily="18" charset="0"/>
              </a:rPr>
              <a:t>”</a:t>
            </a:r>
            <a:r>
              <a:rPr lang="zh-TW" altLang="zh-TW" sz="1600" dirty="0">
                <a:latin typeface="+mn-ea"/>
                <a:cs typeface="Times New Roman" panose="02020603050405020304" pitchFamily="18" charset="0"/>
              </a:rPr>
              <a:t>、</a:t>
            </a:r>
            <a:r>
              <a:rPr lang="en-US" altLang="zh-TW" sz="1600" dirty="0">
                <a:latin typeface="+mn-ea"/>
                <a:cs typeface="Times New Roman" panose="02020603050405020304" pitchFamily="18" charset="0"/>
              </a:rPr>
              <a:t>”3D</a:t>
            </a:r>
            <a:r>
              <a:rPr lang="zh-TW" altLang="zh-TW" sz="1600" dirty="0">
                <a:latin typeface="+mn-ea"/>
                <a:cs typeface="Times New Roman" panose="02020603050405020304" pitchFamily="18" charset="0"/>
              </a:rPr>
              <a:t>模型與真實照片</a:t>
            </a:r>
            <a:r>
              <a:rPr lang="en-US" altLang="zh-TW" sz="1600" dirty="0">
                <a:latin typeface="+mn-ea"/>
                <a:cs typeface="Times New Roman" panose="02020603050405020304" pitchFamily="18" charset="0"/>
              </a:rPr>
              <a:t>”</a:t>
            </a:r>
            <a:r>
              <a:rPr lang="zh-TW" altLang="zh-TW" sz="1600" dirty="0" smtClean="0">
                <a:latin typeface="+mn-ea"/>
                <a:cs typeface="Times New Roman" panose="02020603050405020304" pitchFamily="18" charset="0"/>
              </a:rPr>
              <a:t>等關鍵字</a:t>
            </a:r>
            <a:endParaRPr lang="en-US" altLang="zh-TW" sz="1600" dirty="0" smtClean="0">
              <a:latin typeface="+mn-ea"/>
              <a:cs typeface="Times New Roman" panose="02020603050405020304" pitchFamily="18" charset="0"/>
            </a:endParaRPr>
          </a:p>
          <a:p>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sz="1600" dirty="0" smtClean="0">
                <a:latin typeface="+mn-ea"/>
                <a:cs typeface="Times New Roman" panose="02020603050405020304" pitchFamily="18" charset="0"/>
              </a:rPr>
              <a:t>與</a:t>
            </a:r>
            <a:r>
              <a:rPr lang="zh-TW" altLang="zh-TW" sz="1600" dirty="0">
                <a:latin typeface="+mn-ea"/>
                <a:cs typeface="Times New Roman" panose="02020603050405020304" pitchFamily="18" charset="0"/>
              </a:rPr>
              <a:t>桃園市</a:t>
            </a:r>
            <a:r>
              <a:rPr lang="zh-TW" altLang="zh-TW" sz="1600" dirty="0" smtClean="0">
                <a:latin typeface="+mn-ea"/>
                <a:cs typeface="Times New Roman" panose="02020603050405020304" pitchFamily="18" charset="0"/>
              </a:rPr>
              <a:t>某</a:t>
            </a:r>
            <a:r>
              <a:rPr lang="zh-TW" altLang="en-US" sz="1600" dirty="0" smtClean="0">
                <a:latin typeface="+mn-ea"/>
                <a:cs typeface="Times New Roman" panose="02020603050405020304" pitchFamily="18" charset="0"/>
              </a:rPr>
              <a:t>室內</a:t>
            </a:r>
            <a:r>
              <a:rPr lang="zh-TW" altLang="zh-TW" sz="1600" dirty="0" smtClean="0">
                <a:latin typeface="+mn-ea"/>
                <a:cs typeface="Times New Roman" panose="02020603050405020304" pitchFamily="18" charset="0"/>
              </a:rPr>
              <a:t>設計</a:t>
            </a:r>
            <a:r>
              <a:rPr lang="zh-TW" altLang="zh-TW" sz="1600" dirty="0">
                <a:latin typeface="+mn-ea"/>
                <a:cs typeface="Times New Roman" panose="02020603050405020304" pitchFamily="18" charset="0"/>
              </a:rPr>
              <a:t>公司</a:t>
            </a:r>
            <a:r>
              <a:rPr lang="zh-TW" altLang="zh-TW" sz="1600" dirty="0" smtClean="0">
                <a:latin typeface="+mn-ea"/>
                <a:cs typeface="Times New Roman" panose="02020603050405020304" pitchFamily="18" charset="0"/>
              </a:rPr>
              <a:t>合作</a:t>
            </a:r>
            <a:endParaRPr lang="zh-TW" altLang="en-US" sz="1600"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latin typeface="+mn-ea"/>
                <a:cs typeface="Times New Roman" panose="02020603050405020304" pitchFamily="18" charset="0"/>
              </a:rPr>
              <a:t>採用</a:t>
            </a:r>
            <a:r>
              <a:rPr lang="en-US" altLang="zh-TW" sz="1600" dirty="0" err="1" smtClean="0"/>
              <a:t>FastFCN</a:t>
            </a:r>
            <a:r>
              <a:rPr lang="zh-TW" altLang="en-US" sz="1600" dirty="0" smtClean="0"/>
              <a:t>進行</a:t>
            </a:r>
            <a:r>
              <a:rPr lang="zh-TW" altLang="en-US" sz="1600" dirty="0" smtClean="0">
                <a:latin typeface="+mn-ea"/>
                <a:cs typeface="Times New Roman" panose="02020603050405020304" pitchFamily="18" charset="0"/>
              </a:rPr>
              <a:t>語義分割，萃取出前景，增強資料集</a:t>
            </a:r>
            <a:endParaRPr lang="en-US" altLang="zh-TW" sz="1600"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smtClean="0"/>
              <a:t>將圖片</a:t>
            </a:r>
            <a:r>
              <a:rPr lang="zh-TW" altLang="zh-TW" sz="1600" dirty="0" smtClean="0"/>
              <a:t>左右</a:t>
            </a:r>
            <a:r>
              <a:rPr lang="zh-TW" altLang="zh-TW" sz="1600" dirty="0"/>
              <a:t>翻轉、逆時針旋轉以及順時針</a:t>
            </a:r>
            <a:r>
              <a:rPr lang="zh-TW" altLang="zh-TW" sz="1600" dirty="0" smtClean="0"/>
              <a:t>旋轉</a:t>
            </a:r>
            <a:endParaRPr lang="zh-TW" altLang="en-US" sz="1600"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569660"/>
          </a:xfrm>
          <a:prstGeom prst="rect">
            <a:avLst/>
          </a:prstGeom>
        </p:spPr>
        <p:txBody>
          <a:bodyPr wrap="square">
            <a:spAutoFit/>
          </a:bodyPr>
          <a:lstStyle/>
          <a:p>
            <a:pPr marL="342900" indent="-342900">
              <a:buFont typeface="+mj-lt"/>
              <a:buAutoNum type="arabicPeriod"/>
            </a:pPr>
            <a:r>
              <a:rPr lang="en-US" altLang="zh-TW" sz="1600" dirty="0"/>
              <a:t>GitHub</a:t>
            </a:r>
            <a:r>
              <a:rPr lang="zh-TW" altLang="zh-TW" sz="1600" dirty="0"/>
              <a:t>上所提供的</a:t>
            </a:r>
            <a:r>
              <a:rPr lang="en-US" altLang="zh-TW" sz="1600" dirty="0" err="1"/>
              <a:t>FastFCN</a:t>
            </a:r>
            <a:r>
              <a:rPr lang="zh-TW" altLang="zh-TW" sz="1600" dirty="0"/>
              <a:t>的預訓練模型，且該模型使用的資料集為</a:t>
            </a:r>
            <a:r>
              <a:rPr lang="en-US" altLang="zh-TW" sz="1600" dirty="0">
                <a:solidFill>
                  <a:srgbClr val="FF0000"/>
                </a:solidFill>
              </a:rPr>
              <a:t>ADE20K</a:t>
            </a:r>
            <a:r>
              <a:rPr lang="zh-TW" altLang="zh-TW" sz="1600" dirty="0"/>
              <a:t>，</a:t>
            </a:r>
            <a:r>
              <a:rPr lang="en-US" altLang="zh-TW" sz="1600" dirty="0">
                <a:solidFill>
                  <a:srgbClr val="FF0000"/>
                </a:solidFill>
              </a:rPr>
              <a:t>ADE20K</a:t>
            </a:r>
            <a:r>
              <a:rPr lang="zh-TW" altLang="zh-TW" sz="1600" dirty="0"/>
              <a:t>的資料集擁有超過</a:t>
            </a:r>
            <a:r>
              <a:rPr lang="en-US" altLang="zh-TW" sz="1600" dirty="0"/>
              <a:t>27000</a:t>
            </a:r>
            <a:r>
              <a:rPr lang="zh-TW" altLang="zh-TW" sz="1600" dirty="0"/>
              <a:t>張圖片，其中</a:t>
            </a:r>
            <a:r>
              <a:rPr lang="en-US" altLang="zh-TW" sz="1600" dirty="0"/>
              <a:t>25000</a:t>
            </a:r>
            <a:r>
              <a:rPr lang="zh-TW" altLang="zh-TW" sz="1600" dirty="0"/>
              <a:t>張是訓練用的資料，</a:t>
            </a:r>
            <a:r>
              <a:rPr lang="en-US" altLang="zh-TW" sz="1600" dirty="0"/>
              <a:t>2000</a:t>
            </a:r>
            <a:r>
              <a:rPr lang="zh-TW" altLang="zh-TW" sz="1600" dirty="0"/>
              <a:t>張是驗證用的，其中包含建築的部分有</a:t>
            </a:r>
            <a:r>
              <a:rPr lang="en-US" altLang="zh-TW" sz="1600" dirty="0"/>
              <a:t>10.7</a:t>
            </a:r>
            <a:r>
              <a:rPr lang="en-US" altLang="zh-TW" sz="1600" dirty="0" smtClean="0"/>
              <a:t>%</a:t>
            </a:r>
            <a:r>
              <a:rPr lang="zh-TW" altLang="zh-TW" sz="1600" dirty="0" smtClean="0"/>
              <a:t>。</a:t>
            </a:r>
            <a:endParaRPr lang="en-US" altLang="zh-TW" sz="1600" dirty="0" smtClean="0"/>
          </a:p>
          <a:p>
            <a:pPr marL="342900" indent="-342900">
              <a:buFont typeface="+mj-lt"/>
              <a:buAutoNum type="arabicPeriod"/>
            </a:pPr>
            <a:endParaRPr lang="en-US" altLang="zh-TW" sz="1600" dirty="0" smtClean="0"/>
          </a:p>
          <a:p>
            <a:pPr marL="342900" indent="-342900">
              <a:buFont typeface="+mj-lt"/>
              <a:buAutoNum type="arabicPeriod"/>
            </a:pPr>
            <a:r>
              <a:rPr lang="en-US" altLang="zh-TW" sz="1600" dirty="0" err="1"/>
              <a:t>OpenCV</a:t>
            </a:r>
            <a:r>
              <a:rPr lang="zh-TW" altLang="zh-TW" sz="1600" dirty="0"/>
              <a:t>把目標圖中的背景去掉，產出保留前景的遮罩圖檔，再丟</a:t>
            </a:r>
            <a:r>
              <a:rPr lang="zh-TW" altLang="zh-TW" sz="1600" dirty="0" smtClean="0"/>
              <a:t>入</a:t>
            </a:r>
            <a:r>
              <a:rPr lang="en-US" altLang="zh-TW" sz="1600" dirty="0" smtClean="0"/>
              <a:t>GAN</a:t>
            </a:r>
            <a:r>
              <a:rPr lang="zh-TW" altLang="zh-TW" sz="1600" dirty="0" smtClean="0"/>
              <a:t>進行</a:t>
            </a:r>
            <a:r>
              <a:rPr lang="zh-TW" altLang="zh-TW" sz="1600" dirty="0"/>
              <a:t>訓練</a:t>
            </a:r>
            <a:endParaRPr lang="zh-TW" altLang="en-US" sz="1600"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2062103"/>
          </a:xfrm>
          <a:prstGeom prst="rect">
            <a:avLst/>
          </a:prstGeom>
        </p:spPr>
        <p:txBody>
          <a:bodyPr wrap="square">
            <a:spAutoFit/>
          </a:bodyPr>
          <a:lstStyle/>
          <a:p>
            <a:pPr marL="285750" indent="-285750">
              <a:buFont typeface="Wingdings" panose="05000000000000000000" pitchFamily="2" charset="2"/>
              <a:buChar char="Ø"/>
            </a:pPr>
            <a:r>
              <a:rPr lang="en-US" altLang="zh-TW" sz="1600" dirty="0" smtClean="0"/>
              <a:t>Pix2pix</a:t>
            </a:r>
            <a:r>
              <a:rPr lang="zh-TW" altLang="en-US" sz="1600" dirty="0" smtClean="0"/>
              <a:t>參數將</a:t>
            </a:r>
            <a:r>
              <a:rPr lang="zh-TW" altLang="zh-TW" sz="1600" dirty="0" smtClean="0"/>
              <a:t>參考</a:t>
            </a:r>
            <a:r>
              <a:rPr lang="en-US" altLang="zh-TW" sz="1600" dirty="0" err="1"/>
              <a:t>Kamyar</a:t>
            </a:r>
            <a:r>
              <a:rPr lang="en-US" altLang="zh-TW" sz="1600" dirty="0"/>
              <a:t> </a:t>
            </a:r>
            <a:r>
              <a:rPr lang="en-US" altLang="zh-TW" sz="1600" dirty="0" err="1"/>
              <a:t>Nazeri</a:t>
            </a:r>
            <a:r>
              <a:rPr lang="zh-TW" altLang="zh-TW" sz="1600" dirty="0"/>
              <a:t>於</a:t>
            </a:r>
            <a:r>
              <a:rPr lang="en-US" altLang="zh-TW" sz="1600" dirty="0"/>
              <a:t>GitHub</a:t>
            </a:r>
            <a:r>
              <a:rPr lang="zh-TW" altLang="zh-TW" sz="1600" dirty="0"/>
              <a:t>中使用的</a:t>
            </a:r>
            <a:r>
              <a:rPr lang="en-US" altLang="zh-TW" sz="1600" dirty="0"/>
              <a:t>places365</a:t>
            </a:r>
            <a:r>
              <a:rPr lang="zh-TW" altLang="zh-TW" sz="1600" dirty="0"/>
              <a:t>的資料</a:t>
            </a:r>
            <a:r>
              <a:rPr lang="zh-TW" altLang="zh-TW" sz="1600" dirty="0" smtClean="0"/>
              <a:t>集</a:t>
            </a:r>
            <a:endParaRPr lang="en-US" altLang="zh-TW" sz="1600" dirty="0" smtClean="0"/>
          </a:p>
          <a:p>
            <a:endParaRPr lang="en-US" altLang="zh-TW" sz="1600" dirty="0" smtClean="0"/>
          </a:p>
          <a:p>
            <a:pPr marL="285750" indent="-285750">
              <a:buFont typeface="Wingdings" panose="05000000000000000000" pitchFamily="2" charset="2"/>
              <a:buChar char="Ø"/>
            </a:pPr>
            <a:r>
              <a:rPr lang="zh-TW" altLang="en-US" sz="1600" dirty="0" smtClean="0">
                <a:latin typeface="+mn-ea"/>
              </a:rPr>
              <a:t>圖片以</a:t>
            </a:r>
            <a:r>
              <a:rPr lang="en-US" altLang="zh-TW" sz="1600" dirty="0">
                <a:latin typeface="+mn-ea"/>
              </a:rPr>
              <a:t>256</a:t>
            </a:r>
            <a:r>
              <a:rPr lang="zh-TW" altLang="en-US" sz="1600" dirty="0">
                <a:latin typeface="+mn-ea"/>
              </a:rPr>
              <a:t>*</a:t>
            </a:r>
            <a:r>
              <a:rPr lang="en-US" altLang="zh-TW" sz="1600" dirty="0">
                <a:latin typeface="+mn-ea"/>
              </a:rPr>
              <a:t>256</a:t>
            </a:r>
            <a:r>
              <a:rPr lang="zh-TW" altLang="en-US" sz="1600" dirty="0">
                <a:latin typeface="+mn-ea"/>
              </a:rPr>
              <a:t>*</a:t>
            </a:r>
            <a:r>
              <a:rPr lang="en-US" altLang="zh-TW" sz="1600" dirty="0" smtClean="0">
                <a:latin typeface="+mn-ea"/>
              </a:rPr>
              <a:t>3</a:t>
            </a:r>
            <a:r>
              <a:rPr lang="zh-TW" altLang="en-US" sz="1600" dirty="0" smtClean="0">
                <a:latin typeface="+mn-ea"/>
              </a:rPr>
              <a:t>作為輸入與輸出</a:t>
            </a:r>
            <a:endParaRPr lang="en-US" altLang="zh-TW" sz="1600" dirty="0" smtClean="0">
              <a:latin typeface="+mn-ea"/>
            </a:endParaRPr>
          </a:p>
          <a:p>
            <a:pPr marL="285750" indent="-285750">
              <a:buFont typeface="Wingdings" panose="05000000000000000000" pitchFamily="2" charset="2"/>
              <a:buChar char="Ø"/>
            </a:pPr>
            <a:endParaRPr lang="en-US" altLang="zh-TW" sz="1600" dirty="0" smtClean="0">
              <a:latin typeface="+mn-ea"/>
            </a:endParaRPr>
          </a:p>
          <a:p>
            <a:pPr marL="285750" indent="-285750">
              <a:buFont typeface="Wingdings" panose="05000000000000000000" pitchFamily="2" charset="2"/>
              <a:buChar char="Ø"/>
            </a:pPr>
            <a:r>
              <a:rPr lang="zh-TW" altLang="en-US" sz="1600" dirty="0"/>
              <a:t>引導影像濾波層參數將</a:t>
            </a:r>
            <a:r>
              <a:rPr lang="zh-TW" altLang="zh-TW" sz="1600" dirty="0"/>
              <a:t>參考</a:t>
            </a:r>
            <a:r>
              <a:rPr lang="en-US" altLang="zh-TW" sz="1600" dirty="0" err="1"/>
              <a:t>Qirong</a:t>
            </a:r>
            <a:r>
              <a:rPr lang="en-US" altLang="zh-TW" sz="1600" dirty="0"/>
              <a:t> Bu(2020)</a:t>
            </a:r>
            <a:r>
              <a:rPr lang="zh-TW" altLang="zh-TW" sz="1600" dirty="0"/>
              <a:t> </a:t>
            </a:r>
            <a:r>
              <a:rPr lang="zh-TW" altLang="en-US" sz="1600" dirty="0"/>
              <a:t>的去霧網路作為參考</a:t>
            </a:r>
            <a:endParaRPr lang="en-US" altLang="zh-TW" sz="1600" dirty="0"/>
          </a:p>
          <a:p>
            <a:endParaRPr lang="en-US" altLang="zh-TW" sz="1600" dirty="0"/>
          </a:p>
          <a:p>
            <a:endParaRPr lang="en-US" altLang="zh-TW" sz="1600" dirty="0" smtClean="0">
              <a:latin typeface="+mn-ea"/>
            </a:endParaRPr>
          </a:p>
          <a:p>
            <a:pPr marL="285750" indent="-285750">
              <a:buFont typeface="Wingdings" panose="05000000000000000000" pitchFamily="2" charset="2"/>
              <a:buChar char="Ø"/>
            </a:pPr>
            <a:endParaRPr lang="zh-TW" altLang="en-US" sz="1600"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a:t>編碼</a:t>
            </a:r>
            <a:r>
              <a:rPr lang="zh-TW" altLang="en-US" sz="1600" dirty="0" smtClean="0"/>
              <a:t>器</a:t>
            </a:r>
            <a:r>
              <a:rPr lang="en-US" altLang="zh-TW" sz="1600" dirty="0" smtClean="0">
                <a:latin typeface="+mn-ea"/>
              </a:rPr>
              <a:t>:</a:t>
            </a: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卷積層組成</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a:latin typeface="+mn-ea"/>
              </a:rPr>
              <a:t>激活函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endParaRPr lang="zh-TW" altLang="en-US" sz="1600" dirty="0">
              <a:latin typeface="+mn-ea"/>
            </a:endParaRPr>
          </a:p>
        </p:txBody>
      </p:sp>
      <p:sp>
        <p:nvSpPr>
          <p:cNvPr id="6" name="矩形 5"/>
          <p:cNvSpPr/>
          <p:nvPr/>
        </p:nvSpPr>
        <p:spPr>
          <a:xfrm>
            <a:off x="1332174" y="2771794"/>
            <a:ext cx="7083216" cy="830997"/>
          </a:xfrm>
          <a:prstGeom prst="rect">
            <a:avLst/>
          </a:prstGeom>
        </p:spPr>
        <p:txBody>
          <a:bodyPr wrap="square">
            <a:spAutoFit/>
          </a:bodyPr>
          <a:lstStyle/>
          <a:p>
            <a:pPr marL="285750" indent="-285750">
              <a:buFont typeface="Wingdings" panose="05000000000000000000" pitchFamily="2" charset="2"/>
              <a:buChar char="Ø"/>
            </a:pPr>
            <a:r>
              <a:rPr lang="zh-TW" altLang="en-US" sz="1600" dirty="0"/>
              <a:t>影像濾波</a:t>
            </a:r>
            <a:r>
              <a:rPr lang="zh-TW" altLang="en-US" sz="1600" dirty="0" smtClean="0"/>
              <a:t>層</a:t>
            </a:r>
            <a:r>
              <a:rPr lang="en-US" altLang="zh-TW" sz="1600" dirty="0" smtClean="0"/>
              <a:t>:</a:t>
            </a:r>
          </a:p>
          <a:p>
            <a:pPr lvl="1"/>
            <a:r>
              <a:rPr lang="zh-TW" altLang="zh-TW" sz="1600" dirty="0"/>
              <a:t>平滑內核</a:t>
            </a:r>
            <a:r>
              <a:rPr lang="zh-TW" altLang="zh-TW" sz="1600" dirty="0" smtClean="0"/>
              <a:t>半徑</a:t>
            </a:r>
            <a:r>
              <a:rPr lang="zh-TW" altLang="en-US" sz="1600" dirty="0" smtClean="0"/>
              <a:t> </a:t>
            </a:r>
            <a:r>
              <a:rPr lang="en-US" altLang="zh-TW" sz="1600" dirty="0" smtClean="0"/>
              <a:t>(2~10)</a:t>
            </a:r>
          </a:p>
          <a:p>
            <a:pPr lvl="1"/>
            <a:r>
              <a:rPr lang="zh-TW" altLang="zh-TW" sz="1600" dirty="0" smtClean="0"/>
              <a:t>正</a:t>
            </a:r>
            <a:r>
              <a:rPr lang="zh-TW" altLang="zh-TW" sz="1600" dirty="0"/>
              <a:t>則化</a:t>
            </a:r>
            <a:r>
              <a:rPr lang="zh-TW" altLang="zh-TW" sz="1600" dirty="0" smtClean="0"/>
              <a:t>係數</a:t>
            </a:r>
            <a:r>
              <a:rPr lang="zh-TW" altLang="en-US" sz="1600" dirty="0" smtClean="0"/>
              <a:t> </a:t>
            </a:r>
            <a:r>
              <a:rPr lang="en-US" altLang="zh-TW" sz="1600" dirty="0" smtClean="0"/>
              <a:t>(0.001</a:t>
            </a:r>
            <a:r>
              <a:rPr lang="zh-TW" altLang="en-US" sz="1600" dirty="0" smtClean="0"/>
              <a:t>與</a:t>
            </a:r>
            <a:r>
              <a:rPr lang="en-US" altLang="zh-TW" sz="1600" dirty="0" smtClean="0"/>
              <a:t>0.0001)</a:t>
            </a:r>
            <a:endParaRPr lang="zh-TW" altLang="en-US" sz="1600" dirty="0">
              <a:latin typeface="+mn-ea"/>
            </a:endParaRPr>
          </a:p>
        </p:txBody>
      </p:sp>
      <p:sp>
        <p:nvSpPr>
          <p:cNvPr id="7" name="矩形 6"/>
          <p:cNvSpPr/>
          <p:nvPr/>
        </p:nvSpPr>
        <p:spPr>
          <a:xfrm>
            <a:off x="1332174" y="3602791"/>
            <a:ext cx="7083216" cy="1077218"/>
          </a:xfrm>
          <a:prstGeom prst="rect">
            <a:avLst/>
          </a:prstGeom>
        </p:spPr>
        <p:txBody>
          <a:bodyPr wrap="square">
            <a:spAutoFit/>
          </a:bodyPr>
          <a:lstStyle/>
          <a:p>
            <a:pPr marL="285750" indent="-285750">
              <a:buFont typeface="Wingdings" panose="05000000000000000000" pitchFamily="2" charset="2"/>
              <a:buChar char="Ø"/>
            </a:pPr>
            <a:r>
              <a:rPr lang="zh-TW" altLang="en-US" sz="1600" dirty="0" smtClean="0"/>
              <a:t>解碼器</a:t>
            </a:r>
            <a:r>
              <a:rPr lang="en-US" altLang="zh-TW" sz="1600" dirty="0" smtClean="0"/>
              <a:t>:</a:t>
            </a:r>
          </a:p>
          <a:p>
            <a:pPr lvl="1"/>
            <a:r>
              <a:rPr lang="en-US" altLang="zh-TW" sz="1600" dirty="0">
                <a:latin typeface="+mn-ea"/>
              </a:rPr>
              <a:t>4</a:t>
            </a:r>
            <a:r>
              <a:rPr lang="zh-TW" altLang="en-US" sz="1600" dirty="0">
                <a:latin typeface="+mn-ea"/>
              </a:rPr>
              <a:t>*</a:t>
            </a:r>
            <a:r>
              <a:rPr lang="en-US" altLang="zh-TW" sz="1600" dirty="0">
                <a:latin typeface="+mn-ea"/>
              </a:rPr>
              <a:t>4</a:t>
            </a:r>
            <a:r>
              <a:rPr lang="zh-TW" altLang="en-US" sz="1600" dirty="0">
                <a:latin typeface="+mn-ea"/>
              </a:rPr>
              <a:t>卷積層組成</a:t>
            </a:r>
            <a:endParaRPr lang="en-US" altLang="zh-TW" sz="1600" dirty="0">
              <a:latin typeface="+mn-ea"/>
            </a:endParaRPr>
          </a:p>
          <a:p>
            <a:pPr lvl="1"/>
            <a:r>
              <a:rPr lang="zh-TW" altLang="zh-TW" sz="1600" dirty="0"/>
              <a:t>每</a:t>
            </a:r>
            <a:r>
              <a:rPr lang="en-US" altLang="zh-TW" sz="1600" dirty="0" err="1"/>
              <a:t>i</a:t>
            </a:r>
            <a:r>
              <a:rPr lang="zh-TW" altLang="zh-TW" sz="1600" dirty="0"/>
              <a:t>層的編碼器與</a:t>
            </a:r>
            <a:r>
              <a:rPr lang="en-US" altLang="zh-TW" sz="1600" dirty="0"/>
              <a:t>n-</a:t>
            </a:r>
            <a:r>
              <a:rPr lang="en-US" altLang="zh-TW" sz="1600" dirty="0" err="1"/>
              <a:t>i</a:t>
            </a:r>
            <a:r>
              <a:rPr lang="zh-TW" altLang="zh-TW" sz="1600" dirty="0"/>
              <a:t>層的解碼器做</a:t>
            </a:r>
            <a:r>
              <a:rPr lang="zh-TW" altLang="zh-TW" sz="1600" dirty="0" smtClean="0"/>
              <a:t>連接</a:t>
            </a:r>
            <a:r>
              <a:rPr lang="en-US" altLang="zh-TW" sz="1600" dirty="0" smtClean="0"/>
              <a:t>(U-net</a:t>
            </a:r>
            <a:r>
              <a:rPr lang="zh-TW" altLang="en-US" sz="1600" dirty="0" smtClean="0"/>
              <a:t>架構</a:t>
            </a:r>
            <a:r>
              <a:rPr lang="en-US" altLang="zh-TW" sz="1600" dirty="0" smtClean="0"/>
              <a:t>)</a:t>
            </a:r>
          </a:p>
          <a:p>
            <a:pPr lvl="1"/>
            <a:r>
              <a:rPr lang="zh-TW" altLang="en-US" sz="1600" dirty="0" smtClean="0">
                <a:latin typeface="+mn-ea"/>
              </a:rPr>
              <a:t>中間層激活函式</a:t>
            </a:r>
            <a:r>
              <a:rPr lang="en-US" altLang="zh-TW" sz="1600" dirty="0" smtClean="0">
                <a:latin typeface="+mn-ea"/>
              </a:rPr>
              <a:t>:</a:t>
            </a:r>
            <a:r>
              <a:rPr lang="en-US" altLang="zh-TW" sz="1600" dirty="0" err="1" smtClean="0">
                <a:latin typeface="+mn-ea"/>
              </a:rPr>
              <a:t>ReLU</a:t>
            </a:r>
            <a:r>
              <a:rPr lang="zh-TW" altLang="en-US" sz="1600" dirty="0" smtClean="0">
                <a:latin typeface="+mn-ea"/>
              </a:rPr>
              <a:t>、最後</a:t>
            </a:r>
            <a:r>
              <a:rPr lang="zh-TW" altLang="en-US" sz="1600" dirty="0">
                <a:latin typeface="+mn-ea"/>
              </a:rPr>
              <a:t>一層激活函</a:t>
            </a:r>
            <a:r>
              <a:rPr lang="zh-TW" altLang="en-US" sz="1600" dirty="0" smtClean="0">
                <a:latin typeface="+mn-ea"/>
              </a:rPr>
              <a:t>式</a:t>
            </a:r>
            <a:r>
              <a:rPr lang="en-US" altLang="zh-TW" sz="1600" dirty="0" smtClean="0">
                <a:latin typeface="+mn-ea"/>
              </a:rPr>
              <a:t>:</a:t>
            </a:r>
            <a:r>
              <a:rPr lang="en-US" altLang="zh-TW" sz="1600" dirty="0" err="1"/>
              <a:t>tanh</a:t>
            </a:r>
            <a:endParaRPr lang="zh-TW" altLang="en-US" sz="1600"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323439"/>
          </a:xfrm>
          <a:prstGeom prst="rect">
            <a:avLst/>
          </a:prstGeom>
        </p:spPr>
        <p:txBody>
          <a:bodyPr wrap="square">
            <a:spAutoFit/>
          </a:bodyPr>
          <a:lstStyle/>
          <a:p>
            <a:pPr marL="285750" indent="-285750">
              <a:buFont typeface="Wingdings" panose="05000000000000000000" pitchFamily="2" charset="2"/>
              <a:buChar char="Ø"/>
            </a:pPr>
            <a:r>
              <a:rPr lang="zh-TW" altLang="en-US" sz="1600" dirty="0"/>
              <a:t>判別</a:t>
            </a:r>
            <a:r>
              <a:rPr lang="zh-TW" altLang="en-US" sz="1600" dirty="0" smtClean="0"/>
              <a:t>器</a:t>
            </a:r>
            <a:r>
              <a:rPr lang="en-US" altLang="zh-TW" sz="1600" dirty="0" smtClean="0"/>
              <a:t>(</a:t>
            </a:r>
            <a:r>
              <a:rPr lang="en-US" altLang="zh-TW" sz="1600" dirty="0" err="1" smtClean="0"/>
              <a:t>PatchGAN</a:t>
            </a:r>
            <a:r>
              <a:rPr lang="en-US" altLang="zh-TW" sz="1600" dirty="0" smtClean="0"/>
              <a:t>)</a:t>
            </a:r>
            <a:r>
              <a:rPr lang="en-US" altLang="zh-TW" sz="1600" dirty="0" smtClean="0">
                <a:latin typeface="+mn-ea"/>
              </a:rPr>
              <a:t>:</a:t>
            </a:r>
          </a:p>
          <a:p>
            <a:pPr lvl="1"/>
            <a:r>
              <a:rPr lang="zh-TW" altLang="en-US" sz="1600" dirty="0">
                <a:latin typeface="+mn-ea"/>
              </a:rPr>
              <a:t>切割</a:t>
            </a:r>
            <a:r>
              <a:rPr lang="zh-TW" altLang="en-US" sz="1600" dirty="0" smtClean="0">
                <a:latin typeface="+mn-ea"/>
              </a:rPr>
              <a:t>成多個</a:t>
            </a:r>
            <a:r>
              <a:rPr lang="en-US" altLang="zh-TW" sz="1600" dirty="0" smtClean="0">
                <a:latin typeface="+mn-ea"/>
              </a:rPr>
              <a:t>70*70</a:t>
            </a:r>
            <a:r>
              <a:rPr lang="zh-TW" altLang="en-US" sz="1600" dirty="0" smtClean="0">
                <a:latin typeface="+mn-ea"/>
              </a:rPr>
              <a:t>大小的圖片</a:t>
            </a:r>
            <a:endParaRPr lang="en-US" altLang="zh-TW" sz="1600" dirty="0" smtClean="0">
              <a:latin typeface="+mn-ea"/>
            </a:endParaRPr>
          </a:p>
          <a:p>
            <a:pPr lvl="1"/>
            <a:r>
              <a:rPr lang="en-US" altLang="zh-TW" sz="1600" dirty="0" smtClean="0">
                <a:latin typeface="+mn-ea"/>
              </a:rPr>
              <a:t>4</a:t>
            </a:r>
            <a:r>
              <a:rPr lang="zh-TW" altLang="en-US" sz="1600" dirty="0" smtClean="0">
                <a:latin typeface="+mn-ea"/>
              </a:rPr>
              <a:t>*</a:t>
            </a:r>
            <a:r>
              <a:rPr lang="en-US" altLang="zh-TW" sz="1600" dirty="0" smtClean="0">
                <a:latin typeface="+mn-ea"/>
              </a:rPr>
              <a:t>4</a:t>
            </a:r>
            <a:r>
              <a:rPr lang="zh-TW" altLang="en-US" sz="1600" dirty="0" smtClean="0">
                <a:latin typeface="+mn-ea"/>
              </a:rPr>
              <a:t>卷積層</a:t>
            </a:r>
            <a:endParaRPr lang="en-US" altLang="zh-TW" sz="1600" dirty="0" smtClean="0">
              <a:latin typeface="+mn-ea"/>
            </a:endParaRPr>
          </a:p>
          <a:p>
            <a:pPr lvl="1"/>
            <a:r>
              <a:rPr lang="zh-TW" altLang="en-US" sz="1600" dirty="0">
                <a:latin typeface="+mn-ea"/>
              </a:rPr>
              <a:t>批次</a:t>
            </a:r>
            <a:r>
              <a:rPr lang="zh-TW" altLang="en-US" sz="1600" dirty="0" smtClean="0">
                <a:latin typeface="+mn-ea"/>
              </a:rPr>
              <a:t>標準化</a:t>
            </a:r>
            <a:endParaRPr lang="en-US" altLang="zh-TW" sz="1600" dirty="0" smtClean="0">
              <a:latin typeface="+mn-ea"/>
            </a:endParaRPr>
          </a:p>
          <a:p>
            <a:pPr lvl="1"/>
            <a:r>
              <a:rPr lang="zh-TW" altLang="en-US" sz="1600" dirty="0" smtClean="0">
                <a:latin typeface="+mn-ea"/>
              </a:rPr>
              <a:t>中間層激</a:t>
            </a:r>
            <a:r>
              <a:rPr lang="zh-TW" altLang="en-US" sz="1600" dirty="0">
                <a:latin typeface="+mn-ea"/>
              </a:rPr>
              <a:t>活函</a:t>
            </a:r>
            <a:r>
              <a:rPr lang="zh-TW" altLang="en-US" sz="1600" dirty="0" smtClean="0">
                <a:latin typeface="+mn-ea"/>
              </a:rPr>
              <a:t>式</a:t>
            </a:r>
            <a:r>
              <a:rPr lang="en-US" altLang="zh-TW" sz="1600" dirty="0" smtClean="0">
                <a:latin typeface="+mn-ea"/>
              </a:rPr>
              <a:t>:Leaky-</a:t>
            </a:r>
            <a:r>
              <a:rPr lang="en-US" altLang="zh-TW" sz="1600" dirty="0" err="1" smtClean="0">
                <a:latin typeface="+mn-ea"/>
              </a:rPr>
              <a:t>ReLU</a:t>
            </a:r>
            <a:r>
              <a:rPr lang="zh-TW" altLang="en-US" sz="1600" dirty="0" smtClean="0">
                <a:latin typeface="+mn-ea"/>
              </a:rPr>
              <a:t>，最後一層</a:t>
            </a:r>
            <a:r>
              <a:rPr lang="en-US" altLang="zh-TW" sz="1600" dirty="0" err="1" smtClean="0">
                <a:latin typeface="+mn-ea"/>
              </a:rPr>
              <a:t>softmax</a:t>
            </a:r>
            <a:endParaRPr lang="en-US" altLang="zh-TW" sz="1600"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830997"/>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訓練網路</a:t>
            </a:r>
            <a:r>
              <a:rPr lang="en-US" altLang="zh-TW" sz="1600" dirty="0" smtClean="0"/>
              <a:t>:</a:t>
            </a:r>
          </a:p>
          <a:p>
            <a:pPr>
              <a:lnSpc>
                <a:spcPct val="150000"/>
              </a:lnSpc>
            </a:pPr>
            <a:r>
              <a:rPr lang="en-US" altLang="zh-TW" sz="1600" dirty="0"/>
              <a:t>	</a:t>
            </a:r>
            <a:r>
              <a:rPr lang="zh-TW" altLang="en-US" sz="1600" dirty="0" smtClean="0"/>
              <a:t>具有</a:t>
            </a:r>
            <a:r>
              <a:rPr lang="zh-TW" altLang="zh-TW" sz="1600" dirty="0" smtClean="0"/>
              <a:t>語義</a:t>
            </a:r>
            <a:r>
              <a:rPr lang="zh-TW" altLang="zh-TW" sz="1600" dirty="0"/>
              <a:t>分割資料集以及加入引導影像濾波層的</a:t>
            </a:r>
            <a:r>
              <a:rPr lang="en-US" altLang="zh-TW" sz="1600" dirty="0"/>
              <a:t>pix2pix</a:t>
            </a:r>
            <a:r>
              <a:rPr lang="zh-TW" altLang="zh-TW" sz="1600" dirty="0"/>
              <a:t>訓練模型</a:t>
            </a:r>
            <a:endParaRPr lang="en-US" altLang="zh-TW" sz="1600" dirty="0" smtClean="0">
              <a:latin typeface="+mn-ea"/>
            </a:endParaRPr>
          </a:p>
        </p:txBody>
      </p:sp>
      <p:sp>
        <p:nvSpPr>
          <p:cNvPr id="6" name="矩形 5"/>
          <p:cNvSpPr/>
          <p:nvPr/>
        </p:nvSpPr>
        <p:spPr>
          <a:xfrm>
            <a:off x="1254737" y="2541466"/>
            <a:ext cx="7083216" cy="1815882"/>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sz="1600" dirty="0" smtClean="0"/>
              <a:t>比較</a:t>
            </a:r>
            <a:r>
              <a:rPr lang="en-US" altLang="zh-TW" sz="1600" dirty="0" smtClean="0"/>
              <a:t>:</a:t>
            </a:r>
          </a:p>
          <a:p>
            <a:pPr marL="685800" lvl="1" indent="-342900">
              <a:lnSpc>
                <a:spcPct val="150000"/>
              </a:lnSpc>
              <a:buFont typeface="+mj-lt"/>
              <a:buAutoNum type="arabicPeriod"/>
            </a:pPr>
            <a:r>
              <a:rPr lang="zh-TW" altLang="zh-TW" sz="1600" dirty="0" smtClean="0"/>
              <a:t>加入</a:t>
            </a:r>
            <a:r>
              <a:rPr lang="zh-TW" altLang="zh-TW" sz="1600" dirty="0"/>
              <a:t>引導影像濾波層的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zh-TW" altLang="en-US" sz="1600" dirty="0" smtClean="0"/>
              <a:t>具有</a:t>
            </a:r>
            <a:r>
              <a:rPr lang="zh-TW" altLang="zh-TW" sz="1600" dirty="0"/>
              <a:t>語義分割資料集</a:t>
            </a:r>
            <a:r>
              <a:rPr lang="zh-TW" altLang="zh-TW" sz="1600" dirty="0" smtClean="0"/>
              <a:t>的</a:t>
            </a:r>
            <a:r>
              <a:rPr lang="en-US" altLang="zh-TW" sz="1600" dirty="0"/>
              <a:t>pix2pix</a:t>
            </a:r>
            <a:r>
              <a:rPr lang="zh-TW" altLang="zh-TW" sz="1600" dirty="0"/>
              <a:t>訓練</a:t>
            </a:r>
            <a:r>
              <a:rPr lang="zh-TW" altLang="zh-TW" sz="1600" dirty="0" smtClean="0"/>
              <a:t>模型</a:t>
            </a:r>
            <a:endParaRPr lang="en-US" altLang="zh-TW" sz="1600" dirty="0" smtClean="0"/>
          </a:p>
          <a:p>
            <a:pPr marL="685800" lvl="1" indent="-342900">
              <a:lnSpc>
                <a:spcPct val="150000"/>
              </a:lnSpc>
              <a:buFont typeface="+mj-lt"/>
              <a:buAutoNum type="arabicPeriod"/>
            </a:pPr>
            <a:r>
              <a:rPr lang="en-US" altLang="zh-TW" sz="1600" dirty="0" smtClean="0">
                <a:latin typeface="+mn-ea"/>
              </a:rPr>
              <a:t>pix2pix</a:t>
            </a:r>
            <a:r>
              <a:rPr lang="zh-TW" altLang="en-US" sz="1600" dirty="0" smtClean="0">
                <a:latin typeface="+mn-ea"/>
              </a:rPr>
              <a:t>訓練模型</a:t>
            </a:r>
            <a:endParaRPr lang="en-US" altLang="zh-TW" sz="1600" dirty="0">
              <a:latin typeface="+mn-ea"/>
            </a:endParaRPr>
          </a:p>
          <a:p>
            <a:endParaRPr lang="en-US" altLang="zh-TW" sz="1600"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zh-TW" sz="1600" dirty="0" smtClean="0">
                <a:latin typeface="+mn-ea"/>
              </a:rPr>
              <a:t>後來室內設計逐漸</a:t>
            </a:r>
            <a:r>
              <a:rPr lang="zh-TW" altLang="zh-TW" sz="1600" dirty="0" smtClean="0">
                <a:latin typeface="+mn-ea"/>
              </a:rPr>
              <a:t>從</a:t>
            </a:r>
            <a:r>
              <a:rPr lang="zh-TW" altLang="en-US" sz="1600" dirty="0" smtClean="0">
                <a:latin typeface="+mn-ea"/>
              </a:rPr>
              <a:t>只求居住</a:t>
            </a:r>
            <a:r>
              <a:rPr lang="zh-TW" altLang="zh-TW" sz="1600" dirty="0" smtClean="0">
                <a:latin typeface="+mn-ea"/>
              </a:rPr>
              <a:t>，延伸</a:t>
            </a:r>
            <a:r>
              <a:rPr lang="zh-TW" altLang="zh-TW" sz="1600" dirty="0" smtClean="0">
                <a:latin typeface="+mn-ea"/>
              </a:rPr>
              <a:t>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02390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Antipov</a:t>
            </a:r>
            <a:r>
              <a:rPr lang="en-US" altLang="zh-TW" sz="1600" dirty="0">
                <a:latin typeface="Times New Roman" panose="02020603050405020304" pitchFamily="18" charset="0"/>
                <a:ea typeface="標楷體" panose="03000509000000000000" pitchFamily="65" charset="-120"/>
              </a:rPr>
              <a:t>, G., </a:t>
            </a:r>
            <a:r>
              <a:rPr lang="en-US" altLang="zh-TW" sz="1600" dirty="0" err="1">
                <a:latin typeface="Times New Roman" panose="02020603050405020304" pitchFamily="18" charset="0"/>
                <a:ea typeface="標楷體" panose="03000509000000000000" pitchFamily="65" charset="-120"/>
              </a:rPr>
              <a:t>Baccouche</a:t>
            </a:r>
            <a:r>
              <a:rPr lang="en-US" altLang="zh-TW" sz="1600" dirty="0">
                <a:latin typeface="Times New Roman" panose="02020603050405020304" pitchFamily="18" charset="0"/>
                <a:ea typeface="標楷體" panose="03000509000000000000" pitchFamily="65" charset="-120"/>
              </a:rPr>
              <a:t>, M., &amp; </a:t>
            </a:r>
            <a:r>
              <a:rPr lang="en-US" altLang="zh-TW" sz="1600" dirty="0" err="1">
                <a:latin typeface="Times New Roman" panose="02020603050405020304" pitchFamily="18" charset="0"/>
                <a:ea typeface="標楷體" panose="03000509000000000000" pitchFamily="65" charset="-120"/>
              </a:rPr>
              <a:t>Dugelay</a:t>
            </a:r>
            <a:r>
              <a:rPr lang="en-US" altLang="zh-TW" sz="1600" dirty="0">
                <a:latin typeface="Times New Roman" panose="02020603050405020304" pitchFamily="18" charset="0"/>
                <a:ea typeface="標楷體" panose="03000509000000000000" pitchFamily="65" charset="-120"/>
              </a:rPr>
              <a:t>, J. L. (2017, September). Face aging with conditional generative adversarial networks. In </a:t>
            </a:r>
            <a:r>
              <a:rPr lang="zh-TW" altLang="zh-TW" sz="1600" i="1" dirty="0">
                <a:latin typeface="Times New Roman" panose="02020603050405020304" pitchFamily="18" charset="0"/>
                <a:ea typeface="標楷體" panose="03000509000000000000" pitchFamily="65" charset="-120"/>
              </a:rPr>
              <a:t>2017 IEEE international conference on image processing (ICIP)</a:t>
            </a:r>
            <a:r>
              <a:rPr lang="zh-TW" altLang="zh-TW" sz="1600" dirty="0">
                <a:latin typeface="Times New Roman" panose="02020603050405020304" pitchFamily="18" charset="0"/>
                <a:ea typeface="標楷體" panose="03000509000000000000" pitchFamily="65" charset="-120"/>
              </a:rPr>
              <a:t> (pp. 2089-2093). IEEE.</a:t>
            </a: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Bi, X., &amp; Xing, J. (2020). Multi-Scale Weighted Fusion Attentive Generative Adversarial Network for Single Image De-Raining. IEEE Access, 8, 69838-69848.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Bu, Q., Luo, J., Ma, K., Feng, H., &amp; Feng, J. (2020). An enhanced pix2pix </a:t>
            </a:r>
            <a:r>
              <a:rPr lang="en-US" altLang="zh-TW" sz="1600" dirty="0" err="1">
                <a:latin typeface="Times New Roman" panose="02020603050405020304" pitchFamily="18" charset="0"/>
                <a:ea typeface="標楷體" panose="03000509000000000000" pitchFamily="65" charset="-120"/>
              </a:rPr>
              <a:t>dehazing</a:t>
            </a:r>
            <a:r>
              <a:rPr lang="en-US" altLang="zh-TW" sz="1600" dirty="0">
                <a:latin typeface="Times New Roman" panose="02020603050405020304" pitchFamily="18" charset="0"/>
                <a:ea typeface="標楷體" panose="03000509000000000000" pitchFamily="65" charset="-120"/>
              </a:rPr>
              <a:t> network with guided filter layer. Applied Sciences, 10(17), 5898.</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rPr>
              <a:t>Chang, Y. L., Liu, Z. Y., Lee, K. Y., &amp; Hsu, W. (2019). Free-form video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3d gated convolution and temporal </a:t>
            </a:r>
            <a:r>
              <a:rPr lang="en-US" altLang="zh-TW" sz="1600" dirty="0" err="1">
                <a:latin typeface="Times New Roman" panose="02020603050405020304" pitchFamily="18" charset="0"/>
                <a:ea typeface="標楷體" panose="03000509000000000000" pitchFamily="65" charset="-120"/>
              </a:rPr>
              <a:t>patchgan</a:t>
            </a:r>
            <a:r>
              <a:rPr lang="en-US" altLang="zh-TW" sz="1600" dirty="0">
                <a:latin typeface="Times New Roman" panose="02020603050405020304" pitchFamily="18" charset="0"/>
                <a:ea typeface="標楷體" panose="03000509000000000000" pitchFamily="65" charset="-120"/>
              </a:rPr>
              <a:t>. In Proceedings of the IEEE/CVF International Conference on Computer Vision (pp. 9066-9075).</a:t>
            </a:r>
            <a:endParaRPr lang="zh-TW" altLang="zh-TW" sz="1600" dirty="0">
              <a:latin typeface="Times New Roman" panose="02020603050405020304" pitchFamily="18" charset="0"/>
              <a:ea typeface="標楷體" panose="03000509000000000000" pitchFamily="65" charset="-120"/>
            </a:endParaRPr>
          </a:p>
          <a:p>
            <a:pPr marL="285750" indent="-285750">
              <a:buFont typeface="Arial" panose="020B0604020202020204" pitchFamily="34" charset="0"/>
              <a:buChar char="•"/>
            </a:pPr>
            <a:r>
              <a:rPr lang="en-US" altLang="zh-TW" sz="1600" dirty="0" err="1">
                <a:latin typeface="Times New Roman" panose="02020603050405020304" pitchFamily="18" charset="0"/>
                <a:ea typeface="標楷體" panose="03000509000000000000" pitchFamily="65" charset="-120"/>
              </a:rPr>
              <a:t>Demir</a:t>
            </a:r>
            <a:r>
              <a:rPr lang="en-US" altLang="zh-TW" sz="1600" dirty="0">
                <a:latin typeface="Times New Roman" panose="02020603050405020304" pitchFamily="18" charset="0"/>
                <a:ea typeface="標楷體" panose="03000509000000000000" pitchFamily="65" charset="-120"/>
              </a:rPr>
              <a:t>, U., &amp; </a:t>
            </a:r>
            <a:r>
              <a:rPr lang="en-US" altLang="zh-TW" sz="1600" dirty="0" err="1">
                <a:latin typeface="Times New Roman" panose="02020603050405020304" pitchFamily="18" charset="0"/>
                <a:ea typeface="標楷體" panose="03000509000000000000" pitchFamily="65" charset="-120"/>
              </a:rPr>
              <a:t>Unal</a:t>
            </a:r>
            <a:r>
              <a:rPr lang="en-US" altLang="zh-TW" sz="1600" dirty="0">
                <a:latin typeface="Times New Roman" panose="02020603050405020304" pitchFamily="18" charset="0"/>
                <a:ea typeface="標楷體" panose="03000509000000000000" pitchFamily="65" charset="-120"/>
              </a:rPr>
              <a:t>, G. (2018). Patch-based image </a:t>
            </a:r>
            <a:r>
              <a:rPr lang="en-US" altLang="zh-TW" sz="1600" dirty="0" err="1">
                <a:latin typeface="Times New Roman" panose="02020603050405020304" pitchFamily="18" charset="0"/>
                <a:ea typeface="標楷體" panose="03000509000000000000" pitchFamily="65" charset="-120"/>
              </a:rPr>
              <a:t>inpainting</a:t>
            </a:r>
            <a:r>
              <a:rPr lang="en-US" altLang="zh-TW" sz="1600" dirty="0">
                <a:latin typeface="Times New Roman" panose="02020603050405020304" pitchFamily="18" charset="0"/>
                <a:ea typeface="標楷體" panose="03000509000000000000" pitchFamily="65" charset="-120"/>
              </a:rPr>
              <a:t> with generative adversarial networks. </a:t>
            </a:r>
            <a:r>
              <a:rPr lang="en-US" altLang="zh-TW" sz="1600" i="1" dirty="0" err="1">
                <a:latin typeface="Times New Roman" panose="02020603050405020304" pitchFamily="18" charset="0"/>
                <a:ea typeface="標楷體" panose="03000509000000000000" pitchFamily="65" charset="-120"/>
              </a:rPr>
              <a:t>arXiv</a:t>
            </a:r>
            <a:r>
              <a:rPr lang="en-US" altLang="zh-TW" sz="1600" i="1" dirty="0">
                <a:latin typeface="Times New Roman" panose="02020603050405020304" pitchFamily="18" charset="0"/>
                <a:ea typeface="標楷體" panose="03000509000000000000" pitchFamily="65" charset="-120"/>
              </a:rPr>
              <a:t> preprint arXiv:1803.07422</a:t>
            </a:r>
            <a:r>
              <a:rPr lang="en-US" altLang="zh-TW" sz="1600" dirty="0">
                <a:latin typeface="Times New Roman" panose="02020603050405020304" pitchFamily="18" charset="0"/>
                <a:ea typeface="標楷體" panose="03000509000000000000" pitchFamily="65" charset="-120"/>
              </a:rPr>
              <a:t>.</a:t>
            </a:r>
            <a:endParaRPr lang="zh-TW" altLang="zh-TW" sz="16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smtClean="0">
                <a:latin typeface="Times New Roman" panose="02020603050405020304" pitchFamily="18" charset="0"/>
                <a:cs typeface="Times New Roman" panose="02020603050405020304" pitchFamily="18" charset="0"/>
              </a:rPr>
              <a:t>FastFCN-github</a:t>
            </a:r>
            <a:r>
              <a:rPr lang="en-US" altLang="zh-TW" sz="1600" dirty="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rPr>
              <a:t>- </a:t>
            </a:r>
            <a:r>
              <a:rPr lang="en-US" altLang="zh-TW" sz="1600" dirty="0" smtClean="0">
                <a:latin typeface="Times New Roman" panose="02020603050405020304" pitchFamily="18" charset="0"/>
                <a:cs typeface="Times New Roman" panose="02020603050405020304" pitchFamily="18" charset="0"/>
                <a:hlinkClick r:id="rId3"/>
              </a:rPr>
              <a:t>https</a:t>
            </a:r>
            <a:r>
              <a:rPr lang="en-US" altLang="zh-TW" sz="1600" dirty="0">
                <a:latin typeface="Times New Roman" panose="02020603050405020304" pitchFamily="18" charset="0"/>
                <a:cs typeface="Times New Roman" panose="02020603050405020304" pitchFamily="18" charset="0"/>
                <a:hlinkClick r:id="rId3"/>
              </a:rPr>
              <a:t>://github.com/wuhuikai/FastFCN</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Goodfellow</a:t>
            </a:r>
            <a:r>
              <a:rPr lang="en-US" altLang="zh-TW" sz="1600" dirty="0">
                <a:latin typeface="Times New Roman" panose="02020603050405020304" pitchFamily="18" charset="0"/>
                <a:cs typeface="Times New Roman" panose="02020603050405020304" pitchFamily="18" charset="0"/>
              </a:rPr>
              <a:t>, I., </a:t>
            </a:r>
            <a:r>
              <a:rPr lang="en-US" altLang="zh-TW" sz="1600" dirty="0" err="1">
                <a:latin typeface="Times New Roman" panose="02020603050405020304" pitchFamily="18" charset="0"/>
                <a:cs typeface="Times New Roman" panose="02020603050405020304" pitchFamily="18" charset="0"/>
              </a:rPr>
              <a:t>Pouget-Abadie</a:t>
            </a:r>
            <a:r>
              <a:rPr lang="en-US" altLang="zh-TW" sz="1600" dirty="0">
                <a:latin typeface="Times New Roman" panose="02020603050405020304" pitchFamily="18" charset="0"/>
                <a:cs typeface="Times New Roman" panose="02020603050405020304" pitchFamily="18" charset="0"/>
              </a:rPr>
              <a:t>, J., Mirza, M., Xu, B., </a:t>
            </a:r>
            <a:r>
              <a:rPr lang="en-US" altLang="zh-TW" sz="1600" dirty="0" err="1">
                <a:latin typeface="Times New Roman" panose="02020603050405020304" pitchFamily="18" charset="0"/>
                <a:cs typeface="Times New Roman" panose="02020603050405020304" pitchFamily="18" charset="0"/>
              </a:rPr>
              <a:t>Warde</a:t>
            </a:r>
            <a:r>
              <a:rPr lang="en-US" altLang="zh-TW" sz="1600" dirty="0">
                <a:latin typeface="Times New Roman" panose="02020603050405020304" pitchFamily="18" charset="0"/>
                <a:cs typeface="Times New Roman" panose="02020603050405020304" pitchFamily="18" charset="0"/>
              </a:rPr>
              <a:t>-Farley, D., </a:t>
            </a:r>
            <a:r>
              <a:rPr lang="en-US" altLang="zh-TW" sz="1600" dirty="0" err="1">
                <a:latin typeface="Times New Roman" panose="02020603050405020304" pitchFamily="18" charset="0"/>
                <a:cs typeface="Times New Roman" panose="02020603050405020304" pitchFamily="18" charset="0"/>
              </a:rPr>
              <a:t>Ozair</a:t>
            </a:r>
            <a:r>
              <a:rPr lang="en-US" altLang="zh-TW" sz="1600" dirty="0">
                <a:latin typeface="Times New Roman" panose="02020603050405020304" pitchFamily="18" charset="0"/>
                <a:cs typeface="Times New Roman" panose="02020603050405020304" pitchFamily="18" charset="0"/>
              </a:rPr>
              <a:t>, S., ... &amp; </a:t>
            </a:r>
            <a:r>
              <a:rPr lang="en-US" altLang="zh-TW" sz="1600" dirty="0" err="1">
                <a:latin typeface="Times New Roman" panose="02020603050405020304" pitchFamily="18" charset="0"/>
                <a:cs typeface="Times New Roman" panose="02020603050405020304" pitchFamily="18" charset="0"/>
              </a:rPr>
              <a:t>Bengio</a:t>
            </a:r>
            <a:r>
              <a:rPr lang="en-US" altLang="zh-TW" sz="1600" dirty="0">
                <a:latin typeface="Times New Roman" panose="02020603050405020304" pitchFamily="18" charset="0"/>
                <a:cs typeface="Times New Roman" panose="02020603050405020304" pitchFamily="18" charset="0"/>
              </a:rPr>
              <a:t>, Y. (2014). Generative adversarial nets. Advances in neural information processing systems, 27.</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Sun, J., &amp; Tang, X. (2012). Guided image filtering. IEEE transactions on pattern analysis and machine intelligence, 35(6), 1397-1409.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He, K., </a:t>
            </a:r>
            <a:r>
              <a:rPr lang="en-US" altLang="zh-TW" sz="1600" dirty="0" err="1">
                <a:latin typeface="Times New Roman" panose="02020603050405020304" pitchFamily="18" charset="0"/>
                <a:cs typeface="Times New Roman" panose="02020603050405020304" pitchFamily="18" charset="0"/>
              </a:rPr>
              <a:t>Gkioxari</a:t>
            </a:r>
            <a:r>
              <a:rPr lang="en-US" altLang="zh-TW" sz="1600" dirty="0">
                <a:latin typeface="Times New Roman" panose="02020603050405020304" pitchFamily="18" charset="0"/>
                <a:cs typeface="Times New Roman" panose="02020603050405020304" pitchFamily="18" charset="0"/>
              </a:rPr>
              <a:t>, G., </a:t>
            </a:r>
            <a:r>
              <a:rPr lang="en-US" altLang="zh-TW" sz="1600" dirty="0" err="1">
                <a:latin typeface="Times New Roman" panose="02020603050405020304" pitchFamily="18" charset="0"/>
                <a:cs typeface="Times New Roman" panose="02020603050405020304" pitchFamily="18" charset="0"/>
              </a:rPr>
              <a:t>Dollár</a:t>
            </a:r>
            <a:r>
              <a:rPr lang="en-US" altLang="zh-TW" sz="1600" dirty="0">
                <a:latin typeface="Times New Roman" panose="02020603050405020304" pitchFamily="18" charset="0"/>
                <a:cs typeface="Times New Roman" panose="02020603050405020304" pitchFamily="18" charset="0"/>
              </a:rPr>
              <a:t>, P., &amp; </a:t>
            </a:r>
            <a:r>
              <a:rPr lang="en-US" altLang="zh-TW" sz="1600" dirty="0" err="1">
                <a:latin typeface="Times New Roman" panose="02020603050405020304" pitchFamily="18" charset="0"/>
                <a:cs typeface="Times New Roman" panose="02020603050405020304" pitchFamily="18" charset="0"/>
              </a:rPr>
              <a:t>Girshick</a:t>
            </a:r>
            <a:r>
              <a:rPr lang="en-US" altLang="zh-TW" sz="1600" dirty="0">
                <a:latin typeface="Times New Roman" panose="02020603050405020304" pitchFamily="18" charset="0"/>
                <a:cs typeface="Times New Roman" panose="02020603050405020304" pitchFamily="18" charset="0"/>
              </a:rPr>
              <a:t>, R. (2017). Mask r-</a:t>
            </a:r>
            <a:r>
              <a:rPr lang="en-US" altLang="zh-TW" sz="1600" dirty="0" err="1">
                <a:latin typeface="Times New Roman" panose="02020603050405020304" pitchFamily="18" charset="0"/>
                <a:cs typeface="Times New Roman" panose="02020603050405020304" pitchFamily="18" charset="0"/>
              </a:rPr>
              <a:t>cnn</a:t>
            </a:r>
            <a:r>
              <a:rPr lang="en-US" altLang="zh-TW" sz="1600" dirty="0">
                <a:latin typeface="Times New Roman" panose="02020603050405020304" pitchFamily="18" charset="0"/>
                <a:cs typeface="Times New Roman" panose="02020603050405020304" pitchFamily="18" charset="0"/>
              </a:rPr>
              <a:t>. In Proceedings of the IEEE international conference on computer vision (pp. 2961-2969).</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Isola, P., Zhu, J. Y., Zhou, T.,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Image-to-image translation with conditional adversarial networks. In Proceedings of the IEEE conference on computer vision and pattern recognition (pp. 1125-1134).</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27012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t>Karara</a:t>
            </a:r>
            <a:r>
              <a:rPr lang="en-US" altLang="zh-TW" sz="1600" dirty="0"/>
              <a:t>, G., Hajji, R., &amp; </a:t>
            </a:r>
            <a:r>
              <a:rPr lang="en-US" altLang="zh-TW" sz="1600" dirty="0" err="1"/>
              <a:t>Poux</a:t>
            </a:r>
            <a:r>
              <a:rPr lang="en-US" altLang="zh-TW" sz="1600" dirty="0"/>
              <a:t>, F. (2021). 3D Point Cloud Semantic Augmentation: Instance Segmentation of 360° Panoramas by Deep Learning Techniques. Remote Sensing, 13(18), 3647.</a:t>
            </a:r>
            <a:endParaRPr lang="zh-TW" altLang="zh-TW" sz="1600" dirty="0"/>
          </a:p>
          <a:p>
            <a:pPr marL="285750" indent="-285750">
              <a:buFont typeface="Arial" panose="020B0604020202020204" pitchFamily="34" charset="0"/>
              <a:buChar char="•"/>
            </a:pPr>
            <a:r>
              <a:rPr lang="en-US" altLang="zh-TW" sz="1600" dirty="0"/>
              <a:t>Li, G., Ma, B., He, S., Ren, X., &amp; Liu, Q. (2020). Automatic tunnel crack detection based on u-net and a convolutional neural network with alternately updated clique. Sensors, 20(3), 717.</a:t>
            </a:r>
            <a:endParaRPr lang="zh-TW" altLang="zh-TW" sz="1600" dirty="0"/>
          </a:p>
          <a:p>
            <a:pPr marL="285750" indent="-285750">
              <a:buFont typeface="Arial" panose="020B0604020202020204" pitchFamily="34" charset="0"/>
              <a:buChar char="•"/>
            </a:pPr>
            <a:r>
              <a:rPr lang="en-US" altLang="zh-TW" sz="1600" dirty="0"/>
              <a:t>Long, J., </a:t>
            </a:r>
            <a:r>
              <a:rPr lang="en-US" altLang="zh-TW" sz="1600" dirty="0" err="1"/>
              <a:t>Shelhamer</a:t>
            </a:r>
            <a:r>
              <a:rPr lang="en-US" altLang="zh-TW" sz="1600" dirty="0"/>
              <a:t>, E., &amp; Darrell, T. (2015). Fully convolutional networks for semantic segmentation. In Proceedings of the IEEE conference on computer vision and pattern recognition (pp. 3431-3440).</a:t>
            </a:r>
            <a:endParaRPr lang="zh-TW" altLang="zh-TW" sz="1600" dirty="0"/>
          </a:p>
          <a:p>
            <a:pPr marL="285750" indent="-285750">
              <a:buFont typeface="Arial" panose="020B0604020202020204" pitchFamily="34" charset="0"/>
              <a:buChar char="•"/>
            </a:pPr>
            <a:r>
              <a:rPr lang="en-US" altLang="zh-TW" sz="1600" dirty="0"/>
              <a:t>Mirza, M., &amp; </a:t>
            </a:r>
            <a:r>
              <a:rPr lang="en-US" altLang="zh-TW" sz="1600" dirty="0" err="1"/>
              <a:t>Osindero</a:t>
            </a:r>
            <a:r>
              <a:rPr lang="en-US" altLang="zh-TW" sz="1600" dirty="0"/>
              <a:t>, S. (2014). Conditional generative adversarial nets. </a:t>
            </a:r>
            <a:r>
              <a:rPr lang="en-US" altLang="zh-TW" sz="1600" dirty="0" err="1"/>
              <a:t>arXiv</a:t>
            </a:r>
            <a:r>
              <a:rPr lang="en-US" altLang="zh-TW" sz="1600" dirty="0"/>
              <a:t> preprint arXiv:1411.1784.</a:t>
            </a:r>
            <a:endParaRPr lang="zh-TW" altLang="zh-TW" sz="1600" dirty="0"/>
          </a:p>
          <a:p>
            <a:pPr marL="285750" indent="-285750">
              <a:buFont typeface="Arial" panose="020B0604020202020204" pitchFamily="34" charset="0"/>
              <a:buChar char="•"/>
            </a:pPr>
            <a:r>
              <a:rPr lang="en-US" altLang="zh-TW" sz="1600" dirty="0"/>
              <a:t>Morgenstern, O., &amp; Von Neumann, J. (1953). Theory of games and economic behavior. Princeton university press.</a:t>
            </a:r>
            <a:endParaRPr lang="zh-TW" altLang="zh-TW" sz="16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Ronneberger</a:t>
            </a:r>
            <a:r>
              <a:rPr lang="en-US" altLang="zh-TW" sz="1600" dirty="0">
                <a:latin typeface="Times New Roman" panose="02020603050405020304" pitchFamily="18" charset="0"/>
                <a:cs typeface="Times New Roman" panose="02020603050405020304" pitchFamily="18" charset="0"/>
              </a:rPr>
              <a:t>, O., Fischer, P., &amp; </a:t>
            </a:r>
            <a:r>
              <a:rPr lang="en-US" altLang="zh-TW" sz="1600" dirty="0" err="1">
                <a:latin typeface="Times New Roman" panose="02020603050405020304" pitchFamily="18" charset="0"/>
                <a:cs typeface="Times New Roman" panose="02020603050405020304" pitchFamily="18" charset="0"/>
              </a:rPr>
              <a:t>Brox</a:t>
            </a:r>
            <a:r>
              <a:rPr lang="en-US" altLang="zh-TW" sz="1600" dirty="0">
                <a:latin typeface="Times New Roman" panose="02020603050405020304" pitchFamily="18" charset="0"/>
                <a:cs typeface="Times New Roman" panose="02020603050405020304" pitchFamily="18" charset="0"/>
              </a:rPr>
              <a:t>, T. (2015, October). U-net: Convolutional networks for biomedical image segmentation. In </a:t>
            </a:r>
            <a:r>
              <a:rPr lang="en-US" altLang="zh-TW" sz="1600" i="1" dirty="0">
                <a:latin typeface="Times New Roman" panose="02020603050405020304" pitchFamily="18" charset="0"/>
                <a:cs typeface="Times New Roman" panose="02020603050405020304" pitchFamily="18" charset="0"/>
              </a:rPr>
              <a:t>International Conference on Medical image computing and computer-assisted intervention</a:t>
            </a:r>
            <a:r>
              <a:rPr lang="en-US" altLang="zh-TW" sz="1600" dirty="0">
                <a:latin typeface="Times New Roman" panose="02020603050405020304" pitchFamily="18" charset="0"/>
                <a:cs typeface="Times New Roman" panose="02020603050405020304" pitchFamily="18" charset="0"/>
              </a:rPr>
              <a:t> (pp. 234-241). Springer, Cham.</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Weng</a:t>
            </a:r>
            <a:r>
              <a:rPr lang="en-US" altLang="zh-TW" sz="1600" dirty="0">
                <a:latin typeface="Times New Roman" panose="02020603050405020304" pitchFamily="18" charset="0"/>
                <a:cs typeface="Times New Roman" panose="02020603050405020304" pitchFamily="18" charset="0"/>
              </a:rPr>
              <a:t>, W., &amp; Zhu, X. (2015). Convolutional Networks for Biomedical Image Segmentation. IEEE Access.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Wu, H., Zhang, J., Huang, K., Liang, K., &amp; Yu, Y. (2019). </a:t>
            </a:r>
            <a:r>
              <a:rPr lang="en-US" altLang="zh-TW" sz="1600" dirty="0" err="1">
                <a:latin typeface="Times New Roman" panose="02020603050405020304" pitchFamily="18" charset="0"/>
                <a:cs typeface="Times New Roman" panose="02020603050405020304" pitchFamily="18" charset="0"/>
              </a:rPr>
              <a:t>Fastfcn</a:t>
            </a:r>
            <a:r>
              <a:rPr lang="en-US" altLang="zh-TW" sz="1600" dirty="0">
                <a:latin typeface="Times New Roman" panose="02020603050405020304" pitchFamily="18" charset="0"/>
                <a:cs typeface="Times New Roman" panose="02020603050405020304" pitchFamily="18" charset="0"/>
              </a:rPr>
              <a:t>: Rethinking dilated convolution in the backbone for semantic segmentation. </a:t>
            </a:r>
            <a:r>
              <a:rPr lang="en-US" altLang="zh-TW" sz="1600" dirty="0" err="1">
                <a:latin typeface="Times New Roman" panose="02020603050405020304" pitchFamily="18" charset="0"/>
                <a:cs typeface="Times New Roman" panose="02020603050405020304" pitchFamily="18" charset="0"/>
              </a:rPr>
              <a:t>arXiv</a:t>
            </a:r>
            <a:r>
              <a:rPr lang="en-US" altLang="zh-TW" sz="1600" dirty="0">
                <a:latin typeface="Times New Roman" panose="02020603050405020304" pitchFamily="18" charset="0"/>
                <a:cs typeface="Times New Roman" panose="02020603050405020304" pitchFamily="18" charset="0"/>
              </a:rPr>
              <a:t> preprint arXiv:1903.11816.</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err="1">
                <a:latin typeface="Times New Roman" panose="02020603050405020304" pitchFamily="18" charset="0"/>
                <a:cs typeface="Times New Roman" panose="02020603050405020304" pitchFamily="18" charset="0"/>
              </a:rPr>
              <a:t>Xie</a:t>
            </a:r>
            <a:r>
              <a:rPr lang="en-US" altLang="zh-TW" sz="1600" dirty="0">
                <a:latin typeface="Times New Roman" panose="02020603050405020304" pitchFamily="18" charset="0"/>
                <a:cs typeface="Times New Roman" panose="02020603050405020304" pitchFamily="18" charset="0"/>
              </a:rPr>
              <a:t>, C., Wang, Z., Chen, H., Ma, X., Xing, W., Zhao, L., ... &amp; Lin, Z. (2021). Image Style Transfer Algorithm Based on Semantic Segmentation. </a:t>
            </a:r>
            <a:r>
              <a:rPr lang="en-US" altLang="zh-TW" sz="1600" i="1" dirty="0">
                <a:latin typeface="Times New Roman" panose="02020603050405020304" pitchFamily="18" charset="0"/>
                <a:cs typeface="Times New Roman" panose="02020603050405020304" pitchFamily="18" charset="0"/>
              </a:rPr>
              <a:t>IEEE Access</a:t>
            </a:r>
            <a:r>
              <a:rPr lang="en-US" altLang="zh-TW" sz="1600" dirty="0">
                <a:latin typeface="Times New Roman" panose="02020603050405020304" pitchFamily="18" charset="0"/>
                <a:cs typeface="Times New Roman" panose="02020603050405020304" pitchFamily="18" charset="0"/>
              </a:rPr>
              <a:t>, </a:t>
            </a:r>
            <a:r>
              <a:rPr lang="en-US" altLang="zh-TW" sz="1600" i="1" dirty="0">
                <a:latin typeface="Times New Roman" panose="02020603050405020304" pitchFamily="18" charset="0"/>
                <a:cs typeface="Times New Roman" panose="02020603050405020304" pitchFamily="18" charset="0"/>
              </a:rPr>
              <a:t>9</a:t>
            </a:r>
            <a:r>
              <a:rPr lang="en-US" altLang="zh-TW" sz="1600" dirty="0">
                <a:latin typeface="Times New Roman" panose="02020603050405020304" pitchFamily="18" charset="0"/>
                <a:cs typeface="Times New Roman" panose="02020603050405020304" pitchFamily="18" charset="0"/>
              </a:rPr>
              <a:t>, 54518-54529.</a:t>
            </a:r>
            <a:endParaRPr lang="zh-TW" altLang="zh-TW"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77768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Xu, Y., Wang, K., Yang, K., Sun, D., &amp; Fu, J. (2019, September). Semantic segmentation of panoramic images using a synthetic dataset. In Artificial Intelligence and Machine Learning in Defense Applications (Vol. 11169, p. 111690B). </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International Society for Optics and Photonics.</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Zhu, J. Y., Park, T., Isola, P., &amp; </a:t>
            </a:r>
            <a:r>
              <a:rPr lang="en-US" altLang="zh-TW" sz="1600" dirty="0" err="1">
                <a:latin typeface="Times New Roman" panose="02020603050405020304" pitchFamily="18" charset="0"/>
                <a:cs typeface="Times New Roman" panose="02020603050405020304" pitchFamily="18" charset="0"/>
              </a:rPr>
              <a:t>Efros</a:t>
            </a:r>
            <a:r>
              <a:rPr lang="en-US" altLang="zh-TW" sz="1600" dirty="0">
                <a:latin typeface="Times New Roman" panose="02020603050405020304" pitchFamily="18" charset="0"/>
                <a:cs typeface="Times New Roman" panose="02020603050405020304" pitchFamily="18" charset="0"/>
              </a:rPr>
              <a:t>, A. A. (2017). Unpaired image-to-image translation using cycle-consistent adversarial networks. In Proceedings of the IEEE international conference on computer vision (pp. 2223-2232).</a:t>
            </a:r>
            <a:endParaRPr lang="zh-TW" altLang="zh-TW"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Zhang, H., Xu, T., Li, H., Zhang, S., Wang, X., Huang, X., &amp; Metaxas, D. N. (2017). </a:t>
            </a:r>
            <a:r>
              <a:rPr lang="en-US" altLang="zh-TW" sz="1600" dirty="0" err="1">
                <a:latin typeface="Times New Roman" panose="02020603050405020304" pitchFamily="18" charset="0"/>
                <a:cs typeface="Times New Roman" panose="02020603050405020304" pitchFamily="18" charset="0"/>
              </a:rPr>
              <a:t>Stackgan</a:t>
            </a:r>
            <a:r>
              <a:rPr lang="en-US" altLang="zh-TW" sz="1600" dirty="0">
                <a:latin typeface="Times New Roman" panose="02020603050405020304" pitchFamily="18" charset="0"/>
                <a:cs typeface="Times New Roman" panose="02020603050405020304" pitchFamily="18" charset="0"/>
              </a:rPr>
              <a:t>: Text to photo-realistic image synthesis with stacked generative adversarial networks. In </a:t>
            </a:r>
            <a:r>
              <a:rPr lang="zh-TW" altLang="zh-TW" sz="1600" i="1" dirty="0">
                <a:latin typeface="Times New Roman" panose="02020603050405020304" pitchFamily="18" charset="0"/>
                <a:cs typeface="Times New Roman" panose="02020603050405020304" pitchFamily="18" charset="0"/>
              </a:rPr>
              <a:t>Proceedings of the IEEE international conference on computer vision</a:t>
            </a:r>
            <a:r>
              <a:rPr lang="zh-TW" altLang="zh-TW" sz="1600" dirty="0">
                <a:latin typeface="Times New Roman" panose="02020603050405020304" pitchFamily="18" charset="0"/>
                <a:cs typeface="Times New Roman" panose="02020603050405020304" pitchFamily="18" charset="0"/>
              </a:rPr>
              <a:t> (pp. 5907-5915).</a:t>
            </a:r>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3168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于佩琴</a:t>
            </a:r>
            <a:r>
              <a:rPr lang="en-US" altLang="zh-TW" sz="1600" dirty="0">
                <a:latin typeface="標楷體" panose="03000509000000000000" pitchFamily="65" charset="-120"/>
                <a:ea typeface="標楷體" panose="03000509000000000000" pitchFamily="65" charset="-120"/>
              </a:rPr>
              <a:t>. (2014). </a:t>
            </a:r>
            <a:r>
              <a:rPr lang="zh-TW" altLang="zh-TW" sz="1600" dirty="0">
                <a:latin typeface="標楷體" panose="03000509000000000000" pitchFamily="65" charset="-120"/>
                <a:ea typeface="標楷體" panose="03000509000000000000" pitchFamily="65" charset="-120"/>
              </a:rPr>
              <a:t>室內設計的本質性</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室內空間居家性之探討</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1-83.</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宋杰</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肖亮</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练智超</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蔡子贇</a:t>
            </a:r>
            <a:r>
              <a:rPr lang="en-US" altLang="zh-TW" sz="1600" dirty="0">
                <a:latin typeface="標楷體" panose="03000509000000000000" pitchFamily="65" charset="-120"/>
                <a:ea typeface="標楷體" panose="03000509000000000000" pitchFamily="65" charset="-120"/>
              </a:rPr>
              <a:t>, &amp; </a:t>
            </a:r>
            <a:r>
              <a:rPr lang="zh-TW" altLang="zh-TW" sz="1600" dirty="0">
                <a:latin typeface="標楷體" panose="03000509000000000000" pitchFamily="65" charset="-120"/>
                <a:ea typeface="標楷體" panose="03000509000000000000" pitchFamily="65" charset="-120"/>
              </a:rPr>
              <a:t>蒋国平</a:t>
            </a:r>
            <a:r>
              <a:rPr lang="en-US" altLang="zh-TW" sz="1600" dirty="0">
                <a:latin typeface="標楷體" panose="03000509000000000000" pitchFamily="65" charset="-120"/>
                <a:ea typeface="標楷體" panose="03000509000000000000" pitchFamily="65" charset="-120"/>
              </a:rPr>
              <a:t>. (2021). </a:t>
            </a:r>
            <a:r>
              <a:rPr lang="zh-TW" altLang="zh-TW" sz="1600" dirty="0">
                <a:latin typeface="標楷體" panose="03000509000000000000" pitchFamily="65" charset="-120"/>
                <a:ea typeface="標楷體" panose="03000509000000000000" pitchFamily="65" charset="-120"/>
              </a:rPr>
              <a:t>基于深度学习的数字病理图像分割综述与展望</a:t>
            </a:r>
            <a:r>
              <a:rPr lang="en-US" altLang="zh-TW" sz="1600" dirty="0">
                <a:latin typeface="標楷體" panose="03000509000000000000" pitchFamily="65" charset="-120"/>
                <a:ea typeface="標楷體" panose="03000509000000000000" pitchFamily="65" charset="-120"/>
              </a:rPr>
              <a:t>. Journal of Software, 32(5).</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冷翊</a:t>
            </a:r>
            <a:r>
              <a:rPr lang="en-US" altLang="zh-TW" sz="1600" dirty="0">
                <a:latin typeface="標楷體" panose="03000509000000000000" pitchFamily="65" charset="-120"/>
                <a:ea typeface="標楷體" panose="03000509000000000000" pitchFamily="65" charset="-120"/>
              </a:rPr>
              <a:t>(2016)</a:t>
            </a:r>
            <a:r>
              <a:rPr lang="zh-TW" altLang="zh-TW" sz="16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林庭生</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a:t>
            </a:r>
            <a:r>
              <a:rPr lang="en-US" altLang="zh-TW" sz="1600" dirty="0">
                <a:latin typeface="標楷體" panose="03000509000000000000" pitchFamily="65" charset="-120"/>
                <a:ea typeface="標楷體" panose="03000509000000000000" pitchFamily="65" charset="-120"/>
              </a:rPr>
              <a:t>Pix2Pix</a:t>
            </a:r>
            <a:r>
              <a:rPr lang="zh-TW" altLang="zh-TW" sz="1600" dirty="0">
                <a:latin typeface="標楷體" panose="03000509000000000000" pitchFamily="65" charset="-120"/>
                <a:ea typeface="標楷體" panose="03000509000000000000" pitchFamily="65" charset="-120"/>
              </a:rPr>
              <a:t>與超解析度成像網路為基礎之金門老照片修復研究。國立金門大學資訊科技與應用碩士班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施旻岳（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張榮傑</a:t>
            </a:r>
            <a:r>
              <a:rPr lang="en-US" altLang="zh-TW" sz="1600" dirty="0">
                <a:latin typeface="標楷體" panose="03000509000000000000" pitchFamily="65" charset="-120"/>
                <a:ea typeface="標楷體" panose="03000509000000000000" pitchFamily="65" charset="-120"/>
              </a:rPr>
              <a:t>(2015)</a:t>
            </a:r>
            <a:r>
              <a:rPr lang="zh-TW" altLang="zh-TW" sz="1600" dirty="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張峻瑋</a:t>
            </a:r>
            <a:r>
              <a:rPr lang="en-US" altLang="zh-TW" sz="1600" dirty="0">
                <a:latin typeface="標楷體" panose="03000509000000000000" pitchFamily="65" charset="-120"/>
                <a:ea typeface="標楷體" panose="03000509000000000000" pitchFamily="65" charset="-120"/>
              </a:rPr>
              <a:t>. (2019). 3D </a:t>
            </a:r>
            <a:r>
              <a:rPr lang="zh-TW" altLang="zh-TW" sz="1600" dirty="0">
                <a:latin typeface="標楷體" panose="03000509000000000000" pitchFamily="65" charset="-120"/>
                <a:ea typeface="標楷體" panose="03000509000000000000" pitchFamily="65" charset="-120"/>
              </a:rPr>
              <a:t>效果圖擬真度影響設計發展之視覺思考研究</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中原大學室內設計研究所學位論文</a:t>
            </a:r>
            <a:r>
              <a:rPr lang="en-US" altLang="zh-TW" sz="1600" dirty="0">
                <a:latin typeface="標楷體" panose="03000509000000000000" pitchFamily="65" charset="-120"/>
                <a:ea typeface="標楷體" panose="03000509000000000000" pitchFamily="65" charset="-120"/>
              </a:rPr>
              <a:t>, 1-184.</a:t>
            </a:r>
            <a:endParaRPr lang="zh-TW"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03902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楊詒鈞</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。生成對抗網路應用於多角度學習情緒辨識之研究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影像分割 </a:t>
            </a:r>
            <a:r>
              <a:rPr lang="en-US" altLang="zh-TW" sz="1600" dirty="0">
                <a:latin typeface="標楷體" panose="03000509000000000000" pitchFamily="65" charset="-120"/>
                <a:ea typeface="標楷體" panose="03000509000000000000" pitchFamily="65" charset="-120"/>
              </a:rPr>
              <a:t>Image Segmentation — </a:t>
            </a:r>
            <a:r>
              <a:rPr lang="zh-TW" altLang="zh-TW" sz="1600" dirty="0">
                <a:latin typeface="標楷體" panose="03000509000000000000" pitchFamily="65" charset="-120"/>
                <a:ea typeface="標楷體" panose="03000509000000000000" pitchFamily="65" charset="-120"/>
              </a:rPr>
              <a:t>語義分割 </a:t>
            </a:r>
            <a:r>
              <a:rPr lang="en-US" altLang="zh-TW" sz="1600" dirty="0">
                <a:latin typeface="標楷體" panose="03000509000000000000" pitchFamily="65" charset="-120"/>
                <a:ea typeface="標楷體" panose="03000509000000000000" pitchFamily="65" charset="-120"/>
              </a:rPr>
              <a:t>Semantic Segmentation(1) | by </a:t>
            </a:r>
            <a:r>
              <a:rPr lang="zh-TW" altLang="zh-TW" sz="1600" dirty="0">
                <a:latin typeface="標楷體" panose="03000509000000000000" pitchFamily="65" charset="-120"/>
                <a:ea typeface="標楷體" panose="03000509000000000000" pitchFamily="65" charset="-120"/>
              </a:rPr>
              <a:t>李謦</a:t>
            </a:r>
            <a:r>
              <a:rPr lang="zh-TW" altLang="zh-TW" sz="1600" dirty="0" smtClean="0">
                <a:latin typeface="標楷體" panose="03000509000000000000" pitchFamily="65" charset="-120"/>
                <a:ea typeface="標楷體" panose="03000509000000000000" pitchFamily="65" charset="-120"/>
              </a:rPr>
              <a:t>伊</a:t>
            </a:r>
            <a:r>
              <a:rPr lang="en-US" altLang="zh-TW" sz="1600" dirty="0" smtClean="0">
                <a:latin typeface="標楷體" panose="03000509000000000000" pitchFamily="65" charset="-120"/>
                <a:ea typeface="標楷體" panose="03000509000000000000" pitchFamily="65" charset="-120"/>
                <a:hlinkClick r:id="rId3"/>
              </a:rPr>
              <a:t>https</a:t>
            </a:r>
            <a:r>
              <a:rPr lang="en-US" altLang="zh-TW" sz="1600" dirty="0">
                <a:latin typeface="標楷體" panose="03000509000000000000" pitchFamily="65" charset="-120"/>
                <a:ea typeface="標楷體" panose="03000509000000000000" pitchFamily="65" charset="-120"/>
                <a:hlinkClick r:id="rId3"/>
              </a:rPr>
              <a:t>://medium.com/chingi/%E5%BD%B1%E5%83%8F%E5%88%86%E5%89%B2-image-segmentation-%E8%AA%9E%E7%BE%A9%E5%88%86%E5%89%B2-semantic-segmentation-1-53a1dde9ed92</a:t>
            </a:r>
            <a:endParaRPr lang="zh-TW" altLang="zh-TW" sz="16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600" dirty="0">
                <a:latin typeface="標楷體" panose="03000509000000000000" pitchFamily="65" charset="-120"/>
                <a:ea typeface="標楷體" panose="03000509000000000000" pitchFamily="65" charset="-120"/>
              </a:rPr>
              <a:t>簡嘉琳</a:t>
            </a:r>
            <a:r>
              <a:rPr lang="en-US" altLang="zh-TW" sz="1600" dirty="0">
                <a:latin typeface="標楷體" panose="03000509000000000000" pitchFamily="65" charset="-120"/>
                <a:ea typeface="標楷體" panose="03000509000000000000" pitchFamily="65" charset="-120"/>
              </a:rPr>
              <a:t>(2021)</a:t>
            </a:r>
            <a:r>
              <a:rPr lang="zh-TW" altLang="zh-TW" sz="1600" dirty="0">
                <a:latin typeface="標楷體" panose="03000509000000000000" pitchFamily="65" charset="-120"/>
                <a:ea typeface="標楷體" panose="03000509000000000000" pitchFamily="65" charset="-120"/>
              </a:rPr>
              <a:t>。基於生成對抗網路的繪畫風格轉換</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碩士論文</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。國立宜蘭大 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a:latin typeface="+mn-ea"/>
              </a:rPr>
              <a:t>早期室內設計會運用手繪</a:t>
            </a:r>
            <a:r>
              <a:rPr lang="en-US" altLang="zh-TW" sz="1600" dirty="0">
                <a:latin typeface="+mn-ea"/>
              </a:rPr>
              <a:t> 2D </a:t>
            </a:r>
            <a:r>
              <a:rPr lang="zh-TW" altLang="zh-TW" sz="1600" dirty="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微軟正黑體" panose="020B0604030504040204" pitchFamily="34" charset="-120"/>
                <a:ea typeface="微軟正黑體" panose="020B0604030504040204" pitchFamily="34" charset="-120"/>
              </a:rPr>
              <a:t>現今則利用三</a:t>
            </a:r>
            <a:r>
              <a:rPr lang="zh-TW" altLang="en-US" sz="1600" dirty="0" smtClean="0">
                <a:latin typeface="微軟正黑體" panose="020B0604030504040204" pitchFamily="34" charset="-120"/>
                <a:ea typeface="微軟正黑體" panose="020B0604030504040204" pitchFamily="34" charset="-120"/>
              </a:rPr>
              <a:t>維模型，也稱作</a:t>
            </a:r>
            <a:r>
              <a:rPr lang="en-US" altLang="zh-TW" sz="1600" dirty="0" smtClean="0">
                <a:latin typeface="微軟正黑體" panose="020B0604030504040204" pitchFamily="34" charset="-120"/>
                <a:ea typeface="微軟正黑體" panose="020B0604030504040204" pitchFamily="34" charset="-120"/>
              </a:rPr>
              <a:t>3D</a:t>
            </a:r>
            <a:r>
              <a:rPr lang="zh-TW" altLang="en-US" sz="1600" dirty="0" smtClean="0">
                <a:latin typeface="微軟正黑體" panose="020B0604030504040204" pitchFamily="34" charset="-120"/>
                <a:ea typeface="微軟正黑體" panose="020B0604030504040204" pitchFamily="34" charset="-120"/>
              </a:rPr>
              <a:t>模型進行表現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a:t>
            </a:r>
            <a:r>
              <a:rPr lang="zh-TW" altLang="en-US" sz="1600" dirty="0" smtClean="0">
                <a:solidFill>
                  <a:schemeClr val="tx1">
                    <a:lumMod val="75000"/>
                    <a:lumOff val="25000"/>
                  </a:schemeClr>
                </a:solidFill>
                <a:cs typeface="+mn-ea"/>
                <a:sym typeface="+mn-lt"/>
              </a:rPr>
              <a:t>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40121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92452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微軟正黑體" panose="020B0604030504040204" pitchFamily="34" charset="-120"/>
                <a:ea typeface="微軟正黑體" panose="020B0604030504040204" pitchFamily="34" charset="-120"/>
              </a:rPr>
              <a:t>市面上卻鮮少有對室內設計進行的研究</a:t>
            </a:r>
            <a:endParaRPr lang="zh-TW" altLang="zh-TW" sz="1600" b="1" dirty="0">
              <a:solidFill>
                <a:srgbClr val="FF0000"/>
              </a:solidFill>
              <a:latin typeface="微軟正黑體" panose="020B0604030504040204" pitchFamily="34" charset="-120"/>
              <a:ea typeface="微軟正黑體" panose="020B0604030504040204" pitchFamily="34" charset="-120"/>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923330"/>
          </a:xfrm>
          <a:prstGeom prst="rect">
            <a:avLst/>
          </a:prstGeom>
          <a:noFill/>
          <a:ln w="9525">
            <a:noFill/>
            <a:miter/>
          </a:ln>
        </p:spPr>
        <p:txBody>
          <a:bodyPr wrap="square" lIns="0" tIns="0" rIns="0" bIns="0">
            <a:spAutoFit/>
          </a:bodyPr>
          <a:lstStyle/>
          <a:p>
            <a:r>
              <a:rPr lang="zh-TW" altLang="zh-TW" sz="20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29456" y="2493122"/>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smtClean="0"/>
              <a:t>右</a:t>
            </a:r>
            <a:r>
              <a:rPr lang="en-US" altLang="zh-TW" sz="1600" smtClean="0"/>
              <a:t>)</a:t>
            </a:r>
            <a:endParaRPr lang="zh-TW" altLang="zh-TW" sz="1600" dirty="0"/>
          </a:p>
        </p:txBody>
      </p:sp>
    </p:spTree>
    <p:extLst>
      <p:ext uri="{BB962C8B-B14F-4D97-AF65-F5344CB8AC3E}">
        <p14:creationId xmlns:p14="http://schemas.microsoft.com/office/powerpoint/2010/main" val="534954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3567</TotalTime>
  <Words>6851</Words>
  <Application>Microsoft Office PowerPoint</Application>
  <PresentationFormat>如螢幕大小 (16:9)</PresentationFormat>
  <Paragraphs>374</Paragraphs>
  <Slides>48</Slides>
  <Notes>48</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48</vt:i4>
      </vt:variant>
    </vt:vector>
  </HeadingPairs>
  <TitlesOfParts>
    <vt:vector size="59" baseType="lpstr">
      <vt:lpstr>FZZhengHeiS-DB-GB</vt: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657</cp:revision>
  <dcterms:created xsi:type="dcterms:W3CDTF">2016-05-20T12:59:00Z</dcterms:created>
  <dcterms:modified xsi:type="dcterms:W3CDTF">2022-01-09T19:22:19Z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