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9" r:id="rId3"/>
    <p:sldId id="284" r:id="rId4"/>
    <p:sldId id="290" r:id="rId5"/>
    <p:sldId id="291" r:id="rId6"/>
    <p:sldId id="296" r:id="rId7"/>
    <p:sldId id="295" r:id="rId8"/>
    <p:sldId id="301" r:id="rId9"/>
    <p:sldId id="304" r:id="rId10"/>
    <p:sldId id="303" r:id="rId11"/>
    <p:sldId id="285" r:id="rId12"/>
    <p:sldId id="370" r:id="rId13"/>
    <p:sldId id="372" r:id="rId14"/>
    <p:sldId id="373" r:id="rId15"/>
    <p:sldId id="374" r:id="rId16"/>
    <p:sldId id="376" r:id="rId17"/>
    <p:sldId id="375" r:id="rId18"/>
    <p:sldId id="377" r:id="rId19"/>
    <p:sldId id="378" r:id="rId20"/>
    <p:sldId id="379" r:id="rId21"/>
    <p:sldId id="380" r:id="rId22"/>
    <p:sldId id="381" r:id="rId23"/>
    <p:sldId id="382" r:id="rId24"/>
    <p:sldId id="383" r:id="rId25"/>
    <p:sldId id="388" r:id="rId26"/>
    <p:sldId id="385" r:id="rId27"/>
    <p:sldId id="384" r:id="rId28"/>
    <p:sldId id="387" r:id="rId29"/>
    <p:sldId id="386" r:id="rId30"/>
    <p:sldId id="369" r:id="rId31"/>
    <p:sldId id="391" r:id="rId32"/>
    <p:sldId id="392" r:id="rId33"/>
    <p:sldId id="393" r:id="rId34"/>
    <p:sldId id="394" r:id="rId35"/>
    <p:sldId id="395" r:id="rId36"/>
    <p:sldId id="396" r:id="rId37"/>
    <p:sldId id="397" r:id="rId38"/>
    <p:sldId id="404" r:id="rId39"/>
    <p:sldId id="356" r:id="rId40"/>
    <p:sldId id="398" r:id="rId41"/>
    <p:sldId id="399" r:id="rId42"/>
    <p:sldId id="400" r:id="rId43"/>
    <p:sldId id="401" r:id="rId44"/>
    <p:sldId id="402" r:id="rId45"/>
    <p:sldId id="403" r:id="rId46"/>
    <p:sldId id="288" r:id="rId4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8007" autoAdjust="0"/>
  </p:normalViewPr>
  <p:slideViewPr>
    <p:cSldViewPr snapToGrid="0">
      <p:cViewPr varScale="1">
        <p:scale>
          <a:sx n="91" d="100"/>
          <a:sy n="91" d="100"/>
        </p:scale>
        <p:origin x="64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44232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較適合運用於影像分類，因為</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，直到與原來的輸入為相同的大小，簡單來說就是把池化後縮小的尺寸再放大回去，以滿足語義分割的需求。隨著時間的發展，語義分割的架構也陸陸續續地被提出，像是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TW" altLang="en-US" sz="900" dirty="0" smtClean="0"/>
              <a:t>施旻岳</a:t>
            </a:r>
            <a:r>
              <a:rPr lang="en-US" altLang="zh-TW" sz="900" dirty="0" smtClean="0"/>
              <a:t>(2021)</a:t>
            </a:r>
            <a:r>
              <a:rPr lang="zh-TW" altLang="en-US" sz="900" dirty="0" smtClean="0"/>
              <a:t>用語義分割分割出建築物場景</a:t>
            </a: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兩個神經網路之間的戰爭，分別為生成器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所組成的神經網路，編碼器用於將高維度的輸入資料壓縮成一個低維度的向量，此時的特徵向量為整個輸入資料最具代表性的精華，解碼器則是將特徵向量解壓縮回原始領域。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指的是判別器的網路架構，由 </a:t>
            </a:r>
            <a:r>
              <a:rPr lang="en-US" altLang="zh-TW" dirty="0" smtClean="0"/>
              <a:t>Isola </a:t>
            </a:r>
            <a:r>
              <a:rPr lang="zh-TW" altLang="en-US" dirty="0" smtClean="0"/>
              <a:t>等人在</a:t>
            </a:r>
            <a:r>
              <a:rPr lang="en-US" altLang="zh-TW" dirty="0" smtClean="0"/>
              <a:t>[1]</a:t>
            </a:r>
            <a:r>
              <a:rPr lang="zh-TW" altLang="en-US" dirty="0" smtClean="0"/>
              <a:t>中所介紹到，此判別器為每 次只對圖像的部分區塊進行判別，使其能更好得對圖像的局部做判斷，並將圖像等分成 多個固定大小的區塊，分別判斷每一個區域的真假，最後再對其取平均值，作為判別器 最後的輸出。因為將圖像分為 </a:t>
            </a:r>
            <a:r>
              <a:rPr lang="en-US" altLang="zh-TW" dirty="0" smtClean="0"/>
              <a:t>N*N </a:t>
            </a:r>
            <a:r>
              <a:rPr lang="zh-TW" altLang="en-US" dirty="0" smtClean="0"/>
              <a:t>大小的區塊分別給予判斷，而不是將整個圖像進行一 次的判別，此行為導致對於判別器的判斷施加了更多的限制，因而可以得出更加清晰的 高頻細節，且判別器有效的使判別圖像塑造為馬可夫隨機場</a:t>
            </a:r>
            <a:r>
              <a:rPr lang="en-US" altLang="zh-TW" dirty="0" smtClean="0"/>
              <a:t>(Markov random field)[18]</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mtClean="0"/>
              <a:t>此判別器為每次只對圖像的部分區塊進行判別，使其能更好得對圖像的局部做判斷，並將圖像等分成多個固定大小的區塊，分別判斷每一個區域的真假，最後再對其取平均值，作為判別器 最後的輸出。因為將圖像分為 </a:t>
            </a:r>
            <a:r>
              <a:rPr lang="en-US" altLang="zh-TW" smtClean="0"/>
              <a:t>N*N </a:t>
            </a:r>
            <a:r>
              <a:rPr lang="zh-TW" altLang="en-US" smtClean="0"/>
              <a:t>大小的區塊分別給予判斷，而不是將整個圖像進行一 次的判別，此行為導致對於判別器的判斷施加了更多的限制，因而可以得出更加清晰的 高頻細節， 此外，</a:t>
            </a:r>
            <a:r>
              <a:rPr lang="en-US" altLang="zh-TW" smtClean="0"/>
              <a:t>PatchGAN </a:t>
            </a:r>
            <a:r>
              <a:rPr lang="zh-TW" altLang="en-US" smtClean="0"/>
              <a:t>與原本的判別器需要一次對整張圖像進行判別的行相比，</a:t>
            </a:r>
            <a:r>
              <a:rPr lang="en-US" altLang="zh-TW" smtClean="0"/>
              <a:t>PatchGAN </a:t>
            </a:r>
            <a:r>
              <a:rPr lang="zh-TW" altLang="en-US" smtClean="0"/>
              <a:t>每 次判別的區域小，判別所需的參數更少，因此使得運行速度更加快速</a:t>
            </a:r>
            <a:endParaRPr lang="zh-TW" altLang="en-US" sz="900" b="0" cap="none" spc="0" smtClean="0">
              <a:ln>
                <a:noFill/>
              </a:ln>
              <a:solidFill>
                <a:schemeClr val="tx1"/>
              </a:solidFill>
              <a:effectLst/>
              <a:latin typeface="+mn-ea"/>
              <a:ea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此研究採用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影像濾波層須待兩個參數，一個是平滑內核，一個是正則化係數，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裝潢前都有通過室內設計來設計出滿足各種層面需求的家，而家的安定，對每個人的生活或是成長過程都扮演著重要的腳色，因此室內設計在現今的社會上已成了無法缺少的一塊產業。</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，而至今也有大量的繪圖軟體能讓輕鬆地生成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模型，像是網路上非常火紅的線上建模工具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擬真圖渲染的時間也需花費大量時間以及技術需求，且渲染出一張完美的擬真圖可能就需要數小時以上，或者參數調整有誤差也會導致渲染時間過長或是渲染出來的效果不盡理想，若想看到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像，而這是用生成對抗網路這項技術來完成得，</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2021/12/27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1846659"/>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訓練前加入語義分割，避免在訓練過程丟失細節，觀察訓練結果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11"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67645060"/>
              </p:ext>
            </p:extLst>
          </p:nvPr>
        </p:nvGraphicFramePr>
        <p:xfrm>
          <a:off x="1254737" y="1546860"/>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sz="1400" kern="1200" dirty="0" smtClean="0">
                        <a:solidFill>
                          <a:schemeClr val="tx1"/>
                        </a:solidFill>
                        <a:effectLst/>
                        <a:latin typeface="+mn-lt"/>
                        <a:ea typeface="+mn-ea"/>
                        <a:cs typeface="+mn-cs"/>
                      </a:endParaRP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冷翊</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(2018)</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graphicFrame>
        <p:nvGraphicFramePr>
          <p:cNvPr id="13"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604578633"/>
              </p:ext>
            </p:extLst>
          </p:nvPr>
        </p:nvGraphicFramePr>
        <p:xfrm>
          <a:off x="1254737" y="2911120"/>
          <a:ext cx="6377544" cy="179832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三維模型能夠具有多個特徵，而三維模型主要以</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建模軟體來繪製，如</a:t>
                      </a:r>
                      <a:r>
                        <a:rPr lang="en-US" altLang="zh-TW" sz="1400" kern="1200" dirty="0" err="1" smtClean="0">
                          <a:solidFill>
                            <a:schemeClr val="tx1"/>
                          </a:solidFill>
                          <a:effectLst/>
                          <a:latin typeface="+mn-lt"/>
                          <a:ea typeface="+mn-ea"/>
                          <a:cs typeface="+mn-cs"/>
                        </a:rPr>
                        <a:t>SketchUp</a:t>
                      </a:r>
                      <a:r>
                        <a:rPr lang="en-US" altLang="zh-TW" sz="1400" kern="1200" dirty="0" smtClean="0">
                          <a:solidFill>
                            <a:schemeClr val="tx1"/>
                          </a:solidFill>
                          <a:effectLst/>
                          <a:latin typeface="+mn-lt"/>
                          <a:ea typeface="+mn-ea"/>
                          <a:cs typeface="+mn-cs"/>
                        </a:rPr>
                        <a:t>(SKP)</a:t>
                      </a:r>
                      <a:r>
                        <a:rPr lang="zh-TW" altLang="zh-TW" sz="1400" kern="1200" dirty="0" smtClean="0">
                          <a:solidFill>
                            <a:schemeClr val="tx1"/>
                          </a:solidFill>
                          <a:effectLst/>
                          <a:latin typeface="+mn-lt"/>
                          <a:ea typeface="+mn-ea"/>
                          <a:cs typeface="+mn-cs"/>
                        </a:rPr>
                        <a:t>、</a:t>
                      </a:r>
                      <a:r>
                        <a:rPr lang="en-US" altLang="zh-TW" sz="1400" kern="1200" dirty="0" smtClean="0">
                          <a:solidFill>
                            <a:schemeClr val="tx1"/>
                          </a:solidFill>
                          <a:effectLst/>
                          <a:latin typeface="+mn-lt"/>
                          <a:ea typeface="+mn-ea"/>
                          <a:cs typeface="+mn-cs"/>
                        </a:rPr>
                        <a:t>3ds Max</a:t>
                      </a:r>
                      <a:r>
                        <a:rPr lang="zh-TW" altLang="zh-TW" sz="1400" kern="1200" dirty="0" smtClean="0">
                          <a:solidFill>
                            <a:schemeClr val="tx1"/>
                          </a:solidFill>
                          <a:effectLst/>
                          <a:latin typeface="+mn-lt"/>
                          <a:ea typeface="+mn-ea"/>
                          <a:cs typeface="+mn-cs"/>
                        </a:rPr>
                        <a:t>等</a:t>
                      </a:r>
                      <a:endParaRPr lang="en-US" altLang="zh-TW" sz="14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1400" kern="1200" dirty="0" smtClean="0">
                          <a:solidFill>
                            <a:schemeClr val="tx1"/>
                          </a:solidFill>
                          <a:effectLst/>
                          <a:latin typeface="+mn-lt"/>
                          <a:ea typeface="+mn-ea"/>
                          <a:cs typeface="+mn-cs"/>
                        </a:rPr>
                        <a:t>通常在建置完</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場景的圖片，稱為</a:t>
                      </a:r>
                      <a:r>
                        <a:rPr lang="en-US" altLang="zh-TW" sz="1400" kern="1200" dirty="0" smtClean="0">
                          <a:solidFill>
                            <a:schemeClr val="tx1"/>
                          </a:solidFill>
                          <a:effectLst/>
                          <a:latin typeface="+mn-lt"/>
                          <a:ea typeface="+mn-ea"/>
                          <a:cs typeface="+mn-cs"/>
                        </a:rPr>
                        <a:t>3D</a:t>
                      </a:r>
                      <a:r>
                        <a:rPr lang="zh-TW" altLang="zh-TW" sz="1400" kern="1200" dirty="0" smtClean="0">
                          <a:solidFill>
                            <a:schemeClr val="tx1"/>
                          </a:solidFill>
                          <a:effectLst/>
                          <a:latin typeface="+mn-lt"/>
                          <a:ea typeface="+mn-ea"/>
                          <a:cs typeface="+mn-cs"/>
                        </a:rPr>
                        <a:t>擬真圖。渲染的過程能夠將模型進行著色，也能因應不同材質做調整，更能顯示出建築的紋理、光源等，使得照片更為真實。</a:t>
                      </a:r>
                    </a:p>
                    <a:p>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張峻偉</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(2019)</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5276554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9"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734547088"/>
              </p:ext>
            </p:extLst>
          </p:nvPr>
        </p:nvGraphicFramePr>
        <p:xfrm>
          <a:off x="871788" y="1770394"/>
          <a:ext cx="6377544" cy="137160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r>
                        <a:rPr lang="zh-TW" altLang="zh-TW" sz="1400" kern="1200" dirty="0" smtClean="0">
                          <a:solidFill>
                            <a:schemeClr val="tx1"/>
                          </a:solidFill>
                          <a:effectLst/>
                          <a:latin typeface="+mn-lt"/>
                          <a:ea typeface="+mn-ea"/>
                          <a:cs typeface="+mn-cs"/>
                        </a:rPr>
                        <a:t>語義分割主要的思想為</a:t>
                      </a:r>
                      <a:endParaRPr lang="en-US" altLang="zh-TW" sz="1400" kern="1200" dirty="0" smtClean="0">
                        <a:solidFill>
                          <a:schemeClr val="tx1"/>
                        </a:solidFill>
                        <a:effectLst/>
                        <a:latin typeface="+mn-lt"/>
                        <a:ea typeface="+mn-ea"/>
                        <a:cs typeface="+mn-cs"/>
                      </a:endParaRPr>
                    </a:p>
                    <a:p>
                      <a:r>
                        <a:rPr lang="en-US" altLang="zh-TW" sz="1400" kern="1200" dirty="0" smtClean="0">
                          <a:solidFill>
                            <a:schemeClr val="tx1"/>
                          </a:solidFill>
                          <a:effectLst/>
                          <a:latin typeface="+mn-lt"/>
                          <a:ea typeface="+mn-ea"/>
                          <a:cs typeface="+mn-cs"/>
                        </a:rPr>
                        <a:t>Fully Convolutional Networks(FCN)</a:t>
                      </a:r>
                      <a:endParaRPr lang="zh-TW" altLang="en-US" b="0" cap="none" spc="0" dirty="0">
                        <a:ln>
                          <a:noFill/>
                        </a:ln>
                        <a:solidFill>
                          <a:schemeClr val="tx1"/>
                        </a:solidFill>
                        <a:effectLst/>
                      </a:endParaRPr>
                    </a:p>
                  </a:txBody>
                  <a:tcPr/>
                </a:tc>
                <a:tc>
                  <a:txBody>
                    <a:bodyPr/>
                    <a:lstStyle/>
                    <a:p>
                      <a:r>
                        <a:rPr lang="zh-TW" altLang="en-US"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施旻岳</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154699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475701613"/>
              </p:ext>
            </p:extLst>
          </p:nvPr>
        </p:nvGraphicFramePr>
        <p:xfrm>
          <a:off x="871788" y="1899727"/>
          <a:ext cx="6377544" cy="115824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370840">
                <a:tc>
                  <a:txBody>
                    <a:bodyPr/>
                    <a:lstStyle/>
                    <a:p>
                      <a:r>
                        <a:rPr lang="zh-TW" altLang="zh-TW" sz="1400" kern="1200" dirty="0" smtClean="0">
                          <a:solidFill>
                            <a:schemeClr val="tx1"/>
                          </a:solidFill>
                          <a:effectLst/>
                          <a:latin typeface="+mn-lt"/>
                          <a:ea typeface="+mn-ea"/>
                          <a:cs typeface="+mn-cs"/>
                        </a:rPr>
                        <a:t>將</a:t>
                      </a:r>
                      <a:r>
                        <a:rPr lang="zh-TW" altLang="en-US" sz="1400" kern="1200" dirty="0" smtClean="0">
                          <a:solidFill>
                            <a:schemeClr val="tx1"/>
                          </a:solidFill>
                          <a:effectLst/>
                          <a:latin typeface="+mn-lt"/>
                          <a:ea typeface="+mn-ea"/>
                          <a:cs typeface="+mn-cs"/>
                        </a:rPr>
                        <a:t>神經網路的</a:t>
                      </a:r>
                      <a:r>
                        <a:rPr lang="zh-TW" altLang="zh-TW" sz="1400" kern="1200" dirty="0" smtClean="0">
                          <a:solidFill>
                            <a:schemeClr val="tx1"/>
                          </a:solidFill>
                          <a:effectLst/>
                          <a:latin typeface="+mn-lt"/>
                          <a:ea typeface="+mn-ea"/>
                          <a:cs typeface="+mn-cs"/>
                        </a:rPr>
                        <a:t>全連接層替換為卷積層。由於進行語義分割輸入的影像尺寸與輸出的影像尺寸必須為一樣，但卷積層的池化會使圖像尺寸縮小，於是</a:t>
                      </a:r>
                      <a:r>
                        <a:rPr lang="en-US" altLang="zh-TW" sz="1400" kern="1200" dirty="0" smtClean="0">
                          <a:solidFill>
                            <a:schemeClr val="tx1"/>
                          </a:solidFill>
                          <a:effectLst/>
                          <a:latin typeface="+mn-lt"/>
                          <a:ea typeface="+mn-ea"/>
                          <a:cs typeface="+mn-cs"/>
                        </a:rPr>
                        <a:t>FCN</a:t>
                      </a:r>
                      <a:r>
                        <a:rPr lang="zh-TW" altLang="zh-TW" sz="1400" kern="1200" dirty="0" smtClean="0">
                          <a:solidFill>
                            <a:schemeClr val="tx1"/>
                          </a:solidFill>
                          <a:effectLst/>
                          <a:latin typeface="+mn-lt"/>
                          <a:ea typeface="+mn-ea"/>
                          <a:cs typeface="+mn-cs"/>
                        </a:rPr>
                        <a:t>使用反卷積的操作，對縮小的圖片進行上採樣</a:t>
                      </a:r>
                      <a:r>
                        <a:rPr lang="en-US" altLang="zh-TW" sz="1400" kern="1200" dirty="0" smtClean="0">
                          <a:solidFill>
                            <a:schemeClr val="tx1"/>
                          </a:solidFill>
                          <a:effectLst/>
                          <a:latin typeface="+mn-lt"/>
                          <a:ea typeface="+mn-ea"/>
                          <a:cs typeface="+mn-cs"/>
                        </a:rPr>
                        <a:t>(</a:t>
                      </a:r>
                      <a:r>
                        <a:rPr lang="en-US" altLang="zh-TW" sz="1400" kern="1200" dirty="0" err="1" smtClean="0">
                          <a:solidFill>
                            <a:schemeClr val="tx1"/>
                          </a:solidFill>
                          <a:effectLst/>
                          <a:latin typeface="+mn-lt"/>
                          <a:ea typeface="+mn-ea"/>
                          <a:cs typeface="+mn-cs"/>
                        </a:rPr>
                        <a:t>upsampling</a:t>
                      </a:r>
                      <a:r>
                        <a:rPr lang="en-US" altLang="zh-TW" sz="1400" kern="1200" dirty="0" smtClean="0">
                          <a:solidFill>
                            <a:schemeClr val="tx1"/>
                          </a:solidFill>
                          <a:effectLst/>
                          <a:latin typeface="+mn-lt"/>
                          <a:ea typeface="+mn-ea"/>
                          <a:cs typeface="+mn-cs"/>
                        </a:rPr>
                        <a:t>)</a:t>
                      </a:r>
                      <a:r>
                        <a:rPr lang="zh-TW" altLang="zh-TW" sz="1400" kern="1200" dirty="0" smtClean="0">
                          <a:solidFill>
                            <a:schemeClr val="tx1"/>
                          </a:solidFill>
                          <a:effectLst/>
                          <a:latin typeface="+mn-lt"/>
                          <a:ea typeface="+mn-ea"/>
                          <a:cs typeface="+mn-cs"/>
                        </a:rPr>
                        <a:t>，直到與原來的輸入為相同的大小，簡單來說就是把池化後縮小的尺寸再放大回去</a:t>
                      </a:r>
                      <a:endParaRPr lang="zh-TW" altLang="en-US" b="0" cap="none" spc="0" dirty="0">
                        <a:ln>
                          <a:noFill/>
                        </a:ln>
                        <a:solidFill>
                          <a:schemeClr val="tx1"/>
                        </a:solidFill>
                        <a:effectLst/>
                      </a:endParaRPr>
                    </a:p>
                  </a:txBody>
                  <a:tcPr/>
                </a:tc>
                <a:tc>
                  <a:txBody>
                    <a:bodyPr/>
                    <a:lstStyle/>
                    <a:p>
                      <a:r>
                        <a:rPr lang="en-US" altLang="zh-TW" sz="1400" b="0" i="0" kern="1200" dirty="0" smtClean="0">
                          <a:solidFill>
                            <a:schemeClr val="tx1"/>
                          </a:solidFill>
                          <a:effectLst/>
                          <a:latin typeface="+mn-lt"/>
                          <a:ea typeface="+mn-ea"/>
                          <a:cs typeface="+mn-cs"/>
                        </a:rPr>
                        <a:t>Long, J</a:t>
                      </a:r>
                      <a:r>
                        <a:rPr lang="en-US" altLang="zh-TW" sz="1600" b="0" cap="none" spc="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(2015)</a:t>
                      </a:r>
                      <a:endParaRPr lang="zh-TW" altLang="en-US" sz="16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131261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795596980"/>
              </p:ext>
            </p:extLst>
          </p:nvPr>
        </p:nvGraphicFramePr>
        <p:xfrm>
          <a:off x="871788" y="1648057"/>
          <a:ext cx="7835294" cy="283464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圖像翻譯</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2817480242"/>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b="0" cap="none" spc="0" dirty="0" smtClean="0">
                          <a:ln>
                            <a:noFill/>
                          </a:ln>
                          <a:solidFill>
                            <a:schemeClr val="tx1"/>
                          </a:solidFill>
                          <a:effectLst/>
                          <a:latin typeface="+mn-ea"/>
                          <a:ea typeface="+mn-ea"/>
                        </a:rPr>
                        <a:t>U-net</a:t>
                      </a:r>
                      <a:r>
                        <a:rPr lang="zh-TW" altLang="en-US" sz="1600" b="0" cap="none" spc="0" dirty="0" smtClean="0">
                          <a:ln>
                            <a:noFill/>
                          </a:ln>
                          <a:solidFill>
                            <a:schemeClr val="tx1"/>
                          </a:solidFill>
                          <a:effectLst/>
                          <a:latin typeface="+mn-ea"/>
                          <a:ea typeface="+mn-ea"/>
                        </a:rPr>
                        <a:t>與傳統的自動編碼器結構相似，不同的點是</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smtClean="0">
                          <a:latin typeface="+mn-ea"/>
                          <a:ea typeface="+mn-ea"/>
                        </a:rPr>
                        <a:t>U-net </a:t>
                      </a:r>
                      <a:r>
                        <a:rPr lang="zh-TW" altLang="en-US" sz="1600" dirty="0" smtClean="0">
                          <a:latin typeface="+mn-ea"/>
                          <a:ea typeface="+mn-ea"/>
                        </a:rPr>
                        <a:t>為了使底層的特徵資訊更好的被保留下來，讓重建的過程比較不會遺失重要資訊，增加了拼接的概念，將從 </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層資訊跳過傳輸至 </a:t>
                      </a:r>
                      <a:r>
                        <a:rPr lang="en-US" altLang="zh-TW" sz="1600" dirty="0" smtClean="0">
                          <a:latin typeface="+mn-ea"/>
                          <a:ea typeface="+mn-ea"/>
                        </a:rPr>
                        <a:t>n-</a:t>
                      </a:r>
                      <a:r>
                        <a:rPr lang="en-US" altLang="zh-TW" sz="1600" dirty="0" err="1" smtClean="0">
                          <a:latin typeface="+mn-ea"/>
                          <a:ea typeface="+mn-ea"/>
                        </a:rPr>
                        <a:t>i</a:t>
                      </a:r>
                      <a:r>
                        <a:rPr lang="en-US" altLang="zh-TW" sz="1600" dirty="0" smtClean="0">
                          <a:latin typeface="+mn-ea"/>
                          <a:ea typeface="+mn-ea"/>
                        </a:rPr>
                        <a:t> </a:t>
                      </a:r>
                      <a:r>
                        <a:rPr lang="zh-TW" altLang="en-US" sz="1600" dirty="0" smtClean="0">
                          <a:latin typeface="+mn-ea"/>
                          <a:ea typeface="+mn-ea"/>
                        </a:rPr>
                        <a:t>層，其中 </a:t>
                      </a:r>
                      <a:r>
                        <a:rPr lang="en-US" altLang="zh-TW" sz="1600" dirty="0" smtClean="0">
                          <a:latin typeface="+mn-ea"/>
                          <a:ea typeface="+mn-ea"/>
                        </a:rPr>
                        <a:t>n </a:t>
                      </a:r>
                      <a:r>
                        <a:rPr lang="zh-TW" altLang="en-US" sz="1600" dirty="0" smtClean="0">
                          <a:latin typeface="+mn-ea"/>
                          <a:ea typeface="+mn-ea"/>
                        </a:rPr>
                        <a:t>是總網路層數，即為每一層反卷積層的輸入都為前一層的輸出加上與該層對稱的卷積層的輸出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084483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540386460"/>
              </p:ext>
            </p:extLst>
          </p:nvPr>
        </p:nvGraphicFramePr>
        <p:xfrm>
          <a:off x="1027773" y="1740543"/>
          <a:ext cx="6377544" cy="172411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7241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600" dirty="0" err="1" smtClean="0"/>
                        <a:t>PatchGAN</a:t>
                      </a:r>
                      <a:r>
                        <a:rPr lang="en-US" altLang="zh-TW" sz="1600" dirty="0" smtClean="0"/>
                        <a:t> </a:t>
                      </a:r>
                      <a:r>
                        <a:rPr lang="zh-TW" altLang="en-US" sz="1600" dirty="0" smtClean="0"/>
                        <a:t>指的是判別器的網路架構，由 </a:t>
                      </a:r>
                      <a:r>
                        <a:rPr lang="en-US" altLang="zh-TW" sz="1600" dirty="0" smtClean="0"/>
                        <a:t>Isola(2017) </a:t>
                      </a:r>
                      <a:r>
                        <a:rPr lang="zh-TW" altLang="en-US" sz="1600" dirty="0" smtClean="0"/>
                        <a:t>等人所提出，此判別器會先將圖片切割成多張</a:t>
                      </a:r>
                      <a:r>
                        <a:rPr lang="en-US" altLang="zh-TW" sz="1600" dirty="0" smtClean="0"/>
                        <a:t>N*N</a:t>
                      </a:r>
                      <a:r>
                        <a:rPr lang="zh-TW" altLang="en-US" sz="1600" dirty="0" smtClean="0"/>
                        <a:t>大小的圖片，再分別判斷每一個區域的真假，最後取平均值做為判別器的輸出。</a:t>
                      </a:r>
                      <a:endParaRPr lang="zh-TW" altLang="en-US" sz="1600" b="0" cap="none" spc="0" dirty="0">
                        <a:ln>
                          <a:noFill/>
                        </a:ln>
                        <a:solidFill>
                          <a:schemeClr val="tx1"/>
                        </a:solidFill>
                        <a:effectLst/>
                        <a:latin typeface="+mn-ea"/>
                        <a:ea typeface="+mn-ea"/>
                      </a:endParaRPr>
                    </a:p>
                  </a:txBody>
                  <a:tcPr/>
                </a:tc>
                <a:tc>
                  <a:txBody>
                    <a:bodyPr/>
                    <a:lstStyle/>
                    <a:p>
                      <a:r>
                        <a:rPr lang="zh-TW" altLang="en-US" sz="1600" b="0" cap="none" spc="0" dirty="0" smtClean="0">
                          <a:ln>
                            <a:noFill/>
                          </a:ln>
                          <a:solidFill>
                            <a:schemeClr val="tx1"/>
                          </a:solidFill>
                          <a:effectLst/>
                          <a:latin typeface="+mn-ea"/>
                          <a:ea typeface="+mn-ea"/>
                          <a:cs typeface="Times New Roman" panose="02020603050405020304" pitchFamily="18" charset="0"/>
                        </a:rPr>
                        <a:t>林庭生 </a:t>
                      </a:r>
                      <a:r>
                        <a:rPr lang="en-US" altLang="zh-TW" sz="1600" b="0" cap="none" spc="0" dirty="0" smtClean="0">
                          <a:ln>
                            <a:noFill/>
                          </a:ln>
                          <a:solidFill>
                            <a:schemeClr val="tx1"/>
                          </a:solidFill>
                          <a:effectLst/>
                          <a:latin typeface="+mn-ea"/>
                          <a:ea typeface="+mn-ea"/>
                          <a:cs typeface="Times New Roman" panose="02020603050405020304" pitchFamily="18" charset="0"/>
                        </a:rPr>
                        <a:t>(2021)</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17547922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 xmlns:a16="http://schemas.microsoft.com/office/drawing/2014/main" id="{202A9B48-7C02-4B9F-A694-D9D167DDE433}"/>
              </a:ext>
            </a:extLst>
          </p:cNvPr>
          <p:cNvGraphicFramePr>
            <a:graphicFrameLocks noGrp="1"/>
          </p:cNvGraphicFramePr>
          <p:nvPr>
            <p:extLst>
              <p:ext uri="{D42A27DB-BD31-4B8C-83A1-F6EECF244321}">
                <p14:modId xmlns:p14="http://schemas.microsoft.com/office/powerpoint/2010/main" val="3511899369"/>
              </p:ext>
            </p:extLst>
          </p:nvPr>
        </p:nvGraphicFramePr>
        <p:xfrm>
          <a:off x="1027773" y="1740543"/>
          <a:ext cx="6377544" cy="1554480"/>
        </p:xfrm>
        <a:graphic>
          <a:graphicData uri="http://schemas.openxmlformats.org/drawingml/2006/table">
            <a:tbl>
              <a:tblPr firstRow="1" bandRow="1"/>
              <a:tblGrid>
                <a:gridCol w="4881957">
                  <a:extLst>
                    <a:ext uri="{9D8B030D-6E8A-4147-A177-3AD203B41FA5}">
                      <a16:colId xmlns="" xmlns:a16="http://schemas.microsoft.com/office/drawing/2014/main" val="3498442498"/>
                    </a:ext>
                  </a:extLst>
                </a:gridCol>
                <a:gridCol w="1495587">
                  <a:extLst>
                    <a:ext uri="{9D8B030D-6E8A-4147-A177-3AD203B41FA5}">
                      <a16:colId xmlns="" xmlns:a16="http://schemas.microsoft.com/office/drawing/2014/main" val="2798367762"/>
                    </a:ext>
                  </a:extLst>
                </a:gridCol>
              </a:tblGrid>
              <a:tr h="141371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引導影像濾波器為一種能將影像保持平滑或是銳化的濾波器。</a:t>
                      </a:r>
                      <a:endParaRPr lang="en-US" altLang="zh-TW" sz="1600" b="0" cap="none" spc="0" dirty="0" smtClean="0">
                        <a:ln>
                          <a:noFill/>
                        </a:ln>
                        <a:solidFill>
                          <a:schemeClr val="tx1"/>
                        </a:solidFill>
                        <a:effectLst/>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600" b="0" cap="none" spc="0" dirty="0" smtClean="0">
                          <a:ln>
                            <a:noFill/>
                          </a:ln>
                          <a:solidFill>
                            <a:schemeClr val="tx1"/>
                          </a:solidFill>
                          <a:effectLst/>
                          <a:latin typeface="+mn-ea"/>
                          <a:ea typeface="+mn-ea"/>
                        </a:rPr>
                        <a:t>引導影像濾波器即為一個需要引導圖的濾波器，引導濾波器的運作方式為通過一張引導圖對初始影像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輸入影像</a:t>
                      </a:r>
                      <a:r>
                        <a:rPr lang="en-US" altLang="zh-TW" sz="1600" b="0" cap="none" spc="0" dirty="0" smtClean="0">
                          <a:ln>
                            <a:noFill/>
                          </a:ln>
                          <a:solidFill>
                            <a:schemeClr val="tx1"/>
                          </a:solidFill>
                          <a:effectLst/>
                          <a:latin typeface="+mn-ea"/>
                          <a:ea typeface="+mn-ea"/>
                        </a:rPr>
                        <a:t>)</a:t>
                      </a:r>
                      <a:r>
                        <a:rPr lang="zh-TW" altLang="en-US" sz="1600" b="0" cap="none" spc="0" dirty="0" smtClean="0">
                          <a:ln>
                            <a:noFill/>
                          </a:ln>
                          <a:solidFill>
                            <a:schemeClr val="tx1"/>
                          </a:solidFill>
                          <a:effectLst/>
                          <a:latin typeface="+mn-ea"/>
                          <a:ea typeface="+mn-ea"/>
                        </a:rPr>
                        <a:t>進行濾波的處理，使得最終輸出的影像大致上與初始影像</a:t>
                      </a:r>
                      <a:r>
                        <a:rPr lang="en-US" altLang="zh-TW" sz="1600" b="0" cap="none" spc="0" dirty="0" smtClean="0">
                          <a:ln>
                            <a:noFill/>
                          </a:ln>
                          <a:solidFill>
                            <a:schemeClr val="tx1"/>
                          </a:solidFill>
                          <a:effectLst/>
                          <a:latin typeface="+mn-ea"/>
                          <a:ea typeface="+mn-ea"/>
                        </a:rPr>
                        <a:t>p</a:t>
                      </a:r>
                      <a:r>
                        <a:rPr lang="zh-TW" altLang="en-US" sz="1600" b="0" cap="none" spc="0" dirty="0" smtClean="0">
                          <a:ln>
                            <a:noFill/>
                          </a:ln>
                          <a:solidFill>
                            <a:schemeClr val="tx1"/>
                          </a:solidFill>
                          <a:effectLst/>
                          <a:latin typeface="+mn-ea"/>
                          <a:ea typeface="+mn-ea"/>
                        </a:rPr>
                        <a:t>相似，但紋理部分與引導圖相似。</a:t>
                      </a:r>
                      <a:endParaRPr lang="en-US" altLang="zh-TW" sz="1600" b="0" cap="none" spc="0" dirty="0" smtClean="0">
                        <a:ln>
                          <a:noFill/>
                        </a:ln>
                        <a:solidFill>
                          <a:schemeClr val="tx1"/>
                        </a:solidFill>
                        <a:effectLst/>
                        <a:latin typeface="+mn-ea"/>
                        <a:ea typeface="+mn-ea"/>
                      </a:endParaRPr>
                    </a:p>
                  </a:txBody>
                  <a:tcPr/>
                </a:tc>
                <a:tc>
                  <a:txBody>
                    <a:bodyPr/>
                    <a:lstStyle/>
                    <a:p>
                      <a:r>
                        <a:rPr lang="en-US" altLang="zh-TW" sz="1400" kern="1200" dirty="0" err="1" smtClean="0">
                          <a:solidFill>
                            <a:schemeClr val="tx1"/>
                          </a:solidFill>
                          <a:effectLst/>
                          <a:latin typeface="+mn-lt"/>
                          <a:ea typeface="+mn-ea"/>
                          <a:cs typeface="+mn-cs"/>
                        </a:rPr>
                        <a:t>Kaiming</a:t>
                      </a:r>
                      <a:r>
                        <a:rPr lang="zh-TW" altLang="en-US" sz="1400" kern="1200" dirty="0" smtClean="0">
                          <a:solidFill>
                            <a:schemeClr val="tx1"/>
                          </a:solidFill>
                          <a:effectLst/>
                          <a:latin typeface="+mn-lt"/>
                          <a:ea typeface="+mn-ea"/>
                          <a:cs typeface="+mn-cs"/>
                        </a:rPr>
                        <a:t> </a:t>
                      </a:r>
                      <a:r>
                        <a:rPr lang="en-US" altLang="zh-TW" sz="1400" kern="1200" dirty="0" smtClean="0">
                          <a:solidFill>
                            <a:schemeClr val="tx1"/>
                          </a:solidFill>
                          <a:effectLst/>
                          <a:latin typeface="+mn-lt"/>
                          <a:ea typeface="+mn-ea"/>
                          <a:cs typeface="+mn-cs"/>
                        </a:rPr>
                        <a:t>He</a:t>
                      </a:r>
                    </a:p>
                    <a:p>
                      <a:r>
                        <a:rPr lang="en-US" altLang="zh-TW" sz="1600" b="0" cap="none" spc="0" dirty="0" smtClean="0">
                          <a:ln>
                            <a:noFill/>
                          </a:ln>
                          <a:solidFill>
                            <a:schemeClr val="tx1"/>
                          </a:solidFill>
                          <a:effectLst/>
                          <a:latin typeface="+mn-ea"/>
                          <a:ea typeface="+mn-ea"/>
                          <a:cs typeface="Times New Roman" panose="02020603050405020304" pitchFamily="18" charset="0"/>
                        </a:rPr>
                        <a:t>(2017)</a:t>
                      </a:r>
                      <a:endParaRPr lang="zh-TW" altLang="en-US" sz="1600" b="0" cap="none" spc="0" dirty="0">
                        <a:ln>
                          <a:noFill/>
                        </a:ln>
                        <a:solidFill>
                          <a:schemeClr val="tx1"/>
                        </a:solidFill>
                        <a:effectLst/>
                        <a:latin typeface="+mn-ea"/>
                        <a:ea typeface="+mn-ea"/>
                      </a:endParaRPr>
                    </a:p>
                  </a:txBody>
                  <a:tcPr/>
                </a:tc>
                <a:extLst>
                  <a:ext uri="{0D108BD9-81ED-4DB2-BD59-A6C34878D82A}">
                    <a16:rowId xmlns="" xmlns:a16="http://schemas.microsoft.com/office/drawing/2014/main" val="43767920"/>
                  </a:ext>
                </a:extLst>
              </a:tr>
            </a:tbl>
          </a:graphicData>
        </a:graphic>
      </p:graphicFrame>
    </p:spTree>
    <p:extLst>
      <p:ext uri="{BB962C8B-B14F-4D97-AF65-F5344CB8AC3E}">
        <p14:creationId xmlns:p14="http://schemas.microsoft.com/office/powerpoint/2010/main" val="22278409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引導影像濾波器實際應用圖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026" name="Picture 2" descr="系統架構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5374" y="1916500"/>
            <a:ext cx="40989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把目標圖中的背景去掉，產出保留前景的遮罩圖檔，再丟入模型進行訓練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zh-TW" sz="1600" dirty="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RuLU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RuLU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居住</a:t>
            </a:r>
            <a:r>
              <a:rPr lang="zh-TW" altLang="zh-TW" sz="1600" dirty="0" smtClean="0">
                <a:latin typeface="+mn-ea"/>
              </a:rPr>
              <a:t>，考量環境，延伸出考慮到生活品質、居住品質、心理層面、視覺等因素，使人類能在生活、起居、心理、視覺等各方面得到無比的滿足，因此室內設計在現今的社會上已成了無法缺少的一塊產業。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三維模型</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492443"/>
          </a:xfrm>
          <a:prstGeom prst="rect">
            <a:avLst/>
          </a:prstGeom>
          <a:noFill/>
          <a:ln w="9525">
            <a:noFill/>
            <a:miter/>
          </a:ln>
        </p:spPr>
        <p:txBody>
          <a:bodyPr wrap="square" lIns="0" tIns="0" rIns="0" bIns="0">
            <a:spAutoFit/>
          </a:bodyPr>
          <a:lstStyle/>
          <a:p>
            <a:r>
              <a:rPr lang="zh-TW" altLang="en-US" sz="1600" dirty="0" smtClean="0">
                <a:latin typeface="微軟正黑體" panose="020B0604030504040204" pitchFamily="34" charset="-120"/>
                <a:ea typeface="微軟正黑體" panose="020B0604030504040204" pitchFamily="34" charset="-120"/>
              </a:rPr>
              <a:t>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a:t>
            </a: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r>
              <a:rPr lang="zh-TW" altLang="en-US" sz="1600" dirty="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947" y="2316610"/>
            <a:ext cx="4282711" cy="2434841"/>
          </a:xfrm>
          <a:prstGeom prst="rect">
            <a:avLst/>
          </a:prstGeom>
        </p:spPr>
      </p:pic>
      <p:sp>
        <p:nvSpPr>
          <p:cNvPr id="7" name="TextBox 13"/>
          <p:cNvSpPr txBox="1"/>
          <p:nvPr/>
        </p:nvSpPr>
        <p:spPr>
          <a:xfrm>
            <a:off x="4841906" y="4795404"/>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695190"/>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3089</TotalTime>
  <Words>7028</Words>
  <Application>Microsoft Office PowerPoint</Application>
  <PresentationFormat>如螢幕大小 (16:9)</PresentationFormat>
  <Paragraphs>362</Paragraphs>
  <Slides>46</Slides>
  <Notes>46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46</vt:i4>
      </vt:variant>
    </vt:vector>
  </HeadingPairs>
  <TitlesOfParts>
    <vt:vector size="57"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572</cp:revision>
  <dcterms:created xsi:type="dcterms:W3CDTF">2016-05-20T12:59:00Z</dcterms:created>
  <dcterms:modified xsi:type="dcterms:W3CDTF">2021-12-26T18:03:24Z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