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9" r:id="rId3"/>
    <p:sldId id="284" r:id="rId4"/>
    <p:sldId id="290" r:id="rId5"/>
    <p:sldId id="291" r:id="rId6"/>
    <p:sldId id="296" r:id="rId7"/>
    <p:sldId id="295" r:id="rId8"/>
    <p:sldId id="301" r:id="rId9"/>
    <p:sldId id="304" r:id="rId10"/>
    <p:sldId id="303" r:id="rId11"/>
    <p:sldId id="285" r:id="rId12"/>
    <p:sldId id="406" r:id="rId13"/>
    <p:sldId id="372" r:id="rId14"/>
    <p:sldId id="373" r:id="rId15"/>
    <p:sldId id="374" r:id="rId16"/>
    <p:sldId id="376" r:id="rId17"/>
    <p:sldId id="405"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86" r:id="rId31"/>
    <p:sldId id="369" r:id="rId32"/>
    <p:sldId id="391" r:id="rId33"/>
    <p:sldId id="392" r:id="rId34"/>
    <p:sldId id="393" r:id="rId35"/>
    <p:sldId id="394" r:id="rId36"/>
    <p:sldId id="395" r:id="rId37"/>
    <p:sldId id="396" r:id="rId38"/>
    <p:sldId id="397" r:id="rId39"/>
    <p:sldId id="404" r:id="rId40"/>
    <p:sldId id="356" r:id="rId41"/>
    <p:sldId id="398" r:id="rId42"/>
    <p:sldId id="399" r:id="rId43"/>
    <p:sldId id="400" r:id="rId44"/>
    <p:sldId id="401" r:id="rId45"/>
    <p:sldId id="402" r:id="rId46"/>
    <p:sldId id="403" r:id="rId47"/>
    <p:sldId id="288" r:id="rId4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78007" autoAdjust="0"/>
  </p:normalViewPr>
  <p:slideViewPr>
    <p:cSldViewPr snapToGrid="0">
      <p:cViewPr varScale="1">
        <p:scale>
          <a:sx n="66" d="100"/>
          <a:sy n="66" d="100"/>
        </p:scale>
        <p:origin x="43" y="4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成長過程都扮演著重要的腳色，因此室內設計在現今的社會上已成了無法缺少的一塊產業。裝潢前都有通過室內設計來設計出滿足各種層面需求的家，而家的安定，對每個人的生活或是</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a:t>
            </a:r>
            <a:r>
              <a:rPr lang="zh-TW" altLang="en-US" sz="900" kern="1200" dirty="0" smtClean="0">
                <a:solidFill>
                  <a:schemeClr val="tx1"/>
                </a:solidFill>
                <a:effectLst/>
                <a:latin typeface="+mn-lt"/>
                <a:ea typeface="+mn-ea"/>
                <a:cs typeface="+mn-cs"/>
              </a:rPr>
              <a:t>建模</a:t>
            </a:r>
            <a:r>
              <a:rPr lang="zh-TW" altLang="zh-TW" sz="900" kern="1200" dirty="0" smtClean="0">
                <a:solidFill>
                  <a:schemeClr val="tx1"/>
                </a:solidFill>
                <a:effectLst/>
                <a:latin typeface="+mn-lt"/>
                <a:ea typeface="+mn-ea"/>
                <a:cs typeface="+mn-cs"/>
              </a:rPr>
              <a:t>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可以看到右邊那張圖是用人工智慧生成出來的假照片，可以看到 跟我們現在拍出來的的真實照片有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像，而這是用生成對抗網路這項技術來完成得，</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我的願景是能將左邊的圖片轉換成右邊的圖片</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2021/12/29</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169551"/>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施旻岳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smtClean="0">
                <a:latin typeface="+mn-ea"/>
              </a:rPr>
              <a:t>提到語義</a:t>
            </a:r>
            <a:r>
              <a:rPr lang="zh-TW" altLang="en-US" dirty="0">
                <a:latin typeface="+mn-ea"/>
              </a:rPr>
              <a:t>分割的做法就是對影像中的每格像素進行分類，歸類每格像素的種類，從而進行區域劃分。語義分割需要分類每格像素的類別，進行精確的分割</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98488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smtClean="0">
                <a:latin typeface="+mn-ea"/>
              </a:rPr>
              <a:t>Long</a:t>
            </a:r>
            <a:r>
              <a:rPr lang="en-US" altLang="zh-TW" dirty="0">
                <a:latin typeface="+mn-ea"/>
              </a:rPr>
              <a:t>, J</a:t>
            </a:r>
            <a:r>
              <a:rPr lang="en-US" altLang="zh-TW" sz="1600" dirty="0">
                <a:latin typeface="+mn-ea"/>
                <a:cs typeface="Times New Roman" panose="02020603050405020304" pitchFamily="18" charset="0"/>
              </a:rPr>
              <a:t>(2015</a:t>
            </a:r>
            <a:r>
              <a:rPr lang="en-US" altLang="zh-TW" sz="1600" dirty="0" smtClean="0">
                <a:latin typeface="+mn-ea"/>
                <a:cs typeface="Times New Roman" panose="02020603050405020304" pitchFamily="18" charset="0"/>
              </a:rPr>
              <a:t>)</a:t>
            </a:r>
            <a:r>
              <a:rPr lang="zh-TW" altLang="en-US" sz="1600" dirty="0" smtClean="0">
                <a:latin typeface="+mn-ea"/>
                <a:cs typeface="Times New Roman" panose="02020603050405020304" pitchFamily="18" charset="0"/>
              </a:rPr>
              <a:t>所</a:t>
            </a:r>
            <a:r>
              <a:rPr lang="zh-TW" altLang="en-US" sz="1600" dirty="0" smtClean="0">
                <a:latin typeface="+mn-ea"/>
              </a:rPr>
              <a:t>提出，主要思想為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a:latin typeface="+mn-ea"/>
              </a:rPr>
              <a:t>FCN</a:t>
            </a:r>
            <a:r>
              <a:rPr lang="zh-TW" altLang="zh-TW" dirty="0">
                <a:latin typeface="+mn-ea"/>
              </a:rPr>
              <a:t>使用反卷積的操作，對縮小的圖片進行上採樣</a:t>
            </a:r>
            <a:r>
              <a:rPr lang="en-US" altLang="zh-TW" dirty="0">
                <a:latin typeface="+mn-ea"/>
              </a:rPr>
              <a:t>(</a:t>
            </a:r>
            <a:r>
              <a:rPr lang="en-US" altLang="zh-TW" dirty="0" err="1">
                <a:latin typeface="+mn-ea"/>
              </a:rPr>
              <a:t>upsampling</a:t>
            </a:r>
            <a:r>
              <a:rPr lang="en-US" altLang="zh-TW" dirty="0">
                <a:latin typeface="+mn-ea"/>
              </a:rPr>
              <a:t>)</a:t>
            </a:r>
            <a:r>
              <a:rPr lang="zh-TW" altLang="zh-TW" dirty="0">
                <a:latin typeface="+mn-ea"/>
              </a:rPr>
              <a:t>，直到與原來的輸入為相同的大小，簡單來說就是把池化後縮小的尺寸再放大回去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a16="http://schemas.microsoft.com/office/drawing/2014/main" xmlns="" val="1313235057"/>
                    </a:ext>
                  </a:extLst>
                </a:gridCol>
                <a:gridCol w="2365537">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1408307891"/>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954107"/>
          </a:xfrm>
          <a:prstGeom prst="rect">
            <a:avLst/>
          </a:prstGeom>
        </p:spPr>
        <p:txBody>
          <a:bodyPr wrap="square">
            <a:spAutoFit/>
          </a:bodyPr>
          <a:lstStyle/>
          <a:p>
            <a:pPr marL="285750" indent="-285750" defTabSz="914400">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是總網路層數，即為每一層反卷積層的輸入都為前一層的輸出加上與該層對稱的卷積層的</a:t>
            </a:r>
            <a:r>
              <a:rPr lang="zh-TW" altLang="en-US" dirty="0" smtClean="0">
                <a:latin typeface="+mn-ea"/>
              </a:rPr>
              <a:t>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738664"/>
          </a:xfrm>
          <a:prstGeom prst="rect">
            <a:avLst/>
          </a:prstGeom>
        </p:spPr>
        <p:txBody>
          <a:bodyPr wrap="square">
            <a:spAutoFit/>
          </a:bodyPr>
          <a:lstStyle/>
          <a:p>
            <a:pPr marL="285750" lvl="0" indent="-285750" defTabSz="914400">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sz="1600" dirty="0" smtClean="0">
                <a:latin typeface="+mn-ea"/>
                <a:cs typeface="Times New Roman" panose="02020603050405020304" pitchFamily="18" charset="0"/>
              </a:rPr>
              <a:t>(2017)</a:t>
            </a:r>
            <a:r>
              <a:rPr lang="zh-TW" altLang="en-US" sz="1600"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影像濾波器為一種能將影像保持平滑或是銳化的濾波器。</a:t>
            </a:r>
            <a:endParaRPr lang="en-US" altLang="zh-TW" dirty="0">
              <a:latin typeface="+mn-ea"/>
            </a:endParaRPr>
          </a:p>
          <a:p>
            <a:pPr marL="285750" lvl="0" indent="-285750" defTabSz="914400">
              <a:buClr>
                <a:srgbClr val="000000"/>
              </a:buClr>
              <a:buFont typeface="Wingdings" panose="05000000000000000000" pitchFamily="2" charset="2"/>
              <a:buChar char="Ø"/>
              <a:defRPr/>
            </a:pPr>
            <a:r>
              <a:rPr lang="zh-TW" altLang="en-US" dirty="0">
                <a:latin typeface="+mn-ea"/>
              </a:rPr>
              <a:t>引導影像濾波器即為一個需要引導圖的濾波器，引導濾波器的運作方式為通過一張引導圖對初始影像</a:t>
            </a:r>
            <a:r>
              <a:rPr lang="en-US" altLang="zh-TW" dirty="0">
                <a:latin typeface="+mn-ea"/>
              </a:rPr>
              <a:t>p(</a:t>
            </a:r>
            <a:r>
              <a:rPr lang="zh-TW" altLang="en-US" dirty="0">
                <a:latin typeface="+mn-ea"/>
              </a:rPr>
              <a:t>輸入影像</a:t>
            </a:r>
            <a:r>
              <a:rPr lang="en-US" altLang="zh-TW" dirty="0">
                <a:latin typeface="+mn-ea"/>
              </a:rPr>
              <a:t>)</a:t>
            </a:r>
            <a:r>
              <a:rPr lang="zh-TW" altLang="en-US" dirty="0">
                <a:latin typeface="+mn-ea"/>
              </a:rPr>
              <a:t>進行濾波的處理，使得最終輸出的影像大致上與初始影像</a:t>
            </a:r>
            <a:r>
              <a:rPr lang="en-US" altLang="zh-TW" dirty="0">
                <a:latin typeface="+mn-ea"/>
              </a:rPr>
              <a:t>p</a:t>
            </a:r>
            <a:r>
              <a:rPr lang="zh-TW" altLang="en-US" dirty="0">
                <a:latin typeface="+mn-ea"/>
              </a:rPr>
              <a:t>相似，但紋理部分與引導圖相似。</a:t>
            </a:r>
            <a:endParaRPr lang="en-US" altLang="zh-TW" dirty="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Picture 2" descr="系統架構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374" y="1916500"/>
            <a:ext cx="40989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a:t>
            </a:r>
            <a:r>
              <a:rPr lang="zh-TW" altLang="zh-TW" sz="1600" dirty="0" smtClean="0"/>
              <a:t>入</a:t>
            </a:r>
            <a:r>
              <a:rPr lang="en-US" altLang="zh-TW" sz="1600" dirty="0" smtClean="0"/>
              <a:t>GAN</a:t>
            </a:r>
            <a:r>
              <a:rPr lang="zh-TW" altLang="zh-TW" sz="1600" dirty="0" smtClean="0"/>
              <a:t>進行</a:t>
            </a:r>
            <a:r>
              <a:rPr lang="zh-TW" altLang="zh-TW" sz="1600" dirty="0"/>
              <a:t>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2062103"/>
          </a:xfrm>
          <a:prstGeom prst="rect">
            <a:avLst/>
          </a:prstGeom>
        </p:spPr>
        <p:txBody>
          <a:bodyPr wrap="square">
            <a:spAutoFit/>
          </a:bodyPr>
          <a:lstStyle/>
          <a:p>
            <a:pPr marL="285750" indent="-285750">
              <a:buFont typeface="Wingdings" panose="05000000000000000000" pitchFamily="2" charset="2"/>
              <a:buChar char="Ø"/>
            </a:pPr>
            <a:r>
              <a:rPr lang="en-US" altLang="zh-TW" sz="1600" dirty="0" smtClean="0"/>
              <a:t>Pix2pix</a:t>
            </a:r>
            <a:r>
              <a:rPr lang="zh-TW" altLang="en-US" sz="1600" dirty="0" smtClean="0"/>
              <a:t>參數將</a:t>
            </a:r>
            <a:r>
              <a:rPr lang="zh-TW" altLang="zh-TW" sz="1600" dirty="0" smtClean="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a:t>
            </a:r>
            <a:r>
              <a:rPr lang="zh-TW" altLang="en-US" sz="1600" dirty="0" smtClean="0">
                <a:latin typeface="+mn-ea"/>
              </a:rPr>
              <a:t>輸出</a:t>
            </a:r>
            <a:endParaRPr lang="en-US" altLang="zh-TW" sz="1600" dirty="0" smtClean="0">
              <a:latin typeface="+mn-ea"/>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a:t>引導影像濾波層參數將</a:t>
            </a:r>
            <a:r>
              <a:rPr lang="zh-TW" altLang="zh-TW" sz="1600" dirty="0"/>
              <a:t>參考</a:t>
            </a:r>
            <a:r>
              <a:rPr lang="en-US" altLang="zh-TW" sz="1600" dirty="0" err="1"/>
              <a:t>Qirong</a:t>
            </a:r>
            <a:r>
              <a:rPr lang="en-US" altLang="zh-TW" sz="1600" dirty="0"/>
              <a:t> Bu(2020)</a:t>
            </a:r>
            <a:r>
              <a:rPr lang="zh-TW" altLang="zh-TW" sz="1600" dirty="0"/>
              <a:t> </a:t>
            </a:r>
            <a:r>
              <a:rPr lang="zh-TW" altLang="en-US" sz="1600" dirty="0"/>
              <a:t>的去霧網路作為參考</a:t>
            </a:r>
            <a:endParaRPr lang="en-US" altLang="zh-TW" sz="1600" dirty="0"/>
          </a:p>
          <a:p>
            <a:endParaRPr lang="en-US" altLang="zh-TW" sz="1600" dirty="0"/>
          </a:p>
          <a:p>
            <a:endParaRPr lang="en-US" altLang="zh-TW" sz="1600" dirty="0" smtClean="0">
              <a:latin typeface="+mn-ea"/>
            </a:endParaRPr>
          </a:p>
          <a:p>
            <a:pPr marL="285750" indent="-285750">
              <a:buFont typeface="Wingdings" panose="05000000000000000000" pitchFamily="2" charset="2"/>
              <a:buChar char="Ø"/>
            </a:pP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ReLU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居住</a:t>
            </a:r>
            <a:r>
              <a:rPr lang="zh-TW" altLang="zh-TW" sz="1600" dirty="0" smtClean="0">
                <a:latin typeface="+mn-ea"/>
              </a:rPr>
              <a:t>，考量環境，延伸出考慮到生活品質、居住品質、心理層面、視覺等因素，使人類能在生活、起居、心理、視覺等各方面得到無比的滿足，因此室內設計在現今的社會上已成了無法缺少的一塊產業。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三維模型</a:t>
            </a:r>
            <a:endParaRPr lang="zh-CN" altLang="en-US" sz="2000" b="1" dirty="0">
              <a:solidFill>
                <a:srgbClr val="1B4367"/>
              </a:solidFill>
              <a:cs typeface="+mn-ea"/>
              <a:sym typeface="+mn-lt"/>
            </a:endParaRPr>
          </a:p>
        </p:txBody>
      </p:sp>
      <p:sp>
        <p:nvSpPr>
          <p:cNvPr id="20494" name="TextBox 13"/>
          <p:cNvSpPr txBox="1"/>
          <p:nvPr/>
        </p:nvSpPr>
        <p:spPr>
          <a:xfrm>
            <a:off x="871788" y="1636699"/>
            <a:ext cx="7162740" cy="984885"/>
          </a:xfrm>
          <a:prstGeom prst="rect">
            <a:avLst/>
          </a:prstGeom>
          <a:noFill/>
          <a:ln w="9525">
            <a:noFill/>
            <a:miter/>
          </a:ln>
        </p:spPr>
        <p:txBody>
          <a:bodyPr wrap="square" lIns="0" tIns="0" rIns="0" bIns="0">
            <a:spAutoFit/>
          </a:bodyPr>
          <a:lstStyle/>
          <a:p>
            <a:r>
              <a:rPr lang="zh-TW" altLang="zh-TW" sz="1600" dirty="0">
                <a:latin typeface="+mn-ea"/>
              </a:rPr>
              <a:t>早期室內設計會運用手繪</a:t>
            </a:r>
            <a:r>
              <a:rPr lang="en-US" altLang="zh-TW" sz="1600" dirty="0">
                <a:latin typeface="+mn-ea"/>
              </a:rPr>
              <a:t> 2D </a:t>
            </a:r>
            <a:r>
              <a:rPr lang="zh-TW" altLang="zh-TW" sz="1600" dirty="0">
                <a:latin typeface="+mn-ea"/>
              </a:rPr>
              <a:t>設計圖、透視圖、等方式進行設計</a:t>
            </a:r>
            <a:r>
              <a:rPr lang="zh-TW" altLang="en-US" sz="1600" dirty="0">
                <a:latin typeface="+mn-ea"/>
              </a:rPr>
              <a:t>表現</a:t>
            </a:r>
          </a:p>
          <a:p>
            <a:endParaRPr lang="en-US" altLang="zh-TW" sz="1600" dirty="0" smtClean="0">
              <a:latin typeface="微軟正黑體" panose="020B0604030504040204" pitchFamily="34" charset="-120"/>
              <a:ea typeface="微軟正黑體" panose="020B0604030504040204" pitchFamily="34" charset="-120"/>
            </a:endParaRPr>
          </a:p>
          <a:p>
            <a:r>
              <a:rPr lang="zh-TW" altLang="en-US" sz="1600" dirty="0" smtClean="0">
                <a:latin typeface="微軟正黑體" panose="020B0604030504040204" pitchFamily="34" charset="-120"/>
                <a:ea typeface="微軟正黑體" panose="020B0604030504040204" pitchFamily="34" charset="-120"/>
              </a:rPr>
              <a:t>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a:t>
            </a: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3539</TotalTime>
  <Words>6732</Words>
  <Application>Microsoft Office PowerPoint</Application>
  <PresentationFormat>如螢幕大小 (16:9)</PresentationFormat>
  <Paragraphs>363</Paragraphs>
  <Slides>47</Slides>
  <Notes>47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47</vt:i4>
      </vt:variant>
    </vt:vector>
  </HeadingPairs>
  <TitlesOfParts>
    <vt:vector size="58"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644</cp:revision>
  <dcterms:created xsi:type="dcterms:W3CDTF">2016-05-20T12:59:00Z</dcterms:created>
  <dcterms:modified xsi:type="dcterms:W3CDTF">2021-12-29T09:27:17Z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