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301" r:id="rId9"/>
    <p:sldId id="304" r:id="rId10"/>
    <p:sldId id="303" r:id="rId11"/>
    <p:sldId id="285" r:id="rId12"/>
    <p:sldId id="370"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4423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a:t>
            </a:r>
            <a:r>
              <a:rPr lang="zh-TW" altLang="zh-TW" sz="900" kern="1200" dirty="0" smtClean="0">
                <a:solidFill>
                  <a:schemeClr val="tx1"/>
                </a:solidFill>
                <a:effectLst/>
                <a:latin typeface="+mn-lt"/>
                <a:ea typeface="+mn-ea"/>
                <a:cs typeface="+mn-cs"/>
              </a:rPr>
              <a:t>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a:t>
            </a:r>
            <a:r>
              <a:rPr lang="zh-TW" altLang="zh-TW" sz="900" kern="1200" dirty="0" smtClean="0">
                <a:solidFill>
                  <a:schemeClr val="tx1"/>
                </a:solidFill>
                <a:effectLst/>
                <a:latin typeface="+mn-lt"/>
                <a:ea typeface="+mn-ea"/>
                <a:cs typeface="+mn-cs"/>
              </a:rPr>
              <a:t>於影像分類</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a:t>
            </a:r>
            <a:r>
              <a:rPr lang="zh-TW" altLang="zh-TW" sz="900" kern="1200" dirty="0" smtClean="0">
                <a:solidFill>
                  <a:schemeClr val="tx1"/>
                </a:solidFill>
                <a:effectLst/>
                <a:latin typeface="+mn-lt"/>
                <a:ea typeface="+mn-ea"/>
                <a:cs typeface="+mn-cs"/>
              </a:rPr>
              <a:t>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a:t>
            </a:r>
            <a:r>
              <a:rPr lang="zh-TW" altLang="zh-TW" sz="900" kern="1200" dirty="0" smtClean="0">
                <a:solidFill>
                  <a:schemeClr val="tx1"/>
                </a:solidFill>
                <a:effectLst/>
                <a:latin typeface="+mn-lt"/>
                <a:ea typeface="+mn-ea"/>
                <a:cs typeface="+mn-cs"/>
              </a:rPr>
              <a:t>的</a:t>
            </a:r>
            <a:r>
              <a:rPr lang="zh-TW" altLang="zh-TW" sz="900" kern="1200" dirty="0" smtClean="0">
                <a:solidFill>
                  <a:schemeClr val="tx1"/>
                </a:solidFill>
                <a:effectLst/>
                <a:latin typeface="+mn-lt"/>
                <a:ea typeface="+mn-ea"/>
                <a:cs typeface="+mn-cs"/>
              </a:rPr>
              <a:t>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a:t>
            </a:r>
            <a:r>
              <a:rPr lang="zh-TW" altLang="en-US" sz="900" dirty="0" smtClean="0"/>
              <a:t>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a:t>
            </a:r>
            <a:r>
              <a:rPr lang="zh-TW" altLang="zh-TW" sz="900" kern="1200" dirty="0" smtClean="0">
                <a:solidFill>
                  <a:schemeClr val="tx1"/>
                </a:solidFill>
                <a:effectLst/>
                <a:latin typeface="+mn-lt"/>
                <a:ea typeface="+mn-ea"/>
                <a:cs typeface="+mn-cs"/>
              </a:rPr>
              <a:t>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a:t>
            </a:r>
            <a:r>
              <a:rPr lang="zh-TW" altLang="zh-TW" sz="900" kern="1200" dirty="0" smtClean="0">
                <a:solidFill>
                  <a:schemeClr val="tx1"/>
                </a:solidFill>
                <a:effectLst/>
                <a:latin typeface="+mn-lt"/>
                <a:ea typeface="+mn-ea"/>
                <a:cs typeface="+mn-cs"/>
              </a:rPr>
              <a:t>高維度的輸入資料壓縮成一個低維度的向量，此時的特徵向量為整個輸入資料最具代表性的精華，解碼器則是</a:t>
            </a:r>
            <a:r>
              <a:rPr lang="zh-TW" altLang="zh-TW" sz="900" kern="1200" dirty="0" smtClean="0">
                <a:solidFill>
                  <a:schemeClr val="tx1"/>
                </a:solidFill>
                <a:effectLst/>
                <a:latin typeface="+mn-lt"/>
                <a:ea typeface="+mn-ea"/>
                <a:cs typeface="+mn-cs"/>
              </a:rPr>
              <a:t>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a:t>
            </a:r>
            <a:r>
              <a:rPr lang="zh-TW" altLang="zh-TW" sz="900" kern="1200" dirty="0" smtClean="0">
                <a:solidFill>
                  <a:schemeClr val="tx1"/>
                </a:solidFill>
                <a:effectLst/>
                <a:latin typeface="+mn-lt"/>
                <a:ea typeface="+mn-ea"/>
                <a:cs typeface="+mn-cs"/>
              </a:rPr>
              <a:t>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zh-TW" altLang="en-US" dirty="0" smtClean="0"/>
              <a:t>，</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a:t>
            </a:r>
            <a:r>
              <a:rPr lang="zh-TW" altLang="zh-TW" sz="900" kern="1200" dirty="0" smtClean="0">
                <a:solidFill>
                  <a:schemeClr val="tx1"/>
                </a:solidFill>
                <a:effectLst/>
                <a:latin typeface="+mn-lt"/>
                <a:ea typeface="+mn-ea"/>
                <a:cs typeface="+mn-cs"/>
              </a:rPr>
              <a:t>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a:t>
            </a:r>
            <a:r>
              <a:rPr lang="zh-TW" altLang="en-US" sz="900" kern="1200" dirty="0" smtClean="0">
                <a:solidFill>
                  <a:schemeClr val="tx1"/>
                </a:solidFill>
                <a:effectLst/>
                <a:latin typeface="+mn-lt"/>
                <a:ea typeface="+mn-ea"/>
                <a:cs typeface="+mn-cs"/>
              </a:rPr>
              <a:t>層需代兩</a:t>
            </a:r>
            <a:r>
              <a:rPr lang="zh-TW" altLang="en-US" sz="900" kern="1200" dirty="0" smtClean="0">
                <a:solidFill>
                  <a:schemeClr val="tx1"/>
                </a:solidFill>
                <a:effectLst/>
                <a:latin typeface="+mn-lt"/>
                <a:ea typeface="+mn-ea"/>
                <a:cs typeface="+mn-cs"/>
              </a:rPr>
              <a:t>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a:t>
            </a:r>
            <a:r>
              <a:rPr lang="zh-TW" altLang="zh-TW" sz="900" kern="1200" dirty="0" smtClean="0">
                <a:solidFill>
                  <a:schemeClr val="tx1"/>
                </a:solidFill>
                <a:effectLst/>
                <a:latin typeface="+mn-lt"/>
                <a:ea typeface="+mn-ea"/>
                <a:cs typeface="+mn-cs"/>
              </a:rPr>
              <a:t>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a:t>
            </a:r>
            <a:r>
              <a:rPr lang="zh-TW" altLang="zh-TW" sz="900" kern="1200" dirty="0" smtClean="0">
                <a:solidFill>
                  <a:schemeClr val="tx1"/>
                </a:solidFill>
                <a:effectLst/>
                <a:latin typeface="+mn-lt"/>
                <a:ea typeface="+mn-ea"/>
                <a:cs typeface="+mn-cs"/>
              </a:rPr>
              <a:t>原本人們蓋</a:t>
            </a:r>
            <a:r>
              <a:rPr lang="zh-TW" altLang="zh-TW" sz="900" kern="1200" dirty="0" smtClean="0">
                <a:solidFill>
                  <a:schemeClr val="tx1"/>
                </a:solidFill>
                <a:effectLst/>
                <a:latin typeface="+mn-lt"/>
                <a:ea typeface="+mn-ea"/>
                <a:cs typeface="+mn-cs"/>
              </a:rPr>
              <a:t>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a:t>
            </a:r>
            <a:r>
              <a:rPr lang="zh-TW" altLang="zh-TW" sz="900" kern="1200" dirty="0" smtClean="0">
                <a:solidFill>
                  <a:schemeClr val="tx1"/>
                </a:solidFill>
                <a:effectLst/>
                <a:latin typeface="+mn-lt"/>
                <a:ea typeface="+mn-ea"/>
                <a:cs typeface="+mn-cs"/>
              </a:rPr>
              <a:t>，成長</a:t>
            </a:r>
            <a:r>
              <a:rPr lang="zh-TW" altLang="zh-TW" sz="900" kern="1200" dirty="0" smtClean="0">
                <a:solidFill>
                  <a:schemeClr val="tx1"/>
                </a:solidFill>
                <a:effectLst/>
                <a:latin typeface="+mn-lt"/>
                <a:ea typeface="+mn-ea"/>
                <a:cs typeface="+mn-cs"/>
              </a:rPr>
              <a:t>過程都扮演著重要的腳色，因此室內設計在現今的社會上已成了無法缺少的一塊產業</a:t>
            </a:r>
            <a:r>
              <a:rPr lang="zh-TW" altLang="zh-TW" sz="900" kern="1200" dirty="0" smtClean="0">
                <a:solidFill>
                  <a:schemeClr val="tx1"/>
                </a:solidFill>
                <a:effectLst/>
                <a:latin typeface="+mn-lt"/>
                <a:ea typeface="+mn-ea"/>
                <a:cs typeface="+mn-cs"/>
              </a:rPr>
              <a:t>。裝潢前都有通過室內設計來設計出滿足各種層面需求的家，而家的安定，對每個人的生活或是</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a:t>
            </a:r>
            <a:r>
              <a:rPr lang="zh-TW" altLang="zh-TW" sz="900" kern="1200" dirty="0" smtClean="0">
                <a:solidFill>
                  <a:schemeClr val="tx1"/>
                </a:solidFill>
                <a:effectLst/>
                <a:latin typeface="+mn-lt"/>
                <a:ea typeface="+mn-ea"/>
                <a:cs typeface="+mn-cs"/>
              </a:rPr>
              <a:t>早期室內設計</a:t>
            </a:r>
            <a:r>
              <a:rPr lang="zh-TW" altLang="zh-TW" sz="900" kern="1200" dirty="0" smtClean="0">
                <a:solidFill>
                  <a:schemeClr val="tx1"/>
                </a:solidFill>
                <a:effectLst/>
                <a:latin typeface="+mn-lt"/>
                <a:ea typeface="+mn-ea"/>
                <a:cs typeface="+mn-cs"/>
              </a:rPr>
              <a:t>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a:t>
            </a:r>
            <a:r>
              <a:rPr lang="zh-TW" altLang="zh-TW" sz="900" kern="1200" dirty="0" smtClean="0">
                <a:solidFill>
                  <a:schemeClr val="tx1"/>
                </a:solidFill>
                <a:effectLst/>
                <a:latin typeface="+mn-lt"/>
                <a:ea typeface="+mn-ea"/>
                <a:cs typeface="+mn-cs"/>
              </a:rPr>
              <a:t>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a:t>
            </a:r>
            <a:r>
              <a:rPr lang="zh-TW" altLang="zh-TW" sz="900" kern="1200" dirty="0" smtClean="0">
                <a:solidFill>
                  <a:schemeClr val="tx1"/>
                </a:solidFill>
                <a:effectLst/>
                <a:latin typeface="+mn-lt"/>
                <a:ea typeface="+mn-ea"/>
                <a:cs typeface="+mn-cs"/>
              </a:rPr>
              <a:t>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a:t>
            </a:r>
            <a:r>
              <a:rPr lang="zh-TW" altLang="zh-TW" sz="900" kern="1200" dirty="0" smtClean="0">
                <a:solidFill>
                  <a:schemeClr val="tx1"/>
                </a:solidFill>
                <a:effectLst/>
                <a:latin typeface="+mn-lt"/>
                <a:ea typeface="+mn-ea"/>
                <a:cs typeface="+mn-cs"/>
              </a:rPr>
              <a:t>的建</a:t>
            </a:r>
            <a:r>
              <a:rPr lang="zh-TW" altLang="zh-TW" sz="900" kern="1200" dirty="0" smtClean="0">
                <a:solidFill>
                  <a:schemeClr val="tx1"/>
                </a:solidFill>
                <a:effectLst/>
                <a:latin typeface="+mn-lt"/>
                <a:ea typeface="+mn-ea"/>
                <a:cs typeface="+mn-cs"/>
              </a:rPr>
              <a:t>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a:t>
            </a:r>
            <a:r>
              <a:rPr lang="zh-TW" altLang="zh-TW" sz="900" kern="1200" dirty="0" smtClean="0">
                <a:solidFill>
                  <a:schemeClr val="tx1"/>
                </a:solidFill>
                <a:effectLst/>
                <a:latin typeface="+mn-lt"/>
                <a:ea typeface="+mn-ea"/>
                <a:cs typeface="+mn-cs"/>
              </a:rPr>
              <a:t>，許多時候，在房子裝潢之前，客戶總有想要預先看到自己房子的真實樣貌之需求，而一般而言，在裝潢前能看到最真實的房間照片</a:t>
            </a:r>
            <a:r>
              <a:rPr lang="zh-TW" altLang="zh-TW" sz="900" kern="1200" dirty="0" smtClean="0">
                <a:solidFill>
                  <a:schemeClr val="tx1"/>
                </a:solidFill>
                <a:effectLst/>
                <a:latin typeface="+mn-lt"/>
                <a:ea typeface="+mn-ea"/>
                <a:cs typeface="+mn-cs"/>
              </a:rPr>
              <a:t>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a:t>
            </a:r>
            <a:r>
              <a:rPr lang="zh-TW" altLang="en-US" sz="900" kern="1200" dirty="0" smtClean="0">
                <a:solidFill>
                  <a:schemeClr val="tx1"/>
                </a:solidFill>
                <a:effectLst/>
                <a:latin typeface="+mn-lt"/>
                <a:ea typeface="+mn-ea"/>
                <a:cs typeface="+mn-cs"/>
              </a:rPr>
              <a:t>，可以看到 跟</a:t>
            </a:r>
            <a:r>
              <a:rPr lang="zh-TW" altLang="en-US" sz="900" kern="1200" dirty="0" smtClean="0">
                <a:solidFill>
                  <a:schemeClr val="tx1"/>
                </a:solidFill>
                <a:effectLst/>
                <a:latin typeface="+mn-lt"/>
                <a:ea typeface="+mn-ea"/>
                <a:cs typeface="+mn-cs"/>
              </a:rPr>
              <a:t>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a:t>
            </a:r>
            <a:r>
              <a:rPr lang="zh-TW" altLang="zh-TW" sz="900" kern="1200" dirty="0" smtClean="0">
                <a:solidFill>
                  <a:schemeClr val="tx1"/>
                </a:solidFill>
                <a:effectLst/>
                <a:latin typeface="+mn-lt"/>
                <a:ea typeface="+mn-ea"/>
                <a:cs typeface="+mn-cs"/>
              </a:rPr>
              <a:t>獨立分割</a:t>
            </a:r>
            <a:r>
              <a:rPr lang="zh-TW" altLang="zh-TW" sz="900" kern="1200" dirty="0" smtClean="0">
                <a:solidFill>
                  <a:schemeClr val="tx1"/>
                </a:solidFill>
                <a:effectLst/>
                <a:latin typeface="+mn-lt"/>
                <a:ea typeface="+mn-ea"/>
                <a:cs typeface="+mn-cs"/>
              </a:rPr>
              <a:t>出來，產生出新的圖片，目的是希望在訓練的過程連同前景物件也單獨抓出來訓練</a:t>
            </a:r>
            <a:r>
              <a:rPr lang="zh-TW" altLang="zh-TW" sz="900" kern="1200" dirty="0" smtClean="0">
                <a:solidFill>
                  <a:schemeClr val="tx1"/>
                </a:solidFill>
                <a:effectLst/>
                <a:latin typeface="+mn-lt"/>
                <a:ea typeface="+mn-ea"/>
                <a:cs typeface="+mn-cs"/>
              </a:rPr>
              <a:t>，將室內設計房間照片能夠保留所有前景物件</a:t>
            </a:r>
            <a:r>
              <a:rPr lang="zh-TW" altLang="en-US"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a:t>
            </a:r>
            <a:r>
              <a:rPr lang="zh-TW" altLang="en-US" sz="2000" dirty="0" smtClean="0"/>
              <a:t>前將資料進行語義</a:t>
            </a:r>
            <a:r>
              <a:rPr lang="zh-TW" altLang="en-US" sz="2000" dirty="0" smtClean="0"/>
              <a:t>分割，避免在訓練過程丟失細節</a:t>
            </a:r>
            <a:r>
              <a:rPr lang="zh-TW" altLang="en-US" sz="2000" dirty="0" smtClean="0"/>
              <a:t>，觀察</a:t>
            </a:r>
            <a:r>
              <a:rPr lang="zh-TW" altLang="en-US" sz="2000" dirty="0" smtClean="0"/>
              <a:t>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1"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67645060"/>
              </p:ext>
            </p:extLst>
          </p:nvPr>
        </p:nvGraphicFramePr>
        <p:xfrm>
          <a:off x="1254737" y="1546860"/>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sz="1400" kern="1200" dirty="0" smtClean="0">
                        <a:solidFill>
                          <a:schemeClr val="tx1"/>
                        </a:solidFill>
                        <a:effectLst/>
                        <a:latin typeface="+mn-lt"/>
                        <a:ea typeface="+mn-ea"/>
                        <a:cs typeface="+mn-cs"/>
                      </a:endParaRP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冷翊</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graphicFrame>
        <p:nvGraphicFramePr>
          <p:cNvPr id="13"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604578633"/>
              </p:ext>
            </p:extLst>
          </p:nvPr>
        </p:nvGraphicFramePr>
        <p:xfrm>
          <a:off x="1254737" y="2911120"/>
          <a:ext cx="6377544" cy="179832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三維模型能夠具有多個特徵，而三維模型主要以</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建模軟體來繪製，如</a:t>
                      </a:r>
                      <a:r>
                        <a:rPr lang="en-US" altLang="zh-TW" sz="1400" kern="1200" dirty="0" err="1" smtClean="0">
                          <a:solidFill>
                            <a:schemeClr val="tx1"/>
                          </a:solidFill>
                          <a:effectLst/>
                          <a:latin typeface="+mn-lt"/>
                          <a:ea typeface="+mn-ea"/>
                          <a:cs typeface="+mn-cs"/>
                        </a:rPr>
                        <a:t>SketchUp</a:t>
                      </a:r>
                      <a:r>
                        <a:rPr lang="en-US" altLang="zh-TW" sz="1400" kern="1200" dirty="0" smtClean="0">
                          <a:solidFill>
                            <a:schemeClr val="tx1"/>
                          </a:solidFill>
                          <a:effectLst/>
                          <a:latin typeface="+mn-lt"/>
                          <a:ea typeface="+mn-ea"/>
                          <a:cs typeface="+mn-cs"/>
                        </a:rPr>
                        <a:t>(SKP)</a:t>
                      </a:r>
                      <a:r>
                        <a:rPr lang="zh-TW" altLang="zh-TW" sz="1400" kern="1200" dirty="0" smtClean="0">
                          <a:solidFill>
                            <a:schemeClr val="tx1"/>
                          </a:solidFill>
                          <a:effectLst/>
                          <a:latin typeface="+mn-lt"/>
                          <a:ea typeface="+mn-ea"/>
                          <a:cs typeface="+mn-cs"/>
                        </a:rPr>
                        <a:t>、</a:t>
                      </a:r>
                      <a:r>
                        <a:rPr lang="en-US" altLang="zh-TW" sz="1400" kern="1200" dirty="0" smtClean="0">
                          <a:solidFill>
                            <a:schemeClr val="tx1"/>
                          </a:solidFill>
                          <a:effectLst/>
                          <a:latin typeface="+mn-lt"/>
                          <a:ea typeface="+mn-ea"/>
                          <a:cs typeface="+mn-cs"/>
                        </a:rPr>
                        <a:t>3ds Max</a:t>
                      </a:r>
                      <a:r>
                        <a:rPr lang="zh-TW" altLang="zh-TW" sz="1400" kern="1200" dirty="0" smtClean="0">
                          <a:solidFill>
                            <a:schemeClr val="tx1"/>
                          </a:solidFill>
                          <a:effectLst/>
                          <a:latin typeface="+mn-lt"/>
                          <a:ea typeface="+mn-ea"/>
                          <a:cs typeface="+mn-cs"/>
                        </a:rPr>
                        <a:t>等</a:t>
                      </a:r>
                      <a:endParaRPr lang="en-US" altLang="zh-TW" sz="14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通常在建置完</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場景的圖片，稱為</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擬真圖。渲染的過程能夠將模型進行著色，也能因應不同材質做調整，更能顯示出建築的紋理、光源等，使得照片更為真實。</a:t>
                      </a: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張峻偉</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52765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9"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90298839"/>
              </p:ext>
            </p:extLst>
          </p:nvPr>
        </p:nvGraphicFramePr>
        <p:xfrm>
          <a:off x="871788" y="1770394"/>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r>
                        <a:rPr lang="zh-TW" altLang="zh-TW" sz="1400" kern="1200" dirty="0" smtClean="0">
                          <a:solidFill>
                            <a:schemeClr val="tx1"/>
                          </a:solidFill>
                          <a:effectLst/>
                          <a:latin typeface="+mn-lt"/>
                          <a:ea typeface="+mn-ea"/>
                          <a:cs typeface="+mn-cs"/>
                        </a:rPr>
                        <a:t>語義分割主要的思想為</a:t>
                      </a:r>
                      <a:endParaRPr lang="en-US" altLang="zh-TW" sz="1400" kern="1200" dirty="0" smtClean="0">
                        <a:solidFill>
                          <a:schemeClr val="tx1"/>
                        </a:solidFill>
                        <a:effectLst/>
                        <a:latin typeface="+mn-lt"/>
                        <a:ea typeface="+mn-ea"/>
                        <a:cs typeface="+mn-cs"/>
                      </a:endParaRPr>
                    </a:p>
                    <a:p>
                      <a:r>
                        <a:rPr lang="zh-TW" altLang="en-US" sz="1400" kern="1200" dirty="0" smtClean="0">
                          <a:solidFill>
                            <a:schemeClr val="tx1"/>
                          </a:solidFill>
                          <a:effectLst/>
                          <a:latin typeface="+mn-lt"/>
                          <a:ea typeface="+mn-ea"/>
                          <a:cs typeface="+mn-cs"/>
                        </a:rPr>
                        <a:t>全卷積</a:t>
                      </a:r>
                      <a:r>
                        <a:rPr lang="en-US" altLang="zh-TW" sz="1400" kern="1200" dirty="0" smtClean="0">
                          <a:solidFill>
                            <a:schemeClr val="tx1"/>
                          </a:solidFill>
                          <a:effectLst/>
                          <a:latin typeface="+mn-lt"/>
                          <a:ea typeface="+mn-ea"/>
                          <a:cs typeface="+mn-cs"/>
                        </a:rPr>
                        <a:t>(Fully Convolutional Networks , FCN)</a:t>
                      </a:r>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施旻岳</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475701613"/>
              </p:ext>
            </p:extLst>
          </p:nvPr>
        </p:nvGraphicFramePr>
        <p:xfrm>
          <a:off x="871788" y="1899727"/>
          <a:ext cx="6377544" cy="115824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將</a:t>
                      </a:r>
                      <a:r>
                        <a:rPr lang="zh-TW" altLang="en-US" sz="1400" kern="1200" dirty="0" smtClean="0">
                          <a:solidFill>
                            <a:schemeClr val="tx1"/>
                          </a:solidFill>
                          <a:effectLst/>
                          <a:latin typeface="+mn-lt"/>
                          <a:ea typeface="+mn-ea"/>
                          <a:cs typeface="+mn-cs"/>
                        </a:rPr>
                        <a:t>神經網路的</a:t>
                      </a:r>
                      <a:r>
                        <a:rPr lang="zh-TW" altLang="zh-TW" sz="1400" kern="1200" dirty="0" smtClean="0">
                          <a:solidFill>
                            <a:schemeClr val="tx1"/>
                          </a:solidFill>
                          <a:effectLst/>
                          <a:latin typeface="+mn-lt"/>
                          <a:ea typeface="+mn-ea"/>
                          <a:cs typeface="+mn-cs"/>
                        </a:rPr>
                        <a:t>全連接層替換為卷積層。由於進行語義分割輸入的影像尺寸與輸出的影像尺寸必須為一樣，但卷積層的池化會使圖像尺寸縮小，於是</a:t>
                      </a:r>
                      <a:r>
                        <a:rPr lang="en-US" altLang="zh-TW" sz="1400" kern="1200" dirty="0" smtClean="0">
                          <a:solidFill>
                            <a:schemeClr val="tx1"/>
                          </a:solidFill>
                          <a:effectLst/>
                          <a:latin typeface="+mn-lt"/>
                          <a:ea typeface="+mn-ea"/>
                          <a:cs typeface="+mn-cs"/>
                        </a:rPr>
                        <a:t>FCN</a:t>
                      </a:r>
                      <a:r>
                        <a:rPr lang="zh-TW" altLang="zh-TW" sz="1400" kern="1200" dirty="0" smtClean="0">
                          <a:solidFill>
                            <a:schemeClr val="tx1"/>
                          </a:solidFill>
                          <a:effectLst/>
                          <a:latin typeface="+mn-lt"/>
                          <a:ea typeface="+mn-ea"/>
                          <a:cs typeface="+mn-cs"/>
                        </a:rPr>
                        <a:t>使用反卷積的操作，對縮小的圖片進行上採樣</a:t>
                      </a:r>
                      <a:r>
                        <a:rPr lang="en-US" altLang="zh-TW" sz="1400" kern="1200" dirty="0" smtClean="0">
                          <a:solidFill>
                            <a:schemeClr val="tx1"/>
                          </a:solidFill>
                          <a:effectLst/>
                          <a:latin typeface="+mn-lt"/>
                          <a:ea typeface="+mn-ea"/>
                          <a:cs typeface="+mn-cs"/>
                        </a:rPr>
                        <a:t>(</a:t>
                      </a:r>
                      <a:r>
                        <a:rPr lang="en-US" altLang="zh-TW" sz="1400" kern="1200" dirty="0" err="1" smtClean="0">
                          <a:solidFill>
                            <a:schemeClr val="tx1"/>
                          </a:solidFill>
                          <a:effectLst/>
                          <a:latin typeface="+mn-lt"/>
                          <a:ea typeface="+mn-ea"/>
                          <a:cs typeface="+mn-cs"/>
                        </a:rPr>
                        <a:t>upsampling</a:t>
                      </a:r>
                      <a:r>
                        <a:rPr lang="en-US" altLang="zh-TW" sz="1400" kern="1200" dirty="0" smtClean="0">
                          <a:solidFill>
                            <a:schemeClr val="tx1"/>
                          </a:solidFill>
                          <a:effectLst/>
                          <a:latin typeface="+mn-lt"/>
                          <a:ea typeface="+mn-ea"/>
                          <a:cs typeface="+mn-cs"/>
                        </a:rPr>
                        <a:t>)</a:t>
                      </a:r>
                      <a:r>
                        <a:rPr lang="zh-TW" altLang="zh-TW" sz="1400" kern="1200" dirty="0" smtClean="0">
                          <a:solidFill>
                            <a:schemeClr val="tx1"/>
                          </a:solidFill>
                          <a:effectLst/>
                          <a:latin typeface="+mn-lt"/>
                          <a:ea typeface="+mn-ea"/>
                          <a:cs typeface="+mn-cs"/>
                        </a:rPr>
                        <a:t>，直到與原來的輸入為相同的大小，簡單來說就是把池化後縮小的尺寸再放大回去</a:t>
                      </a:r>
                      <a:endParaRPr lang="zh-TW" altLang="en-US" b="0" cap="none" spc="0" dirty="0">
                        <a:ln>
                          <a:noFill/>
                        </a:ln>
                        <a:solidFill>
                          <a:schemeClr val="tx1"/>
                        </a:solidFill>
                        <a:effectLst/>
                      </a:endParaRPr>
                    </a:p>
                  </a:txBody>
                  <a:tcPr/>
                </a:tc>
                <a:tc>
                  <a:txBody>
                    <a:bodyPr/>
                    <a:lstStyle/>
                    <a:p>
                      <a:r>
                        <a:rPr lang="en-US" altLang="zh-TW" sz="1400" b="0" i="0" kern="1200" dirty="0" smtClean="0">
                          <a:solidFill>
                            <a:schemeClr val="tx1"/>
                          </a:solidFill>
                          <a:effectLst/>
                          <a:latin typeface="+mn-lt"/>
                          <a:ea typeface="+mn-ea"/>
                          <a:cs typeface="+mn-cs"/>
                        </a:rPr>
                        <a:t>Long, J</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(2015)</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a:t>
                      </a:r>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42823814"/>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b="0" cap="none" spc="0" dirty="0" smtClean="0">
                          <a:ln>
                            <a:noFill/>
                          </a:ln>
                          <a:solidFill>
                            <a:schemeClr val="tx1"/>
                          </a:solidFill>
                          <a:effectLst/>
                          <a:latin typeface="+mn-ea"/>
                          <a:ea typeface="+mn-ea"/>
                        </a:rPr>
                        <a:t>U-net</a:t>
                      </a:r>
                      <a:r>
                        <a:rPr lang="zh-TW" altLang="en-US" sz="1600" b="0" cap="none" spc="0" dirty="0" smtClean="0">
                          <a:ln>
                            <a:noFill/>
                          </a:ln>
                          <a:solidFill>
                            <a:schemeClr val="tx1"/>
                          </a:solidFill>
                          <a:effectLst/>
                          <a:latin typeface="+mn-ea"/>
                          <a:ea typeface="+mn-ea"/>
                        </a:rPr>
                        <a:t>與傳統的自動編碼器結構相似，不同的點是</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smtClean="0">
                          <a:latin typeface="+mn-ea"/>
                          <a:ea typeface="+mn-ea"/>
                        </a:rPr>
                        <a:t>U-net </a:t>
                      </a:r>
                      <a:r>
                        <a:rPr lang="zh-TW" altLang="en-US" sz="1600" dirty="0" smtClean="0">
                          <a:latin typeface="+mn-ea"/>
                          <a:ea typeface="+mn-ea"/>
                        </a:rPr>
                        <a:t>為了使底層的特徵資訊更好的被保留下來，</a:t>
                      </a:r>
                      <a:r>
                        <a:rPr lang="zh-TW" altLang="en-US" sz="1600" dirty="0" smtClean="0">
                          <a:latin typeface="+mn-ea"/>
                          <a:ea typeface="+mn-ea"/>
                        </a:rPr>
                        <a:t>讓解碼器在重建</a:t>
                      </a:r>
                      <a:r>
                        <a:rPr lang="zh-TW" altLang="en-US" sz="1600" dirty="0" smtClean="0">
                          <a:latin typeface="+mn-ea"/>
                          <a:ea typeface="+mn-ea"/>
                        </a:rPr>
                        <a:t>的過程比較不會遺失重要資訊，增加了拼接的概念，將從 </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層資訊跳過傳輸至 </a:t>
                      </a:r>
                      <a:r>
                        <a:rPr lang="en-US" altLang="zh-TW" sz="1600" dirty="0" smtClean="0">
                          <a:latin typeface="+mn-ea"/>
                          <a:ea typeface="+mn-ea"/>
                        </a:rPr>
                        <a:t>n-</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層，其中 </a:t>
                      </a:r>
                      <a:r>
                        <a:rPr lang="en-US" altLang="zh-TW" sz="1600" dirty="0" smtClean="0">
                          <a:latin typeface="+mn-ea"/>
                          <a:ea typeface="+mn-ea"/>
                        </a:rPr>
                        <a:t>n </a:t>
                      </a:r>
                      <a:r>
                        <a:rPr lang="zh-TW" altLang="en-US" sz="1600" dirty="0" smtClean="0">
                          <a:latin typeface="+mn-ea"/>
                          <a:ea typeface="+mn-ea"/>
                        </a:rPr>
                        <a:t>是總網路層數，即為每一層反卷積層的輸入都為前一層的輸出加上與該層對稱的卷積層的輸出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540386460"/>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err="1" smtClean="0"/>
                        <a:t>PatchGAN</a:t>
                      </a:r>
                      <a:r>
                        <a:rPr lang="en-US" altLang="zh-TW" sz="1600" dirty="0" smtClean="0"/>
                        <a:t> </a:t>
                      </a:r>
                      <a:r>
                        <a:rPr lang="zh-TW" altLang="en-US" sz="1600" dirty="0" smtClean="0"/>
                        <a:t>指的是判別器的網路架構，由 </a:t>
                      </a:r>
                      <a:r>
                        <a:rPr lang="en-US" altLang="zh-TW" sz="1600" dirty="0" smtClean="0"/>
                        <a:t>Isola(2017) </a:t>
                      </a:r>
                      <a:r>
                        <a:rPr lang="zh-TW" altLang="en-US" sz="1600" dirty="0" smtClean="0"/>
                        <a:t>等人所提出，此判別器會先將圖片切割成多張</a:t>
                      </a:r>
                      <a:r>
                        <a:rPr lang="en-US" altLang="zh-TW" sz="1600" dirty="0" smtClean="0"/>
                        <a:t>N*N</a:t>
                      </a:r>
                      <a:r>
                        <a:rPr lang="zh-TW" altLang="en-US" sz="1600" dirty="0" smtClean="0"/>
                        <a:t>大小的圖片，再分別判斷每一個區域的真假，最後取平均值做為判別器的輸出。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511899369"/>
              </p:ext>
            </p:extLst>
          </p:nvPr>
        </p:nvGraphicFramePr>
        <p:xfrm>
          <a:off x="1027773" y="1740543"/>
          <a:ext cx="6377544" cy="155448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4137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引導影像濾波器為一種能將影像保持平滑或是銳化的濾波器。</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引導影像濾波器即為一個需要引導圖的濾波器，引導濾波器的運作方式為通過一張引導圖對初始影像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輸入影像</a:t>
                      </a:r>
                      <a:r>
                        <a:rPr lang="en-US" altLang="zh-TW" sz="1600" b="0" cap="none" spc="0" dirty="0" smtClean="0">
                          <a:ln>
                            <a:noFill/>
                          </a:ln>
                          <a:solidFill>
                            <a:schemeClr val="tx1"/>
                          </a:solidFill>
                          <a:effectLst/>
                          <a:latin typeface="+mn-ea"/>
                          <a:ea typeface="+mn-ea"/>
                        </a:rPr>
                        <a:t>)</a:t>
                      </a:r>
                      <a:r>
                        <a:rPr lang="zh-TW" altLang="en-US" sz="1600" b="0" cap="none" spc="0" dirty="0" smtClean="0">
                          <a:ln>
                            <a:noFill/>
                          </a:ln>
                          <a:solidFill>
                            <a:schemeClr val="tx1"/>
                          </a:solidFill>
                          <a:effectLst/>
                          <a:latin typeface="+mn-ea"/>
                          <a:ea typeface="+mn-ea"/>
                        </a:rPr>
                        <a:t>進行濾波的處理，使得最終輸出的影像大致上與初始影像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相似，但紋理部分與引導圖相似。</a:t>
                      </a:r>
                      <a:endParaRPr lang="en-US" altLang="zh-TW" sz="1600" b="0" cap="none" spc="0" dirty="0" smtClean="0">
                        <a:ln>
                          <a:noFill/>
                        </a:ln>
                        <a:solidFill>
                          <a:schemeClr val="tx1"/>
                        </a:solidFill>
                        <a:effectLst/>
                        <a:latin typeface="+mn-ea"/>
                        <a:ea typeface="+mn-ea"/>
                      </a:endParaRPr>
                    </a:p>
                  </a:txBody>
                  <a:tcPr/>
                </a:tc>
                <a:tc>
                  <a:txBody>
                    <a:bodyPr/>
                    <a:lstStyle/>
                    <a:p>
                      <a:r>
                        <a:rPr lang="en-US" altLang="zh-TW" sz="1400" kern="1200" dirty="0" err="1" smtClean="0">
                          <a:solidFill>
                            <a:schemeClr val="tx1"/>
                          </a:solidFill>
                          <a:effectLst/>
                          <a:latin typeface="+mn-lt"/>
                          <a:ea typeface="+mn-ea"/>
                          <a:cs typeface="+mn-cs"/>
                        </a:rPr>
                        <a:t>Kaiming</a:t>
                      </a:r>
                      <a:r>
                        <a:rPr lang="zh-TW" altLang="en-US" sz="1400" kern="1200" dirty="0" smtClean="0">
                          <a:solidFill>
                            <a:schemeClr val="tx1"/>
                          </a:solidFill>
                          <a:effectLst/>
                          <a:latin typeface="+mn-lt"/>
                          <a:ea typeface="+mn-ea"/>
                          <a:cs typeface="+mn-cs"/>
                        </a:rPr>
                        <a:t> </a:t>
                      </a:r>
                      <a:r>
                        <a:rPr lang="en-US" altLang="zh-TW" sz="1400" kern="1200" dirty="0" smtClean="0">
                          <a:solidFill>
                            <a:schemeClr val="tx1"/>
                          </a:solidFill>
                          <a:effectLst/>
                          <a:latin typeface="+mn-lt"/>
                          <a:ea typeface="+mn-ea"/>
                          <a:cs typeface="+mn-cs"/>
                        </a:rPr>
                        <a:t>He</a:t>
                      </a:r>
                    </a:p>
                    <a:p>
                      <a:r>
                        <a:rPr lang="en-US" altLang="zh-TW" sz="1600" b="0" cap="none" spc="0" dirty="0" smtClean="0">
                          <a:ln>
                            <a:noFill/>
                          </a:ln>
                          <a:solidFill>
                            <a:schemeClr val="tx1"/>
                          </a:solidFill>
                          <a:effectLst/>
                          <a:latin typeface="+mn-ea"/>
                          <a:ea typeface="+mn-ea"/>
                          <a:cs typeface="Times New Roman" panose="02020603050405020304" pitchFamily="18" charset="0"/>
                        </a:rPr>
                        <a:t>(2017)</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a:t>
            </a:r>
            <a:r>
              <a:rPr lang="zh-TW" altLang="en-US" sz="2000" b="1" dirty="0" smtClean="0">
                <a:solidFill>
                  <a:srgbClr val="1B4367"/>
                </a:solidFill>
                <a:cs typeface="+mn-ea"/>
                <a:sym typeface="+mn-lt"/>
              </a:rPr>
              <a:t>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RuLU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636699"/>
            <a:ext cx="7162740" cy="984885"/>
          </a:xfrm>
          <a:prstGeom prst="rect">
            <a:avLst/>
          </a:prstGeom>
          <a:noFill/>
          <a:ln w="9525">
            <a:noFill/>
            <a:miter/>
          </a:ln>
        </p:spPr>
        <p:txBody>
          <a:bodyPr wrap="square" lIns="0" tIns="0" rIns="0" bIns="0">
            <a:spAutoFit/>
          </a:bodyPr>
          <a:lstStyle/>
          <a:p>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a:latin typeface="+mn-ea"/>
              </a:rPr>
              <a:t>表現</a:t>
            </a:r>
          </a:p>
          <a:p>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a:t>
            </a:r>
            <a:r>
              <a:rPr lang="zh-TW" altLang="en-US" sz="1600" dirty="0" smtClean="0"/>
              <a:t>。能夠過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a:t>
            </a:r>
            <a:r>
              <a:rPr lang="zh-TW" altLang="en-US" sz="1600" dirty="0" smtClean="0"/>
              <a:t>參數、燈光，</a:t>
            </a:r>
            <a:r>
              <a:rPr lang="zh-TW" altLang="en-US" sz="1600" dirty="0" smtClean="0"/>
              <a:t>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3221</TotalTime>
  <Words>6699</Words>
  <Application>Microsoft Office PowerPoint</Application>
  <PresentationFormat>如螢幕大小 (16:9)</PresentationFormat>
  <Paragraphs>371</Paragraphs>
  <Slides>47</Slides>
  <Notes>47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47</vt:i4>
      </vt:variant>
    </vt:vector>
  </HeadingPairs>
  <TitlesOfParts>
    <vt:vector size="58"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627</cp:revision>
  <dcterms:created xsi:type="dcterms:W3CDTF">2016-05-20T12:59:00Z</dcterms:created>
  <dcterms:modified xsi:type="dcterms:W3CDTF">2021-12-27T19:01:09Z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