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1" r:id="rId6"/>
    <p:sldId id="262" r:id="rId7"/>
    <p:sldId id="265" r:id="rId8"/>
    <p:sldId id="266" r:id="rId9"/>
    <p:sldId id="263" r:id="rId10"/>
    <p:sldId id="264" r:id="rId11"/>
    <p:sldId id="267" r:id="rId12"/>
    <p:sldId id="260" r:id="rId13"/>
    <p:sldId id="270" r:id="rId14"/>
    <p:sldId id="268" r:id="rId15"/>
    <p:sldId id="273" r:id="rId16"/>
    <p:sldId id="274" r:id="rId17"/>
    <p:sldId id="275" r:id="rId18"/>
    <p:sldId id="276" r:id="rId19"/>
    <p:sldId id="277" r:id="rId20"/>
    <p:sldId id="278" r:id="rId21"/>
    <p:sldId id="279" r:id="rId22"/>
    <p:sldId id="272" r:id="rId23"/>
    <p:sldId id="271" r:id="rId24"/>
    <p:sldId id="26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7DE5734-5D8D-41AF-BE34-D84556554EF9}">
          <p14:sldIdLst>
            <p14:sldId id="256"/>
            <p14:sldId id="257"/>
            <p14:sldId id="258"/>
            <p14:sldId id="259"/>
            <p14:sldId id="261"/>
            <p14:sldId id="262"/>
            <p14:sldId id="265"/>
            <p14:sldId id="266"/>
            <p14:sldId id="263"/>
            <p14:sldId id="264"/>
            <p14:sldId id="267"/>
            <p14:sldId id="260"/>
            <p14:sldId id="270"/>
            <p14:sldId id="268"/>
            <p14:sldId id="273"/>
            <p14:sldId id="274"/>
            <p14:sldId id="275"/>
            <p14:sldId id="276"/>
            <p14:sldId id="277"/>
            <p14:sldId id="278"/>
            <p14:sldId id="279"/>
            <p14:sldId id="272"/>
            <p14:sldId id="271"/>
            <p14:sldId id="269"/>
            <p14:sldId id="280"/>
            <p14:sldId id="281"/>
            <p14:sldId id="282"/>
            <p14:sldId id="283"/>
            <p14:sldId id="284"/>
            <p14:sldId id="285"/>
            <p14:sldId id="286"/>
            <p14:sldId id="287"/>
            <p14:sldId id="288"/>
            <p14:sldId id="289"/>
            <p14:sldId id="290"/>
            <p14:sldId id="291"/>
            <p14:sldId id="293"/>
            <p14:sldId id="292"/>
            <p14:sldId id="294"/>
            <p14:sldId id="295"/>
            <p14:sldId id="296"/>
            <p14:sldId id="297"/>
            <p14:sldId id="298"/>
            <p14:sldId id="299"/>
            <p14:sldId id="300"/>
            <p14:sldId id="301"/>
            <p14:sldId id="302"/>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7764" autoAdjust="0"/>
  </p:normalViewPr>
  <p:slideViewPr>
    <p:cSldViewPr snapToGrid="0">
      <p:cViewPr varScale="1">
        <p:scale>
          <a:sx n="43" d="100"/>
          <a:sy n="43" d="100"/>
        </p:scale>
        <p:origin x="123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46390-4E9C-44C3-AFAF-673F27BF1F67}" type="datetimeFigureOut">
              <a:rPr lang="zh-TW" altLang="en-US" smtClean="0"/>
              <a:t>2021/10/30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3DFED-C315-4F65-AC81-22D48DA38333}" type="slidenum">
              <a:rPr lang="zh-TW" altLang="en-US" smtClean="0"/>
              <a:t>‹#›</a:t>
            </a:fld>
            <a:endParaRPr lang="zh-TW" altLang="en-US"/>
          </a:p>
        </p:txBody>
      </p:sp>
    </p:spTree>
    <p:extLst>
      <p:ext uri="{BB962C8B-B14F-4D97-AF65-F5344CB8AC3E}">
        <p14:creationId xmlns:p14="http://schemas.microsoft.com/office/powerpoint/2010/main" val="1143447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mdpi.com/2076-3417/10/17/5898/htm#fig_body_display_applsci-10-05898-f007" TargetMode="External"/><Relationship Id="rId3" Type="http://schemas.openxmlformats.org/officeDocument/2006/relationships/hyperlink" Target="https://www.mdpi.com/2076-3417/10/17/5898/htm#B4-applsci-10-05898" TargetMode="External"/><Relationship Id="rId7" Type="http://schemas.openxmlformats.org/officeDocument/2006/relationships/hyperlink" Target="https://www.mdpi.com/2076-3417/10/17/5898/htm#B28-applsci-10-05898"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www.mdpi.com/2076-3417/10/17/5898/htm#B23-applsci-10-05898" TargetMode="External"/><Relationship Id="rId5" Type="http://schemas.openxmlformats.org/officeDocument/2006/relationships/hyperlink" Target="https://www.mdpi.com/2076-3417/10/17/5898/htm#B16-applsci-10-05898" TargetMode="External"/><Relationship Id="rId4" Type="http://schemas.openxmlformats.org/officeDocument/2006/relationships/hyperlink" Target="https://www.mdpi.com/2076-3417/10/17/5898/htm#B15-applsci-10-05898"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平滑內核越大能捕捉更多細節特徵，解決被霧影響的問題，正則化參數防止過擬合</a:t>
            </a:r>
            <a:endParaRPr lang="zh-TW" altLang="en-US" dirty="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26</a:t>
            </a:fld>
            <a:endParaRPr lang="zh-TW" altLang="en-US"/>
          </a:p>
        </p:txBody>
      </p:sp>
    </p:spTree>
    <p:extLst>
      <p:ext uri="{BB962C8B-B14F-4D97-AF65-F5344CB8AC3E}">
        <p14:creationId xmlns:p14="http://schemas.microsoft.com/office/powerpoint/2010/main" val="3055211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由本次實驗結果可以觀察出來，到了第 </a:t>
            </a:r>
            <a:r>
              <a:rPr lang="en-US" altLang="zh-TW" dirty="0" smtClean="0"/>
              <a:t>200 epoch </a:t>
            </a:r>
            <a:r>
              <a:rPr lang="zh-TW" altLang="en-US" dirty="0" smtClean="0"/>
              <a:t>時，閩式建築的燕尾特徵，如 下圖 </a:t>
            </a:r>
            <a:r>
              <a:rPr lang="en-US" altLang="zh-TW" dirty="0" smtClean="0"/>
              <a:t>4-1 </a:t>
            </a:r>
            <a:r>
              <a:rPr lang="zh-TW" altLang="en-US" dirty="0" smtClean="0"/>
              <a:t>左圖黃色圓圈處，已經有部分生成出來了，只是還有些殘缺，到了 </a:t>
            </a:r>
            <a:r>
              <a:rPr lang="en-US" altLang="zh-TW" dirty="0" smtClean="0"/>
              <a:t>4-1 </a:t>
            </a:r>
            <a:r>
              <a:rPr lang="zh-TW" altLang="en-US" dirty="0" smtClean="0"/>
              <a:t>中圖 實驗 </a:t>
            </a:r>
            <a:r>
              <a:rPr lang="en-US" altLang="zh-TW" dirty="0" smtClean="0"/>
              <a:t>2 </a:t>
            </a:r>
            <a:r>
              <a:rPr lang="zh-TW" altLang="en-US" dirty="0" smtClean="0"/>
              <a:t>時，黃色圓圈處生成出來的特徵將近完整，但是依舊殘缺不全。於是我們將訓 練繼續增加 </a:t>
            </a:r>
            <a:r>
              <a:rPr lang="en-US" altLang="zh-TW" dirty="0" smtClean="0"/>
              <a:t>epoch</a:t>
            </a:r>
            <a:r>
              <a:rPr lang="zh-TW" altLang="en-US" dirty="0" smtClean="0"/>
              <a:t>，再到了 </a:t>
            </a:r>
            <a:r>
              <a:rPr lang="en-US" altLang="zh-TW" dirty="0" smtClean="0"/>
              <a:t>4-1 </a:t>
            </a:r>
            <a:r>
              <a:rPr lang="zh-TW" altLang="en-US" dirty="0" smtClean="0"/>
              <a:t>右圖實驗 </a:t>
            </a:r>
            <a:r>
              <a:rPr lang="en-US" altLang="zh-TW" dirty="0" smtClean="0"/>
              <a:t>3</a:t>
            </a:r>
            <a:r>
              <a:rPr lang="zh-TW" altLang="en-US" dirty="0" smtClean="0"/>
              <a:t>，結果仍然沒有太大的差異。如下圖 </a:t>
            </a:r>
            <a:r>
              <a:rPr lang="en-US" altLang="zh-TW" dirty="0" smtClean="0"/>
              <a:t>4-2 </a:t>
            </a:r>
            <a:r>
              <a:rPr lang="zh-TW" altLang="en-US" dirty="0" smtClean="0"/>
              <a:t>右 圖黃色圓圈處所示，可以觀察到先前的燕尾形狀已經漸漸開始產生多餘的形狀。因此 我們認為在 </a:t>
            </a:r>
            <a:r>
              <a:rPr lang="en-US" altLang="zh-TW" dirty="0" smtClean="0"/>
              <a:t>epoch </a:t>
            </a:r>
            <a:r>
              <a:rPr lang="zh-TW" altLang="en-US" dirty="0" smtClean="0"/>
              <a:t>到第 </a:t>
            </a:r>
            <a:r>
              <a:rPr lang="en-US" altLang="zh-TW" dirty="0" smtClean="0"/>
              <a:t>300 </a:t>
            </a:r>
            <a:r>
              <a:rPr lang="zh-TW" altLang="en-US" dirty="0" smtClean="0"/>
              <a:t>次的實驗 </a:t>
            </a:r>
            <a:r>
              <a:rPr lang="en-US" altLang="zh-TW" dirty="0" smtClean="0"/>
              <a:t>2</a:t>
            </a:r>
            <a:r>
              <a:rPr lang="zh-TW" altLang="en-US" dirty="0" smtClean="0"/>
              <a:t>，是比較理想的狀態。</a:t>
            </a:r>
            <a:endParaRPr lang="zh-TW" altLang="en-US" dirty="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42</a:t>
            </a:fld>
            <a:endParaRPr lang="zh-TW" altLang="en-US"/>
          </a:p>
        </p:txBody>
      </p:sp>
    </p:spTree>
    <p:extLst>
      <p:ext uri="{BB962C8B-B14F-4D97-AF65-F5344CB8AC3E}">
        <p14:creationId xmlns:p14="http://schemas.microsoft.com/office/powerpoint/2010/main" val="324505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43</a:t>
            </a:fld>
            <a:endParaRPr lang="zh-TW" altLang="en-US"/>
          </a:p>
        </p:txBody>
      </p:sp>
    </p:spTree>
    <p:extLst>
      <p:ext uri="{BB962C8B-B14F-4D97-AF65-F5344CB8AC3E}">
        <p14:creationId xmlns:p14="http://schemas.microsoft.com/office/powerpoint/2010/main" val="143183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44</a:t>
            </a:fld>
            <a:endParaRPr lang="zh-TW" altLang="en-US"/>
          </a:p>
        </p:txBody>
      </p:sp>
    </p:spTree>
    <p:extLst>
      <p:ext uri="{BB962C8B-B14F-4D97-AF65-F5344CB8AC3E}">
        <p14:creationId xmlns:p14="http://schemas.microsoft.com/office/powerpoint/2010/main" val="1580393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45</a:t>
            </a:fld>
            <a:endParaRPr lang="zh-TW" altLang="en-US"/>
          </a:p>
        </p:txBody>
      </p:sp>
    </p:spTree>
    <p:extLst>
      <p:ext uri="{BB962C8B-B14F-4D97-AF65-F5344CB8AC3E}">
        <p14:creationId xmlns:p14="http://schemas.microsoft.com/office/powerpoint/2010/main" val="3176161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可以發現到實驗 </a:t>
            </a:r>
            <a:r>
              <a:rPr lang="en-US" altLang="zh-TW" dirty="0" smtClean="0"/>
              <a:t>4 </a:t>
            </a:r>
            <a:r>
              <a:rPr lang="zh-TW" altLang="en-US" dirty="0" smtClean="0"/>
              <a:t>的實驗結果已將閩式建築的特徵 呈現得相當到位，而此次生成的遮罩中，在建築物的屋頂也有了燕尾的特徵。在實驗 </a:t>
            </a:r>
            <a:r>
              <a:rPr lang="en-US" altLang="zh-TW" dirty="0" smtClean="0"/>
              <a:t>5 </a:t>
            </a:r>
            <a:r>
              <a:rPr lang="zh-TW" altLang="en-US" dirty="0" smtClean="0"/>
              <a:t>的時候，中上圖黃色圓圈處和中下圖的遮罩上的屋脊已經開始生成出多餘的燕尾了，右 圖實驗 </a:t>
            </a:r>
            <a:r>
              <a:rPr lang="en-US" altLang="zh-TW" dirty="0" smtClean="0"/>
              <a:t>6 </a:t>
            </a:r>
            <a:r>
              <a:rPr lang="zh-TW" altLang="en-US" dirty="0" smtClean="0"/>
              <a:t>時也是如此。由本結果來看，我認為這次的訓練只要達到實驗 </a:t>
            </a:r>
            <a:r>
              <a:rPr lang="en-US" altLang="zh-TW" dirty="0" smtClean="0"/>
              <a:t>4 </a:t>
            </a:r>
            <a:r>
              <a:rPr lang="zh-TW" altLang="en-US" dirty="0" smtClean="0"/>
              <a:t>的 </a:t>
            </a:r>
            <a:r>
              <a:rPr lang="en-US" altLang="zh-TW" dirty="0" smtClean="0"/>
              <a:t>200 epochs</a:t>
            </a:r>
            <a:r>
              <a:rPr lang="zh-TW" altLang="en-US" dirty="0" smtClean="0"/>
              <a:t>， 就已足夠將一些明顯的閩式建築特徵呈現於結果當中。 </a:t>
            </a:r>
            <a:endParaRPr lang="zh-TW" altLang="en-US" dirty="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46</a:t>
            </a:fld>
            <a:endParaRPr lang="zh-TW" altLang="en-US"/>
          </a:p>
        </p:txBody>
      </p:sp>
    </p:spTree>
    <p:extLst>
      <p:ext uri="{BB962C8B-B14F-4D97-AF65-F5344CB8AC3E}">
        <p14:creationId xmlns:p14="http://schemas.microsoft.com/office/powerpoint/2010/main" val="2622286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兩個都表現不錯，但各有優缺點，</a:t>
            </a:r>
            <a:r>
              <a:rPr lang="en-US" altLang="zh-TW" dirty="0" err="1" smtClean="0"/>
              <a:t>InstaGAN</a:t>
            </a:r>
            <a:r>
              <a:rPr lang="zh-TW" altLang="en-US" dirty="0" smtClean="0"/>
              <a:t>產生出的圖片較為模糊，但較能夠把建築特徵生成出來，</a:t>
            </a:r>
            <a:r>
              <a:rPr lang="en-US" altLang="zh-TW" dirty="0" err="1" smtClean="0"/>
              <a:t>CycleGAN</a:t>
            </a:r>
            <a:r>
              <a:rPr lang="zh-TW" altLang="en-US" dirty="0" smtClean="0"/>
              <a:t>較為清晰，但紅圈的特徵卻完全沒有出現</a:t>
            </a:r>
            <a:endParaRPr lang="en-US" altLang="zh-TW" dirty="0" smtClean="0"/>
          </a:p>
          <a:p>
            <a:r>
              <a:rPr lang="zh-TW" altLang="en-US" dirty="0" smtClean="0"/>
              <a:t>綜上所述，如果是在需要清晰 影像的情況下，實驗 </a:t>
            </a:r>
            <a:r>
              <a:rPr lang="en-US" altLang="zh-TW" dirty="0" smtClean="0"/>
              <a:t>2 </a:t>
            </a:r>
            <a:r>
              <a:rPr lang="zh-TW" altLang="en-US" dirty="0" smtClean="0"/>
              <a:t>的方法會是較為推薦的做法；而在需要完整的將特徵呈現且清晰 度的需求又沒那麼高的情形之下，實驗 </a:t>
            </a:r>
            <a:r>
              <a:rPr lang="en-US" altLang="zh-TW" dirty="0" smtClean="0"/>
              <a:t>4 </a:t>
            </a:r>
            <a:r>
              <a:rPr lang="zh-TW" altLang="en-US" dirty="0" smtClean="0"/>
              <a:t>的方法將能夠達到更為符合需求的結果</a:t>
            </a:r>
            <a:endParaRPr lang="zh-TW" altLang="en-US" dirty="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47</a:t>
            </a:fld>
            <a:endParaRPr lang="zh-TW" altLang="en-US"/>
          </a:p>
        </p:txBody>
      </p:sp>
    </p:spTree>
    <p:extLst>
      <p:ext uri="{BB962C8B-B14F-4D97-AF65-F5344CB8AC3E}">
        <p14:creationId xmlns:p14="http://schemas.microsoft.com/office/powerpoint/2010/main" val="388502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平滑內核越大能捕捉更多細節特徵，解決被霧影響的問題，正則化參數防止過擬合</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LeakyReLU</a:t>
            </a:r>
            <a:r>
              <a:rPr lang="zh-TW" altLang="en-US" dirty="0" smtClean="0"/>
              <a:t>解決神經元死亡問題</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27</a:t>
            </a:fld>
            <a:endParaRPr lang="zh-TW" altLang="en-US"/>
          </a:p>
        </p:txBody>
      </p:sp>
    </p:spTree>
    <p:extLst>
      <p:ext uri="{BB962C8B-B14F-4D97-AF65-F5344CB8AC3E}">
        <p14:creationId xmlns:p14="http://schemas.microsoft.com/office/powerpoint/2010/main" val="137405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）我們的方法有效地去除了真實霧霾圖像的霧霾，即使在合成數據集的訓練期間，也證明了該方法的魯棒性；</a:t>
            </a:r>
            <a:r>
              <a:rPr lang="en-US" altLang="zh-TW" sz="1200" b="0" i="0" kern="1200" dirty="0" smtClean="0">
                <a:solidFill>
                  <a:schemeClr val="tx1"/>
                </a:solidFill>
                <a:effectLst/>
                <a:latin typeface="+mn-lt"/>
                <a:ea typeface="+mn-ea"/>
                <a:cs typeface="+mn-cs"/>
              </a:rPr>
              <a:t>(2) DCP[ </a:t>
            </a:r>
            <a:r>
              <a:rPr lang="en-US" altLang="zh-TW" sz="1200" b="1" i="0" u="none" strike="noStrike" kern="1200" dirty="0" smtClean="0">
                <a:solidFill>
                  <a:schemeClr val="tx1"/>
                </a:solidFill>
                <a:effectLst/>
                <a:latin typeface="+mn-lt"/>
                <a:ea typeface="+mn-ea"/>
                <a:cs typeface="+mn-cs"/>
                <a:hlinkClick r:id="rId3"/>
              </a:rPr>
              <a:t>4</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導致天空區域的顏色失真，但我們的方法沒有這個問題，而是消除了</a:t>
            </a:r>
            <a:r>
              <a:rPr lang="en-US" altLang="zh-TW" sz="1200" b="0" i="0" kern="1200" dirty="0" smtClean="0">
                <a:solidFill>
                  <a:schemeClr val="tx1"/>
                </a:solidFill>
                <a:effectLst/>
                <a:latin typeface="+mn-lt"/>
                <a:ea typeface="+mn-ea"/>
                <a:cs typeface="+mn-cs"/>
              </a:rPr>
              <a:t>DCP[ </a:t>
            </a:r>
            <a:r>
              <a:rPr lang="en-US" altLang="zh-TW" sz="1200" b="1" i="0" u="none" strike="noStrike" kern="1200" dirty="0" smtClean="0">
                <a:solidFill>
                  <a:schemeClr val="tx1"/>
                </a:solidFill>
                <a:effectLst/>
                <a:latin typeface="+mn-lt"/>
                <a:ea typeface="+mn-ea"/>
                <a:cs typeface="+mn-cs"/>
                <a:hlinkClick r:id="rId3"/>
              </a:rPr>
              <a:t>4</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帶來的負面影響；</a:t>
            </a:r>
            <a:r>
              <a:rPr lang="en-US" altLang="zh-TW" sz="1200" b="0" i="0" kern="1200" dirty="0" smtClean="0">
                <a:solidFill>
                  <a:schemeClr val="tx1"/>
                </a:solidFill>
                <a:effectLst/>
                <a:latin typeface="+mn-lt"/>
                <a:ea typeface="+mn-ea"/>
                <a:cs typeface="+mn-cs"/>
              </a:rPr>
              <a:t>(3) </a:t>
            </a:r>
            <a:r>
              <a:rPr lang="en-US" altLang="zh-TW" sz="1200" b="0" i="0" kern="1200" dirty="0" err="1" smtClean="0">
                <a:solidFill>
                  <a:schemeClr val="tx1"/>
                </a:solidFill>
                <a:effectLst/>
                <a:latin typeface="+mn-lt"/>
                <a:ea typeface="+mn-ea"/>
                <a:cs typeface="+mn-cs"/>
              </a:rPr>
              <a:t>DehazeNet</a:t>
            </a:r>
            <a:r>
              <a:rPr lang="en-US" altLang="zh-TW" sz="1200" b="0" i="0" kern="1200" dirty="0" smtClean="0">
                <a:solidFill>
                  <a:schemeClr val="tx1"/>
                </a:solidFill>
                <a:effectLst/>
                <a:latin typeface="+mn-lt"/>
                <a:ea typeface="+mn-ea"/>
                <a:cs typeface="+mn-cs"/>
              </a:rPr>
              <a:t> [ </a:t>
            </a:r>
            <a:r>
              <a:rPr lang="en-US" altLang="zh-TW" sz="1200" b="1" i="0" u="none" strike="noStrike" kern="1200" dirty="0" smtClean="0">
                <a:solidFill>
                  <a:schemeClr val="tx1"/>
                </a:solidFill>
                <a:effectLst/>
                <a:latin typeface="+mn-lt"/>
                <a:ea typeface="+mn-ea"/>
                <a:cs typeface="+mn-cs"/>
                <a:hlinkClick r:id="rId4"/>
              </a:rPr>
              <a:t>15</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AOD-Net [ </a:t>
            </a:r>
            <a:r>
              <a:rPr lang="en-US" altLang="zh-TW" sz="1200" b="1" i="0" u="none" strike="noStrike" kern="1200" dirty="0" smtClean="0">
                <a:solidFill>
                  <a:schemeClr val="tx1"/>
                </a:solidFill>
                <a:effectLst/>
                <a:latin typeface="+mn-lt"/>
                <a:ea typeface="+mn-ea"/>
                <a:cs typeface="+mn-cs"/>
                <a:hlinkClick r:id="rId5"/>
              </a:rPr>
              <a:t>16</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是較差的去霧方法，而 </a:t>
            </a:r>
            <a:r>
              <a:rPr lang="en-US" altLang="zh-TW" sz="1200" b="0" i="0" kern="1200" dirty="0" smtClean="0">
                <a:solidFill>
                  <a:schemeClr val="tx1"/>
                </a:solidFill>
                <a:effectLst/>
                <a:latin typeface="+mn-lt"/>
                <a:ea typeface="+mn-ea"/>
                <a:cs typeface="+mn-cs"/>
              </a:rPr>
              <a:t>DCPDN [ </a:t>
            </a:r>
            <a:r>
              <a:rPr lang="en-US" altLang="zh-TW" sz="1200" b="1" i="0" u="none" strike="noStrike" kern="1200" dirty="0" smtClean="0">
                <a:solidFill>
                  <a:schemeClr val="tx1"/>
                </a:solidFill>
                <a:effectLst/>
                <a:latin typeface="+mn-lt"/>
                <a:ea typeface="+mn-ea"/>
                <a:cs typeface="+mn-cs"/>
                <a:hlinkClick r:id="rId6"/>
              </a:rPr>
              <a:t>23</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和 </a:t>
            </a:r>
            <a:r>
              <a:rPr lang="en-US" altLang="zh-TW" sz="1200" b="0" i="0" kern="1200" dirty="0" err="1" smtClean="0">
                <a:solidFill>
                  <a:schemeClr val="tx1"/>
                </a:solidFill>
                <a:effectLst/>
                <a:latin typeface="+mn-lt"/>
                <a:ea typeface="+mn-ea"/>
                <a:cs typeface="+mn-cs"/>
              </a:rPr>
              <a:t>cGAN</a:t>
            </a:r>
            <a:r>
              <a:rPr lang="en-US" altLang="zh-TW" sz="1200" b="0" i="0" kern="1200" dirty="0" smtClean="0">
                <a:solidFill>
                  <a:schemeClr val="tx1"/>
                </a:solidFill>
                <a:effectLst/>
                <a:latin typeface="+mn-lt"/>
                <a:ea typeface="+mn-ea"/>
                <a:cs typeface="+mn-cs"/>
              </a:rPr>
              <a:t> [ </a:t>
            </a:r>
            <a:r>
              <a:rPr lang="en-US" altLang="zh-TW" sz="1200" b="1" i="0" u="none" strike="noStrike" kern="1200" dirty="0" smtClean="0">
                <a:solidFill>
                  <a:schemeClr val="tx1"/>
                </a:solidFill>
                <a:effectLst/>
                <a:latin typeface="+mn-lt"/>
                <a:ea typeface="+mn-ea"/>
                <a:cs typeface="+mn-cs"/>
                <a:hlinkClick r:id="rId7"/>
              </a:rPr>
              <a:t>28</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無法有效消除濃霧圖像中的霧霾。我們提出的方法展示了更好的視覺效果</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DCP </a:t>
            </a:r>
            <a:r>
              <a:rPr lang="zh-TW" altLang="en-US" sz="1200" b="0" i="0" kern="1200" dirty="0" smtClean="0">
                <a:solidFill>
                  <a:schemeClr val="tx1"/>
                </a:solidFill>
                <a:effectLst/>
                <a:latin typeface="+mn-lt"/>
                <a:ea typeface="+mn-ea"/>
                <a:cs typeface="+mn-cs"/>
              </a:rPr>
              <a:t>無法正確處理朦朧圖像中的天空區域，因此在去霧過程中很可能會產生偽影，</a:t>
            </a:r>
            <a:r>
              <a:rPr lang="zh-TW" altLang="en-US" sz="1200" b="1" i="0" u="none" strike="noStrike" kern="1200" dirty="0" smtClean="0">
                <a:solidFill>
                  <a:schemeClr val="tx1"/>
                </a:solidFill>
                <a:effectLst/>
                <a:latin typeface="+mn-lt"/>
                <a:ea typeface="+mn-ea"/>
                <a:cs typeface="+mn-cs"/>
                <a:hlinkClick r:id="rId8"/>
              </a:rPr>
              <a:t>如圖 </a:t>
            </a:r>
            <a:r>
              <a:rPr lang="en-US" altLang="zh-TW" sz="1200" b="1" i="0" u="none" strike="noStrike" kern="1200" dirty="0" smtClean="0">
                <a:solidFill>
                  <a:schemeClr val="tx1"/>
                </a:solidFill>
                <a:effectLst/>
                <a:latin typeface="+mn-lt"/>
                <a:ea typeface="+mn-ea"/>
                <a:cs typeface="+mn-cs"/>
                <a:hlinkClick r:id="rId8"/>
              </a:rPr>
              <a:t>7</a:t>
            </a:r>
            <a:r>
              <a:rPr lang="zh-TW" altLang="en-US" sz="1200" b="0" i="0" kern="1200" dirty="0" smtClean="0">
                <a:solidFill>
                  <a:schemeClr val="tx1"/>
                </a:solidFill>
                <a:effectLst/>
                <a:latin typeface="+mn-lt"/>
                <a:ea typeface="+mn-ea"/>
                <a:cs typeface="+mn-cs"/>
              </a:rPr>
              <a:t>中的第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2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4 </a:t>
            </a:r>
            <a:r>
              <a:rPr lang="zh-TW" altLang="en-US" sz="1200" b="0" i="0" kern="1200" dirty="0" smtClean="0">
                <a:solidFill>
                  <a:schemeClr val="tx1"/>
                </a:solidFill>
                <a:effectLst/>
                <a:latin typeface="+mn-lt"/>
                <a:ea typeface="+mn-ea"/>
                <a:cs typeface="+mn-cs"/>
              </a:rPr>
              <a:t>幅圖像</a:t>
            </a:r>
            <a:r>
              <a:rPr lang="zh-TW" altLang="en-US" sz="1200" b="1" i="0" u="none" strike="noStrike" kern="1200" dirty="0" smtClean="0">
                <a:solidFill>
                  <a:schemeClr val="tx1"/>
                </a:solidFill>
                <a:effectLst/>
                <a:latin typeface="+mn-lt"/>
                <a:ea typeface="+mn-ea"/>
                <a:cs typeface="+mn-cs"/>
                <a:hlinkClick r:id="rId8"/>
              </a:rPr>
              <a:t>所示</a:t>
            </a:r>
            <a:r>
              <a:rPr lang="zh-TW" altLang="en-US" sz="1200" b="0" i="0" kern="1200" dirty="0" smtClean="0">
                <a:solidFill>
                  <a:schemeClr val="tx1"/>
                </a:solidFill>
                <a:effectLst/>
                <a:latin typeface="+mn-lt"/>
                <a:ea typeface="+mn-ea"/>
                <a:cs typeface="+mn-cs"/>
              </a:rPr>
              <a:t>。此外，在</a:t>
            </a:r>
            <a:r>
              <a:rPr lang="zh-TW" altLang="en-US" sz="1200" b="1" i="0" u="none" strike="noStrike" kern="1200" dirty="0" smtClean="0">
                <a:solidFill>
                  <a:schemeClr val="tx1"/>
                </a:solidFill>
                <a:effectLst/>
                <a:latin typeface="+mn-lt"/>
                <a:ea typeface="+mn-ea"/>
                <a:cs typeface="+mn-cs"/>
                <a:hlinkClick r:id="rId8"/>
              </a:rPr>
              <a:t>圖 </a:t>
            </a:r>
            <a:r>
              <a:rPr lang="en-US" altLang="zh-TW" sz="1200" b="1" i="0" u="none" strike="noStrike" kern="1200" dirty="0" smtClean="0">
                <a:solidFill>
                  <a:schemeClr val="tx1"/>
                </a:solidFill>
                <a:effectLst/>
                <a:latin typeface="+mn-lt"/>
                <a:ea typeface="+mn-ea"/>
                <a:cs typeface="+mn-cs"/>
                <a:hlinkClick r:id="rId8"/>
              </a:rPr>
              <a:t>7</a:t>
            </a:r>
            <a:r>
              <a:rPr lang="zh-TW" altLang="en-US" sz="1200" b="0" i="0" kern="1200" dirty="0" smtClean="0">
                <a:solidFill>
                  <a:schemeClr val="tx1"/>
                </a:solidFill>
                <a:effectLst/>
                <a:latin typeface="+mn-lt"/>
                <a:ea typeface="+mn-ea"/>
                <a:cs typeface="+mn-cs"/>
              </a:rPr>
              <a:t>中的第 </a:t>
            </a:r>
            <a:r>
              <a:rPr lang="en-US" altLang="zh-TW" sz="1200" b="0" i="0" kern="1200" dirty="0" smtClean="0">
                <a:solidFill>
                  <a:schemeClr val="tx1"/>
                </a:solidFill>
                <a:effectLst/>
                <a:latin typeface="+mn-lt"/>
                <a:ea typeface="+mn-ea"/>
                <a:cs typeface="+mn-cs"/>
              </a:rPr>
              <a:t>7 </a:t>
            </a:r>
            <a:r>
              <a:rPr lang="zh-TW" altLang="en-US" sz="1200" b="0" i="0" kern="1200" dirty="0" smtClean="0">
                <a:solidFill>
                  <a:schemeClr val="tx1"/>
                </a:solidFill>
                <a:effectLst/>
                <a:latin typeface="+mn-lt"/>
                <a:ea typeface="+mn-ea"/>
                <a:cs typeface="+mn-cs"/>
              </a:rPr>
              <a:t>幅圖像中，地面周圍存在大量偽影。</a:t>
            </a:r>
            <a:r>
              <a:rPr lang="en-US" altLang="zh-TW" sz="1200" b="0" i="0" kern="1200" dirty="0" err="1" smtClean="0">
                <a:solidFill>
                  <a:schemeClr val="tx1"/>
                </a:solidFill>
                <a:effectLst/>
                <a:latin typeface="+mn-lt"/>
                <a:ea typeface="+mn-ea"/>
                <a:cs typeface="+mn-cs"/>
              </a:rPr>
              <a:t>DehazeNet</a:t>
            </a:r>
            <a:r>
              <a:rPr lang="en-US" altLang="zh-TW" sz="1200" b="0" i="0" kern="1200" dirty="0" smtClean="0">
                <a:solidFill>
                  <a:schemeClr val="tx1"/>
                </a:solidFill>
                <a:effectLst/>
                <a:latin typeface="+mn-lt"/>
                <a:ea typeface="+mn-ea"/>
                <a:cs typeface="+mn-cs"/>
              </a:rPr>
              <a:t> [ </a:t>
            </a:r>
            <a:r>
              <a:rPr lang="en-US" altLang="zh-TW" sz="1200" b="1" i="0" u="none" strike="noStrike" kern="1200" dirty="0" smtClean="0">
                <a:solidFill>
                  <a:schemeClr val="tx1"/>
                </a:solidFill>
                <a:effectLst/>
                <a:latin typeface="+mn-lt"/>
                <a:ea typeface="+mn-ea"/>
                <a:cs typeface="+mn-cs"/>
                <a:hlinkClick r:id="rId4"/>
              </a:rPr>
              <a:t>15</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模糊了某些圖像中的背景，例如</a:t>
            </a:r>
            <a:r>
              <a:rPr lang="zh-TW" altLang="en-US" sz="1200" b="1" i="0" u="none" strike="noStrike" kern="1200" dirty="0" smtClean="0">
                <a:solidFill>
                  <a:schemeClr val="tx1"/>
                </a:solidFill>
                <a:effectLst/>
                <a:latin typeface="+mn-lt"/>
                <a:ea typeface="+mn-ea"/>
                <a:cs typeface="+mn-cs"/>
                <a:hlinkClick r:id="rId8"/>
              </a:rPr>
              <a:t>圖 </a:t>
            </a:r>
            <a:r>
              <a:rPr lang="en-US" altLang="zh-TW" sz="1200" b="1" i="0" u="none" strike="noStrike" kern="1200" dirty="0" smtClean="0">
                <a:solidFill>
                  <a:schemeClr val="tx1"/>
                </a:solidFill>
                <a:effectLst/>
                <a:latin typeface="+mn-lt"/>
                <a:ea typeface="+mn-ea"/>
                <a:cs typeface="+mn-cs"/>
                <a:hlinkClick r:id="rId8"/>
              </a:rPr>
              <a:t>7</a:t>
            </a:r>
            <a:r>
              <a:rPr lang="zh-TW" altLang="en-US" sz="1200" b="0" i="0" kern="1200" dirty="0" smtClean="0">
                <a:solidFill>
                  <a:schemeClr val="tx1"/>
                </a:solidFill>
                <a:effectLst/>
                <a:latin typeface="+mn-lt"/>
                <a:ea typeface="+mn-ea"/>
                <a:cs typeface="+mn-cs"/>
              </a:rPr>
              <a:t>中的第 </a:t>
            </a:r>
            <a:r>
              <a:rPr lang="en-US" altLang="zh-TW" sz="1200" b="0" i="0" kern="1200" dirty="0" smtClean="0">
                <a:solidFill>
                  <a:schemeClr val="tx1"/>
                </a:solidFill>
                <a:effectLst/>
                <a:latin typeface="+mn-lt"/>
                <a:ea typeface="+mn-ea"/>
                <a:cs typeface="+mn-cs"/>
              </a:rPr>
              <a:t>3</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4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6 </a:t>
            </a:r>
            <a:r>
              <a:rPr lang="zh-TW" altLang="en-US" sz="1200" b="0" i="0" kern="1200" dirty="0" smtClean="0">
                <a:solidFill>
                  <a:schemeClr val="tx1"/>
                </a:solidFill>
                <a:effectLst/>
                <a:latin typeface="+mn-lt"/>
                <a:ea typeface="+mn-ea"/>
                <a:cs typeface="+mn-cs"/>
              </a:rPr>
              <a:t>幅圖像。</a:t>
            </a:r>
            <a:r>
              <a:rPr lang="en-US" altLang="zh-TW" sz="1200" b="0" i="0" kern="1200" dirty="0" smtClean="0">
                <a:solidFill>
                  <a:schemeClr val="tx1"/>
                </a:solidFill>
                <a:effectLst/>
                <a:latin typeface="+mn-lt"/>
                <a:ea typeface="+mn-ea"/>
                <a:cs typeface="+mn-cs"/>
              </a:rPr>
              <a:t>AOD-Net [ </a:t>
            </a:r>
            <a:r>
              <a:rPr lang="en-US" altLang="zh-TW" sz="1200" b="1" i="0" u="none" strike="noStrike" kern="1200" dirty="0" smtClean="0">
                <a:solidFill>
                  <a:schemeClr val="tx1"/>
                </a:solidFill>
                <a:effectLst/>
                <a:latin typeface="+mn-lt"/>
                <a:ea typeface="+mn-ea"/>
                <a:cs typeface="+mn-cs"/>
                <a:hlinkClick r:id="rId5"/>
              </a:rPr>
              <a:t>16</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在合成數據集上表現良好，創建低亮度圖像，導致這些圖像的前景淡化，</a:t>
            </a:r>
            <a:r>
              <a:rPr lang="zh-TW" altLang="en-US" sz="1200" b="1" i="0" u="none" strike="noStrike" kern="1200" dirty="0" smtClean="0">
                <a:solidFill>
                  <a:schemeClr val="tx1"/>
                </a:solidFill>
                <a:effectLst/>
                <a:latin typeface="+mn-lt"/>
                <a:ea typeface="+mn-ea"/>
                <a:cs typeface="+mn-cs"/>
                <a:hlinkClick r:id="rId8"/>
              </a:rPr>
              <a:t>如圖 </a:t>
            </a:r>
            <a:r>
              <a:rPr lang="en-US" altLang="zh-TW" sz="1200" b="1" i="0" u="none" strike="noStrike" kern="1200" dirty="0" smtClean="0">
                <a:solidFill>
                  <a:schemeClr val="tx1"/>
                </a:solidFill>
                <a:effectLst/>
                <a:latin typeface="+mn-lt"/>
                <a:ea typeface="+mn-ea"/>
                <a:cs typeface="+mn-cs"/>
                <a:hlinkClick r:id="rId8"/>
              </a:rPr>
              <a:t>7</a:t>
            </a:r>
            <a:r>
              <a:rPr lang="zh-TW" altLang="en-US" sz="1200" b="0" i="0" kern="1200" dirty="0" smtClean="0">
                <a:solidFill>
                  <a:schemeClr val="tx1"/>
                </a:solidFill>
                <a:effectLst/>
                <a:latin typeface="+mn-lt"/>
                <a:ea typeface="+mn-ea"/>
                <a:cs typeface="+mn-cs"/>
              </a:rPr>
              <a:t>的第 </a:t>
            </a:r>
            <a:r>
              <a:rPr lang="en-US" altLang="zh-TW" sz="1200" b="0" i="0" kern="1200" dirty="0" smtClean="0">
                <a:solidFill>
                  <a:schemeClr val="tx1"/>
                </a:solidFill>
                <a:effectLst/>
                <a:latin typeface="+mn-lt"/>
                <a:ea typeface="+mn-ea"/>
                <a:cs typeface="+mn-cs"/>
              </a:rPr>
              <a:t>7 </a:t>
            </a:r>
            <a:r>
              <a:rPr lang="zh-TW" altLang="en-US" sz="1200" b="0" i="0" kern="1200" dirty="0" smtClean="0">
                <a:solidFill>
                  <a:schemeClr val="tx1"/>
                </a:solidFill>
                <a:effectLst/>
                <a:latin typeface="+mn-lt"/>
                <a:ea typeface="+mn-ea"/>
                <a:cs typeface="+mn-cs"/>
              </a:rPr>
              <a:t>和第 </a:t>
            </a:r>
            <a:r>
              <a:rPr lang="en-US" altLang="zh-TW" sz="1200" b="0" i="0" kern="1200" dirty="0" smtClean="0">
                <a:solidFill>
                  <a:schemeClr val="tx1"/>
                </a:solidFill>
                <a:effectLst/>
                <a:latin typeface="+mn-lt"/>
                <a:ea typeface="+mn-ea"/>
                <a:cs typeface="+mn-cs"/>
              </a:rPr>
              <a:t>8 </a:t>
            </a:r>
            <a:r>
              <a:rPr lang="zh-TW" altLang="en-US" sz="1200" b="0" i="0" kern="1200" dirty="0" smtClean="0">
                <a:solidFill>
                  <a:schemeClr val="tx1"/>
                </a:solidFill>
                <a:effectLst/>
                <a:latin typeface="+mn-lt"/>
                <a:ea typeface="+mn-ea"/>
                <a:cs typeface="+mn-cs"/>
              </a:rPr>
              <a:t>幅圖像</a:t>
            </a:r>
            <a:r>
              <a:rPr lang="zh-TW" altLang="en-US" sz="1200" b="1" i="0" u="none" strike="noStrike" kern="1200" dirty="0" smtClean="0">
                <a:solidFill>
                  <a:schemeClr val="tx1"/>
                </a:solidFill>
                <a:effectLst/>
                <a:latin typeface="+mn-lt"/>
                <a:ea typeface="+mn-ea"/>
                <a:cs typeface="+mn-cs"/>
                <a:hlinkClick r:id="rId8"/>
              </a:rPr>
              <a:t>所示</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cGAN</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和我們的方法恢復的圖像顏色比其他方法更明顯，</a:t>
            </a:r>
            <a:r>
              <a:rPr lang="zh-TW" altLang="en-US" sz="1200" b="1" i="0" u="none" strike="noStrike" kern="1200" dirty="0" smtClean="0">
                <a:solidFill>
                  <a:schemeClr val="tx1"/>
                </a:solidFill>
                <a:effectLst/>
                <a:latin typeface="+mn-lt"/>
                <a:ea typeface="+mn-ea"/>
                <a:cs typeface="+mn-cs"/>
                <a:hlinkClick r:id="rId8"/>
              </a:rPr>
              <a:t>如圖 </a:t>
            </a:r>
            <a:r>
              <a:rPr lang="en-US" altLang="zh-TW" sz="1200" b="1" i="0" u="none" strike="noStrike" kern="1200" dirty="0" smtClean="0">
                <a:solidFill>
                  <a:schemeClr val="tx1"/>
                </a:solidFill>
                <a:effectLst/>
                <a:latin typeface="+mn-lt"/>
                <a:ea typeface="+mn-ea"/>
                <a:cs typeface="+mn-cs"/>
                <a:hlinkClick r:id="rId8"/>
              </a:rPr>
              <a:t>7</a:t>
            </a:r>
            <a:r>
              <a:rPr lang="zh-TW" altLang="en-US" sz="1200" b="0" i="0" kern="1200" dirty="0" smtClean="0">
                <a:solidFill>
                  <a:schemeClr val="tx1"/>
                </a:solidFill>
                <a:effectLst/>
                <a:latin typeface="+mn-lt"/>
                <a:ea typeface="+mn-ea"/>
                <a:cs typeface="+mn-cs"/>
              </a:rPr>
              <a:t>所示，但我們的方法在前瞻性圖像恢復方面明顯優於 </a:t>
            </a:r>
            <a:r>
              <a:rPr lang="en-US" altLang="zh-TW" sz="1200" b="0" i="0" kern="1200" dirty="0" err="1" smtClean="0">
                <a:solidFill>
                  <a:schemeClr val="tx1"/>
                </a:solidFill>
                <a:effectLst/>
                <a:latin typeface="+mn-lt"/>
                <a:ea typeface="+mn-ea"/>
                <a:cs typeface="+mn-cs"/>
              </a:rPr>
              <a:t>cGAN</a:t>
            </a:r>
            <a:r>
              <a:rPr lang="zh-TW" altLang="en-US" sz="1200" b="0" i="0" kern="1200" dirty="0" smtClean="0">
                <a:solidFill>
                  <a:schemeClr val="tx1"/>
                </a:solidFill>
                <a:effectLst/>
                <a:latin typeface="+mn-lt"/>
                <a:ea typeface="+mn-ea"/>
                <a:cs typeface="+mn-cs"/>
              </a:rPr>
              <a:t>；我們的方法在顏色和輪廓恢復方面更加真實和有效。。</a:t>
            </a:r>
            <a:endParaRPr lang="en-US" altLang="zh-TW" dirty="0" smtClean="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28</a:t>
            </a:fld>
            <a:endParaRPr lang="zh-TW" altLang="en-US"/>
          </a:p>
        </p:txBody>
      </p:sp>
    </p:spTree>
    <p:extLst>
      <p:ext uri="{BB962C8B-B14F-4D97-AF65-F5344CB8AC3E}">
        <p14:creationId xmlns:p14="http://schemas.microsoft.com/office/powerpoint/2010/main" val="320061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JPU:</a:t>
            </a:r>
            <a:r>
              <a:rPr lang="zh-TW" altLang="en-US" dirty="0" smtClean="0"/>
              <a:t>來自中科院及</a:t>
            </a:r>
            <a:r>
              <a:rPr lang="zh-TW" altLang="en-US" sz="1200" b="0" i="0" kern="1200" dirty="0" smtClean="0">
                <a:solidFill>
                  <a:schemeClr val="tx1"/>
                </a:solidFill>
                <a:effectLst/>
                <a:latin typeface="+mn-lt"/>
                <a:ea typeface="+mn-ea"/>
                <a:cs typeface="+mn-cs"/>
              </a:rPr>
              <a:t>深睿</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實驗室提出的上採樣模型</a:t>
            </a:r>
            <a:r>
              <a:rPr lang="en-US" altLang="zh-TW" sz="1200" b="0" i="0" kern="1200" dirty="0" smtClean="0">
                <a:solidFill>
                  <a:schemeClr val="tx1"/>
                </a:solidFill>
                <a:effectLst/>
                <a:latin typeface="+mn-lt"/>
                <a:ea typeface="+mn-ea"/>
                <a:cs typeface="+mn-cs"/>
              </a:rPr>
              <a:t>JPU</a:t>
            </a:r>
            <a:endParaRPr lang="zh-TW" altLang="en-US" dirty="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36</a:t>
            </a:fld>
            <a:endParaRPr lang="zh-TW" altLang="en-US"/>
          </a:p>
        </p:txBody>
      </p:sp>
    </p:spTree>
    <p:extLst>
      <p:ext uri="{BB962C8B-B14F-4D97-AF65-F5344CB8AC3E}">
        <p14:creationId xmlns:p14="http://schemas.microsoft.com/office/powerpoint/2010/main" val="126087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37</a:t>
            </a:fld>
            <a:endParaRPr lang="zh-TW" altLang="en-US"/>
          </a:p>
        </p:txBody>
      </p:sp>
    </p:spTree>
    <p:extLst>
      <p:ext uri="{BB962C8B-B14F-4D97-AF65-F5344CB8AC3E}">
        <p14:creationId xmlns:p14="http://schemas.microsoft.com/office/powerpoint/2010/main" val="2531293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JPU:</a:t>
            </a:r>
            <a:r>
              <a:rPr lang="zh-TW" altLang="en-US" dirty="0" smtClean="0"/>
              <a:t>來自中科院及</a:t>
            </a:r>
            <a:r>
              <a:rPr lang="zh-TW" altLang="en-US" sz="1200" b="0" i="0" kern="1200" dirty="0" smtClean="0">
                <a:solidFill>
                  <a:schemeClr val="tx1"/>
                </a:solidFill>
                <a:effectLst/>
                <a:latin typeface="+mn-lt"/>
                <a:ea typeface="+mn-ea"/>
                <a:cs typeface="+mn-cs"/>
              </a:rPr>
              <a:t>深睿</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實驗室提出的上採樣模型</a:t>
            </a:r>
            <a:r>
              <a:rPr lang="en-US" altLang="zh-TW" sz="1200" b="0" i="0" kern="1200" smtClean="0">
                <a:solidFill>
                  <a:schemeClr val="tx1"/>
                </a:solidFill>
                <a:effectLst/>
                <a:latin typeface="+mn-lt"/>
                <a:ea typeface="+mn-ea"/>
                <a:cs typeface="+mn-cs"/>
              </a:rPr>
              <a:t>JPU</a:t>
            </a:r>
            <a:endParaRPr lang="zh-TW" altLang="en-US"/>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38</a:t>
            </a:fld>
            <a:endParaRPr lang="zh-TW" altLang="en-US"/>
          </a:p>
        </p:txBody>
      </p:sp>
    </p:spTree>
    <p:extLst>
      <p:ext uri="{BB962C8B-B14F-4D97-AF65-F5344CB8AC3E}">
        <p14:creationId xmlns:p14="http://schemas.microsoft.com/office/powerpoint/2010/main" val="4233042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JPU:</a:t>
            </a:r>
            <a:r>
              <a:rPr lang="zh-TW" altLang="en-US" dirty="0" smtClean="0"/>
              <a:t>來自中科院及</a:t>
            </a:r>
            <a:r>
              <a:rPr lang="zh-TW" altLang="en-US" sz="1200" b="0" i="0" kern="1200" dirty="0" smtClean="0">
                <a:solidFill>
                  <a:schemeClr val="tx1"/>
                </a:solidFill>
                <a:effectLst/>
                <a:latin typeface="+mn-lt"/>
                <a:ea typeface="+mn-ea"/>
                <a:cs typeface="+mn-cs"/>
              </a:rPr>
              <a:t>深睿</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實驗室提出的上採樣模型</a:t>
            </a:r>
            <a:r>
              <a:rPr lang="en-US" altLang="zh-TW" sz="1200" b="0" i="0" kern="1200" smtClean="0">
                <a:solidFill>
                  <a:schemeClr val="tx1"/>
                </a:solidFill>
                <a:effectLst/>
                <a:latin typeface="+mn-lt"/>
                <a:ea typeface="+mn-ea"/>
                <a:cs typeface="+mn-cs"/>
              </a:rPr>
              <a:t>JPU</a:t>
            </a:r>
            <a:endParaRPr lang="zh-TW" altLang="en-US"/>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39</a:t>
            </a:fld>
            <a:endParaRPr lang="zh-TW" altLang="en-US"/>
          </a:p>
        </p:txBody>
      </p:sp>
    </p:spTree>
    <p:extLst>
      <p:ext uri="{BB962C8B-B14F-4D97-AF65-F5344CB8AC3E}">
        <p14:creationId xmlns:p14="http://schemas.microsoft.com/office/powerpoint/2010/main" val="403750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JPU:</a:t>
            </a:r>
            <a:r>
              <a:rPr lang="zh-TW" altLang="en-US" dirty="0" smtClean="0"/>
              <a:t>來自中科院及</a:t>
            </a:r>
            <a:r>
              <a:rPr lang="zh-TW" altLang="en-US" sz="1200" b="0" i="0" kern="1200" dirty="0" smtClean="0">
                <a:solidFill>
                  <a:schemeClr val="tx1"/>
                </a:solidFill>
                <a:effectLst/>
                <a:latin typeface="+mn-lt"/>
                <a:ea typeface="+mn-ea"/>
                <a:cs typeface="+mn-cs"/>
              </a:rPr>
              <a:t>深睿</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實驗室提出的上採樣模型</a:t>
            </a:r>
            <a:r>
              <a:rPr lang="en-US" altLang="zh-TW" sz="1200" b="0" i="0" kern="1200" dirty="0" smtClean="0">
                <a:solidFill>
                  <a:schemeClr val="tx1"/>
                </a:solidFill>
                <a:effectLst/>
                <a:latin typeface="+mn-lt"/>
                <a:ea typeface="+mn-ea"/>
                <a:cs typeface="+mn-cs"/>
              </a:rPr>
              <a:t>JPU</a:t>
            </a:r>
            <a:endParaRPr lang="zh-TW" altLang="en-US" dirty="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40</a:t>
            </a:fld>
            <a:endParaRPr lang="zh-TW" altLang="en-US"/>
          </a:p>
        </p:txBody>
      </p:sp>
    </p:spTree>
    <p:extLst>
      <p:ext uri="{BB962C8B-B14F-4D97-AF65-F5344CB8AC3E}">
        <p14:creationId xmlns:p14="http://schemas.microsoft.com/office/powerpoint/2010/main" val="1956711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JPU:</a:t>
            </a:r>
            <a:r>
              <a:rPr lang="zh-TW" altLang="en-US" dirty="0" smtClean="0"/>
              <a:t>來自中科院及</a:t>
            </a:r>
            <a:r>
              <a:rPr lang="zh-TW" altLang="en-US" sz="1200" b="0" i="0" kern="1200" dirty="0" smtClean="0">
                <a:solidFill>
                  <a:schemeClr val="tx1"/>
                </a:solidFill>
                <a:effectLst/>
                <a:latin typeface="+mn-lt"/>
                <a:ea typeface="+mn-ea"/>
                <a:cs typeface="+mn-cs"/>
              </a:rPr>
              <a:t>深睿</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實驗室提出的上採樣模型</a:t>
            </a:r>
            <a:r>
              <a:rPr lang="en-US" altLang="zh-TW" sz="1200" b="0" i="0" kern="1200" dirty="0" smtClean="0">
                <a:solidFill>
                  <a:schemeClr val="tx1"/>
                </a:solidFill>
                <a:effectLst/>
                <a:latin typeface="+mn-lt"/>
                <a:ea typeface="+mn-ea"/>
                <a:cs typeface="+mn-cs"/>
              </a:rPr>
              <a:t>JPU</a:t>
            </a:r>
            <a:endParaRPr lang="zh-TW" altLang="en-US" dirty="0"/>
          </a:p>
        </p:txBody>
      </p:sp>
      <p:sp>
        <p:nvSpPr>
          <p:cNvPr id="4" name="投影片編號版面配置區 3"/>
          <p:cNvSpPr>
            <a:spLocks noGrp="1"/>
          </p:cNvSpPr>
          <p:nvPr>
            <p:ph type="sldNum" sz="quarter" idx="10"/>
          </p:nvPr>
        </p:nvSpPr>
        <p:spPr/>
        <p:txBody>
          <a:bodyPr/>
          <a:lstStyle/>
          <a:p>
            <a:fld id="{34E3DFED-C315-4F65-AC81-22D48DA38333}" type="slidenum">
              <a:rPr lang="zh-TW" altLang="en-US" smtClean="0"/>
              <a:t>41</a:t>
            </a:fld>
            <a:endParaRPr lang="zh-TW" altLang="en-US"/>
          </a:p>
        </p:txBody>
      </p:sp>
    </p:spTree>
    <p:extLst>
      <p:ext uri="{BB962C8B-B14F-4D97-AF65-F5344CB8AC3E}">
        <p14:creationId xmlns:p14="http://schemas.microsoft.com/office/powerpoint/2010/main" val="158230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14C5AB3-B18A-4B7C-BCF7-959E37ECDBB2}" type="datetimeFigureOut">
              <a:rPr lang="zh-TW" altLang="en-US" smtClean="0"/>
              <a:t>2021/10/30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80412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14C5AB3-B18A-4B7C-BCF7-959E37ECDBB2}" type="datetimeFigureOut">
              <a:rPr lang="zh-TW" altLang="en-US" smtClean="0"/>
              <a:t>2021/10/30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127467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14C5AB3-B18A-4B7C-BCF7-959E37ECDBB2}" type="datetimeFigureOut">
              <a:rPr lang="zh-TW" altLang="en-US" smtClean="0"/>
              <a:t>2021/10/30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237598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14C5AB3-B18A-4B7C-BCF7-959E37ECDBB2}" type="datetimeFigureOut">
              <a:rPr lang="zh-TW" altLang="en-US" smtClean="0"/>
              <a:t>2021/10/30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297546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F14C5AB3-B18A-4B7C-BCF7-959E37ECDBB2}" type="datetimeFigureOut">
              <a:rPr lang="zh-TW" altLang="en-US" smtClean="0"/>
              <a:t>2021/10/30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407954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14C5AB3-B18A-4B7C-BCF7-959E37ECDBB2}" type="datetimeFigureOut">
              <a:rPr lang="zh-TW" altLang="en-US" smtClean="0"/>
              <a:t>2021/10/30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381079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14C5AB3-B18A-4B7C-BCF7-959E37ECDBB2}" type="datetimeFigureOut">
              <a:rPr lang="zh-TW" altLang="en-US" smtClean="0"/>
              <a:t>2021/10/30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94422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14C5AB3-B18A-4B7C-BCF7-959E37ECDBB2}" type="datetimeFigureOut">
              <a:rPr lang="zh-TW" altLang="en-US" smtClean="0"/>
              <a:t>2021/10/30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354842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14C5AB3-B18A-4B7C-BCF7-959E37ECDBB2}" type="datetimeFigureOut">
              <a:rPr lang="zh-TW" altLang="en-US" smtClean="0"/>
              <a:t>2021/10/30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29865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14C5AB3-B18A-4B7C-BCF7-959E37ECDBB2}" type="datetimeFigureOut">
              <a:rPr lang="zh-TW" altLang="en-US" smtClean="0"/>
              <a:t>2021/10/30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354229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14C5AB3-B18A-4B7C-BCF7-959E37ECDBB2}" type="datetimeFigureOut">
              <a:rPr lang="zh-TW" altLang="en-US" smtClean="0"/>
              <a:t>2021/10/30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17276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C5AB3-B18A-4B7C-BCF7-959E37ECDBB2}" type="datetimeFigureOut">
              <a:rPr lang="zh-TW" altLang="en-US" smtClean="0"/>
              <a:t>2021/10/30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1403311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author/37088382353" TargetMode="External"/><Relationship Id="rId2" Type="http://schemas.openxmlformats.org/officeDocument/2006/relationships/hyperlink" Target="https://ieeexplore.ieee.org/author/3708838251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4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論文題目</a:t>
            </a:r>
            <a:endParaRPr lang="zh-TW" altLang="en-US" dirty="0"/>
          </a:p>
        </p:txBody>
      </p:sp>
      <p:sp>
        <p:nvSpPr>
          <p:cNvPr id="3" name="副標題 2"/>
          <p:cNvSpPr>
            <a:spLocks noGrp="1"/>
          </p:cNvSpPr>
          <p:nvPr>
            <p:ph type="subTitle" idx="1"/>
          </p:nvPr>
        </p:nvSpPr>
        <p:spPr/>
        <p:txBody>
          <a:bodyPr/>
          <a:lstStyle/>
          <a:p>
            <a:r>
              <a:rPr lang="zh-TW" altLang="en-US" dirty="0"/>
              <a:t>李承</a:t>
            </a:r>
            <a:r>
              <a:rPr lang="zh-TW" altLang="en-US" dirty="0" smtClean="0"/>
              <a:t>諺</a:t>
            </a:r>
            <a:endParaRPr lang="en-US" altLang="zh-TW" dirty="0" smtClean="0"/>
          </a:p>
          <a:p>
            <a:r>
              <a:rPr lang="zh-TW" altLang="en-US" dirty="0"/>
              <a:t>指導老師</a:t>
            </a:r>
            <a:r>
              <a:rPr lang="en-US" altLang="zh-TW" dirty="0"/>
              <a:t>:</a:t>
            </a:r>
            <a:r>
              <a:rPr lang="zh-TW" altLang="en-US" dirty="0"/>
              <a:t>廖秀莉</a:t>
            </a:r>
          </a:p>
        </p:txBody>
      </p:sp>
    </p:spTree>
    <p:extLst>
      <p:ext uri="{BB962C8B-B14F-4D97-AF65-F5344CB8AC3E}">
        <p14:creationId xmlns:p14="http://schemas.microsoft.com/office/powerpoint/2010/main" val="365935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a:xfrm>
            <a:off x="838200" y="1441577"/>
            <a:ext cx="10515600" cy="4351338"/>
          </a:xfrm>
        </p:spPr>
        <p:txBody>
          <a:bodyPr/>
          <a:lstStyle/>
          <a:p>
            <a:r>
              <a:rPr lang="zh-TW" altLang="en-US" dirty="0" smtClean="0"/>
              <a:t>論文一</a:t>
            </a:r>
            <a:r>
              <a:rPr lang="en-US" altLang="zh-TW" dirty="0" smtClean="0"/>
              <a:t>:</a:t>
            </a:r>
            <a:r>
              <a:rPr lang="zh-TW" altLang="en-US" dirty="0" smtClean="0"/>
              <a:t>研究結果</a:t>
            </a:r>
            <a:r>
              <a:rPr lang="en-US" altLang="zh-TW" dirty="0"/>
              <a:t>:</a:t>
            </a:r>
            <a:r>
              <a:rPr lang="zh-TW" altLang="en-US" dirty="0" smtClean="0"/>
              <a:t>使用</a:t>
            </a:r>
            <a:r>
              <a:rPr lang="en-US" altLang="zh-TW" dirty="0" smtClean="0"/>
              <a:t>800</a:t>
            </a:r>
            <a:r>
              <a:rPr lang="zh-TW" altLang="en-US" dirty="0" smtClean="0"/>
              <a:t>張</a:t>
            </a:r>
            <a:r>
              <a:rPr lang="zh-TW" altLang="en-US" dirty="0"/>
              <a:t>圖片訓練</a:t>
            </a:r>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172" y="1975104"/>
            <a:ext cx="7756421" cy="4720844"/>
          </a:xfrm>
          <a:prstGeom prst="rect">
            <a:avLst/>
          </a:prstGeom>
        </p:spPr>
      </p:pic>
    </p:spTree>
    <p:extLst>
      <p:ext uri="{BB962C8B-B14F-4D97-AF65-F5344CB8AC3E}">
        <p14:creationId xmlns:p14="http://schemas.microsoft.com/office/powerpoint/2010/main" val="2868193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a:xfrm>
            <a:off x="838200" y="1441577"/>
            <a:ext cx="10515600" cy="4351338"/>
          </a:xfrm>
        </p:spPr>
        <p:txBody>
          <a:bodyPr/>
          <a:lstStyle/>
          <a:p>
            <a:r>
              <a:rPr lang="zh-TW" altLang="en-US" dirty="0" smtClean="0"/>
              <a:t>論文一</a:t>
            </a:r>
            <a:r>
              <a:rPr lang="en-US" altLang="zh-TW" dirty="0" smtClean="0"/>
              <a:t>:</a:t>
            </a:r>
            <a:r>
              <a:rPr lang="zh-TW" altLang="en-US" dirty="0" smtClean="0"/>
              <a:t>研究結果</a:t>
            </a:r>
            <a:r>
              <a:rPr lang="en-US" altLang="zh-TW" dirty="0" smtClean="0"/>
              <a:t>top-1</a:t>
            </a:r>
            <a:endParaRPr lang="en-US" altLang="zh-TW" dirty="0"/>
          </a:p>
          <a:p>
            <a:r>
              <a:rPr lang="en-US" altLang="zh-TW" dirty="0" smtClean="0"/>
              <a:t>100</a:t>
            </a:r>
            <a:r>
              <a:rPr lang="zh-TW" altLang="en-US" dirty="0" smtClean="0"/>
              <a:t>張</a:t>
            </a:r>
            <a:r>
              <a:rPr lang="en-US" altLang="zh-TW" dirty="0" smtClean="0"/>
              <a:t>:32.4%</a:t>
            </a:r>
          </a:p>
          <a:p>
            <a:r>
              <a:rPr lang="en-US" altLang="zh-TW" dirty="0" smtClean="0"/>
              <a:t>200</a:t>
            </a:r>
            <a:r>
              <a:rPr lang="zh-TW" altLang="en-US" dirty="0" smtClean="0"/>
              <a:t>張</a:t>
            </a:r>
            <a:r>
              <a:rPr lang="en-US" altLang="zh-TW" dirty="0" smtClean="0"/>
              <a:t>:54.3%</a:t>
            </a:r>
          </a:p>
          <a:p>
            <a:r>
              <a:rPr lang="en-US" altLang="zh-TW" dirty="0" smtClean="0"/>
              <a:t>400</a:t>
            </a:r>
            <a:r>
              <a:rPr lang="zh-TW" altLang="en-US" dirty="0" smtClean="0"/>
              <a:t>張</a:t>
            </a:r>
            <a:r>
              <a:rPr lang="en-US" altLang="zh-TW" dirty="0" smtClean="0"/>
              <a:t>:59.8%</a:t>
            </a:r>
          </a:p>
          <a:p>
            <a:r>
              <a:rPr lang="en-US" altLang="zh-TW" dirty="0" smtClean="0"/>
              <a:t>800</a:t>
            </a:r>
            <a:r>
              <a:rPr lang="zh-TW" altLang="en-US" dirty="0" smtClean="0"/>
              <a:t>張</a:t>
            </a:r>
            <a:r>
              <a:rPr lang="en-US" altLang="zh-TW" dirty="0" smtClean="0"/>
              <a:t>:68.8%</a:t>
            </a:r>
          </a:p>
          <a:p>
            <a:r>
              <a:rPr lang="en-US" altLang="zh-TW" dirty="0" smtClean="0"/>
              <a:t>4000</a:t>
            </a:r>
            <a:r>
              <a:rPr lang="zh-TW" altLang="en-US" dirty="0" smtClean="0"/>
              <a:t>張</a:t>
            </a:r>
            <a:r>
              <a:rPr lang="en-US" altLang="zh-TW" dirty="0" smtClean="0"/>
              <a:t>:61.5%</a:t>
            </a:r>
          </a:p>
        </p:txBody>
      </p:sp>
    </p:spTree>
    <p:extLst>
      <p:ext uri="{BB962C8B-B14F-4D97-AF65-F5344CB8AC3E}">
        <p14:creationId xmlns:p14="http://schemas.microsoft.com/office/powerpoint/2010/main" val="160473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論文二</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dirty="0" smtClean="0"/>
              <a:t>文獻二</a:t>
            </a:r>
            <a:r>
              <a:rPr lang="en-US" altLang="zh-TW" dirty="0" smtClean="0"/>
              <a:t>:</a:t>
            </a:r>
            <a:r>
              <a:rPr lang="en-US" altLang="zh-TW" b="1" dirty="0"/>
              <a:t>Multi-Scale Weighted Fusion Attentive Generative Adversarial Network for Single Image De-Raining</a:t>
            </a:r>
          </a:p>
          <a:p>
            <a:pPr marL="0" indent="0">
              <a:buNone/>
            </a:pPr>
            <a:r>
              <a:rPr lang="en-US" altLang="zh-TW" dirty="0" smtClean="0"/>
              <a:t>(</a:t>
            </a:r>
            <a:r>
              <a:rPr lang="zh-TW" altLang="en-US" b="1" dirty="0" smtClean="0"/>
              <a:t>以</a:t>
            </a:r>
            <a:r>
              <a:rPr lang="zh-TW" altLang="en-US" dirty="0" smtClean="0"/>
              <a:t>多</a:t>
            </a:r>
            <a:r>
              <a:rPr lang="zh-TW" altLang="en-US" dirty="0"/>
              <a:t>尺度加權融合空間注意力生成對抗網絡</a:t>
            </a:r>
            <a:r>
              <a:rPr lang="zh-TW" altLang="en-US" b="1" dirty="0" smtClean="0"/>
              <a:t>的圖像除雨之研究</a:t>
            </a:r>
            <a:r>
              <a:rPr lang="en-US" altLang="zh-TW" dirty="0" smtClean="0"/>
              <a:t>)</a:t>
            </a:r>
          </a:p>
          <a:p>
            <a:pPr marL="0" indent="0">
              <a:buNone/>
            </a:pPr>
            <a:endParaRPr lang="en-US" altLang="zh-TW" dirty="0"/>
          </a:p>
          <a:p>
            <a:pPr marL="0" indent="0">
              <a:buNone/>
            </a:pPr>
            <a:endParaRPr lang="en-US" altLang="zh-TW" dirty="0" smtClean="0"/>
          </a:p>
          <a:p>
            <a:pPr marL="0" indent="0">
              <a:buNone/>
            </a:pPr>
            <a:r>
              <a:rPr lang="zh-TW" altLang="en-US" dirty="0" smtClean="0"/>
              <a:t>作者</a:t>
            </a:r>
            <a:r>
              <a:rPr lang="en-US" altLang="zh-TW" dirty="0" smtClean="0"/>
              <a:t>:</a:t>
            </a:r>
            <a:r>
              <a:rPr lang="en-US" altLang="zh-TW" dirty="0">
                <a:hlinkClick r:id="rId2"/>
              </a:rPr>
              <a:t> </a:t>
            </a:r>
            <a:r>
              <a:rPr lang="en-US" altLang="zh-TW" dirty="0" err="1" smtClean="0">
                <a:hlinkClick r:id="rId2"/>
              </a:rPr>
              <a:t>Xiaojun</a:t>
            </a:r>
            <a:r>
              <a:rPr lang="en-US" altLang="zh-TW" dirty="0" smtClean="0">
                <a:hlinkClick r:id="rId2"/>
              </a:rPr>
              <a:t> Bi</a:t>
            </a:r>
            <a:r>
              <a:rPr lang="zh-TW" altLang="en-US" dirty="0" smtClean="0"/>
              <a:t>、</a:t>
            </a:r>
            <a:r>
              <a:rPr lang="en-US" altLang="zh-TW" dirty="0">
                <a:hlinkClick r:id="rId3"/>
              </a:rPr>
              <a:t> </a:t>
            </a:r>
            <a:r>
              <a:rPr lang="en-US" altLang="zh-TW" dirty="0" err="1">
                <a:hlinkClick r:id="rId3"/>
              </a:rPr>
              <a:t>Junyao</a:t>
            </a:r>
            <a:r>
              <a:rPr lang="en-US" altLang="zh-TW" dirty="0">
                <a:hlinkClick r:id="rId3"/>
              </a:rPr>
              <a:t> </a:t>
            </a:r>
            <a:r>
              <a:rPr lang="en-US" altLang="zh-TW" dirty="0" smtClean="0">
                <a:hlinkClick r:id="rId3"/>
              </a:rPr>
              <a:t>Xing</a:t>
            </a:r>
            <a:r>
              <a:rPr lang="en-US" altLang="zh-TW" dirty="0" smtClean="0"/>
              <a:t>(2020)</a:t>
            </a:r>
          </a:p>
          <a:p>
            <a:pPr marL="0" indent="0">
              <a:buNone/>
            </a:pPr>
            <a:r>
              <a:rPr lang="zh-TW" altLang="en-US" dirty="0" smtClean="0"/>
              <a:t>出處</a:t>
            </a:r>
            <a:r>
              <a:rPr lang="en-US" altLang="zh-TW" dirty="0" smtClean="0"/>
              <a:t>:IEEE</a:t>
            </a:r>
          </a:p>
          <a:p>
            <a:pPr marL="0" indent="0">
              <a:buNone/>
            </a:pPr>
            <a:r>
              <a:rPr lang="zh-TW" altLang="en-US" dirty="0"/>
              <a:t>頁數</a:t>
            </a:r>
            <a:r>
              <a:rPr lang="en-US" altLang="zh-TW" dirty="0" smtClean="0"/>
              <a:t>:</a:t>
            </a:r>
            <a:r>
              <a:rPr lang="zh-TW" altLang="en-US" dirty="0"/>
              <a:t> </a:t>
            </a:r>
            <a:r>
              <a:rPr lang="en-US" altLang="zh-TW" dirty="0"/>
              <a:t>69838 - 69848</a:t>
            </a:r>
          </a:p>
          <a:p>
            <a:pPr marL="0" indent="0">
              <a:buNone/>
            </a:pPr>
            <a:endParaRPr lang="en-US" altLang="zh-TW" dirty="0" smtClean="0"/>
          </a:p>
          <a:p>
            <a:pPr marL="0" indent="0">
              <a:buNone/>
            </a:pPr>
            <a:endParaRPr lang="zh-TW" altLang="en-US" dirty="0"/>
          </a:p>
        </p:txBody>
      </p:sp>
    </p:spTree>
    <p:extLst>
      <p:ext uri="{BB962C8B-B14F-4D97-AF65-F5344CB8AC3E}">
        <p14:creationId xmlns:p14="http://schemas.microsoft.com/office/powerpoint/2010/main" val="1337205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為什麼挑選此</a:t>
            </a:r>
            <a:r>
              <a:rPr lang="zh-TW" altLang="en-US" dirty="0" smtClean="0"/>
              <a:t>論文</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a:t>因為爽</a:t>
            </a:r>
            <a:endParaRPr lang="en-US" altLang="zh-TW" dirty="0" smtClean="0"/>
          </a:p>
        </p:txBody>
      </p:sp>
    </p:spTree>
    <p:extLst>
      <p:ext uri="{BB962C8B-B14F-4D97-AF65-F5344CB8AC3E}">
        <p14:creationId xmlns:p14="http://schemas.microsoft.com/office/powerpoint/2010/main" val="365344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研究問題</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1.</a:t>
            </a:r>
            <a:r>
              <a:rPr lang="zh-TW" altLang="en-US" sz="2000" dirty="0" smtClean="0"/>
              <a:t>除雨的工作在深度學習的技術上早已達到</a:t>
            </a:r>
            <a:r>
              <a:rPr lang="zh-TW" altLang="en-US" sz="2000" dirty="0" smtClean="0"/>
              <a:t>，雖然效果不錯，但仍存在一些問題，像是在使用</a:t>
            </a:r>
            <a:r>
              <a:rPr lang="zh-TW" altLang="en-US" sz="2000" dirty="0" smtClean="0"/>
              <a:t>深度</a:t>
            </a:r>
            <a:r>
              <a:rPr lang="zh-TW" altLang="en-US" sz="2000" dirty="0" smtClean="0"/>
              <a:t>學習</a:t>
            </a:r>
            <a:r>
              <a:rPr lang="zh-TW" altLang="en-US" sz="2000" dirty="0"/>
              <a:t>中</a:t>
            </a:r>
            <a:r>
              <a:rPr lang="zh-TW" altLang="en-US" sz="2000" dirty="0" smtClean="0"/>
              <a:t>訓練圖片的雨痕尺寸是有限的，但現實雨天的情況下中雨痕尺寸繁多，無法準確分類，所以在真正除雨的過程中可能會造成過度除雨或沒除到的情況，造成該被除的地方沒除到或是不該被除的地方被除到，導致圖片對比度或飽和度產生改變產生模糊的情況，因此此研究使用多尺度加權</a:t>
            </a:r>
            <a:r>
              <a:rPr lang="en-US" altLang="zh-TW" sz="2000" dirty="0" smtClean="0"/>
              <a:t>Model</a:t>
            </a:r>
            <a:r>
              <a:rPr lang="zh-TW" altLang="en-US" sz="2000" dirty="0" smtClean="0"/>
              <a:t>來加強特徵的提取，再用</a:t>
            </a:r>
            <a:r>
              <a:rPr lang="en-US" altLang="zh-TW" sz="2000" dirty="0" smtClean="0"/>
              <a:t>GAN</a:t>
            </a:r>
            <a:r>
              <a:rPr lang="zh-TW" altLang="en-US" sz="2000" dirty="0" smtClean="0"/>
              <a:t>利用他的鑑別器和生成器對抗的特點更有效的去除雨水，保留更逼真的圖片。</a:t>
            </a:r>
            <a:endParaRPr lang="en-US" altLang="zh-TW" sz="2000" dirty="0" smtClean="0"/>
          </a:p>
          <a:p>
            <a:r>
              <a:rPr lang="zh-TW" altLang="en-US" sz="2000" dirty="0" smtClean="0"/>
              <a:t>結合多尺度加權</a:t>
            </a:r>
            <a:r>
              <a:rPr lang="en-US" altLang="zh-TW" sz="2000" dirty="0" smtClean="0"/>
              <a:t>Model</a:t>
            </a:r>
            <a:r>
              <a:rPr lang="zh-TW" altLang="en-US" sz="2000" dirty="0" smtClean="0"/>
              <a:t>跟</a:t>
            </a:r>
            <a:r>
              <a:rPr lang="en-US" altLang="zh-TW" sz="2000" dirty="0" smtClean="0"/>
              <a:t>GAN</a:t>
            </a:r>
            <a:r>
              <a:rPr lang="zh-TW" altLang="en-US" sz="2000" dirty="0" smtClean="0"/>
              <a:t>結合為新的</a:t>
            </a:r>
            <a:r>
              <a:rPr lang="en-US" altLang="zh-TW" sz="2000" dirty="0" smtClean="0"/>
              <a:t>GAN=&gt;MWA-</a:t>
            </a:r>
            <a:r>
              <a:rPr lang="en-US" altLang="zh-TW" sz="2000" dirty="0" err="1" smtClean="0"/>
              <a:t>GANet</a:t>
            </a:r>
            <a:r>
              <a:rPr lang="en-US" altLang="zh-TW" sz="2000" dirty="0" smtClean="0"/>
              <a:t>(</a:t>
            </a:r>
            <a:r>
              <a:rPr lang="zh-TW" altLang="en-US" sz="2000" dirty="0"/>
              <a:t>多尺度加權融合注意力生成對抗網絡</a:t>
            </a:r>
            <a:r>
              <a:rPr lang="en-US" altLang="zh-TW" sz="2000" dirty="0" smtClean="0"/>
              <a:t>)</a:t>
            </a:r>
            <a:endParaRPr lang="en-US" altLang="zh-TW" sz="2000" dirty="0" smtClean="0"/>
          </a:p>
          <a:p>
            <a:endParaRPr lang="en-US" altLang="zh-TW" sz="2000" dirty="0" smtClean="0"/>
          </a:p>
        </p:txBody>
      </p:sp>
    </p:spTree>
    <p:extLst>
      <p:ext uri="{BB962C8B-B14F-4D97-AF65-F5344CB8AC3E}">
        <p14:creationId xmlns:p14="http://schemas.microsoft.com/office/powerpoint/2010/main" val="1751938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normAutofit/>
          </a:bodyPr>
          <a:lstStyle/>
          <a:p>
            <a:r>
              <a:rPr lang="zh-TW" altLang="en-US" sz="2000" dirty="0" smtClean="0"/>
              <a:t>生成器</a:t>
            </a:r>
            <a:r>
              <a:rPr lang="en-US" altLang="zh-TW" sz="2000" dirty="0" smtClean="0"/>
              <a:t>=&gt;</a:t>
            </a:r>
            <a:r>
              <a:rPr lang="zh-TW" altLang="en-US" sz="2000" dirty="0" smtClean="0"/>
              <a:t>將含有雨水的圖片生成出沒有雨水的圖片</a:t>
            </a:r>
            <a:endParaRPr lang="en-US" altLang="zh-TW" sz="2000" dirty="0" smtClean="0"/>
          </a:p>
          <a:p>
            <a:r>
              <a:rPr lang="zh-TW" altLang="en-US" sz="2000" dirty="0"/>
              <a:t>鑑別</a:t>
            </a:r>
            <a:r>
              <a:rPr lang="zh-TW" altLang="en-US" sz="2000" dirty="0" smtClean="0"/>
              <a:t>器</a:t>
            </a:r>
            <a:r>
              <a:rPr lang="en-US" altLang="zh-TW" sz="2000" dirty="0" smtClean="0"/>
              <a:t>=&gt;</a:t>
            </a:r>
            <a:r>
              <a:rPr lang="zh-TW" altLang="en-US" sz="2000" dirty="0" smtClean="0"/>
              <a:t>使用鑑別器判斷圖片與真實圖片的距離</a:t>
            </a:r>
            <a:endParaRPr lang="en-US" altLang="zh-TW" sz="2000" dirty="0" smtClean="0"/>
          </a:p>
          <a:p>
            <a:endParaRPr lang="en-US" altLang="zh-TW" sz="2000" dirty="0"/>
          </a:p>
          <a:p>
            <a:r>
              <a:rPr lang="zh-TW" altLang="en-US" sz="2000" dirty="0" smtClean="0"/>
              <a:t>生成器</a:t>
            </a:r>
            <a:r>
              <a:rPr lang="zh-TW" altLang="en-US" sz="2000" dirty="0" smtClean="0"/>
              <a:t>包含</a:t>
            </a:r>
            <a:r>
              <a:rPr lang="en-US" altLang="zh-TW" sz="2000" dirty="0" smtClean="0"/>
              <a:t>:</a:t>
            </a:r>
            <a:r>
              <a:rPr lang="zh-TW" altLang="en-US" sz="2000" dirty="0" smtClean="0"/>
              <a:t>多尺度加權</a:t>
            </a:r>
            <a:r>
              <a:rPr lang="en-US" altLang="zh-TW" sz="2000" dirty="0" smtClean="0"/>
              <a:t>model</a:t>
            </a:r>
            <a:r>
              <a:rPr lang="zh-TW" altLang="en-US" sz="2000" dirty="0" smtClean="0"/>
              <a:t>、改進空間</a:t>
            </a:r>
            <a:r>
              <a:rPr lang="en-US" altLang="zh-TW" sz="2000" dirty="0" smtClean="0"/>
              <a:t>Model</a:t>
            </a:r>
            <a:r>
              <a:rPr lang="zh-TW" altLang="en-US" sz="2000" dirty="0" smtClean="0"/>
              <a:t>、上下文自編碼器</a:t>
            </a:r>
            <a:endParaRPr lang="en-US" altLang="zh-TW" sz="2000" dirty="0" smtClean="0"/>
          </a:p>
          <a:p>
            <a:r>
              <a:rPr lang="zh-TW" altLang="en-US" sz="2000" dirty="0"/>
              <a:t>鑑別器包含</a:t>
            </a:r>
            <a:r>
              <a:rPr lang="en-US" altLang="zh-TW" sz="2000" dirty="0" smtClean="0"/>
              <a:t>:</a:t>
            </a:r>
            <a:r>
              <a:rPr lang="zh-TW" altLang="en-US" sz="2000" dirty="0"/>
              <a:t>卷</a:t>
            </a:r>
            <a:r>
              <a:rPr lang="zh-TW" altLang="en-US" sz="2000" dirty="0" smtClean="0"/>
              <a:t>積、</a:t>
            </a:r>
            <a:r>
              <a:rPr lang="en-US" altLang="zh-TW" sz="2000" dirty="0" smtClean="0"/>
              <a:t>batch-normalization</a:t>
            </a:r>
            <a:r>
              <a:rPr lang="zh-TW" altLang="en-US" sz="2000" dirty="0" smtClean="0"/>
              <a:t>、</a:t>
            </a:r>
            <a:r>
              <a:rPr lang="en-US" altLang="zh-TW" sz="2000" dirty="0" err="1" smtClean="0"/>
              <a:t>ReLu</a:t>
            </a:r>
            <a:r>
              <a:rPr lang="zh-TW" altLang="en-US" sz="2000" dirty="0" smtClean="0"/>
              <a:t>層</a:t>
            </a:r>
            <a:endParaRPr lang="en-US" altLang="zh-TW" sz="2000" dirty="0" smtClean="0"/>
          </a:p>
          <a:p>
            <a:endParaRPr lang="en-US" altLang="zh-TW" sz="2000" dirty="0"/>
          </a:p>
          <a:p>
            <a:r>
              <a:rPr lang="zh-TW" altLang="en-US" sz="2000" dirty="0" smtClean="0"/>
              <a:t>提出新的</a:t>
            </a:r>
            <a:r>
              <a:rPr lang="en-US" altLang="zh-TW" sz="2000" dirty="0" smtClean="0"/>
              <a:t>GAN:MWA-</a:t>
            </a:r>
            <a:r>
              <a:rPr lang="en-US" altLang="zh-TW" sz="2000" dirty="0" err="1" smtClean="0"/>
              <a:t>GANet</a:t>
            </a:r>
            <a:endParaRPr lang="en-US" altLang="zh-TW" sz="2000" dirty="0"/>
          </a:p>
        </p:txBody>
      </p:sp>
    </p:spTree>
    <p:extLst>
      <p:ext uri="{BB962C8B-B14F-4D97-AF65-F5344CB8AC3E}">
        <p14:creationId xmlns:p14="http://schemas.microsoft.com/office/powerpoint/2010/main" val="3809575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normAutofit/>
          </a:bodyPr>
          <a:lstStyle/>
          <a:p>
            <a:r>
              <a:rPr lang="zh-TW" altLang="en-US" sz="2000" dirty="0" smtClean="0"/>
              <a:t>生成器</a:t>
            </a:r>
            <a:r>
              <a:rPr lang="en-US" altLang="zh-TW" sz="2000" dirty="0" smtClean="0"/>
              <a:t>:</a:t>
            </a:r>
          </a:p>
          <a:p>
            <a:pPr marL="457200" lvl="1" indent="0">
              <a:buNone/>
            </a:pPr>
            <a:r>
              <a:rPr lang="zh-TW" altLang="en-US" sz="1600" dirty="0"/>
              <a:t>多尺度</a:t>
            </a:r>
            <a:r>
              <a:rPr lang="zh-TW" altLang="en-US" sz="1600" dirty="0" smtClean="0"/>
              <a:t>加權</a:t>
            </a:r>
            <a:r>
              <a:rPr lang="en-US" altLang="zh-TW" sz="1600" dirty="0" smtClean="0"/>
              <a:t>Module:</a:t>
            </a:r>
            <a:r>
              <a:rPr lang="zh-TW" altLang="en-US" sz="1600" dirty="0"/>
              <a:t>抓取多</a:t>
            </a:r>
            <a:r>
              <a:rPr lang="zh-TW" altLang="en-US" sz="1600" dirty="0" smtClean="0"/>
              <a:t>尺度的雨痕</a:t>
            </a:r>
            <a:endParaRPr lang="en-US" altLang="zh-TW" sz="1600" dirty="0" smtClean="0"/>
          </a:p>
          <a:p>
            <a:pPr marL="457200" lvl="1" indent="0">
              <a:buNone/>
            </a:pPr>
            <a:r>
              <a:rPr lang="en-US" altLang="zh-TW" sz="1600" dirty="0" smtClean="0"/>
              <a:t>attentive module(</a:t>
            </a:r>
            <a:r>
              <a:rPr lang="zh-TW" altLang="en-US" sz="1600" dirty="0" smtClean="0"/>
              <a:t>空間注意力模塊</a:t>
            </a:r>
            <a:r>
              <a:rPr lang="en-US" altLang="zh-TW" sz="1600" dirty="0" smtClean="0"/>
              <a:t>):</a:t>
            </a:r>
            <a:r>
              <a:rPr lang="zh-TW" altLang="en-US" sz="1600" dirty="0" smtClean="0"/>
              <a:t>準確</a:t>
            </a:r>
            <a:r>
              <a:rPr lang="zh-TW" altLang="en-US" sz="1600" dirty="0"/>
              <a:t>定位雨條紋的位置</a:t>
            </a:r>
            <a:endParaRPr lang="en-US" altLang="zh-TW" sz="1600" dirty="0" smtClean="0"/>
          </a:p>
          <a:p>
            <a:pPr marL="457200" lvl="1" indent="0">
              <a:buNone/>
            </a:pPr>
            <a:r>
              <a:rPr lang="zh-TW" altLang="en-US" sz="1600" dirty="0"/>
              <a:t>上下自</a:t>
            </a:r>
            <a:r>
              <a:rPr lang="zh-TW" altLang="en-US" sz="1600" dirty="0" smtClean="0"/>
              <a:t>編碼器</a:t>
            </a:r>
            <a:r>
              <a:rPr lang="en-US" altLang="zh-TW" sz="1600" dirty="0" smtClean="0"/>
              <a:t>:</a:t>
            </a:r>
            <a:r>
              <a:rPr lang="zh-TW" altLang="en-US" sz="1600" dirty="0" smtClean="0"/>
              <a:t>進行</a:t>
            </a:r>
            <a:r>
              <a:rPr lang="zh-TW" altLang="en-US" sz="1600" dirty="0"/>
              <a:t>去雨操作</a:t>
            </a:r>
            <a:endParaRPr lang="en-US" altLang="zh-TW" sz="1600" dirty="0" smtClean="0"/>
          </a:p>
        </p:txBody>
      </p:sp>
    </p:spTree>
    <p:extLst>
      <p:ext uri="{BB962C8B-B14F-4D97-AF65-F5344CB8AC3E}">
        <p14:creationId xmlns:p14="http://schemas.microsoft.com/office/powerpoint/2010/main" val="793250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normAutofit/>
          </a:bodyPr>
          <a:lstStyle/>
          <a:p>
            <a:r>
              <a:rPr lang="zh-TW" altLang="en-US" sz="2000" dirty="0"/>
              <a:t>多尺度加權</a:t>
            </a:r>
            <a:r>
              <a:rPr lang="en-US" altLang="zh-TW" sz="2000" dirty="0" smtClean="0"/>
              <a:t>Module</a:t>
            </a:r>
            <a:r>
              <a:rPr lang="zh-TW" altLang="en-US" sz="2000" dirty="0" smtClean="0"/>
              <a:t>的使用</a:t>
            </a:r>
            <a:r>
              <a:rPr lang="en-US" altLang="zh-TW" sz="2000" dirty="0" smtClean="0"/>
              <a:t>:</a:t>
            </a:r>
          </a:p>
          <a:p>
            <a:pPr marL="457200" lvl="1" indent="0">
              <a:buNone/>
            </a:pPr>
            <a:r>
              <a:rPr lang="zh-TW" altLang="en-US" sz="1800" dirty="0" smtClean="0"/>
              <a:t>一般再提取圖片特徵用卷積層跟池化層，卷積用來提取特徵，池化用來特徵融合，可是這樣感受野會不夠大，要增加感受野第一個是對圖片下採樣，但怕圖片過小會抓不到小特徵，或是增加卷積次數增加感受野，但增加卷積次數會增加網路的計算量，增加網路負擔，因此增加感受野的方法使用擴張卷積，他能夠不增加參數及不損失分圖片分辨率來增加感受野，但擴張卷會有間隔，有間隔會產生網格偽影，為解決此問題而使用三路擴張卷積，三條路徑使用三個不同的擴張卷積，最後融合解決網格偽影的問題，然後三個擴張卷積分別使用</a:t>
            </a:r>
            <a:r>
              <a:rPr lang="en-US" altLang="zh-TW" sz="1800" dirty="0" smtClean="0"/>
              <a:t>1</a:t>
            </a:r>
            <a:r>
              <a:rPr lang="zh-TW" altLang="en-US" sz="1800" dirty="0" smtClean="0"/>
              <a:t>、</a:t>
            </a:r>
            <a:r>
              <a:rPr lang="en-US" altLang="zh-TW" sz="1800" dirty="0" smtClean="0"/>
              <a:t>2</a:t>
            </a:r>
            <a:r>
              <a:rPr lang="zh-TW" altLang="en-US" sz="1800" dirty="0" smtClean="0"/>
              <a:t>、</a:t>
            </a:r>
            <a:r>
              <a:rPr lang="en-US" altLang="zh-TW" sz="1800" dirty="0" smtClean="0"/>
              <a:t>3</a:t>
            </a:r>
            <a:r>
              <a:rPr lang="zh-TW" altLang="en-US" sz="1800" dirty="0" smtClean="0"/>
              <a:t>的擴張因子，達到多尺寸特徵的抓取，</a:t>
            </a:r>
            <a:r>
              <a:rPr lang="zh-TW" altLang="en-US" sz="1800" dirty="0"/>
              <a:t>一方面解決了網格偽影問題，另一方面可以使最終的特徵圖包含不同尺度</a:t>
            </a:r>
            <a:r>
              <a:rPr lang="zh-TW" altLang="en-US" sz="1800" dirty="0" smtClean="0"/>
              <a:t>的</a:t>
            </a:r>
            <a:r>
              <a:rPr lang="zh-TW" altLang="en-US" sz="1800" dirty="0"/>
              <a:t>訊息</a:t>
            </a:r>
            <a:r>
              <a:rPr lang="zh-TW" altLang="en-US" sz="1800" dirty="0" smtClean="0"/>
              <a:t>，</a:t>
            </a:r>
            <a:r>
              <a:rPr lang="zh-TW" altLang="en-US" sz="1800" dirty="0"/>
              <a:t>使網絡能夠提取更豐富的雨線</a:t>
            </a:r>
            <a:r>
              <a:rPr lang="zh-TW" altLang="en-US" sz="1800" dirty="0" smtClean="0"/>
              <a:t>特徵</a:t>
            </a:r>
            <a:r>
              <a:rPr lang="en-US" altLang="zh-TW" sz="1800" dirty="0" smtClean="0"/>
              <a:t>(</a:t>
            </a:r>
            <a:r>
              <a:rPr lang="zh-TW" altLang="en-US" sz="1800" dirty="0" smtClean="0"/>
              <a:t>最後感受野為</a:t>
            </a:r>
            <a:r>
              <a:rPr lang="en-US" altLang="zh-TW" sz="1800" dirty="0" smtClean="0"/>
              <a:t>70</a:t>
            </a:r>
            <a:r>
              <a:rPr lang="zh-TW" altLang="en-US" sz="1800" dirty="0" smtClean="0"/>
              <a:t>*</a:t>
            </a:r>
            <a:r>
              <a:rPr lang="en-US" altLang="zh-TW" sz="1800" dirty="0" smtClean="0"/>
              <a:t>70)</a:t>
            </a:r>
            <a:r>
              <a:rPr lang="zh-TW" altLang="en-US" sz="1800" dirty="0" smtClean="0"/>
              <a:t>。</a:t>
            </a:r>
            <a:endParaRPr lang="en-US" altLang="zh-TW" sz="1800" dirty="0"/>
          </a:p>
          <a:p>
            <a:r>
              <a:rPr lang="zh-TW" altLang="en-US" sz="2000" dirty="0"/>
              <a:t>空間注意力</a:t>
            </a:r>
            <a:r>
              <a:rPr lang="en-US" altLang="zh-TW" sz="2000" dirty="0"/>
              <a:t>Module:</a:t>
            </a:r>
          </a:p>
          <a:p>
            <a:pPr marL="457200" lvl="1" indent="0">
              <a:buNone/>
            </a:pPr>
            <a:r>
              <a:rPr lang="zh-TW" altLang="en-US" sz="1800" dirty="0"/>
              <a:t>利用</a:t>
            </a:r>
            <a:r>
              <a:rPr lang="en-US" altLang="zh-TW" sz="1800" dirty="0"/>
              <a:t>RNN</a:t>
            </a:r>
            <a:r>
              <a:rPr lang="zh-TW" altLang="en-US" sz="1800" dirty="0"/>
              <a:t>的提取上下文的特徵，忽略不相關的資訊，更準確抓到雨條痕的位置</a:t>
            </a:r>
            <a:endParaRPr lang="en-US" altLang="zh-TW" sz="1800" dirty="0"/>
          </a:p>
          <a:p>
            <a:r>
              <a:rPr lang="zh-TW" altLang="en-US" sz="2000" dirty="0" smtClean="0"/>
              <a:t>上下文自動編碼</a:t>
            </a:r>
            <a:r>
              <a:rPr lang="en-US" altLang="zh-TW" sz="2000" dirty="0" smtClean="0"/>
              <a:t>:</a:t>
            </a:r>
          </a:p>
          <a:p>
            <a:pPr marL="457200" lvl="1" indent="0">
              <a:buNone/>
            </a:pPr>
            <a:r>
              <a:rPr lang="zh-TW" altLang="en-US" sz="1800" dirty="0" smtClean="0"/>
              <a:t>由前兩個方式，先抓取不同雨的特徵，在準確抓取雨的位置，能正確的抓取位置去除雨水，生成沒有雨水的照片。</a:t>
            </a:r>
            <a:endParaRPr lang="en-US" altLang="zh-TW" dirty="0" smtClean="0"/>
          </a:p>
        </p:txBody>
      </p:sp>
    </p:spTree>
    <p:extLst>
      <p:ext uri="{BB962C8B-B14F-4D97-AF65-F5344CB8AC3E}">
        <p14:creationId xmlns:p14="http://schemas.microsoft.com/office/powerpoint/2010/main" val="2300045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normAutofit/>
          </a:bodyPr>
          <a:lstStyle/>
          <a:p>
            <a:r>
              <a:rPr lang="zh-TW" altLang="en-US" sz="2000" dirty="0" smtClean="0"/>
              <a:t>參考前人的數據集</a:t>
            </a:r>
            <a:endParaRPr lang="en-US" altLang="zh-TW" sz="2000" dirty="0" smtClean="0"/>
          </a:p>
          <a:p>
            <a:r>
              <a:rPr lang="zh-TW" altLang="en-US" sz="2000" dirty="0"/>
              <a:t>訓練集</a:t>
            </a:r>
            <a:r>
              <a:rPr lang="en-US" altLang="zh-TW" sz="2000" dirty="0" smtClean="0"/>
              <a:t>:</a:t>
            </a:r>
            <a:r>
              <a:rPr lang="en-US" altLang="zh-TW" sz="2000" dirty="0" smtClean="0"/>
              <a:t>12000</a:t>
            </a:r>
            <a:r>
              <a:rPr lang="zh-TW" altLang="en-US" sz="2000" dirty="0" smtClean="0"/>
              <a:t>張下雨圖片，並將雨條紋密度分為輕、中、重，每種密度都有</a:t>
            </a:r>
            <a:r>
              <a:rPr lang="en-US" altLang="zh-TW" sz="2000" dirty="0" smtClean="0"/>
              <a:t>4000</a:t>
            </a:r>
            <a:r>
              <a:rPr lang="zh-TW" altLang="en-US" sz="2000" dirty="0" smtClean="0"/>
              <a:t>張圖片</a:t>
            </a:r>
            <a:endParaRPr lang="en-US" altLang="zh-TW" sz="2000" dirty="0" smtClean="0"/>
          </a:p>
          <a:p>
            <a:r>
              <a:rPr lang="zh-TW" altLang="en-US" sz="2000" dirty="0"/>
              <a:t>測試</a:t>
            </a:r>
            <a:r>
              <a:rPr lang="zh-TW" altLang="en-US" sz="2000" dirty="0" smtClean="0"/>
              <a:t>集</a:t>
            </a:r>
            <a:r>
              <a:rPr lang="en-US" altLang="zh-TW" sz="2000" dirty="0" smtClean="0"/>
              <a:t>:1200</a:t>
            </a:r>
            <a:r>
              <a:rPr lang="zh-TW" altLang="en-US" sz="2000" dirty="0" smtClean="0"/>
              <a:t>張不同雨條紋密度及方向的圖片</a:t>
            </a:r>
            <a:endParaRPr lang="en-US" altLang="zh-TW" sz="2000" dirty="0" smtClean="0"/>
          </a:p>
          <a:p>
            <a:endParaRPr lang="en-US" altLang="zh-TW" sz="2000" dirty="0"/>
          </a:p>
          <a:p>
            <a:pPr marL="0" indent="0">
              <a:buNone/>
            </a:pPr>
            <a:r>
              <a:rPr lang="zh-TW" altLang="en-US" sz="2000" dirty="0"/>
              <a:t>此研究</a:t>
            </a:r>
            <a:r>
              <a:rPr lang="zh-TW" altLang="en-US" sz="2000" dirty="0" smtClean="0"/>
              <a:t>的訓練資料</a:t>
            </a:r>
            <a:r>
              <a:rPr lang="en-US" altLang="zh-TW" sz="2000" dirty="0" smtClean="0"/>
              <a:t>:</a:t>
            </a:r>
          </a:p>
          <a:p>
            <a:pPr marL="0" indent="0">
              <a:buNone/>
            </a:pPr>
            <a:r>
              <a:rPr lang="en-US" altLang="zh-TW" sz="2000" dirty="0" smtClean="0"/>
              <a:t>4000</a:t>
            </a:r>
            <a:r>
              <a:rPr lang="zh-TW" altLang="en-US" sz="2000" dirty="0" smtClean="0"/>
              <a:t>張中等密度的雨水</a:t>
            </a:r>
            <a:endParaRPr lang="en-US" altLang="zh-TW" sz="2000" dirty="0" smtClean="0"/>
          </a:p>
          <a:p>
            <a:endParaRPr lang="en-US" altLang="zh-TW" sz="2000" dirty="0" smtClean="0"/>
          </a:p>
        </p:txBody>
      </p:sp>
    </p:spTree>
    <p:extLst>
      <p:ext uri="{BB962C8B-B14F-4D97-AF65-F5344CB8AC3E}">
        <p14:creationId xmlns:p14="http://schemas.microsoft.com/office/powerpoint/2010/main" val="1177163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280" y="1389888"/>
            <a:ext cx="9111346" cy="4741355"/>
          </a:xfrm>
        </p:spPr>
      </p:pic>
    </p:spTree>
    <p:extLst>
      <p:ext uri="{BB962C8B-B14F-4D97-AF65-F5344CB8AC3E}">
        <p14:creationId xmlns:p14="http://schemas.microsoft.com/office/powerpoint/2010/main" val="359819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論文一</a:t>
            </a:r>
            <a:endParaRPr lang="zh-TW" altLang="en-US" dirty="0"/>
          </a:p>
        </p:txBody>
      </p:sp>
      <p:sp>
        <p:nvSpPr>
          <p:cNvPr id="3" name="內容版面配置區 2"/>
          <p:cNvSpPr>
            <a:spLocks noGrp="1"/>
          </p:cNvSpPr>
          <p:nvPr>
            <p:ph idx="1"/>
          </p:nvPr>
        </p:nvSpPr>
        <p:spPr>
          <a:xfrm>
            <a:off x="838200" y="1825625"/>
            <a:ext cx="10515600" cy="1722247"/>
          </a:xfrm>
        </p:spPr>
        <p:txBody>
          <a:bodyPr/>
          <a:lstStyle/>
          <a:p>
            <a:r>
              <a:rPr lang="zh-TW" altLang="en-US" dirty="0" smtClean="0"/>
              <a:t>文獻一</a:t>
            </a:r>
            <a:r>
              <a:rPr lang="en-US" altLang="zh-TW" dirty="0" smtClean="0"/>
              <a:t>:Stochastic Detection of Interior Design Styles Using a Deep-Learning Model for Reference Images</a:t>
            </a:r>
          </a:p>
          <a:p>
            <a:r>
              <a:rPr lang="en-US" altLang="zh-TW" dirty="0" smtClean="0"/>
              <a:t>(</a:t>
            </a:r>
            <a:r>
              <a:rPr lang="zh-TW" altLang="en-US" dirty="0" smtClean="0"/>
              <a:t>使用深度學習模型對參考圖像進行室內設計風格的隨機檢測</a:t>
            </a:r>
            <a:r>
              <a:rPr lang="en-US" altLang="zh-TW" dirty="0" smtClean="0"/>
              <a:t>)</a:t>
            </a:r>
            <a:endParaRPr lang="zh-TW" altLang="en-US" dirty="0"/>
          </a:p>
        </p:txBody>
      </p:sp>
      <p:sp>
        <p:nvSpPr>
          <p:cNvPr id="4" name="內容版面配置區 2"/>
          <p:cNvSpPr txBox="1">
            <a:spLocks/>
          </p:cNvSpPr>
          <p:nvPr/>
        </p:nvSpPr>
        <p:spPr>
          <a:xfrm>
            <a:off x="1008888" y="3815969"/>
            <a:ext cx="10515600" cy="1722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smtClean="0"/>
              <a:t>作者</a:t>
            </a:r>
            <a:r>
              <a:rPr lang="en-US" altLang="zh-TW" dirty="0" smtClean="0"/>
              <a:t>:</a:t>
            </a:r>
            <a:r>
              <a:rPr lang="en-US" altLang="zh-TW" dirty="0" err="1" smtClean="0"/>
              <a:t>Jinsung</a:t>
            </a:r>
            <a:r>
              <a:rPr lang="en-US" altLang="zh-TW" dirty="0" smtClean="0"/>
              <a:t> Kim</a:t>
            </a:r>
            <a:r>
              <a:rPr lang="zh-TW" altLang="en-US" dirty="0" smtClean="0"/>
              <a:t> </a:t>
            </a:r>
            <a:r>
              <a:rPr lang="en-US" altLang="zh-TW" dirty="0" smtClean="0"/>
              <a:t>and </a:t>
            </a:r>
            <a:r>
              <a:rPr lang="en-US" altLang="zh-TW" dirty="0" err="1" smtClean="0"/>
              <a:t>Jin</a:t>
            </a:r>
            <a:r>
              <a:rPr lang="en-US" altLang="zh-TW" dirty="0" smtClean="0"/>
              <a:t>-Kook Lee(2020)</a:t>
            </a:r>
          </a:p>
          <a:p>
            <a:r>
              <a:rPr lang="zh-TW" altLang="en-US" dirty="0"/>
              <a:t>出處</a:t>
            </a:r>
            <a:r>
              <a:rPr lang="en-US" altLang="zh-TW" dirty="0" smtClean="0"/>
              <a:t>:</a:t>
            </a:r>
            <a:r>
              <a:rPr lang="zh-TW" altLang="en-US" dirty="0"/>
              <a:t>延世大學室內建築與建築環境</a:t>
            </a:r>
            <a:r>
              <a:rPr lang="zh-TW" altLang="en-US" dirty="0" smtClean="0"/>
              <a:t>系</a:t>
            </a:r>
            <a:endParaRPr lang="en-US" altLang="zh-TW" dirty="0"/>
          </a:p>
        </p:txBody>
      </p:sp>
      <p:sp>
        <p:nvSpPr>
          <p:cNvPr id="5" name="矩形 4"/>
          <p:cNvSpPr/>
          <p:nvPr/>
        </p:nvSpPr>
        <p:spPr>
          <a:xfrm>
            <a:off x="5453035" y="3244334"/>
            <a:ext cx="1285929" cy="369332"/>
          </a:xfrm>
          <a:prstGeom prst="rect">
            <a:avLst/>
          </a:prstGeom>
        </p:spPr>
        <p:txBody>
          <a:bodyPr wrap="none">
            <a:spAutoFit/>
          </a:bodyPr>
          <a:lstStyle/>
          <a:p>
            <a:r>
              <a:rPr lang="zh-TW" altLang="en-US" dirty="0" smtClean="0"/>
              <a:t>Jinsung Kim</a:t>
            </a:r>
            <a:endParaRPr lang="zh-TW" altLang="en-US" dirty="0"/>
          </a:p>
        </p:txBody>
      </p:sp>
    </p:spTree>
    <p:extLst>
      <p:ext uri="{BB962C8B-B14F-4D97-AF65-F5344CB8AC3E}">
        <p14:creationId xmlns:p14="http://schemas.microsoft.com/office/powerpoint/2010/main" val="2552514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7056" y="456424"/>
            <a:ext cx="7651795" cy="6168595"/>
          </a:xfrm>
        </p:spPr>
      </p:pic>
      <p:sp>
        <p:nvSpPr>
          <p:cNvPr id="6" name="內容版面配置區 2"/>
          <p:cNvSpPr txBox="1">
            <a:spLocks/>
          </p:cNvSpPr>
          <p:nvPr/>
        </p:nvSpPr>
        <p:spPr>
          <a:xfrm>
            <a:off x="298704" y="1194689"/>
            <a:ext cx="35783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sz="2000" dirty="0" smtClean="0"/>
          </a:p>
        </p:txBody>
      </p:sp>
      <p:sp>
        <p:nvSpPr>
          <p:cNvPr id="7" name="內容版面配置區 2"/>
          <p:cNvSpPr txBox="1">
            <a:spLocks/>
          </p:cNvSpPr>
          <p:nvPr/>
        </p:nvSpPr>
        <p:spPr>
          <a:xfrm>
            <a:off x="705612" y="1267841"/>
            <a:ext cx="2764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000" dirty="0" smtClean="0"/>
              <a:t>(a):</a:t>
            </a:r>
            <a:r>
              <a:rPr lang="zh-TW" altLang="en-US" sz="2000" dirty="0" smtClean="0"/>
              <a:t>真實下雨圖片</a:t>
            </a:r>
            <a:endParaRPr lang="en-US" altLang="zh-TW" sz="2000" dirty="0"/>
          </a:p>
          <a:p>
            <a:r>
              <a:rPr lang="en-US" altLang="zh-TW" sz="2000" dirty="0" smtClean="0"/>
              <a:t>(b):</a:t>
            </a:r>
            <a:r>
              <a:rPr lang="zh-TW" altLang="en-US" sz="2000" dirty="0" smtClean="0"/>
              <a:t>真實沒下雨圖片</a:t>
            </a:r>
            <a:endParaRPr lang="en-US" altLang="zh-TW" sz="2000" dirty="0" smtClean="0"/>
          </a:p>
          <a:p>
            <a:r>
              <a:rPr lang="en-US" altLang="zh-TW" sz="2000" dirty="0" smtClean="0"/>
              <a:t>(c):</a:t>
            </a:r>
            <a:r>
              <a:rPr lang="zh-TW" altLang="en-US" sz="2000" dirty="0" smtClean="0"/>
              <a:t>使用純</a:t>
            </a:r>
            <a:r>
              <a:rPr lang="en-US" altLang="zh-TW" sz="2000" dirty="0" smtClean="0"/>
              <a:t>GAN</a:t>
            </a:r>
            <a:r>
              <a:rPr lang="zh-TW" altLang="en-US" sz="2000" dirty="0"/>
              <a:t>除</a:t>
            </a:r>
            <a:r>
              <a:rPr lang="zh-TW" altLang="en-US" sz="2000" dirty="0" smtClean="0"/>
              <a:t>雨的效果</a:t>
            </a:r>
            <a:endParaRPr lang="en-US" altLang="zh-TW" sz="2000" dirty="0" smtClean="0"/>
          </a:p>
          <a:p>
            <a:r>
              <a:rPr lang="en-US" altLang="zh-TW" sz="2000" dirty="0" smtClean="0"/>
              <a:t>(d):GAN+</a:t>
            </a:r>
            <a:r>
              <a:rPr lang="zh-TW" altLang="en-US" sz="2000" dirty="0" smtClean="0"/>
              <a:t>空間注意力</a:t>
            </a:r>
            <a:r>
              <a:rPr lang="en-US" altLang="zh-TW" sz="2000" dirty="0" smtClean="0"/>
              <a:t>Module</a:t>
            </a:r>
          </a:p>
          <a:p>
            <a:r>
              <a:rPr lang="en-US" altLang="zh-TW" sz="2000" dirty="0" smtClean="0"/>
              <a:t>(e):GAN+</a:t>
            </a:r>
            <a:r>
              <a:rPr lang="zh-TW" altLang="en-US" sz="2000" dirty="0"/>
              <a:t>多尺度加權</a:t>
            </a:r>
            <a:r>
              <a:rPr lang="en-US" altLang="zh-TW" sz="2000" dirty="0" smtClean="0"/>
              <a:t>Module</a:t>
            </a:r>
          </a:p>
          <a:p>
            <a:r>
              <a:rPr lang="en-US" altLang="zh-TW" sz="2000" dirty="0" smtClean="0"/>
              <a:t>(f):MWA-</a:t>
            </a:r>
            <a:r>
              <a:rPr lang="en-US" altLang="zh-TW" sz="2000" dirty="0" err="1" smtClean="0"/>
              <a:t>GANet</a:t>
            </a:r>
            <a:endParaRPr lang="en-US" altLang="zh-TW" sz="2000" dirty="0" smtClean="0"/>
          </a:p>
          <a:p>
            <a:endParaRPr lang="en-US" altLang="zh-TW" sz="2000" dirty="0" smtClean="0"/>
          </a:p>
        </p:txBody>
      </p:sp>
    </p:spTree>
    <p:extLst>
      <p:ext uri="{BB962C8B-B14F-4D97-AF65-F5344CB8AC3E}">
        <p14:creationId xmlns:p14="http://schemas.microsoft.com/office/powerpoint/2010/main" val="1616974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176" y="1405188"/>
            <a:ext cx="8902181" cy="4771775"/>
          </a:xfrm>
        </p:spPr>
      </p:pic>
    </p:spTree>
    <p:extLst>
      <p:ext uri="{BB962C8B-B14F-4D97-AF65-F5344CB8AC3E}">
        <p14:creationId xmlns:p14="http://schemas.microsoft.com/office/powerpoint/2010/main" val="2733730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論文三</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文獻三</a:t>
            </a:r>
            <a:r>
              <a:rPr lang="en-US" altLang="zh-TW" dirty="0" smtClean="0"/>
              <a:t>:</a:t>
            </a:r>
            <a:r>
              <a:rPr lang="en-US" altLang="zh-TW" b="1" dirty="0"/>
              <a:t>An Enhanced pix2pix </a:t>
            </a:r>
            <a:r>
              <a:rPr lang="en-US" altLang="zh-TW" b="1" dirty="0" err="1"/>
              <a:t>Dehazing</a:t>
            </a:r>
            <a:r>
              <a:rPr lang="en-US" altLang="zh-TW" b="1" dirty="0"/>
              <a:t> Network with Guided Filter Layer</a:t>
            </a:r>
          </a:p>
          <a:p>
            <a:pPr marL="0" indent="0">
              <a:buNone/>
            </a:pPr>
            <a:r>
              <a:rPr lang="en-US" altLang="zh-TW" dirty="0" smtClean="0"/>
              <a:t>(</a:t>
            </a:r>
            <a:r>
              <a:rPr lang="zh-TW" altLang="en-US" b="1" dirty="0"/>
              <a:t>具有引導過濾層的增強型 </a:t>
            </a:r>
            <a:r>
              <a:rPr lang="en-US" altLang="zh-TW" b="1" dirty="0"/>
              <a:t>pix2pix </a:t>
            </a:r>
            <a:r>
              <a:rPr lang="zh-TW" altLang="en-US" b="1" dirty="0"/>
              <a:t>去霧網絡</a:t>
            </a:r>
            <a:r>
              <a:rPr lang="en-US" altLang="zh-TW" dirty="0" smtClean="0"/>
              <a:t>)</a:t>
            </a:r>
            <a:endParaRPr lang="en-US" altLang="zh-TW" dirty="0" smtClean="0"/>
          </a:p>
          <a:p>
            <a:pPr marL="0" indent="0">
              <a:buNone/>
            </a:pPr>
            <a:endParaRPr lang="en-US" altLang="zh-TW" dirty="0"/>
          </a:p>
          <a:p>
            <a:pPr marL="0" indent="0">
              <a:buNone/>
            </a:pPr>
            <a:endParaRPr lang="en-US" altLang="zh-TW" dirty="0" smtClean="0"/>
          </a:p>
          <a:p>
            <a:pPr marL="0" indent="0">
              <a:buNone/>
            </a:pPr>
            <a:r>
              <a:rPr lang="zh-TW" altLang="en-US" dirty="0" smtClean="0"/>
              <a:t>作者</a:t>
            </a:r>
            <a:r>
              <a:rPr lang="en-US" altLang="zh-TW" dirty="0" smtClean="0"/>
              <a:t>:</a:t>
            </a:r>
            <a:r>
              <a:rPr lang="en-US" altLang="zh-TW" dirty="0"/>
              <a:t> </a:t>
            </a:r>
            <a:r>
              <a:rPr lang="en-US" altLang="zh-TW" dirty="0" err="1" smtClean="0"/>
              <a:t>Qirong</a:t>
            </a:r>
            <a:r>
              <a:rPr lang="en-US" altLang="zh-TW" dirty="0" smtClean="0"/>
              <a:t> BU</a:t>
            </a:r>
            <a:r>
              <a:rPr lang="zh-TW" altLang="en-US" dirty="0" smtClean="0"/>
              <a:t>、</a:t>
            </a:r>
            <a:r>
              <a:rPr lang="en-US" altLang="zh-TW" dirty="0" err="1" smtClean="0"/>
              <a:t>Jie</a:t>
            </a:r>
            <a:r>
              <a:rPr lang="en-US" altLang="zh-TW" dirty="0" smtClean="0"/>
              <a:t> Luo</a:t>
            </a:r>
            <a:r>
              <a:rPr lang="zh-TW" altLang="en-US" dirty="0" smtClean="0"/>
              <a:t>、</a:t>
            </a:r>
            <a:r>
              <a:rPr lang="en-US" altLang="zh-TW" dirty="0" err="1" smtClean="0"/>
              <a:t>Kuan</a:t>
            </a:r>
            <a:r>
              <a:rPr lang="en-US" altLang="zh-TW" dirty="0" smtClean="0"/>
              <a:t> Ma</a:t>
            </a:r>
            <a:r>
              <a:rPr lang="zh-TW" altLang="en-US" dirty="0" smtClean="0"/>
              <a:t>、</a:t>
            </a:r>
            <a:r>
              <a:rPr lang="en-US" altLang="zh-TW" dirty="0" err="1" smtClean="0"/>
              <a:t>Hongwei</a:t>
            </a:r>
            <a:r>
              <a:rPr lang="en-US" altLang="zh-TW" dirty="0" smtClean="0"/>
              <a:t> Feng</a:t>
            </a:r>
            <a:r>
              <a:rPr lang="zh-TW" altLang="en-US" dirty="0" smtClean="0"/>
              <a:t>、</a:t>
            </a:r>
            <a:r>
              <a:rPr lang="en-US" altLang="zh-TW" dirty="0" smtClean="0"/>
              <a:t>Jun</a:t>
            </a:r>
            <a:r>
              <a:rPr lang="zh-TW" altLang="en-US" dirty="0" smtClean="0"/>
              <a:t> </a:t>
            </a:r>
            <a:r>
              <a:rPr lang="en-US" altLang="zh-TW" dirty="0" smtClean="0"/>
              <a:t>Feng</a:t>
            </a:r>
            <a:r>
              <a:rPr lang="en-US" altLang="zh-TW" dirty="0" smtClean="0"/>
              <a:t> (</a:t>
            </a:r>
            <a:r>
              <a:rPr lang="en-US" altLang="zh-TW" dirty="0" smtClean="0"/>
              <a:t>2020)</a:t>
            </a:r>
          </a:p>
          <a:p>
            <a:pPr marL="0" indent="0">
              <a:buNone/>
            </a:pPr>
            <a:r>
              <a:rPr lang="zh-TW" altLang="en-US" dirty="0" smtClean="0"/>
              <a:t>出處</a:t>
            </a:r>
            <a:r>
              <a:rPr lang="en-US" altLang="zh-TW" dirty="0" smtClean="0"/>
              <a:t>:</a:t>
            </a:r>
            <a:r>
              <a:rPr lang="en-US" altLang="zh-TW" dirty="0"/>
              <a:t>School of Information Science and Technology, Northwest </a:t>
            </a:r>
            <a:r>
              <a:rPr lang="en-US" altLang="zh-TW" dirty="0" err="1" smtClean="0"/>
              <a:t>Univesity</a:t>
            </a:r>
            <a:endParaRPr lang="en-US" altLang="zh-TW" dirty="0" smtClean="0"/>
          </a:p>
          <a:p>
            <a:pPr marL="0" indent="0">
              <a:buNone/>
            </a:pPr>
            <a:r>
              <a:rPr lang="zh-TW" altLang="en-US" dirty="0" smtClean="0"/>
              <a:t>頁數</a:t>
            </a:r>
            <a:r>
              <a:rPr lang="en-US" altLang="zh-TW" dirty="0" smtClean="0"/>
              <a:t>:</a:t>
            </a:r>
            <a:r>
              <a:rPr lang="zh-TW" altLang="en-US" dirty="0"/>
              <a:t> </a:t>
            </a:r>
            <a:r>
              <a:rPr lang="en-US" altLang="zh-TW" dirty="0" smtClean="0"/>
              <a:t>1-15</a:t>
            </a:r>
            <a:endParaRPr lang="en-US" altLang="zh-TW" dirty="0"/>
          </a:p>
          <a:p>
            <a:pPr marL="0" indent="0">
              <a:buNone/>
            </a:pPr>
            <a:endParaRPr lang="en-US" altLang="zh-TW" dirty="0" smtClean="0"/>
          </a:p>
          <a:p>
            <a:pPr marL="0" indent="0">
              <a:buNone/>
            </a:pPr>
            <a:endParaRPr lang="zh-TW" altLang="en-US" dirty="0"/>
          </a:p>
        </p:txBody>
      </p:sp>
    </p:spTree>
    <p:extLst>
      <p:ext uri="{BB962C8B-B14F-4D97-AF65-F5344CB8AC3E}">
        <p14:creationId xmlns:p14="http://schemas.microsoft.com/office/powerpoint/2010/main" val="167097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為什麼挑選此論文</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因為爽</a:t>
            </a:r>
            <a:endParaRPr lang="zh-TW" altLang="en-US" dirty="0"/>
          </a:p>
        </p:txBody>
      </p:sp>
    </p:spTree>
    <p:extLst>
      <p:ext uri="{BB962C8B-B14F-4D97-AF65-F5344CB8AC3E}">
        <p14:creationId xmlns:p14="http://schemas.microsoft.com/office/powerpoint/2010/main" val="3188828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論文三</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研究問題</a:t>
            </a:r>
            <a:r>
              <a:rPr lang="en-US" altLang="zh-TW" dirty="0" smtClean="0"/>
              <a:t>:</a:t>
            </a:r>
          </a:p>
          <a:p>
            <a:pPr marL="0" indent="0">
              <a:buNone/>
            </a:pPr>
            <a:r>
              <a:rPr lang="zh-TW" altLang="en-US" sz="2000" dirty="0"/>
              <a:t>早期深度</a:t>
            </a:r>
            <a:r>
              <a:rPr lang="zh-TW" altLang="en-US" sz="2000" dirty="0" smtClean="0"/>
              <a:t>學習可以除霧，利用</a:t>
            </a:r>
            <a:r>
              <a:rPr lang="en-US" altLang="zh-TW" sz="2000" dirty="0" smtClean="0"/>
              <a:t>DRL</a:t>
            </a:r>
            <a:r>
              <a:rPr lang="zh-TW" altLang="en-US" sz="2000" dirty="0" smtClean="0"/>
              <a:t>將模糊圖片</a:t>
            </a:r>
            <a:r>
              <a:rPr lang="zh-TW" altLang="en-US" sz="2000" dirty="0" smtClean="0"/>
              <a:t>轉</a:t>
            </a:r>
            <a:r>
              <a:rPr lang="zh-TW" altLang="en-US" sz="2000" dirty="0"/>
              <a:t>成</a:t>
            </a:r>
            <a:r>
              <a:rPr lang="zh-TW" altLang="en-US" sz="2000" dirty="0" smtClean="0"/>
              <a:t>無</a:t>
            </a:r>
            <a:r>
              <a:rPr lang="zh-TW" altLang="en-US" sz="2000" dirty="0" smtClean="0"/>
              <a:t>霧圖片，</a:t>
            </a:r>
            <a:r>
              <a:rPr lang="en-US" altLang="zh-TW" sz="2000" dirty="0" smtClean="0"/>
              <a:t>DRL</a:t>
            </a:r>
            <a:r>
              <a:rPr lang="zh-TW" altLang="en-US" sz="2000" dirty="0" smtClean="0"/>
              <a:t>使用</a:t>
            </a:r>
            <a:r>
              <a:rPr lang="en-US" altLang="zh-TW" sz="2000" dirty="0" smtClean="0"/>
              <a:t>13</a:t>
            </a:r>
            <a:r>
              <a:rPr lang="zh-TW" altLang="en-US" sz="2000" dirty="0"/>
              <a:t>層</a:t>
            </a:r>
            <a:r>
              <a:rPr lang="en-US" altLang="zh-TW" sz="2000" dirty="0" err="1" smtClean="0"/>
              <a:t>ResNet</a:t>
            </a:r>
            <a:r>
              <a:rPr lang="zh-TW" altLang="en-US" sz="2000" dirty="0" smtClean="0"/>
              <a:t>來學習。</a:t>
            </a:r>
            <a:endParaRPr lang="en-US" altLang="zh-TW" sz="2000" dirty="0" smtClean="0"/>
          </a:p>
          <a:p>
            <a:pPr marL="0" indent="0">
              <a:buNone/>
            </a:pPr>
            <a:r>
              <a:rPr lang="zh-TW" altLang="en-US" sz="2000" dirty="0"/>
              <a:t>隨著</a:t>
            </a:r>
            <a:r>
              <a:rPr lang="en-US" altLang="zh-TW" sz="2000" dirty="0" smtClean="0"/>
              <a:t>GAN</a:t>
            </a:r>
            <a:r>
              <a:rPr lang="zh-TW" altLang="en-US" sz="2000" dirty="0" smtClean="0"/>
              <a:t>風格轉換的發展，我們可以把除霧的工作想像成把一個有霧風格的圖片轉換成一個無霧風格的圖片</a:t>
            </a:r>
            <a:endParaRPr lang="en-US" altLang="zh-TW" sz="2000" dirty="0" smtClean="0"/>
          </a:p>
          <a:p>
            <a:pPr marL="0" indent="0">
              <a:buNone/>
            </a:pPr>
            <a:r>
              <a:rPr lang="zh-TW" altLang="en-US" sz="2000" dirty="0" smtClean="0"/>
              <a:t>但除霧效果是不能用</a:t>
            </a:r>
            <a:r>
              <a:rPr lang="zh-TW" altLang="en-US" sz="2000" dirty="0"/>
              <a:t>風格</a:t>
            </a:r>
            <a:r>
              <a:rPr lang="zh-TW" altLang="en-US" sz="2000" dirty="0" smtClean="0"/>
              <a:t>轉換直接去訓練的，因為每張圖片霧的濃度會隨著照片內容的遠近而有所不同，可能我拍近的地方這邊霧比較少，遠的霧會更濃，導致霧的濃度在圖片分布不均</a:t>
            </a:r>
            <a:endParaRPr lang="en-US" altLang="zh-TW" sz="2000" dirty="0" smtClean="0"/>
          </a:p>
          <a:p>
            <a:pPr marL="0" indent="0">
              <a:buNone/>
            </a:pPr>
            <a:r>
              <a:rPr lang="zh-TW" altLang="en-US" sz="2000" dirty="0" smtClean="0"/>
              <a:t>因此此研究在網路中加入引導濾波器</a:t>
            </a:r>
            <a:r>
              <a:rPr lang="zh-TW" altLang="en-US" sz="2000" dirty="0" smtClean="0"/>
              <a:t>，以</a:t>
            </a:r>
            <a:r>
              <a:rPr lang="zh-TW" altLang="en-US" sz="2000" dirty="0"/>
              <a:t>最大限度地保留模糊圖像的邊緣和細節。這樣，</a:t>
            </a:r>
            <a:r>
              <a:rPr lang="zh-TW" altLang="en-US" sz="2000" dirty="0" smtClean="0"/>
              <a:t>過濾器</a:t>
            </a:r>
            <a:r>
              <a:rPr lang="zh-TW" altLang="en-US" sz="2000" dirty="0" smtClean="0"/>
              <a:t>能夠有效的去訓練出每一個抓出來的特徵，抑制</a:t>
            </a:r>
            <a:r>
              <a:rPr lang="zh-TW" altLang="en-US" sz="2000" dirty="0"/>
              <a:t>去霧過程產生</a:t>
            </a:r>
            <a:r>
              <a:rPr lang="zh-TW" altLang="en-US" sz="2000" dirty="0" smtClean="0"/>
              <a:t>的</a:t>
            </a:r>
            <a:r>
              <a:rPr lang="zh-TW" altLang="en-US" sz="2000" dirty="0"/>
              <a:t>圖片模糊</a:t>
            </a:r>
            <a:r>
              <a:rPr lang="zh-TW" altLang="en-US" sz="2000" dirty="0" smtClean="0"/>
              <a:t>的</a:t>
            </a:r>
            <a:r>
              <a:rPr lang="zh-TW" altLang="en-US" sz="2000" dirty="0"/>
              <a:t>副作用</a:t>
            </a:r>
            <a:r>
              <a:rPr lang="zh-TW" altLang="en-US" sz="2000" dirty="0" smtClean="0"/>
              <a:t>。</a:t>
            </a:r>
            <a:endParaRPr lang="en-US" altLang="zh-TW" sz="2000" dirty="0" smtClean="0"/>
          </a:p>
          <a:p>
            <a:pPr marL="0" indent="0">
              <a:buNone/>
            </a:pPr>
            <a:endParaRPr lang="en-US" altLang="zh-TW" sz="2000" dirty="0"/>
          </a:p>
          <a:p>
            <a:pPr marL="0" indent="0">
              <a:buNone/>
            </a:pPr>
            <a:r>
              <a:rPr lang="zh-TW" altLang="en-US" sz="2000" dirty="0" smtClean="0"/>
              <a:t>在</a:t>
            </a:r>
            <a:r>
              <a:rPr lang="zh-TW" altLang="en-US" sz="2000" dirty="0"/>
              <a:t>此研究</a:t>
            </a:r>
            <a:r>
              <a:rPr lang="zh-TW" altLang="en-US" sz="2000" dirty="0" smtClean="0"/>
              <a:t>中</a:t>
            </a:r>
            <a:r>
              <a:rPr lang="zh-TW" altLang="en-US" sz="2000" dirty="0"/>
              <a:t>，我們提出了一種結合殘差引導過濾層的 </a:t>
            </a:r>
            <a:r>
              <a:rPr lang="en-US" altLang="zh-TW" sz="2000" dirty="0"/>
              <a:t>pix2pix </a:t>
            </a:r>
            <a:r>
              <a:rPr lang="zh-TW" altLang="en-US" sz="2000" dirty="0"/>
              <a:t>去霧網絡。該網絡包括生成器、鑑別器和殘差通道引導濾波器三部分。我們</a:t>
            </a:r>
            <a:r>
              <a:rPr lang="zh-TW" altLang="en-US" sz="2000" dirty="0" smtClean="0"/>
              <a:t>通過</a:t>
            </a:r>
            <a:r>
              <a:rPr lang="zh-TW" altLang="en-US" sz="2000" dirty="0"/>
              <a:t>增加</a:t>
            </a:r>
            <a:r>
              <a:rPr lang="zh-TW" altLang="en-US" sz="2000" dirty="0" smtClean="0"/>
              <a:t>感知</a:t>
            </a:r>
            <a:r>
              <a:rPr lang="zh-TW" altLang="en-US" sz="2000" dirty="0"/>
              <a:t>損失</a:t>
            </a:r>
            <a:r>
              <a:rPr lang="zh-TW" altLang="en-US" sz="2000" dirty="0" smtClean="0"/>
              <a:t>的</a:t>
            </a:r>
            <a:r>
              <a:rPr lang="zh-TW" altLang="en-US" sz="2000" dirty="0"/>
              <a:t>權重</a:t>
            </a:r>
            <a:r>
              <a:rPr lang="zh-TW" altLang="en-US" sz="2000" dirty="0" smtClean="0"/>
              <a:t>並</a:t>
            </a:r>
            <a:r>
              <a:rPr lang="zh-TW" altLang="en-US" sz="2000" dirty="0"/>
              <a:t>減小 </a:t>
            </a:r>
            <a:r>
              <a:rPr lang="en-US" altLang="zh-TW" sz="2000" dirty="0"/>
              <a:t>pix2pix </a:t>
            </a:r>
            <a:r>
              <a:rPr lang="zh-TW" altLang="en-US" sz="2000" dirty="0"/>
              <a:t>網絡的</a:t>
            </a:r>
            <a:r>
              <a:rPr lang="zh-TW" altLang="en-US" sz="2000" dirty="0" smtClean="0"/>
              <a:t>大小。</a:t>
            </a:r>
            <a:r>
              <a:rPr lang="zh-TW" altLang="en-US" sz="2000" dirty="0"/>
              <a:t>為了</a:t>
            </a:r>
            <a:r>
              <a:rPr lang="zh-TW" altLang="en-US" sz="2000" dirty="0" smtClean="0"/>
              <a:t>減少模糊產生，</a:t>
            </a:r>
            <a:r>
              <a:rPr lang="zh-TW" altLang="en-US" sz="2000" dirty="0"/>
              <a:t>我們設計了一個濾波器來獲取模糊圖像的輪廓信息，然後與增強的</a:t>
            </a:r>
            <a:r>
              <a:rPr lang="en-US" altLang="zh-TW" sz="2000" dirty="0"/>
              <a:t>pix2pix</a:t>
            </a:r>
            <a:r>
              <a:rPr lang="zh-TW" altLang="en-US" sz="2000" dirty="0"/>
              <a:t>網絡相結合。</a:t>
            </a:r>
          </a:p>
          <a:p>
            <a:pPr marL="0" indent="0">
              <a:buNone/>
            </a:pPr>
            <a:r>
              <a:rPr lang="zh-TW" altLang="en-US" sz="2000" dirty="0" smtClean="0"/>
              <a:t>少</a:t>
            </a:r>
            <a:endParaRPr lang="zh-TW" altLang="en-US"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63" y="101917"/>
            <a:ext cx="1952625" cy="1990725"/>
          </a:xfrm>
          <a:prstGeom prst="rect">
            <a:avLst/>
          </a:prstGeom>
        </p:spPr>
      </p:pic>
    </p:spTree>
    <p:extLst>
      <p:ext uri="{BB962C8B-B14F-4D97-AF65-F5344CB8AC3E}">
        <p14:creationId xmlns:p14="http://schemas.microsoft.com/office/powerpoint/2010/main" val="2234780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2652" y="1618489"/>
            <a:ext cx="7773471" cy="4103592"/>
          </a:xfrm>
        </p:spPr>
      </p:pic>
      <p:sp>
        <p:nvSpPr>
          <p:cNvPr id="6" name="內容版面配置區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smtClean="0"/>
              <a:t>整個網路架構</a:t>
            </a:r>
            <a:r>
              <a:rPr lang="en-US" altLang="zh-TW" dirty="0" smtClean="0"/>
              <a:t>:</a:t>
            </a:r>
            <a:endParaRPr lang="zh-TW" altLang="en-US" dirty="0"/>
          </a:p>
        </p:txBody>
      </p:sp>
    </p:spTree>
    <p:extLst>
      <p:ext uri="{BB962C8B-B14F-4D97-AF65-F5344CB8AC3E}">
        <p14:creationId xmlns:p14="http://schemas.microsoft.com/office/powerpoint/2010/main" val="160549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lstStyle/>
          <a:p>
            <a:r>
              <a:rPr lang="zh-TW" altLang="en-US" sz="2000" dirty="0" smtClean="0"/>
              <a:t>引導濾波層抓取圖片特徵</a:t>
            </a:r>
            <a:endParaRPr lang="en-US" altLang="zh-TW" sz="2000" dirty="0" smtClean="0"/>
          </a:p>
          <a:p>
            <a:r>
              <a:rPr lang="zh-TW" altLang="en-US" sz="2000" dirty="0" smtClean="0"/>
              <a:t>設置不同的平滑內核跟正則化參數抓取特徵</a:t>
            </a:r>
            <a:endParaRPr lang="en-US" altLang="zh-TW" sz="2000" dirty="0" smtClean="0"/>
          </a:p>
          <a:p>
            <a:r>
              <a:rPr lang="zh-TW" altLang="en-US" sz="2000" dirty="0" smtClean="0"/>
              <a:t>影像平化後進行下採樣獲得較清晰的圖片</a:t>
            </a:r>
            <a:endParaRPr lang="en-US" altLang="zh-TW" sz="2000" dirty="0" smtClean="0"/>
          </a:p>
          <a:p>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507" y="1143846"/>
            <a:ext cx="6181493" cy="5033117"/>
          </a:xfrm>
          <a:prstGeom prst="rect">
            <a:avLst/>
          </a:prstGeom>
        </p:spPr>
      </p:pic>
    </p:spTree>
    <p:extLst>
      <p:ext uri="{BB962C8B-B14F-4D97-AF65-F5344CB8AC3E}">
        <p14:creationId xmlns:p14="http://schemas.microsoft.com/office/powerpoint/2010/main" val="1790607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生成器</a:t>
            </a:r>
            <a:r>
              <a:rPr lang="en-US" altLang="zh-TW" dirty="0" smtClean="0"/>
              <a:t>:</a:t>
            </a:r>
            <a:r>
              <a:rPr lang="zh-TW" altLang="en-US" dirty="0"/>
              <a:t>生成器用於通過保留圖像的結構和細節並消除霧度來生成清晰的</a:t>
            </a:r>
            <a:r>
              <a:rPr lang="zh-TW" altLang="en-US" dirty="0" smtClean="0"/>
              <a:t>圖像，自編碼器在卷積層下操作，利用下採樣增加感受野</a:t>
            </a:r>
            <a:endParaRPr lang="en-US" altLang="zh-TW" dirty="0" smtClean="0"/>
          </a:p>
          <a:p>
            <a:r>
              <a:rPr lang="zh-TW" altLang="en-US" dirty="0"/>
              <a:t>鑑別</a:t>
            </a:r>
            <a:r>
              <a:rPr lang="zh-TW" altLang="en-US" dirty="0" smtClean="0"/>
              <a:t>器</a:t>
            </a:r>
            <a:r>
              <a:rPr lang="en-US" altLang="zh-TW" dirty="0" smtClean="0"/>
              <a:t>:</a:t>
            </a:r>
            <a:r>
              <a:rPr lang="zh-TW" altLang="en-US" dirty="0"/>
              <a:t>判別器接受生成器的輸出，判斷生成的圖像是否是真實清晰的</a:t>
            </a:r>
            <a:r>
              <a:rPr lang="zh-TW" altLang="en-US" dirty="0" smtClean="0"/>
              <a:t>圖像。基本操作</a:t>
            </a:r>
            <a:r>
              <a:rPr lang="en-US" altLang="zh-TW" dirty="0" smtClean="0"/>
              <a:t>:</a:t>
            </a:r>
            <a:r>
              <a:rPr lang="zh-TW" altLang="en-US" dirty="0"/>
              <a:t>卷</a:t>
            </a:r>
            <a:r>
              <a:rPr lang="zh-TW" altLang="en-US" dirty="0" smtClean="0"/>
              <a:t>積、</a:t>
            </a:r>
            <a:r>
              <a:rPr lang="en-US" altLang="zh-TW" dirty="0"/>
              <a:t> batch </a:t>
            </a:r>
            <a:r>
              <a:rPr lang="en-US" altLang="zh-TW" dirty="0" smtClean="0"/>
              <a:t>normalization</a:t>
            </a:r>
            <a:r>
              <a:rPr lang="zh-TW" altLang="en-US" dirty="0" smtClean="0"/>
              <a:t>、</a:t>
            </a:r>
            <a:r>
              <a:rPr lang="en-US" altLang="zh-TW" dirty="0"/>
              <a:t> </a:t>
            </a:r>
            <a:r>
              <a:rPr lang="en-US" altLang="zh-TW" dirty="0" err="1" smtClean="0"/>
              <a:t>LeakyReLU</a:t>
            </a:r>
            <a:endParaRPr lang="en-US" altLang="zh-TW" dirty="0"/>
          </a:p>
          <a:p>
            <a:r>
              <a:rPr lang="zh-TW" altLang="en-US" dirty="0" smtClean="0"/>
              <a:t>數據資料</a:t>
            </a:r>
            <a:r>
              <a:rPr lang="en-US" altLang="zh-TW" dirty="0" smtClean="0"/>
              <a:t>:1449</a:t>
            </a:r>
            <a:r>
              <a:rPr lang="zh-TW" altLang="en-US" dirty="0" smtClean="0"/>
              <a:t>對訓練資料進行訓練</a:t>
            </a:r>
            <a:r>
              <a:rPr lang="en-US" altLang="zh-TW" dirty="0" smtClean="0"/>
              <a:t>(</a:t>
            </a:r>
            <a:r>
              <a:rPr lang="zh-TW" altLang="en-US" dirty="0" smtClean="0"/>
              <a:t>真實圖片及合成後的加霧圖片</a:t>
            </a:r>
            <a:r>
              <a:rPr lang="en-US" altLang="zh-TW" dirty="0" smtClean="0"/>
              <a:t>)</a:t>
            </a:r>
          </a:p>
          <a:p>
            <a:r>
              <a:rPr lang="zh-TW" altLang="en-US" dirty="0"/>
              <a:t>測試資料</a:t>
            </a:r>
            <a:r>
              <a:rPr lang="en-US" altLang="zh-TW" dirty="0" smtClean="0"/>
              <a:t>:80</a:t>
            </a:r>
            <a:r>
              <a:rPr lang="zh-TW" altLang="en-US" dirty="0" smtClean="0"/>
              <a:t>對測試資料</a:t>
            </a:r>
            <a:endParaRPr lang="en-US" altLang="zh-TW" dirty="0" smtClean="0"/>
          </a:p>
          <a:p>
            <a:r>
              <a:rPr lang="zh-TW" altLang="en-US" dirty="0"/>
              <a:t>引導濾波</a:t>
            </a:r>
            <a:r>
              <a:rPr lang="zh-TW" altLang="en-US" dirty="0" smtClean="0"/>
              <a:t>層</a:t>
            </a:r>
            <a:r>
              <a:rPr lang="en-US" altLang="zh-TW" dirty="0" smtClean="0"/>
              <a:t>:</a:t>
            </a:r>
            <a:r>
              <a:rPr lang="zh-TW" altLang="en-US" dirty="0" smtClean="0"/>
              <a:t>平滑內核半徑</a:t>
            </a:r>
            <a:r>
              <a:rPr lang="zh-TW" altLang="en-US" dirty="0"/>
              <a:t>設置為</a:t>
            </a:r>
            <a:r>
              <a:rPr lang="en-US" altLang="zh-TW" dirty="0"/>
              <a:t>{2, 4, 8, 16, 32}</a:t>
            </a:r>
            <a:r>
              <a:rPr lang="zh-TW" altLang="en-US" dirty="0"/>
              <a:t>，正則化係數設置為</a:t>
            </a:r>
            <a:r>
              <a:rPr lang="en-US" altLang="zh-TW" dirty="0"/>
              <a:t>{0.001, 0.0001}</a:t>
            </a:r>
            <a:r>
              <a:rPr lang="zh-TW" altLang="en-US" dirty="0"/>
              <a:t>。</a:t>
            </a:r>
            <a:endParaRPr lang="en-US" altLang="zh-TW" dirty="0" smtClean="0"/>
          </a:p>
        </p:txBody>
      </p:sp>
    </p:spTree>
    <p:extLst>
      <p:ext uri="{BB962C8B-B14F-4D97-AF65-F5344CB8AC3E}">
        <p14:creationId xmlns:p14="http://schemas.microsoft.com/office/powerpoint/2010/main" val="3392454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pic>
        <p:nvPicPr>
          <p:cNvPr id="7" name="內容版面配置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64785" y="3205658"/>
            <a:ext cx="4489015" cy="3460996"/>
          </a:xfr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4785" y="66753"/>
            <a:ext cx="4489095" cy="3247870"/>
          </a:xfrm>
          <a:prstGeom prst="rect">
            <a:avLst/>
          </a:prstGeom>
        </p:spPr>
      </p:pic>
      <p:sp>
        <p:nvSpPr>
          <p:cNvPr id="9" name="內容版面配置區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i="1" dirty="0"/>
              <a:t>與最先進方法的比較</a:t>
            </a:r>
          </a:p>
          <a:p>
            <a:endParaRPr lang="en-US" altLang="zh-TW" dirty="0" smtClean="0"/>
          </a:p>
        </p:txBody>
      </p:sp>
    </p:spTree>
    <p:extLst>
      <p:ext uri="{BB962C8B-B14F-4D97-AF65-F5344CB8AC3E}">
        <p14:creationId xmlns:p14="http://schemas.microsoft.com/office/powerpoint/2010/main" val="3774409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論文四</a:t>
            </a:r>
            <a:endParaRPr lang="zh-TW" altLang="en-US" dirty="0"/>
          </a:p>
        </p:txBody>
      </p:sp>
      <p:sp>
        <p:nvSpPr>
          <p:cNvPr id="3" name="內容版面配置區 2"/>
          <p:cNvSpPr>
            <a:spLocks noGrp="1"/>
          </p:cNvSpPr>
          <p:nvPr>
            <p:ph idx="1"/>
          </p:nvPr>
        </p:nvSpPr>
        <p:spPr/>
        <p:txBody>
          <a:bodyPr>
            <a:normAutofit/>
          </a:bodyPr>
          <a:lstStyle/>
          <a:p>
            <a:r>
              <a:rPr lang="zh-TW" altLang="en-US" smtClean="0"/>
              <a:t>文獻四</a:t>
            </a:r>
            <a:r>
              <a:rPr lang="en-US" altLang="zh-TW" smtClean="0"/>
              <a:t>:</a:t>
            </a:r>
            <a:r>
              <a:rPr lang="zh-TW" altLang="en-US" b="1" dirty="0" smtClean="0"/>
              <a:t>以生成對抗網路為基礎之閩式建築風格轉換研究</a:t>
            </a:r>
            <a:endParaRPr lang="en-US" altLang="zh-TW" dirty="0" smtClean="0"/>
          </a:p>
          <a:p>
            <a:pPr marL="0" indent="0">
              <a:buNone/>
            </a:pPr>
            <a:endParaRPr lang="en-US" altLang="zh-TW" dirty="0"/>
          </a:p>
          <a:p>
            <a:pPr marL="0" indent="0">
              <a:buNone/>
            </a:pPr>
            <a:endParaRPr lang="en-US" altLang="zh-TW" dirty="0" smtClean="0"/>
          </a:p>
          <a:p>
            <a:pPr marL="0" indent="0">
              <a:buNone/>
            </a:pPr>
            <a:r>
              <a:rPr lang="zh-TW" altLang="en-US" dirty="0" smtClean="0"/>
              <a:t>研究生</a:t>
            </a:r>
            <a:r>
              <a:rPr lang="en-US" altLang="zh-TW" dirty="0" smtClean="0"/>
              <a:t>:</a:t>
            </a:r>
            <a:r>
              <a:rPr lang="zh-TW" altLang="en-US" dirty="0" smtClean="0"/>
              <a:t>施旻岳</a:t>
            </a:r>
            <a:r>
              <a:rPr lang="en-US" altLang="zh-TW" dirty="0" smtClean="0"/>
              <a:t>(2021)</a:t>
            </a:r>
          </a:p>
          <a:p>
            <a:pPr marL="0" indent="0">
              <a:buNone/>
            </a:pPr>
            <a:r>
              <a:rPr lang="zh-TW" altLang="en-US" dirty="0" smtClean="0"/>
              <a:t>出處</a:t>
            </a:r>
            <a:r>
              <a:rPr lang="en-US" altLang="zh-TW" dirty="0" smtClean="0"/>
              <a:t>:</a:t>
            </a:r>
            <a:r>
              <a:rPr lang="zh-TW" altLang="en-US" dirty="0" smtClean="0"/>
              <a:t>國立金門大學資訊科技與應用碩士班碩博士論文</a:t>
            </a:r>
            <a:endParaRPr lang="en-US" altLang="zh-TW" dirty="0" smtClean="0"/>
          </a:p>
          <a:p>
            <a:pPr marL="0" indent="0">
              <a:buNone/>
            </a:pPr>
            <a:endParaRPr lang="en-US" altLang="zh-TW" dirty="0" smtClean="0"/>
          </a:p>
          <a:p>
            <a:pPr marL="0" indent="0">
              <a:buNone/>
            </a:pPr>
            <a:endParaRPr lang="zh-TW" altLang="en-US" dirty="0"/>
          </a:p>
        </p:txBody>
      </p:sp>
    </p:spTree>
    <p:extLst>
      <p:ext uri="{BB962C8B-B14F-4D97-AF65-F5344CB8AC3E}">
        <p14:creationId xmlns:p14="http://schemas.microsoft.com/office/powerpoint/2010/main" val="333455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為何挑選此論文</a:t>
            </a:r>
            <a:endParaRPr lang="en-US" altLang="zh-TW" dirty="0"/>
          </a:p>
          <a:p>
            <a:pPr marL="0" indent="0">
              <a:buNone/>
            </a:pPr>
            <a:r>
              <a:rPr lang="zh-TW" altLang="en-US" dirty="0" smtClean="0"/>
              <a:t>因為此論文結合深度學習與室內設計，而我想改良他們的研究模型並加入到我的研究中，因此挑選此篇論文。</a:t>
            </a:r>
            <a:endParaRPr lang="en-US" altLang="zh-TW" dirty="0" smtClean="0"/>
          </a:p>
          <a:p>
            <a:endParaRPr lang="zh-TW" altLang="en-US" dirty="0"/>
          </a:p>
        </p:txBody>
      </p:sp>
    </p:spTree>
    <p:extLst>
      <p:ext uri="{BB962C8B-B14F-4D97-AF65-F5344CB8AC3E}">
        <p14:creationId xmlns:p14="http://schemas.microsoft.com/office/powerpoint/2010/main" val="310701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為什麼挑選此論文</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因為爽</a:t>
            </a:r>
            <a:endParaRPr lang="zh-TW" altLang="en-US" dirty="0"/>
          </a:p>
        </p:txBody>
      </p:sp>
    </p:spTree>
    <p:extLst>
      <p:ext uri="{BB962C8B-B14F-4D97-AF65-F5344CB8AC3E}">
        <p14:creationId xmlns:p14="http://schemas.microsoft.com/office/powerpoint/2010/main" val="2958411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研究問題</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1.</a:t>
            </a:r>
            <a:r>
              <a:rPr lang="zh-TW" altLang="en-US" dirty="0" smtClean="0"/>
              <a:t>由於閔式文化逐漸沒落，透過人工智慧保存閔式文化</a:t>
            </a:r>
            <a:endParaRPr lang="en-US" altLang="zh-TW" dirty="0" smtClean="0"/>
          </a:p>
          <a:p>
            <a:pPr marL="0" indent="0">
              <a:buNone/>
            </a:pPr>
            <a:r>
              <a:rPr lang="en-US" altLang="zh-TW" dirty="0" smtClean="0"/>
              <a:t>2.</a:t>
            </a:r>
            <a:r>
              <a:rPr lang="zh-TW" altLang="en-US" dirty="0"/>
              <a:t>設計遊戲</a:t>
            </a:r>
            <a:r>
              <a:rPr lang="zh-TW" altLang="en-US" dirty="0" smtClean="0"/>
              <a:t>場景，需要閔式建築不須花費時間</a:t>
            </a:r>
            <a:r>
              <a:rPr lang="zh-TW" altLang="en-US" dirty="0"/>
              <a:t>採景，利用風格轉換</a:t>
            </a:r>
            <a:r>
              <a:rPr lang="zh-TW" altLang="en-US" dirty="0" smtClean="0"/>
              <a:t>將</a:t>
            </a:r>
            <a:r>
              <a:rPr lang="zh-TW" altLang="en-US" dirty="0"/>
              <a:t>美式</a:t>
            </a:r>
            <a:r>
              <a:rPr lang="zh-TW" altLang="en-US" dirty="0" smtClean="0"/>
              <a:t>風格</a:t>
            </a:r>
            <a:r>
              <a:rPr lang="zh-TW" altLang="en-US" dirty="0"/>
              <a:t>之建築轉換為閔式建築，降低開發遊戲之門檻，讓沒有繪圖能力的遊戲開發者也能夠取 得其所需的遊戲場景。</a:t>
            </a:r>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176" y="3812260"/>
            <a:ext cx="4219575" cy="2364704"/>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772" y="3743081"/>
            <a:ext cx="3695003" cy="2433882"/>
          </a:xfrm>
          <a:prstGeom prst="rect">
            <a:avLst/>
          </a:prstGeom>
        </p:spPr>
      </p:pic>
    </p:spTree>
    <p:extLst>
      <p:ext uri="{BB962C8B-B14F-4D97-AF65-F5344CB8AC3E}">
        <p14:creationId xmlns:p14="http://schemas.microsoft.com/office/powerpoint/2010/main" val="4224708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1.</a:t>
            </a:r>
            <a:r>
              <a:rPr lang="zh-TW" altLang="en-US" dirty="0" smtClean="0"/>
              <a:t>準備訓練用的圖片資料集，使用</a:t>
            </a:r>
            <a:r>
              <a:rPr lang="en-US" altLang="zh-TW" dirty="0" err="1" smtClean="0"/>
              <a:t>cycleGAN</a:t>
            </a:r>
            <a:r>
              <a:rPr lang="zh-TW" altLang="en-US" dirty="0" smtClean="0"/>
              <a:t>對資料進行訓練</a:t>
            </a:r>
            <a:endParaRPr lang="en-US" altLang="zh-TW" dirty="0" smtClean="0"/>
          </a:p>
          <a:p>
            <a:pPr marL="0" indent="0">
              <a:buNone/>
            </a:pPr>
            <a:r>
              <a:rPr lang="en-US" altLang="zh-TW" dirty="0" smtClean="0"/>
              <a:t>2.</a:t>
            </a:r>
            <a:r>
              <a:rPr lang="zh-TW" altLang="en-US" dirty="0" smtClean="0"/>
              <a:t>使用</a:t>
            </a:r>
            <a:r>
              <a:rPr lang="en-US" altLang="zh-TW" dirty="0" err="1" smtClean="0"/>
              <a:t>InstaGAN</a:t>
            </a:r>
            <a:r>
              <a:rPr lang="zh-TW" altLang="en-US" dirty="0" smtClean="0"/>
              <a:t>進行風格轉換，訓練前先使用</a:t>
            </a:r>
            <a:r>
              <a:rPr lang="en-US" altLang="zh-TW" dirty="0" err="1" smtClean="0"/>
              <a:t>FastFCN</a:t>
            </a:r>
            <a:r>
              <a:rPr lang="zh-TW" altLang="en-US" dirty="0" smtClean="0"/>
              <a:t>進行語意分割</a:t>
            </a:r>
            <a:endParaRPr lang="en-US" altLang="zh-TW" dirty="0" smtClean="0"/>
          </a:p>
        </p:txBody>
      </p:sp>
    </p:spTree>
    <p:extLst>
      <p:ext uri="{BB962C8B-B14F-4D97-AF65-F5344CB8AC3E}">
        <p14:creationId xmlns:p14="http://schemas.microsoft.com/office/powerpoint/2010/main" val="2881963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lstStyle/>
          <a:p>
            <a:r>
              <a:rPr lang="en-US" altLang="zh-TW" dirty="0" err="1" smtClean="0"/>
              <a:t>CycleGAN</a:t>
            </a:r>
            <a:r>
              <a:rPr lang="en-US" altLang="zh-TW" dirty="0" smtClean="0"/>
              <a:t>:</a:t>
            </a:r>
            <a:r>
              <a:rPr lang="zh-TW" altLang="en-US" dirty="0" smtClean="0"/>
              <a:t>非監督式學習，不需要對應圖片集可訓練</a:t>
            </a:r>
            <a:endParaRPr lang="en-US" altLang="zh-TW" dirty="0" smtClean="0"/>
          </a:p>
          <a:p>
            <a:r>
              <a:rPr lang="en-US" altLang="zh-TW" dirty="0" err="1" smtClean="0"/>
              <a:t>FastFCN</a:t>
            </a:r>
            <a:r>
              <a:rPr lang="en-US" altLang="zh-TW" dirty="0"/>
              <a:t>:</a:t>
            </a:r>
          </a:p>
          <a:p>
            <a:pPr marL="457200" lvl="1" indent="0">
              <a:buNone/>
            </a:pPr>
            <a:r>
              <a:rPr lang="zh-TW" altLang="en-US" dirty="0" smtClean="0"/>
              <a:t>原理</a:t>
            </a:r>
            <a:r>
              <a:rPr lang="en-US" altLang="zh-TW" dirty="0" smtClean="0"/>
              <a:t>:</a:t>
            </a:r>
            <a:r>
              <a:rPr lang="zh-TW" altLang="en-US" dirty="0" smtClean="0"/>
              <a:t>進行語意分割將結果分為建築物及背景，在萃取建築物特徵進行訓練</a:t>
            </a:r>
            <a:endParaRPr lang="en-US" altLang="zh-TW" dirty="0" smtClean="0"/>
          </a:p>
          <a:p>
            <a:r>
              <a:rPr lang="en-US" altLang="zh-TW" dirty="0" err="1" smtClean="0"/>
              <a:t>InstaGAN</a:t>
            </a:r>
            <a:r>
              <a:rPr lang="en-US" altLang="zh-TW" dirty="0" smtClean="0"/>
              <a:t>:</a:t>
            </a:r>
          </a:p>
          <a:p>
            <a:pPr marL="457200" lvl="1" indent="0">
              <a:buNone/>
            </a:pPr>
            <a:r>
              <a:rPr lang="zh-TW" altLang="en-US" dirty="0" smtClean="0"/>
              <a:t>原理</a:t>
            </a:r>
            <a:r>
              <a:rPr lang="en-US" altLang="zh-TW" dirty="0" smtClean="0"/>
              <a:t>:</a:t>
            </a:r>
            <a:r>
              <a:rPr lang="zh-TW" altLang="en-US" dirty="0" smtClean="0"/>
              <a:t>須先進行語意分割，再一次</a:t>
            </a:r>
            <a:r>
              <a:rPr lang="zh-TW" altLang="en-US" dirty="0"/>
              <a:t>轉換</a:t>
            </a:r>
            <a:r>
              <a:rPr lang="zh-TW" altLang="en-US" dirty="0" smtClean="0"/>
              <a:t>部份特徵</a:t>
            </a:r>
            <a:r>
              <a:rPr lang="en-US" altLang="zh-TW" dirty="0" smtClean="0"/>
              <a:t>(</a:t>
            </a:r>
            <a:r>
              <a:rPr lang="en-US" altLang="zh-TW" dirty="0"/>
              <a:t>mini-batch)</a:t>
            </a:r>
            <a:r>
              <a:rPr lang="zh-TW" altLang="en-US" dirty="0"/>
              <a:t>，多做幾次就可以把所有實例轉換完成</a:t>
            </a:r>
            <a:endParaRPr lang="en-US" altLang="zh-TW" dirty="0"/>
          </a:p>
          <a:p>
            <a:pPr marL="457200" lvl="1" indent="0">
              <a:buNone/>
            </a:pPr>
            <a:r>
              <a:rPr lang="zh-TW" altLang="en-US" dirty="0"/>
              <a:t>效果</a:t>
            </a:r>
            <a:r>
              <a:rPr lang="en-US" altLang="zh-TW" dirty="0"/>
              <a:t>:</a:t>
            </a:r>
            <a:r>
              <a:rPr lang="zh-TW" altLang="en-US" dirty="0"/>
              <a:t>能萃取較多特徵、減少計算量</a:t>
            </a:r>
            <a:endParaRPr lang="en-US" altLang="zh-TW" dirty="0"/>
          </a:p>
          <a:p>
            <a:pPr marL="457200" lvl="1" indent="0">
              <a:buNone/>
            </a:pPr>
            <a:endParaRPr lang="en-US" altLang="zh-TW" dirty="0" smtClean="0"/>
          </a:p>
        </p:txBody>
      </p:sp>
    </p:spTree>
    <p:extLst>
      <p:ext uri="{BB962C8B-B14F-4D97-AF65-F5344CB8AC3E}">
        <p14:creationId xmlns:p14="http://schemas.microsoft.com/office/powerpoint/2010/main" val="3691176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資料蒐集</a:t>
            </a:r>
            <a:r>
              <a:rPr lang="en-US" altLang="zh-TW" dirty="0" smtClean="0"/>
              <a:t>:</a:t>
            </a:r>
            <a:r>
              <a:rPr lang="zh-TW" altLang="en-US" dirty="0" smtClean="0"/>
              <a:t>為能夠較完整還原閔式建築，採用同樣有屋頂及屋簷存在的美式建築</a:t>
            </a:r>
            <a:endParaRPr lang="en-US" altLang="zh-TW" dirty="0" smtClean="0"/>
          </a:p>
          <a:p>
            <a:r>
              <a:rPr lang="zh-TW" altLang="en-US" dirty="0" smtClean="0"/>
              <a:t>閔式建築</a:t>
            </a:r>
            <a:r>
              <a:rPr lang="en-US" altLang="zh-TW" dirty="0" smtClean="0"/>
              <a:t>:</a:t>
            </a:r>
            <a:r>
              <a:rPr lang="zh-TW" altLang="en-US" dirty="0" smtClean="0"/>
              <a:t>利用爬蟲的方式，在</a:t>
            </a:r>
            <a:r>
              <a:rPr lang="en-US" altLang="zh-TW" dirty="0" smtClean="0"/>
              <a:t>google</a:t>
            </a:r>
            <a:r>
              <a:rPr lang="zh-TW" altLang="en-US" dirty="0" smtClean="0"/>
              <a:t>圖片下關鍵字</a:t>
            </a:r>
            <a:r>
              <a:rPr lang="en-US" altLang="zh-TW" dirty="0" smtClean="0"/>
              <a:t>(</a:t>
            </a:r>
            <a:r>
              <a:rPr lang="zh-TW" altLang="en-US" dirty="0" smtClean="0"/>
              <a:t>閩式建築、金門傳統建築、台灣傳統建築</a:t>
            </a:r>
            <a:r>
              <a:rPr lang="en-US" altLang="zh-TW" dirty="0" smtClean="0"/>
              <a:t>)</a:t>
            </a:r>
            <a:r>
              <a:rPr lang="zh-TW" altLang="en-US" dirty="0" smtClean="0"/>
              <a:t>搜尋把結果全部擷取下來，在用以圖搜圖的方式進行照片擷取，再手動過濾不符合的圖片。</a:t>
            </a:r>
            <a:endParaRPr lang="en-US" altLang="zh-TW" dirty="0" smtClean="0"/>
          </a:p>
          <a:p>
            <a:r>
              <a:rPr lang="zh-TW" altLang="en-US" dirty="0" smtClean="0"/>
              <a:t>美式</a:t>
            </a:r>
            <a:r>
              <a:rPr lang="zh-TW" altLang="en-US" dirty="0"/>
              <a:t>建築</a:t>
            </a:r>
            <a:r>
              <a:rPr lang="en-US" altLang="zh-TW" dirty="0"/>
              <a:t>:</a:t>
            </a:r>
            <a:r>
              <a:rPr lang="zh-TW" altLang="en-US" dirty="0"/>
              <a:t>利用爬蟲的方式，在</a:t>
            </a:r>
            <a:r>
              <a:rPr lang="en-US" altLang="zh-TW" dirty="0"/>
              <a:t>google</a:t>
            </a:r>
            <a:r>
              <a:rPr lang="zh-TW" altLang="en-US" dirty="0"/>
              <a:t>圖片下關鍵字</a:t>
            </a:r>
            <a:r>
              <a:rPr lang="en-US" altLang="zh-TW" dirty="0" smtClean="0"/>
              <a:t>(</a:t>
            </a:r>
            <a:r>
              <a:rPr lang="zh-TW" altLang="en-US" dirty="0" smtClean="0"/>
              <a:t>別墅、美式別墅建築等</a:t>
            </a:r>
            <a:r>
              <a:rPr lang="en-US" altLang="zh-TW" dirty="0" smtClean="0"/>
              <a:t>)</a:t>
            </a:r>
            <a:r>
              <a:rPr lang="zh-TW" altLang="en-US" dirty="0"/>
              <a:t>搜尋把結果全部擷取下來，在用以圖搜圖的方式進行照片擷取，再手動過濾不符合的圖片。</a:t>
            </a:r>
            <a:endParaRPr lang="en-US" altLang="zh-TW" dirty="0"/>
          </a:p>
          <a:p>
            <a:endParaRPr lang="en-US" altLang="zh-TW" dirty="0" smtClean="0"/>
          </a:p>
          <a:p>
            <a:r>
              <a:rPr lang="zh-TW" altLang="en-US" dirty="0" smtClean="0"/>
              <a:t>資料增強</a:t>
            </a:r>
            <a:r>
              <a:rPr lang="en-US" altLang="zh-TW" dirty="0" smtClean="0"/>
              <a:t>:</a:t>
            </a:r>
            <a:r>
              <a:rPr lang="zh-TW" altLang="en-US" dirty="0" smtClean="0"/>
              <a:t>垂直翻轉、逆時針、順時針，達到所需資料量</a:t>
            </a:r>
            <a:endParaRPr lang="en-US" altLang="zh-TW" dirty="0" smtClean="0"/>
          </a:p>
          <a:p>
            <a:endParaRPr lang="en-US" altLang="zh-TW" dirty="0" smtClean="0"/>
          </a:p>
        </p:txBody>
      </p:sp>
    </p:spTree>
    <p:extLst>
      <p:ext uri="{BB962C8B-B14F-4D97-AF65-F5344CB8AC3E}">
        <p14:creationId xmlns:p14="http://schemas.microsoft.com/office/powerpoint/2010/main" val="3729559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dirty="0" err="1" smtClean="0"/>
              <a:t>CycleGAN</a:t>
            </a:r>
            <a:r>
              <a:rPr lang="zh-TW" altLang="en-US" dirty="0" smtClean="0"/>
              <a:t>生成器架構</a:t>
            </a:r>
            <a:r>
              <a:rPr lang="en-US" altLang="zh-TW" dirty="0" smtClean="0"/>
              <a:t>:</a:t>
            </a:r>
            <a:r>
              <a:rPr lang="zh-TW" altLang="en-US" dirty="0" smtClean="0"/>
              <a:t>編碼器、變換器、解碼器，</a:t>
            </a:r>
            <a:endParaRPr lang="en-US" altLang="zh-TW" dirty="0" smtClean="0"/>
          </a:p>
          <a:p>
            <a:pPr lvl="1"/>
            <a:r>
              <a:rPr lang="zh-TW" altLang="en-US" dirty="0" smtClean="0"/>
              <a:t>編碼器</a:t>
            </a:r>
            <a:r>
              <a:rPr lang="en-US" altLang="zh-TW" dirty="0" smtClean="0"/>
              <a:t>:3</a:t>
            </a:r>
            <a:r>
              <a:rPr lang="zh-TW" altLang="en-US" dirty="0" smtClean="0"/>
              <a:t>個卷積層組成，會縮小影像。</a:t>
            </a:r>
            <a:endParaRPr lang="en-US" altLang="zh-TW" dirty="0" smtClean="0"/>
          </a:p>
          <a:p>
            <a:pPr lvl="1"/>
            <a:r>
              <a:rPr lang="zh-TW" altLang="en-US" dirty="0" smtClean="0"/>
              <a:t>解碼器</a:t>
            </a:r>
            <a:r>
              <a:rPr lang="en-US" altLang="zh-TW" dirty="0" smtClean="0"/>
              <a:t>:</a:t>
            </a:r>
            <a:r>
              <a:rPr lang="zh-TW" altLang="en-US" dirty="0" smtClean="0"/>
              <a:t>殘差網路，由</a:t>
            </a:r>
            <a:r>
              <a:rPr lang="en-US" altLang="zh-TW" dirty="0" smtClean="0"/>
              <a:t>9</a:t>
            </a:r>
            <a:r>
              <a:rPr lang="zh-TW" altLang="en-US" dirty="0" smtClean="0"/>
              <a:t>個殘差塊組成</a:t>
            </a:r>
            <a:endParaRPr lang="en-US" altLang="zh-TW" dirty="0" smtClean="0"/>
          </a:p>
          <a:p>
            <a:pPr lvl="1"/>
            <a:r>
              <a:rPr lang="zh-TW" altLang="en-US" dirty="0" smtClean="0"/>
              <a:t>解碼器</a:t>
            </a:r>
            <a:r>
              <a:rPr lang="en-US" altLang="zh-TW" dirty="0" smtClean="0"/>
              <a:t>:</a:t>
            </a:r>
            <a:r>
              <a:rPr lang="zh-TW" altLang="en-US" dirty="0" smtClean="0"/>
              <a:t>兩層轉置卷積，將圖片尺寸放大</a:t>
            </a:r>
            <a:endParaRPr lang="en-US" altLang="zh-TW" dirty="0" smtClean="0"/>
          </a:p>
          <a:p>
            <a:pPr lvl="1"/>
            <a:r>
              <a:rPr lang="zh-TW" altLang="en-US" dirty="0"/>
              <a:t>輸出</a:t>
            </a:r>
            <a:r>
              <a:rPr lang="zh-TW" altLang="en-US" dirty="0" smtClean="0"/>
              <a:t>影像</a:t>
            </a:r>
            <a:endParaRPr lang="en-US" altLang="zh-TW" dirty="0" smtClean="0"/>
          </a:p>
          <a:p>
            <a:pPr marL="0" indent="0">
              <a:buNone/>
            </a:pPr>
            <a:r>
              <a:rPr lang="en-US" altLang="zh-TW" dirty="0" err="1"/>
              <a:t>CycleGAN</a:t>
            </a:r>
            <a:r>
              <a:rPr lang="zh-TW" altLang="en-US" dirty="0"/>
              <a:t>判別器架構</a:t>
            </a:r>
            <a:r>
              <a:rPr lang="en-US" altLang="zh-TW" dirty="0"/>
              <a:t>:</a:t>
            </a:r>
            <a:r>
              <a:rPr lang="en-US" altLang="zh-TW" dirty="0" err="1"/>
              <a:t>PatchGAN</a:t>
            </a:r>
            <a:endParaRPr lang="en-US" altLang="zh-TW" dirty="0"/>
          </a:p>
          <a:p>
            <a:pPr lvl="1"/>
            <a:r>
              <a:rPr lang="zh-TW" altLang="en-US" dirty="0"/>
              <a:t>將影像分割為</a:t>
            </a:r>
            <a:r>
              <a:rPr lang="en-US" altLang="zh-TW" dirty="0"/>
              <a:t>70</a:t>
            </a:r>
            <a:r>
              <a:rPr lang="zh-TW" altLang="en-US" dirty="0"/>
              <a:t>*</a:t>
            </a:r>
            <a:r>
              <a:rPr lang="en-US" altLang="zh-TW" dirty="0"/>
              <a:t>70</a:t>
            </a:r>
            <a:r>
              <a:rPr lang="zh-TW" altLang="en-US" dirty="0"/>
              <a:t>，並判定各塊影像之真實率</a:t>
            </a:r>
            <a:endParaRPr lang="en-US" altLang="zh-TW" dirty="0"/>
          </a:p>
          <a:p>
            <a:pPr lvl="1"/>
            <a:endParaRPr lang="en-US" altLang="zh-TW" dirty="0" smtClean="0"/>
          </a:p>
          <a:p>
            <a:pPr marL="0" indent="0">
              <a:buNone/>
            </a:pPr>
            <a:endParaRPr lang="en-US" altLang="zh-TW" dirty="0" smtClean="0"/>
          </a:p>
        </p:txBody>
      </p:sp>
    </p:spTree>
    <p:extLst>
      <p:ext uri="{BB962C8B-B14F-4D97-AF65-F5344CB8AC3E}">
        <p14:creationId xmlns:p14="http://schemas.microsoft.com/office/powerpoint/2010/main" val="2727508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normAutofit/>
          </a:bodyPr>
          <a:lstStyle/>
          <a:p>
            <a:r>
              <a:rPr lang="en-US" altLang="zh-TW" dirty="0" err="1" smtClean="0"/>
              <a:t>FastFCN</a:t>
            </a:r>
            <a:r>
              <a:rPr lang="zh-TW" altLang="en-US" dirty="0" smtClean="0"/>
              <a:t>語意分割</a:t>
            </a:r>
            <a:r>
              <a:rPr lang="en-US" altLang="zh-TW" dirty="0" smtClean="0"/>
              <a:t>:</a:t>
            </a:r>
          </a:p>
          <a:p>
            <a:pPr marL="457200" lvl="1" indent="0">
              <a:buNone/>
            </a:pPr>
            <a:r>
              <a:rPr lang="zh-TW" altLang="en-US" dirty="0" smtClean="0"/>
              <a:t>模型使用</a:t>
            </a:r>
            <a:r>
              <a:rPr lang="en-US" altLang="zh-TW" dirty="0" err="1" smtClean="0"/>
              <a:t>FastFCN</a:t>
            </a:r>
            <a:r>
              <a:rPr lang="en-US" altLang="zh-TW" dirty="0" smtClean="0"/>
              <a:t> </a:t>
            </a:r>
            <a:r>
              <a:rPr lang="zh-TW" altLang="en-US" dirty="0"/>
              <a:t>的 </a:t>
            </a:r>
            <a:r>
              <a:rPr lang="en-US" altLang="zh-TW" dirty="0" err="1"/>
              <a:t>github</a:t>
            </a:r>
            <a:r>
              <a:rPr lang="en-US" altLang="zh-TW" dirty="0"/>
              <a:t> </a:t>
            </a:r>
            <a:r>
              <a:rPr lang="zh-TW" altLang="en-US" dirty="0"/>
              <a:t>上所提供 的預訓練</a:t>
            </a:r>
            <a:r>
              <a:rPr lang="zh-TW" altLang="en-US" dirty="0" smtClean="0"/>
              <a:t>模型，</a:t>
            </a:r>
            <a:r>
              <a:rPr lang="zh-TW" altLang="en-US" dirty="0"/>
              <a:t>該模型使用的資料集為 </a:t>
            </a:r>
            <a:r>
              <a:rPr lang="en-US" altLang="zh-TW" dirty="0"/>
              <a:t>ade20k</a:t>
            </a:r>
            <a:r>
              <a:rPr lang="zh-TW" altLang="en-US" dirty="0"/>
              <a:t>。 </a:t>
            </a:r>
            <a:endParaRPr lang="en-US" altLang="zh-TW" dirty="0" smtClean="0"/>
          </a:p>
          <a:p>
            <a:pPr marL="457200" lvl="1" indent="0">
              <a:buNone/>
            </a:pPr>
            <a:r>
              <a:rPr lang="zh-TW" altLang="en-US" dirty="0"/>
              <a:t>在 </a:t>
            </a:r>
            <a:r>
              <a:rPr lang="en-US" altLang="zh-TW" dirty="0"/>
              <a:t>ade20k </a:t>
            </a:r>
            <a:r>
              <a:rPr lang="zh-TW" altLang="en-US" dirty="0"/>
              <a:t>的資料集中有多達約 </a:t>
            </a:r>
            <a:r>
              <a:rPr lang="en-US" altLang="zh-TW" dirty="0"/>
              <a:t>2 </a:t>
            </a:r>
            <a:r>
              <a:rPr lang="zh-TW" altLang="en-US" dirty="0"/>
              <a:t>萬 </a:t>
            </a:r>
            <a:r>
              <a:rPr lang="en-US" altLang="zh-TW" dirty="0"/>
              <a:t>5 </a:t>
            </a:r>
            <a:r>
              <a:rPr lang="zh-TW" altLang="en-US" dirty="0"/>
              <a:t>千多張的圖片，當中 </a:t>
            </a:r>
            <a:r>
              <a:rPr lang="en-US" altLang="zh-TW" dirty="0"/>
              <a:t>20000 </a:t>
            </a:r>
            <a:r>
              <a:rPr lang="zh-TW" altLang="en-US" dirty="0"/>
              <a:t>張是訓練用的， </a:t>
            </a:r>
            <a:r>
              <a:rPr lang="en-US" altLang="zh-TW" dirty="0"/>
              <a:t>2000 </a:t>
            </a:r>
            <a:r>
              <a:rPr lang="zh-TW" altLang="en-US" dirty="0"/>
              <a:t>張驗證用，最後 </a:t>
            </a:r>
            <a:r>
              <a:rPr lang="en-US" altLang="zh-TW" dirty="0"/>
              <a:t>3000 </a:t>
            </a:r>
            <a:r>
              <a:rPr lang="zh-TW" altLang="en-US" dirty="0"/>
              <a:t>張是測試用的，當中又分了約 </a:t>
            </a:r>
            <a:r>
              <a:rPr lang="en-US" altLang="zh-TW" dirty="0"/>
              <a:t>151 </a:t>
            </a:r>
            <a:r>
              <a:rPr lang="zh-TW" altLang="en-US" dirty="0"/>
              <a:t>種分類，其中有包含建築 物的部分占了大約 </a:t>
            </a:r>
            <a:r>
              <a:rPr lang="en-US" altLang="zh-TW" dirty="0"/>
              <a:t>10.7</a:t>
            </a:r>
            <a:r>
              <a:rPr lang="en-US" altLang="zh-TW" dirty="0" smtClean="0"/>
              <a:t>%</a:t>
            </a:r>
          </a:p>
          <a:p>
            <a:pPr marL="457200" lvl="1" indent="0">
              <a:buNone/>
            </a:pPr>
            <a:r>
              <a:rPr lang="zh-TW" altLang="en-US" dirty="0"/>
              <a:t>使用</a:t>
            </a:r>
            <a:r>
              <a:rPr lang="en-US" altLang="zh-TW" dirty="0"/>
              <a:t>0.001</a:t>
            </a:r>
            <a:r>
              <a:rPr lang="zh-TW" altLang="en-US" dirty="0"/>
              <a:t>的學習</a:t>
            </a:r>
            <a:r>
              <a:rPr lang="zh-TW" altLang="en-US" dirty="0" smtClean="0"/>
              <a:t>率及</a:t>
            </a:r>
            <a:r>
              <a:rPr lang="en-US" altLang="zh-TW" dirty="0" smtClean="0"/>
              <a:t>140epochs</a:t>
            </a:r>
            <a:endParaRPr lang="en-US" altLang="zh-TW" dirty="0"/>
          </a:p>
          <a:p>
            <a:r>
              <a:rPr lang="zh-TW" altLang="en-US" dirty="0"/>
              <a:t>上採樣</a:t>
            </a:r>
            <a:r>
              <a:rPr lang="en-US" altLang="zh-TW" dirty="0" smtClean="0"/>
              <a:t>:</a:t>
            </a:r>
            <a:endParaRPr lang="en-US" altLang="zh-TW" dirty="0"/>
          </a:p>
          <a:p>
            <a:pPr marL="457200" lvl="1" indent="0">
              <a:buNone/>
            </a:pPr>
            <a:r>
              <a:rPr lang="zh-TW" altLang="en-US" dirty="0" smtClean="0"/>
              <a:t>利用上採樣模組</a:t>
            </a:r>
            <a:r>
              <a:rPr lang="en-US" altLang="zh-TW" dirty="0" smtClean="0"/>
              <a:t>JPU</a:t>
            </a:r>
            <a:r>
              <a:rPr lang="zh-TW" altLang="en-US" dirty="0" smtClean="0"/>
              <a:t>進行上採樣，將最後的特徵圖輸入至</a:t>
            </a:r>
            <a:r>
              <a:rPr lang="en-US" altLang="zh-TW" dirty="0" smtClean="0"/>
              <a:t>JPU</a:t>
            </a:r>
            <a:r>
              <a:rPr lang="zh-TW" altLang="en-US" dirty="0" smtClean="0"/>
              <a:t>產生高解析特徵圖</a:t>
            </a:r>
            <a:endParaRPr lang="en-US" altLang="zh-TW" dirty="0" smtClean="0"/>
          </a:p>
        </p:txBody>
      </p:sp>
    </p:spTree>
    <p:extLst>
      <p:ext uri="{BB962C8B-B14F-4D97-AF65-F5344CB8AC3E}">
        <p14:creationId xmlns:p14="http://schemas.microsoft.com/office/powerpoint/2010/main" val="3545496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952" y="2616239"/>
            <a:ext cx="10827477" cy="2647949"/>
          </a:xfrm>
          <a:prstGeom prst="rect">
            <a:avLst/>
          </a:prstGeom>
        </p:spPr>
      </p:pic>
    </p:spTree>
    <p:extLst>
      <p:ext uri="{BB962C8B-B14F-4D97-AF65-F5344CB8AC3E}">
        <p14:creationId xmlns:p14="http://schemas.microsoft.com/office/powerpoint/2010/main" val="2433584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normAutofit/>
          </a:bodyPr>
          <a:lstStyle/>
          <a:p>
            <a:r>
              <a:rPr lang="en-US" altLang="zh-TW" dirty="0" err="1" smtClean="0"/>
              <a:t>InstaGAN</a:t>
            </a:r>
            <a:r>
              <a:rPr lang="zh-TW" altLang="en-US" dirty="0" smtClean="0"/>
              <a:t>進行風格轉換</a:t>
            </a:r>
            <a:r>
              <a:rPr lang="en-US" altLang="zh-TW" dirty="0" smtClean="0"/>
              <a:t>:</a:t>
            </a:r>
          </a:p>
          <a:p>
            <a:pPr lvl="1"/>
            <a:r>
              <a:rPr lang="zh-TW" altLang="en-US" dirty="0"/>
              <a:t>資料</a:t>
            </a:r>
            <a:r>
              <a:rPr lang="zh-TW" altLang="en-US" dirty="0" smtClean="0"/>
              <a:t>集與</a:t>
            </a:r>
            <a:r>
              <a:rPr lang="en-US" altLang="zh-TW" dirty="0" err="1" smtClean="0"/>
              <a:t>CycleGAN</a:t>
            </a:r>
            <a:r>
              <a:rPr lang="zh-TW" altLang="en-US" dirty="0" smtClean="0"/>
              <a:t>的相同再加上語意分割後生成的遮罩</a:t>
            </a:r>
            <a:endParaRPr lang="en-US" altLang="zh-TW" dirty="0" smtClean="0"/>
          </a:p>
          <a:p>
            <a:pPr lvl="1"/>
            <a:r>
              <a:rPr lang="en-US" altLang="zh-TW" dirty="0" err="1" smtClean="0"/>
              <a:t>InstaGAN</a:t>
            </a:r>
            <a:r>
              <a:rPr lang="zh-TW" altLang="en-US" dirty="0" smtClean="0"/>
              <a:t>架構為</a:t>
            </a:r>
            <a:r>
              <a:rPr lang="en-US" altLang="zh-TW" dirty="0" err="1" smtClean="0"/>
              <a:t>CycleGAN</a:t>
            </a:r>
            <a:r>
              <a:rPr lang="zh-TW" altLang="en-US" dirty="0" smtClean="0"/>
              <a:t>基礎改變，但</a:t>
            </a:r>
            <a:r>
              <a:rPr lang="en-US" altLang="zh-TW" dirty="0" err="1" smtClean="0"/>
              <a:t>InstaGAN</a:t>
            </a:r>
            <a:r>
              <a:rPr lang="zh-TW" altLang="en-US" dirty="0" smtClean="0"/>
              <a:t>需連同遮罩一同輸入，生成也會同遮罩一起生成</a:t>
            </a:r>
            <a:endParaRPr lang="en-US" altLang="zh-TW" dirty="0" smtClean="0"/>
          </a:p>
          <a:p>
            <a:pPr lvl="1"/>
            <a:r>
              <a:rPr lang="zh-TW" altLang="en-US" dirty="0"/>
              <a:t>先分別</a:t>
            </a:r>
            <a:r>
              <a:rPr lang="zh-TW" altLang="en-US" dirty="0" smtClean="0"/>
              <a:t>萃取遮罩特徵及原圖特徵，之後先將遮罩特徵結合，再將原圖特徵與遮罩特徵結合，再送入辨別器，辨別器先提取特徵再進行辨別，並使用不同的</a:t>
            </a:r>
            <a:r>
              <a:rPr lang="en-US" altLang="zh-TW" dirty="0" smtClean="0"/>
              <a:t>epoch</a:t>
            </a:r>
            <a:r>
              <a:rPr lang="zh-TW" altLang="en-US" dirty="0" smtClean="0"/>
              <a:t>進行比較</a:t>
            </a:r>
            <a:endParaRPr lang="en-US" altLang="zh-TW" dirty="0"/>
          </a:p>
        </p:txBody>
      </p:sp>
    </p:spTree>
    <p:extLst>
      <p:ext uri="{BB962C8B-B14F-4D97-AF65-F5344CB8AC3E}">
        <p14:creationId xmlns:p14="http://schemas.microsoft.com/office/powerpoint/2010/main" val="768218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sp>
        <p:nvSpPr>
          <p:cNvPr id="3" name="內容版面配置區 2"/>
          <p:cNvSpPr>
            <a:spLocks noGrp="1"/>
          </p:cNvSpPr>
          <p:nvPr>
            <p:ph idx="1"/>
          </p:nvPr>
        </p:nvSpPr>
        <p:spPr/>
        <p:txBody>
          <a:bodyPr>
            <a:normAutofit/>
          </a:bodyPr>
          <a:lstStyle/>
          <a:p>
            <a:r>
              <a:rPr lang="en-US" altLang="zh-TW" dirty="0" err="1" smtClean="0"/>
              <a:t>CycleGAN</a:t>
            </a:r>
            <a:r>
              <a:rPr lang="zh-TW" altLang="en-US" dirty="0" smtClean="0"/>
              <a:t>由不同的</a:t>
            </a:r>
            <a:r>
              <a:rPr lang="en-US" altLang="zh-TW" dirty="0" smtClean="0"/>
              <a:t>epoch</a:t>
            </a:r>
            <a:r>
              <a:rPr lang="zh-TW" altLang="en-US" dirty="0" smtClean="0"/>
              <a:t>進行比較，分為實驗一</a:t>
            </a:r>
            <a:r>
              <a:rPr lang="en-US" altLang="zh-TW" dirty="0" smtClean="0"/>
              <a:t>200</a:t>
            </a:r>
            <a:r>
              <a:rPr lang="zh-TW" altLang="en-US" dirty="0" smtClean="0"/>
              <a:t>、實驗</a:t>
            </a:r>
            <a:r>
              <a:rPr lang="zh-TW" altLang="en-US" dirty="0"/>
              <a:t>二</a:t>
            </a:r>
            <a:r>
              <a:rPr lang="en-US" altLang="zh-TW" dirty="0" smtClean="0"/>
              <a:t>300</a:t>
            </a:r>
            <a:r>
              <a:rPr lang="zh-TW" altLang="en-US" dirty="0" smtClean="0"/>
              <a:t>、實驗三</a:t>
            </a:r>
            <a:r>
              <a:rPr lang="en-US" altLang="zh-TW" dirty="0" smtClean="0"/>
              <a:t>400</a:t>
            </a:r>
            <a:r>
              <a:rPr lang="zh-TW" altLang="en-US" dirty="0" smtClean="0"/>
              <a:t>，學習率皆為</a:t>
            </a:r>
            <a:r>
              <a:rPr lang="en-US" altLang="zh-TW" dirty="0" smtClean="0"/>
              <a:t>0.0002</a:t>
            </a:r>
            <a:endParaRPr lang="en-US" altLang="zh-TW"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075" y="3143482"/>
            <a:ext cx="7181850" cy="2533650"/>
          </a:xfrm>
          <a:prstGeom prst="rect">
            <a:avLst/>
          </a:prstGeom>
        </p:spPr>
      </p:pic>
    </p:spTree>
    <p:extLst>
      <p:ext uri="{BB962C8B-B14F-4D97-AF65-F5344CB8AC3E}">
        <p14:creationId xmlns:p14="http://schemas.microsoft.com/office/powerpoint/2010/main" val="10298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研究問題</a:t>
            </a:r>
            <a:endParaRPr lang="en-US" altLang="zh-TW" dirty="0" smtClean="0"/>
          </a:p>
          <a:p>
            <a:r>
              <a:rPr lang="en-US" altLang="zh-TW" dirty="0" smtClean="0"/>
              <a:t>1.</a:t>
            </a:r>
            <a:r>
              <a:rPr lang="zh-TW" altLang="en-US" dirty="0" smtClean="0"/>
              <a:t>使用深度學習和</a:t>
            </a:r>
            <a:r>
              <a:rPr lang="en-US" altLang="zh-TW" dirty="0" smtClean="0"/>
              <a:t>CNN</a:t>
            </a:r>
            <a:r>
              <a:rPr lang="zh-TW" altLang="en-US" dirty="0" smtClean="0"/>
              <a:t>辨識室內設計之風格</a:t>
            </a:r>
            <a:endParaRPr lang="en-US" altLang="zh-TW" dirty="0" smtClean="0"/>
          </a:p>
        </p:txBody>
      </p:sp>
    </p:spTree>
    <p:extLst>
      <p:ext uri="{BB962C8B-B14F-4D97-AF65-F5344CB8AC3E}">
        <p14:creationId xmlns:p14="http://schemas.microsoft.com/office/powerpoint/2010/main" val="3819753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7534" y="1155313"/>
            <a:ext cx="7229475" cy="5238750"/>
          </a:xfrm>
          <a:prstGeom prst="rect">
            <a:avLst/>
          </a:prstGeom>
        </p:spPr>
      </p:pic>
    </p:spTree>
    <p:extLst>
      <p:ext uri="{BB962C8B-B14F-4D97-AF65-F5344CB8AC3E}">
        <p14:creationId xmlns:p14="http://schemas.microsoft.com/office/powerpoint/2010/main" val="3464172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786" y="1690688"/>
            <a:ext cx="9693644" cy="4624619"/>
          </a:xfrm>
          <a:prstGeom prst="rect">
            <a:avLst/>
          </a:prstGeom>
        </p:spPr>
      </p:pic>
    </p:spTree>
    <p:extLst>
      <p:ext uri="{BB962C8B-B14F-4D97-AF65-F5344CB8AC3E}">
        <p14:creationId xmlns:p14="http://schemas.microsoft.com/office/powerpoint/2010/main" val="4142944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29" y="2206431"/>
            <a:ext cx="11409749" cy="3502993"/>
          </a:xfrm>
          <a:prstGeom prst="rect">
            <a:avLst/>
          </a:prstGeom>
        </p:spPr>
      </p:pic>
      <p:sp>
        <p:nvSpPr>
          <p:cNvPr id="5" name="內容版面配置區 2"/>
          <p:cNvSpPr>
            <a:spLocks noGrp="1"/>
          </p:cNvSpPr>
          <p:nvPr>
            <p:ph idx="1"/>
          </p:nvPr>
        </p:nvSpPr>
        <p:spPr>
          <a:xfrm>
            <a:off x="838200" y="1569147"/>
            <a:ext cx="10515600" cy="4351338"/>
          </a:xfrm>
        </p:spPr>
        <p:txBody>
          <a:bodyPr>
            <a:normAutofit/>
          </a:bodyPr>
          <a:lstStyle/>
          <a:p>
            <a:r>
              <a:rPr lang="zh-TW" altLang="en-US" dirty="0" smtClean="0"/>
              <a:t>實驗二</a:t>
            </a:r>
            <a:r>
              <a:rPr lang="en-US" altLang="zh-TW" dirty="0" smtClean="0"/>
              <a:t>(300epoch)</a:t>
            </a:r>
            <a:r>
              <a:rPr lang="zh-TW" altLang="en-US" dirty="0" smtClean="0"/>
              <a:t>較為理想</a:t>
            </a:r>
            <a:endParaRPr lang="en-US" altLang="zh-TW" dirty="0"/>
          </a:p>
        </p:txBody>
      </p:sp>
    </p:spTree>
    <p:extLst>
      <p:ext uri="{BB962C8B-B14F-4D97-AF65-F5344CB8AC3E}">
        <p14:creationId xmlns:p14="http://schemas.microsoft.com/office/powerpoint/2010/main" val="2068419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sp>
        <p:nvSpPr>
          <p:cNvPr id="5" name="內容版面配置區 2"/>
          <p:cNvSpPr>
            <a:spLocks noGrp="1"/>
          </p:cNvSpPr>
          <p:nvPr>
            <p:ph idx="1"/>
          </p:nvPr>
        </p:nvSpPr>
        <p:spPr>
          <a:xfrm>
            <a:off x="838200" y="1569147"/>
            <a:ext cx="10515600" cy="4351338"/>
          </a:xfrm>
        </p:spPr>
        <p:txBody>
          <a:bodyPr>
            <a:normAutofit/>
          </a:bodyPr>
          <a:lstStyle/>
          <a:p>
            <a:r>
              <a:rPr lang="zh-TW" altLang="en-US" dirty="0"/>
              <a:t>語意分割</a:t>
            </a:r>
            <a:r>
              <a:rPr lang="zh-TW" altLang="en-US" dirty="0" smtClean="0"/>
              <a:t>結果</a:t>
            </a:r>
            <a:r>
              <a:rPr lang="en-US" altLang="zh-TW" dirty="0" smtClean="0"/>
              <a:t>:</a:t>
            </a:r>
            <a:r>
              <a:rPr lang="zh-TW" altLang="en-US" dirty="0" smtClean="0"/>
              <a:t>將結果分為建築物及背景，再進行遮罩</a:t>
            </a:r>
            <a:endParaRPr lang="en-US" altLang="zh-TW"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049" y="2113311"/>
            <a:ext cx="7105650" cy="222885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2049" y="4342161"/>
            <a:ext cx="6825901" cy="2225952"/>
          </a:xfrm>
          <a:prstGeom prst="rect">
            <a:avLst/>
          </a:prstGeom>
        </p:spPr>
      </p:pic>
    </p:spTree>
    <p:extLst>
      <p:ext uri="{BB962C8B-B14F-4D97-AF65-F5344CB8AC3E}">
        <p14:creationId xmlns:p14="http://schemas.microsoft.com/office/powerpoint/2010/main" val="3437672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sp>
        <p:nvSpPr>
          <p:cNvPr id="5" name="內容版面配置區 2"/>
          <p:cNvSpPr>
            <a:spLocks noGrp="1"/>
          </p:cNvSpPr>
          <p:nvPr>
            <p:ph idx="1"/>
          </p:nvPr>
        </p:nvSpPr>
        <p:spPr>
          <a:xfrm>
            <a:off x="838200" y="1569147"/>
            <a:ext cx="10515600" cy="4351338"/>
          </a:xfrm>
        </p:spPr>
        <p:txBody>
          <a:bodyPr>
            <a:normAutofit/>
          </a:bodyPr>
          <a:lstStyle/>
          <a:p>
            <a:r>
              <a:rPr lang="en-US" altLang="zh-TW" dirty="0" err="1" smtClean="0"/>
              <a:t>InstaGAN</a:t>
            </a:r>
            <a:r>
              <a:rPr lang="zh-TW" altLang="en-US" dirty="0"/>
              <a:t>由不同的</a:t>
            </a:r>
            <a:r>
              <a:rPr lang="en-US" altLang="zh-TW" dirty="0"/>
              <a:t>epoch</a:t>
            </a:r>
            <a:r>
              <a:rPr lang="zh-TW" altLang="en-US" dirty="0"/>
              <a:t>進行比較，分為</a:t>
            </a:r>
            <a:r>
              <a:rPr lang="zh-TW" altLang="en-US" dirty="0" smtClean="0"/>
              <a:t>實驗四</a:t>
            </a:r>
            <a:r>
              <a:rPr lang="en-US" altLang="zh-TW" dirty="0" smtClean="0"/>
              <a:t>200</a:t>
            </a:r>
            <a:r>
              <a:rPr lang="zh-TW" altLang="en-US" dirty="0"/>
              <a:t>、</a:t>
            </a:r>
            <a:r>
              <a:rPr lang="zh-TW" altLang="en-US" dirty="0" smtClean="0"/>
              <a:t>實驗五</a:t>
            </a:r>
            <a:r>
              <a:rPr lang="en-US" altLang="zh-TW" dirty="0" smtClean="0"/>
              <a:t>300</a:t>
            </a:r>
            <a:r>
              <a:rPr lang="zh-TW" altLang="en-US" dirty="0"/>
              <a:t>、</a:t>
            </a:r>
            <a:r>
              <a:rPr lang="zh-TW" altLang="en-US" dirty="0" smtClean="0"/>
              <a:t>實驗六</a:t>
            </a:r>
            <a:r>
              <a:rPr lang="en-US" altLang="zh-TW" dirty="0" smtClean="0"/>
              <a:t>400</a:t>
            </a:r>
            <a:r>
              <a:rPr lang="zh-TW" altLang="en-US" dirty="0"/>
              <a:t>，學習率皆為</a:t>
            </a:r>
            <a:r>
              <a:rPr lang="en-US" altLang="zh-TW" dirty="0"/>
              <a:t>0.0002</a:t>
            </a:r>
            <a:endParaRPr lang="en-US" altLang="zh-TW"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025" y="2562458"/>
            <a:ext cx="7219950" cy="3695700"/>
          </a:xfrm>
          <a:prstGeom prst="rect">
            <a:avLst/>
          </a:prstGeom>
        </p:spPr>
      </p:pic>
    </p:spTree>
    <p:extLst>
      <p:ext uri="{BB962C8B-B14F-4D97-AF65-F5344CB8AC3E}">
        <p14:creationId xmlns:p14="http://schemas.microsoft.com/office/powerpoint/2010/main" val="2640119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021" y="579863"/>
            <a:ext cx="6665718" cy="6133171"/>
          </a:xfrm>
          <a:prstGeom prst="rect">
            <a:avLst/>
          </a:prstGeom>
        </p:spPr>
      </p:pic>
    </p:spTree>
    <p:extLst>
      <p:ext uri="{BB962C8B-B14F-4D97-AF65-F5344CB8AC3E}">
        <p14:creationId xmlns:p14="http://schemas.microsoft.com/office/powerpoint/2010/main" val="1052372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sp>
        <p:nvSpPr>
          <p:cNvPr id="5" name="內容版面配置區 2"/>
          <p:cNvSpPr>
            <a:spLocks noGrp="1"/>
          </p:cNvSpPr>
          <p:nvPr>
            <p:ph idx="1"/>
          </p:nvPr>
        </p:nvSpPr>
        <p:spPr>
          <a:xfrm>
            <a:off x="838200" y="1569147"/>
            <a:ext cx="10515600" cy="4351338"/>
          </a:xfrm>
        </p:spPr>
        <p:txBody>
          <a:bodyPr>
            <a:normAutofit/>
          </a:bodyPr>
          <a:lstStyle/>
          <a:p>
            <a:r>
              <a:rPr lang="zh-TW" altLang="en-US" dirty="0" smtClean="0"/>
              <a:t>實驗四</a:t>
            </a:r>
            <a:r>
              <a:rPr lang="en-US" altLang="zh-TW" dirty="0" smtClean="0"/>
              <a:t>(200epoch)</a:t>
            </a:r>
            <a:r>
              <a:rPr lang="zh-TW" altLang="en-US" dirty="0" smtClean="0"/>
              <a:t>較為理想</a:t>
            </a:r>
            <a:endParaRPr lang="en-US" altLang="zh-TW"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050" y="3181234"/>
            <a:ext cx="10321900" cy="1892572"/>
          </a:xfrm>
          <a:prstGeom prst="rect">
            <a:avLst/>
          </a:prstGeom>
        </p:spPr>
      </p:pic>
    </p:spTree>
    <p:extLst>
      <p:ext uri="{BB962C8B-B14F-4D97-AF65-F5344CB8AC3E}">
        <p14:creationId xmlns:p14="http://schemas.microsoft.com/office/powerpoint/2010/main" val="1399996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研究結果</a:t>
            </a:r>
            <a:endParaRPr lang="zh-TW" altLang="en-US" dirty="0"/>
          </a:p>
        </p:txBody>
      </p:sp>
      <p:sp>
        <p:nvSpPr>
          <p:cNvPr id="5" name="內容版面配置區 2"/>
          <p:cNvSpPr>
            <a:spLocks noGrp="1"/>
          </p:cNvSpPr>
          <p:nvPr>
            <p:ph idx="1"/>
          </p:nvPr>
        </p:nvSpPr>
        <p:spPr>
          <a:xfrm>
            <a:off x="838200" y="1569147"/>
            <a:ext cx="10515600" cy="4351338"/>
          </a:xfrm>
        </p:spPr>
        <p:txBody>
          <a:bodyPr>
            <a:normAutofit/>
          </a:bodyPr>
          <a:lstStyle/>
          <a:p>
            <a:r>
              <a:rPr lang="en-US" altLang="zh-TW" dirty="0" err="1" smtClean="0"/>
              <a:t>InstaGAN</a:t>
            </a:r>
            <a:r>
              <a:rPr lang="en-US" altLang="zh-TW" dirty="0" smtClean="0"/>
              <a:t>(</a:t>
            </a:r>
            <a:r>
              <a:rPr lang="zh-TW" altLang="en-US" dirty="0" smtClean="0"/>
              <a:t>左</a:t>
            </a:r>
            <a:r>
              <a:rPr lang="en-US" altLang="zh-TW" dirty="0" smtClean="0"/>
              <a:t>)</a:t>
            </a:r>
            <a:r>
              <a:rPr lang="zh-TW" altLang="en-US" dirty="0" smtClean="0"/>
              <a:t> </a:t>
            </a:r>
            <a:r>
              <a:rPr lang="en-US" altLang="zh-TW" dirty="0" smtClean="0"/>
              <a:t>VS</a:t>
            </a:r>
            <a:r>
              <a:rPr lang="zh-TW" altLang="en-US" dirty="0" smtClean="0"/>
              <a:t> </a:t>
            </a:r>
            <a:r>
              <a:rPr lang="en-US" altLang="zh-TW" dirty="0" err="1" smtClean="0"/>
              <a:t>CycleGAN</a:t>
            </a:r>
            <a:r>
              <a:rPr lang="en-US" altLang="zh-TW" dirty="0" smtClean="0"/>
              <a:t>(</a:t>
            </a:r>
            <a:r>
              <a:rPr lang="zh-TW" altLang="en-US" dirty="0" smtClean="0"/>
              <a:t>右</a:t>
            </a:r>
            <a:r>
              <a:rPr lang="en-US" altLang="zh-TW" dirty="0" smtClean="0"/>
              <a:t>)</a:t>
            </a:r>
            <a:endParaRPr lang="en-US" altLang="zh-TW"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527" y="2297965"/>
            <a:ext cx="7946945" cy="3979359"/>
          </a:xfrm>
          <a:prstGeom prst="rect">
            <a:avLst/>
          </a:prstGeom>
        </p:spPr>
      </p:pic>
    </p:spTree>
    <p:extLst>
      <p:ext uri="{BB962C8B-B14F-4D97-AF65-F5344CB8AC3E}">
        <p14:creationId xmlns:p14="http://schemas.microsoft.com/office/powerpoint/2010/main" val="3114188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論文五</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文獻五</a:t>
            </a:r>
            <a:r>
              <a:rPr lang="en-US" altLang="zh-TW" dirty="0" smtClean="0"/>
              <a:t>:</a:t>
            </a:r>
            <a:r>
              <a:rPr lang="zh-TW" altLang="en-US" b="1" dirty="0" smtClean="0"/>
              <a:t>基於生成對抗網路的繪畫風格轉換</a:t>
            </a:r>
            <a:endParaRPr lang="en-US" altLang="zh-TW" dirty="0"/>
          </a:p>
          <a:p>
            <a:pPr marL="0" indent="0">
              <a:buNone/>
            </a:pPr>
            <a:endParaRPr lang="en-US" altLang="zh-TW" dirty="0" smtClean="0"/>
          </a:p>
          <a:p>
            <a:pPr marL="0" indent="0">
              <a:buNone/>
            </a:pPr>
            <a:r>
              <a:rPr lang="zh-TW" altLang="en-US" dirty="0" smtClean="0"/>
              <a:t>研究生</a:t>
            </a:r>
            <a:r>
              <a:rPr lang="en-US" altLang="zh-TW" dirty="0" smtClean="0"/>
              <a:t>:</a:t>
            </a:r>
            <a:r>
              <a:rPr lang="zh-TW" altLang="en-US" dirty="0" smtClean="0"/>
              <a:t>簡嘉琳</a:t>
            </a:r>
            <a:r>
              <a:rPr lang="en-US" altLang="zh-TW" dirty="0" smtClean="0"/>
              <a:t>(2021)</a:t>
            </a:r>
          </a:p>
          <a:p>
            <a:pPr marL="0" indent="0">
              <a:buNone/>
            </a:pPr>
            <a:r>
              <a:rPr lang="zh-TW" altLang="en-US" dirty="0" smtClean="0"/>
              <a:t>出處</a:t>
            </a:r>
            <a:r>
              <a:rPr lang="en-US" altLang="zh-TW" dirty="0" smtClean="0"/>
              <a:t>:</a:t>
            </a:r>
            <a:r>
              <a:rPr lang="zh-TW" altLang="en-US" dirty="0" smtClean="0"/>
              <a:t>國立宜蘭大學資訊工程學系研究所</a:t>
            </a:r>
            <a:endParaRPr lang="en-US" altLang="zh-TW" dirty="0" smtClean="0"/>
          </a:p>
          <a:p>
            <a:pPr marL="0" indent="0">
              <a:buNone/>
            </a:pPr>
            <a:endParaRPr lang="zh-TW" altLang="en-US" dirty="0"/>
          </a:p>
        </p:txBody>
      </p:sp>
    </p:spTree>
    <p:extLst>
      <p:ext uri="{BB962C8B-B14F-4D97-AF65-F5344CB8AC3E}">
        <p14:creationId xmlns:p14="http://schemas.microsoft.com/office/powerpoint/2010/main" val="171293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為什麼挑選此論文</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因為爽</a:t>
            </a:r>
            <a:endParaRPr lang="zh-TW" altLang="en-US" dirty="0"/>
          </a:p>
        </p:txBody>
      </p:sp>
    </p:spTree>
    <p:extLst>
      <p:ext uri="{BB962C8B-B14F-4D97-AF65-F5344CB8AC3E}">
        <p14:creationId xmlns:p14="http://schemas.microsoft.com/office/powerpoint/2010/main" val="231887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normAutofit/>
          </a:bodyPr>
          <a:lstStyle/>
          <a:p>
            <a:r>
              <a:rPr lang="zh-TW" altLang="en-US" dirty="0" smtClean="0"/>
              <a:t>論文一</a:t>
            </a:r>
            <a:r>
              <a:rPr lang="en-US" altLang="zh-TW" dirty="0" smtClean="0"/>
              <a:t>:</a:t>
            </a:r>
            <a:r>
              <a:rPr lang="zh-TW" altLang="en-US" dirty="0" smtClean="0"/>
              <a:t>研究方法</a:t>
            </a:r>
            <a:endParaRPr lang="en-US" altLang="zh-TW" dirty="0" smtClean="0"/>
          </a:p>
          <a:p>
            <a:r>
              <a:rPr lang="zh-TW" altLang="en-US" dirty="0"/>
              <a:t>步驟</a:t>
            </a:r>
            <a:r>
              <a:rPr lang="zh-TW" altLang="en-US" dirty="0" smtClean="0"/>
              <a:t>一</a:t>
            </a:r>
            <a:r>
              <a:rPr lang="en-US" altLang="zh-TW" dirty="0" smtClean="0"/>
              <a:t>:</a:t>
            </a:r>
            <a:r>
              <a:rPr lang="zh-TW" altLang="en-US" dirty="0" smtClean="0"/>
              <a:t>提出</a:t>
            </a:r>
            <a:r>
              <a:rPr lang="zh-TW" altLang="en-US" dirty="0"/>
              <a:t>基於風格識別模型的室內設計風格信息概念</a:t>
            </a:r>
            <a:r>
              <a:rPr lang="zh-TW" altLang="en-US" dirty="0" smtClean="0"/>
              <a:t>模型</a:t>
            </a:r>
            <a:endParaRPr lang="en-US" altLang="zh-TW" dirty="0" smtClean="0"/>
          </a:p>
          <a:p>
            <a:r>
              <a:rPr lang="zh-TW" altLang="en-US" dirty="0" smtClean="0"/>
              <a:t>以現代</a:t>
            </a:r>
            <a:r>
              <a:rPr lang="zh-TW" altLang="en-US" dirty="0"/>
              <a:t>、自然</a:t>
            </a:r>
            <a:r>
              <a:rPr lang="zh-TW" altLang="en-US" dirty="0" smtClean="0"/>
              <a:t>、古典</a:t>
            </a:r>
            <a:r>
              <a:rPr lang="zh-TW" altLang="en-US" dirty="0"/>
              <a:t>、</a:t>
            </a:r>
            <a:r>
              <a:rPr lang="zh-TW" altLang="en-US" dirty="0" smtClean="0"/>
              <a:t>休閒為基礎</a:t>
            </a:r>
            <a:endParaRPr lang="en-US" altLang="zh-TW" dirty="0" smtClean="0"/>
          </a:p>
          <a:p>
            <a:r>
              <a:rPr lang="zh-TW" altLang="en-US" dirty="0" smtClean="0"/>
              <a:t>現代</a:t>
            </a:r>
            <a:r>
              <a:rPr lang="en-US" altLang="zh-TW" dirty="0" smtClean="0"/>
              <a:t>:</a:t>
            </a:r>
            <a:r>
              <a:rPr lang="zh-TW" altLang="en-US" dirty="0"/>
              <a:t>常</a:t>
            </a:r>
            <a:r>
              <a:rPr lang="zh-TW" altLang="en-US" dirty="0" smtClean="0"/>
              <a:t>使用單色系、原始色易作為強調色、通常使用玻璃、大理石、金屬等材料</a:t>
            </a:r>
            <a:endParaRPr lang="en-US" altLang="zh-TW" dirty="0" smtClean="0"/>
          </a:p>
          <a:p>
            <a:r>
              <a:rPr lang="zh-TW" altLang="en-US" dirty="0"/>
              <a:t>自然</a:t>
            </a:r>
            <a:r>
              <a:rPr lang="en-US" altLang="zh-TW" dirty="0" smtClean="0"/>
              <a:t>:</a:t>
            </a:r>
            <a:r>
              <a:rPr lang="zh-TW" altLang="en-US" dirty="0" smtClean="0"/>
              <a:t>通常帶有大自然的顏色及材料</a:t>
            </a:r>
            <a:r>
              <a:rPr lang="en-US" altLang="zh-TW" dirty="0" smtClean="0"/>
              <a:t>(</a:t>
            </a:r>
            <a:r>
              <a:rPr lang="zh-TW" altLang="en-US" dirty="0" smtClean="0"/>
              <a:t>比如說綠色、木頭</a:t>
            </a:r>
            <a:r>
              <a:rPr lang="en-US" altLang="zh-TW" dirty="0" smtClean="0"/>
              <a:t>)</a:t>
            </a:r>
          </a:p>
          <a:p>
            <a:r>
              <a:rPr lang="zh-TW" altLang="en-US" dirty="0" smtClean="0"/>
              <a:t>古典</a:t>
            </a:r>
            <a:r>
              <a:rPr lang="en-US" altLang="zh-TW" dirty="0" smtClean="0"/>
              <a:t>:</a:t>
            </a:r>
            <a:r>
              <a:rPr lang="zh-TW" altLang="en-US" dirty="0" smtClean="0"/>
              <a:t>華麗奢侈的空間、帶有傳統的裝飾及圖案、色彩採用深沉的顏色、帶有複雜的圖案，採用木、金、絲等材質。</a:t>
            </a:r>
            <a:endParaRPr lang="en-US" altLang="zh-TW" dirty="0" smtClean="0"/>
          </a:p>
          <a:p>
            <a:r>
              <a:rPr lang="zh-TW" altLang="en-US" dirty="0" smtClean="0"/>
              <a:t>休閒</a:t>
            </a:r>
            <a:r>
              <a:rPr lang="en-US" altLang="zh-TW" dirty="0" smtClean="0"/>
              <a:t>:</a:t>
            </a:r>
            <a:r>
              <a:rPr lang="zh-TW" altLang="en-US" dirty="0" smtClean="0"/>
              <a:t>帶有溫暖、舒適感受，通常為非正式空間、色彩豐富。</a:t>
            </a:r>
            <a:endParaRPr lang="en-US" altLang="zh-TW" dirty="0" smtClean="0"/>
          </a:p>
          <a:p>
            <a:endParaRPr lang="en-US" altLang="zh-TW" dirty="0" smtClean="0"/>
          </a:p>
        </p:txBody>
      </p:sp>
    </p:spTree>
    <p:extLst>
      <p:ext uri="{BB962C8B-B14F-4D97-AF65-F5344CB8AC3E}">
        <p14:creationId xmlns:p14="http://schemas.microsoft.com/office/powerpoint/2010/main" val="400739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研究方法</a:t>
            </a:r>
            <a:endParaRPr lang="en-US" altLang="zh-TW" dirty="0" smtClean="0"/>
          </a:p>
          <a:p>
            <a:r>
              <a:rPr lang="zh-TW" altLang="en-US" dirty="0" smtClean="0"/>
              <a:t>步驟</a:t>
            </a:r>
            <a:r>
              <a:rPr lang="zh-TW" altLang="en-US" dirty="0"/>
              <a:t>二</a:t>
            </a:r>
            <a:r>
              <a:rPr lang="en-US" altLang="zh-TW" dirty="0" smtClean="0"/>
              <a:t>:</a:t>
            </a:r>
            <a:r>
              <a:rPr lang="zh-TW" altLang="en-US" dirty="0" smtClean="0"/>
              <a:t>準備室內設計風格資料及資料預處理</a:t>
            </a:r>
            <a:endParaRPr lang="en-US" altLang="zh-TW" dirty="0" smtClean="0"/>
          </a:p>
          <a:p>
            <a:r>
              <a:rPr lang="zh-TW" altLang="en-US" dirty="0" smtClean="0"/>
              <a:t>蒐集四種常見風格的客廳照片，蒐集</a:t>
            </a:r>
            <a:r>
              <a:rPr lang="zh-TW" altLang="en-US" dirty="0"/>
              <a:t>自“</a:t>
            </a:r>
            <a:r>
              <a:rPr lang="en-US" altLang="zh-TW" dirty="0" err="1"/>
              <a:t>Daum</a:t>
            </a:r>
            <a:r>
              <a:rPr lang="zh-TW" altLang="en-US" dirty="0"/>
              <a:t>房地產”、“</a:t>
            </a:r>
            <a:r>
              <a:rPr lang="en-US" altLang="zh-TW" dirty="0" err="1"/>
              <a:t>Ohouse</a:t>
            </a:r>
            <a:r>
              <a:rPr lang="en-US" altLang="zh-TW" dirty="0"/>
              <a:t>”</a:t>
            </a:r>
            <a:r>
              <a:rPr lang="zh-TW" altLang="en-US" dirty="0"/>
              <a:t>、</a:t>
            </a:r>
            <a:r>
              <a:rPr lang="en-US" altLang="zh-TW" dirty="0" err="1"/>
              <a:t>Ggumim</a:t>
            </a:r>
            <a:r>
              <a:rPr lang="zh-TW" altLang="en-US" dirty="0"/>
              <a:t>、“</a:t>
            </a:r>
            <a:r>
              <a:rPr lang="en-US" altLang="zh-TW" dirty="0"/>
              <a:t>Houzz”</a:t>
            </a:r>
            <a:r>
              <a:rPr lang="zh-TW" altLang="en-US" dirty="0"/>
              <a:t>、“</a:t>
            </a:r>
            <a:r>
              <a:rPr lang="en-US" altLang="zh-TW" dirty="0" err="1"/>
              <a:t>Zipdoc</a:t>
            </a:r>
            <a:r>
              <a:rPr lang="en-US" altLang="zh-TW" dirty="0"/>
              <a:t>”</a:t>
            </a:r>
            <a:r>
              <a:rPr lang="zh-TW" altLang="en-US" dirty="0"/>
              <a:t>、“</a:t>
            </a:r>
            <a:r>
              <a:rPr lang="en-US" altLang="zh-TW" dirty="0" err="1"/>
              <a:t>Zipdeco</a:t>
            </a:r>
            <a:r>
              <a:rPr lang="en-US" altLang="zh-TW" dirty="0"/>
              <a:t>”</a:t>
            </a:r>
            <a:r>
              <a:rPr lang="zh-TW" altLang="en-US" dirty="0"/>
              <a:t>和“</a:t>
            </a:r>
            <a:r>
              <a:rPr lang="en-US" altLang="zh-TW" dirty="0" err="1"/>
              <a:t>Zigbang</a:t>
            </a:r>
            <a:r>
              <a:rPr lang="en-US" altLang="zh-TW" dirty="0"/>
              <a:t>”</a:t>
            </a:r>
            <a:r>
              <a:rPr lang="zh-TW" altLang="en-US" dirty="0"/>
              <a:t>的</a:t>
            </a:r>
            <a:r>
              <a:rPr lang="zh-TW" altLang="en-US" dirty="0" smtClean="0"/>
              <a:t>室內設計共享平台的圖片資料進行訓練。</a:t>
            </a:r>
            <a:endParaRPr lang="en-US" altLang="zh-TW" dirty="0" smtClean="0"/>
          </a:p>
          <a:p>
            <a:r>
              <a:rPr lang="zh-TW" altLang="en-US" dirty="0"/>
              <a:t>共</a:t>
            </a:r>
            <a:r>
              <a:rPr lang="zh-TW" altLang="en-US" dirty="0" smtClean="0"/>
              <a:t>蒐集</a:t>
            </a:r>
            <a:r>
              <a:rPr lang="en-US" altLang="zh-TW" dirty="0" smtClean="0"/>
              <a:t>480</a:t>
            </a:r>
            <a:r>
              <a:rPr lang="zh-TW" altLang="en-US" dirty="0" smtClean="0"/>
              <a:t>張照片，每種風格皆為</a:t>
            </a:r>
            <a:r>
              <a:rPr lang="en-US" altLang="zh-TW" dirty="0" smtClean="0"/>
              <a:t>120</a:t>
            </a:r>
            <a:r>
              <a:rPr lang="zh-TW" altLang="en-US" dirty="0" smtClean="0"/>
              <a:t>張</a:t>
            </a:r>
            <a:endParaRPr lang="en-US" altLang="zh-TW" dirty="0" smtClean="0"/>
          </a:p>
        </p:txBody>
      </p:sp>
    </p:spTree>
    <p:extLst>
      <p:ext uri="{BB962C8B-B14F-4D97-AF65-F5344CB8AC3E}">
        <p14:creationId xmlns:p14="http://schemas.microsoft.com/office/powerpoint/2010/main" val="183710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研究方法</a:t>
            </a:r>
            <a:endParaRPr lang="en-US" altLang="zh-TW" dirty="0" smtClean="0"/>
          </a:p>
          <a:p>
            <a:r>
              <a:rPr lang="zh-TW" altLang="en-US" dirty="0" smtClean="0"/>
              <a:t>步驟</a:t>
            </a:r>
            <a:r>
              <a:rPr lang="zh-TW" altLang="en-US" dirty="0"/>
              <a:t>二</a:t>
            </a:r>
            <a:r>
              <a:rPr lang="en-US" altLang="zh-TW" dirty="0" smtClean="0"/>
              <a:t>:</a:t>
            </a:r>
            <a:r>
              <a:rPr lang="zh-TW" altLang="en-US" dirty="0" smtClean="0"/>
              <a:t>準備室內設計風格資料及資料預處理</a:t>
            </a:r>
            <a:endParaRPr lang="en-US" altLang="zh-TW" dirty="0" smtClean="0"/>
          </a:p>
          <a:p>
            <a:r>
              <a:rPr lang="zh-TW" altLang="en-US" dirty="0" smtClean="0"/>
              <a:t>將</a:t>
            </a:r>
            <a:r>
              <a:rPr lang="en-US" altLang="zh-TW" dirty="0" smtClean="0"/>
              <a:t>480</a:t>
            </a:r>
            <a:r>
              <a:rPr lang="zh-TW" altLang="en-US" dirty="0" smtClean="0"/>
              <a:t>張圖片</a:t>
            </a:r>
            <a:r>
              <a:rPr lang="en-US" altLang="zh-TW" dirty="0" smtClean="0"/>
              <a:t>8:2</a:t>
            </a:r>
            <a:r>
              <a:rPr lang="zh-TW" altLang="en-US" dirty="0" smtClean="0"/>
              <a:t>分成訓練集及驗證集</a:t>
            </a:r>
            <a:r>
              <a:rPr lang="en-US" altLang="zh-TW" dirty="0" smtClean="0"/>
              <a:t>(400,80)</a:t>
            </a:r>
          </a:p>
          <a:p>
            <a:r>
              <a:rPr lang="zh-TW" altLang="en-US" dirty="0"/>
              <a:t>資料</a:t>
            </a:r>
            <a:r>
              <a:rPr lang="zh-TW" altLang="en-US" dirty="0" smtClean="0"/>
              <a:t>增強</a:t>
            </a:r>
            <a:r>
              <a:rPr lang="en-US" altLang="zh-TW" dirty="0" smtClean="0"/>
              <a:t>:</a:t>
            </a:r>
          </a:p>
          <a:p>
            <a:pPr marL="457200" lvl="1" indent="0">
              <a:buNone/>
            </a:pPr>
            <a:r>
              <a:rPr lang="en-US" altLang="zh-TW" dirty="0" smtClean="0"/>
              <a:t>400</a:t>
            </a:r>
            <a:r>
              <a:rPr lang="zh-TW" altLang="en-US" dirty="0" smtClean="0"/>
              <a:t>張訓練集左右翻轉</a:t>
            </a:r>
            <a:r>
              <a:rPr lang="en-US" altLang="zh-TW" dirty="0" smtClean="0"/>
              <a:t>=&gt;800</a:t>
            </a:r>
            <a:r>
              <a:rPr lang="zh-TW" altLang="en-US" dirty="0" smtClean="0"/>
              <a:t>張</a:t>
            </a:r>
            <a:endParaRPr lang="en-US" altLang="zh-TW" dirty="0" smtClean="0"/>
          </a:p>
          <a:p>
            <a:pPr marL="457200" lvl="1" indent="0">
              <a:buNone/>
            </a:pPr>
            <a:r>
              <a:rPr lang="en-US" altLang="zh-TW" dirty="0" smtClean="0"/>
              <a:t>800</a:t>
            </a:r>
            <a:r>
              <a:rPr lang="zh-TW" altLang="en-US" dirty="0" smtClean="0"/>
              <a:t>張資料集進行縮放、旋轉</a:t>
            </a:r>
            <a:r>
              <a:rPr lang="en-US" altLang="zh-TW" dirty="0" smtClean="0"/>
              <a:t>=&gt;4000</a:t>
            </a:r>
            <a:r>
              <a:rPr lang="zh-TW" altLang="en-US" dirty="0" smtClean="0"/>
              <a:t>張</a:t>
            </a:r>
            <a:endParaRPr lang="en-US" altLang="zh-TW" dirty="0"/>
          </a:p>
          <a:p>
            <a:pPr marL="457200" lvl="1" indent="0">
              <a:buNone/>
            </a:pPr>
            <a:endParaRPr lang="en-US" altLang="zh-TW" dirty="0" smtClean="0"/>
          </a:p>
          <a:p>
            <a:pPr marL="0" indent="0">
              <a:buNone/>
            </a:pPr>
            <a:r>
              <a:rPr lang="zh-TW" altLang="en-US" dirty="0" smtClean="0"/>
              <a:t>通過</a:t>
            </a:r>
            <a:r>
              <a:rPr lang="zh-TW" altLang="en-US" dirty="0"/>
              <a:t>數據處理分別構建了具有</a:t>
            </a:r>
            <a:r>
              <a:rPr lang="en-US" altLang="zh-TW" dirty="0"/>
              <a:t>100</a:t>
            </a:r>
            <a:r>
              <a:rPr lang="zh-TW" altLang="en-US" dirty="0"/>
              <a:t>、</a:t>
            </a:r>
            <a:r>
              <a:rPr lang="en-US" altLang="zh-TW" dirty="0"/>
              <a:t>200</a:t>
            </a:r>
            <a:r>
              <a:rPr lang="zh-TW" altLang="en-US" dirty="0"/>
              <a:t>、</a:t>
            </a:r>
            <a:r>
              <a:rPr lang="en-US" altLang="zh-TW" dirty="0"/>
              <a:t>400</a:t>
            </a:r>
            <a:r>
              <a:rPr lang="zh-TW" altLang="en-US" dirty="0"/>
              <a:t>、</a:t>
            </a:r>
            <a:r>
              <a:rPr lang="en-US" altLang="zh-TW" dirty="0"/>
              <a:t>800</a:t>
            </a:r>
            <a:r>
              <a:rPr lang="zh-TW" altLang="en-US" dirty="0"/>
              <a:t>和</a:t>
            </a:r>
            <a:r>
              <a:rPr lang="en-US" altLang="zh-TW" dirty="0"/>
              <a:t>4000</a:t>
            </a:r>
            <a:r>
              <a:rPr lang="zh-TW" altLang="en-US" dirty="0"/>
              <a:t>張圖像的訓練</a:t>
            </a:r>
            <a:r>
              <a:rPr lang="zh-TW" altLang="en-US" dirty="0" smtClean="0"/>
              <a:t>和測試集</a:t>
            </a:r>
            <a:r>
              <a:rPr lang="zh-TW" altLang="en-US" dirty="0"/>
              <a:t>。</a:t>
            </a:r>
            <a:endParaRPr lang="en-US" altLang="zh-TW" dirty="0" smtClean="0"/>
          </a:p>
        </p:txBody>
      </p:sp>
    </p:spTree>
    <p:extLst>
      <p:ext uri="{BB962C8B-B14F-4D97-AF65-F5344CB8AC3E}">
        <p14:creationId xmlns:p14="http://schemas.microsoft.com/office/powerpoint/2010/main" val="112613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研究方法</a:t>
            </a:r>
            <a:endParaRPr lang="en-US" altLang="zh-TW" dirty="0" smtClean="0"/>
          </a:p>
          <a:p>
            <a:r>
              <a:rPr lang="zh-TW" altLang="en-US" dirty="0" smtClean="0"/>
              <a:t>步驟</a:t>
            </a:r>
            <a:r>
              <a:rPr lang="zh-TW" altLang="en-US" dirty="0"/>
              <a:t>二</a:t>
            </a:r>
            <a:r>
              <a:rPr lang="en-US" altLang="zh-TW" dirty="0" smtClean="0"/>
              <a:t>:</a:t>
            </a:r>
            <a:r>
              <a:rPr lang="zh-TW" altLang="en-US" dirty="0" smtClean="0"/>
              <a:t>準備室內設計風格資料及資料預處理</a:t>
            </a:r>
            <a:endParaRPr lang="en-US" altLang="zh-TW" dirty="0" smtClean="0"/>
          </a:p>
          <a:p>
            <a:r>
              <a:rPr lang="zh-TW" altLang="en-US" dirty="0" smtClean="0"/>
              <a:t>參考</a:t>
            </a:r>
            <a:r>
              <a:rPr lang="en-US" altLang="zh-TW" dirty="0" smtClean="0"/>
              <a:t>VGG-16</a:t>
            </a:r>
            <a:r>
              <a:rPr lang="zh-TW" altLang="en-US" dirty="0" smtClean="0"/>
              <a:t>模型進行訓練</a:t>
            </a:r>
            <a:endParaRPr lang="en-US" altLang="zh-TW" dirty="0" smtClean="0"/>
          </a:p>
          <a:p>
            <a:r>
              <a:rPr lang="zh-TW" altLang="en-US" dirty="0"/>
              <a:t>圖片</a:t>
            </a:r>
            <a:r>
              <a:rPr lang="zh-TW" altLang="en-US" dirty="0" smtClean="0"/>
              <a:t>尺寸</a:t>
            </a:r>
            <a:r>
              <a:rPr lang="en-US" altLang="zh-TW" dirty="0" smtClean="0"/>
              <a:t>=&gt;224</a:t>
            </a:r>
            <a:r>
              <a:rPr lang="zh-TW" altLang="en-US" dirty="0" smtClean="0"/>
              <a:t>*</a:t>
            </a:r>
            <a:r>
              <a:rPr lang="en-US" altLang="zh-TW" dirty="0" smtClean="0"/>
              <a:t>224</a:t>
            </a:r>
          </a:p>
          <a:p>
            <a:endParaRPr lang="en-US" altLang="zh-TW" dirty="0" smtClean="0"/>
          </a:p>
        </p:txBody>
      </p:sp>
    </p:spTree>
    <p:extLst>
      <p:ext uri="{BB962C8B-B14F-4D97-AF65-F5344CB8AC3E}">
        <p14:creationId xmlns:p14="http://schemas.microsoft.com/office/powerpoint/2010/main" val="227529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研究方法</a:t>
            </a:r>
            <a:endParaRPr lang="en-US" altLang="zh-TW" dirty="0" smtClean="0"/>
          </a:p>
          <a:p>
            <a:r>
              <a:rPr lang="zh-TW" altLang="en-US" dirty="0" smtClean="0"/>
              <a:t>步驟三</a:t>
            </a:r>
            <a:r>
              <a:rPr lang="en-US" altLang="zh-TW" dirty="0" smtClean="0"/>
              <a:t>:</a:t>
            </a:r>
            <a:r>
              <a:rPr lang="zh-TW" altLang="en-US" dirty="0"/>
              <a:t>用</a:t>
            </a:r>
            <a:r>
              <a:rPr lang="en-US" altLang="zh-TW" dirty="0"/>
              <a:t>CNN</a:t>
            </a:r>
            <a:r>
              <a:rPr lang="zh-TW" altLang="en-US" dirty="0"/>
              <a:t>訓練</a:t>
            </a:r>
            <a:r>
              <a:rPr lang="zh-TW" altLang="en-US" dirty="0" smtClean="0"/>
              <a:t>和</a:t>
            </a:r>
            <a:r>
              <a:rPr lang="zh-TW" altLang="en-US" dirty="0"/>
              <a:t>測試</a:t>
            </a:r>
            <a:r>
              <a:rPr lang="zh-TW" altLang="en-US" dirty="0" smtClean="0"/>
              <a:t>室內設計</a:t>
            </a:r>
            <a:r>
              <a:rPr lang="zh-TW" altLang="en-US" dirty="0"/>
              <a:t>風格識別</a:t>
            </a:r>
            <a:r>
              <a:rPr lang="zh-TW" altLang="en-US" dirty="0" smtClean="0"/>
              <a:t>模型</a:t>
            </a:r>
            <a:endParaRPr lang="en-US" altLang="zh-TW" dirty="0" smtClean="0"/>
          </a:p>
          <a:p>
            <a:r>
              <a:rPr lang="zh-TW" altLang="en-US" dirty="0" smtClean="0"/>
              <a:t>使用遷移學習，</a:t>
            </a:r>
            <a:r>
              <a:rPr lang="en-US" altLang="zh-TW" dirty="0" smtClean="0"/>
              <a:t>VGG16-places365</a:t>
            </a:r>
            <a:r>
              <a:rPr lang="zh-TW" altLang="en-US" dirty="0" smtClean="0"/>
              <a:t> </a:t>
            </a:r>
            <a:r>
              <a:rPr lang="en-US" altLang="zh-TW" dirty="0" smtClean="0"/>
              <a:t>=&gt;</a:t>
            </a:r>
            <a:r>
              <a:rPr lang="zh-TW" altLang="en-US" dirty="0" smtClean="0"/>
              <a:t> </a:t>
            </a:r>
            <a:endParaRPr lang="en-US" altLang="zh-TW" dirty="0" smtClean="0"/>
          </a:p>
          <a:p>
            <a:r>
              <a:rPr lang="zh-TW" altLang="en-US" dirty="0" smtClean="0"/>
              <a:t>將權重初始化 </a:t>
            </a:r>
            <a:r>
              <a:rPr lang="en-US" altLang="zh-TW" dirty="0" smtClean="0"/>
              <a:t>=&gt;</a:t>
            </a:r>
            <a:r>
              <a:rPr lang="zh-TW" altLang="en-US" dirty="0" smtClean="0"/>
              <a:t> </a:t>
            </a:r>
            <a:endParaRPr lang="en-US" altLang="zh-TW" dirty="0" smtClean="0"/>
          </a:p>
          <a:p>
            <a:r>
              <a:rPr lang="zh-TW" altLang="en-US" dirty="0" smtClean="0"/>
              <a:t>增加新的</a:t>
            </a:r>
            <a:r>
              <a:rPr lang="en-US" altLang="zh-TW" dirty="0" smtClean="0"/>
              <a:t>MLP</a:t>
            </a:r>
            <a:r>
              <a:rPr lang="zh-TW" altLang="en-US" dirty="0" smtClean="0"/>
              <a:t>，</a:t>
            </a:r>
            <a:r>
              <a:rPr lang="zh-TW" altLang="en-US" dirty="0"/>
              <a:t>含</a:t>
            </a:r>
            <a:r>
              <a:rPr lang="en-US" altLang="zh-TW" dirty="0" smtClean="0"/>
              <a:t>:Dense(256)</a:t>
            </a:r>
            <a:r>
              <a:rPr lang="zh-TW" altLang="en-US" dirty="0" smtClean="0"/>
              <a:t>、</a:t>
            </a:r>
            <a:r>
              <a:rPr lang="en-US" altLang="zh-TW" dirty="0" smtClean="0"/>
              <a:t> </a:t>
            </a:r>
            <a:r>
              <a:rPr lang="zh-TW" altLang="en-US" dirty="0" smtClean="0"/>
              <a:t>、</a:t>
            </a:r>
            <a:r>
              <a:rPr lang="en-US" altLang="zh-TW" dirty="0" smtClean="0"/>
              <a:t>Dropout:50%</a:t>
            </a:r>
            <a:r>
              <a:rPr lang="zh-TW" altLang="en-US" dirty="0" smtClean="0"/>
              <a:t>、</a:t>
            </a:r>
            <a:r>
              <a:rPr lang="en-US" altLang="zh-TW" dirty="0" err="1" smtClean="0"/>
              <a:t>softmax</a:t>
            </a:r>
            <a:r>
              <a:rPr lang="en-US" altLang="zh-TW" dirty="0" smtClean="0"/>
              <a:t>=&gt;</a:t>
            </a:r>
          </a:p>
          <a:p>
            <a:r>
              <a:rPr lang="zh-TW" altLang="en-US" dirty="0" smtClean="0"/>
              <a:t> 訓練新的辨識風格模型</a:t>
            </a:r>
            <a:r>
              <a:rPr lang="zh-TW" altLang="en-US" dirty="0"/>
              <a:t>，</a:t>
            </a:r>
            <a:r>
              <a:rPr lang="zh-TW" altLang="en-US" dirty="0" smtClean="0"/>
              <a:t>訓練</a:t>
            </a:r>
            <a:r>
              <a:rPr lang="en-US" altLang="zh-TW" dirty="0" smtClean="0"/>
              <a:t>145</a:t>
            </a:r>
            <a:r>
              <a:rPr lang="zh-TW" altLang="en-US" dirty="0" smtClean="0"/>
              <a:t>個</a:t>
            </a:r>
            <a:r>
              <a:rPr lang="en-US" altLang="zh-TW" dirty="0" smtClean="0"/>
              <a:t>epoch</a:t>
            </a:r>
            <a:r>
              <a:rPr lang="zh-TW" altLang="en-US" dirty="0" smtClean="0"/>
              <a:t>防止過擬和</a:t>
            </a:r>
            <a:endParaRPr lang="en-US" altLang="zh-TW" dirty="0" smtClean="0"/>
          </a:p>
          <a:p>
            <a:endParaRPr lang="en-US" altLang="zh-TW" dirty="0" smtClean="0"/>
          </a:p>
        </p:txBody>
      </p:sp>
    </p:spTree>
    <p:extLst>
      <p:ext uri="{BB962C8B-B14F-4D97-AF65-F5344CB8AC3E}">
        <p14:creationId xmlns:p14="http://schemas.microsoft.com/office/powerpoint/2010/main" val="32808254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3128</Words>
  <Application>Microsoft Office PowerPoint</Application>
  <PresentationFormat>寬螢幕</PresentationFormat>
  <Paragraphs>239</Paragraphs>
  <Slides>49</Slides>
  <Notes>15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49</vt:i4>
      </vt:variant>
    </vt:vector>
  </HeadingPairs>
  <TitlesOfParts>
    <vt:vector size="54" baseType="lpstr">
      <vt:lpstr>新細明體</vt:lpstr>
      <vt:lpstr>Arial</vt:lpstr>
      <vt:lpstr>Calibri</vt:lpstr>
      <vt:lpstr>Calibri Light</vt:lpstr>
      <vt:lpstr>Office 佈景主題</vt:lpstr>
      <vt:lpstr>論文題目</vt:lpstr>
      <vt:lpstr>論文一</vt:lpstr>
      <vt:lpstr>文獻探討</vt:lpstr>
      <vt:lpstr>文獻探討</vt:lpstr>
      <vt:lpstr>文獻探討</vt:lpstr>
      <vt:lpstr>文獻探討</vt:lpstr>
      <vt:lpstr>文獻探討</vt:lpstr>
      <vt:lpstr>文獻探討</vt:lpstr>
      <vt:lpstr>文獻探討</vt:lpstr>
      <vt:lpstr>文獻探討</vt:lpstr>
      <vt:lpstr>文獻探討</vt:lpstr>
      <vt:lpstr>論文二</vt:lpstr>
      <vt:lpstr>為什麼挑選此論文?</vt:lpstr>
      <vt:lpstr>研究問題</vt:lpstr>
      <vt:lpstr>研究方法</vt:lpstr>
      <vt:lpstr>研究方法</vt:lpstr>
      <vt:lpstr>研究方法</vt:lpstr>
      <vt:lpstr>研究方法</vt:lpstr>
      <vt:lpstr>研究結果</vt:lpstr>
      <vt:lpstr>PowerPoint 簡報</vt:lpstr>
      <vt:lpstr>研究結果</vt:lpstr>
      <vt:lpstr>論文三</vt:lpstr>
      <vt:lpstr>為什麼挑選此論文?</vt:lpstr>
      <vt:lpstr>論文三</vt:lpstr>
      <vt:lpstr>研究方法</vt:lpstr>
      <vt:lpstr>研究方法</vt:lpstr>
      <vt:lpstr>研究方法</vt:lpstr>
      <vt:lpstr>研究結果</vt:lpstr>
      <vt:lpstr>論文四</vt:lpstr>
      <vt:lpstr>為什麼挑選此論文?</vt:lpstr>
      <vt:lpstr>研究問題</vt:lpstr>
      <vt:lpstr>研究方法</vt:lpstr>
      <vt:lpstr>研究方法</vt:lpstr>
      <vt:lpstr>研究方法</vt:lpstr>
      <vt:lpstr>研究方法</vt:lpstr>
      <vt:lpstr>研究方法</vt:lpstr>
      <vt:lpstr>研究方法</vt:lpstr>
      <vt:lpstr>研究方法</vt:lpstr>
      <vt:lpstr>研究結果</vt:lpstr>
      <vt:lpstr>研究結果</vt:lpstr>
      <vt:lpstr>研究結果</vt:lpstr>
      <vt:lpstr>研究結果</vt:lpstr>
      <vt:lpstr>研究結果</vt:lpstr>
      <vt:lpstr>研究結果</vt:lpstr>
      <vt:lpstr>研究結果</vt:lpstr>
      <vt:lpstr>研究結果</vt:lpstr>
      <vt:lpstr>研究結果</vt:lpstr>
      <vt:lpstr>論文五</vt:lpstr>
      <vt:lpstr>為什麼挑選此論文?</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論文題目</dc:title>
  <dc:creator>李承諺</dc:creator>
  <cp:lastModifiedBy>李承諺</cp:lastModifiedBy>
  <cp:revision>102</cp:revision>
  <dcterms:created xsi:type="dcterms:W3CDTF">2021-10-26T15:52:01Z</dcterms:created>
  <dcterms:modified xsi:type="dcterms:W3CDTF">2021-10-30T19:17:10Z</dcterms:modified>
</cp:coreProperties>
</file>