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9" r:id="rId3"/>
    <p:sldId id="284" r:id="rId4"/>
    <p:sldId id="290" r:id="rId5"/>
    <p:sldId id="291" r:id="rId6"/>
    <p:sldId id="296" r:id="rId7"/>
    <p:sldId id="295" r:id="rId8"/>
    <p:sldId id="301" r:id="rId9"/>
    <p:sldId id="408"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7" r:id="rId40"/>
    <p:sldId id="404" r:id="rId41"/>
    <p:sldId id="356" r:id="rId42"/>
    <p:sldId id="398" r:id="rId43"/>
    <p:sldId id="399" r:id="rId44"/>
    <p:sldId id="400" r:id="rId45"/>
    <p:sldId id="401" r:id="rId46"/>
    <p:sldId id="402" r:id="rId47"/>
    <p:sldId id="403" r:id="rId48"/>
    <p:sldId id="288" r:id="rId4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像，而這是用生成對抗網路來完成的，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8003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2022/1/11</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a:solidFill>
                  <a:schemeClr val="tx1">
                    <a:lumMod val="75000"/>
                    <a:lumOff val="25000"/>
                  </a:schemeClr>
                </a:solidFill>
                <a:cs typeface="+mn-ea"/>
                <a:sym typeface="+mn-lt"/>
              </a:rPr>
              <a:t>博士</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a:latin typeface="+mn-ea"/>
              </a:rPr>
              <a:t>J Long et al.(2015)</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2062103"/>
          </a:xfrm>
          <a:prstGeom prst="rect">
            <a:avLst/>
          </a:prstGeom>
        </p:spPr>
        <p:txBody>
          <a:bodyPr wrap="square">
            <a:spAutoFit/>
          </a:bodyPr>
          <a:lstStyle/>
          <a:p>
            <a:pPr marL="285750" indent="-285750">
              <a:buFont typeface="Wingdings" panose="05000000000000000000" pitchFamily="2" charset="2"/>
              <a:buChar char="Ø"/>
            </a:pPr>
            <a:r>
              <a:rPr lang="en-US" altLang="zh-TW" sz="1600" dirty="0" smtClean="0"/>
              <a:t>Pix2pix</a:t>
            </a:r>
            <a:r>
              <a:rPr lang="zh-TW" altLang="en-US" sz="1600" dirty="0" smtClean="0"/>
              <a:t>參數將</a:t>
            </a:r>
            <a:r>
              <a:rPr lang="zh-TW" altLang="zh-TW" sz="1600" dirty="0" smtClean="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en-US" altLang="zh-TW" sz="1600" dirty="0" smtClean="0">
              <a:latin typeface="+mn-ea"/>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a:t>引導影像濾波層參數將</a:t>
            </a:r>
            <a:r>
              <a:rPr lang="zh-TW" altLang="zh-TW" sz="1600" dirty="0"/>
              <a:t>參考</a:t>
            </a:r>
            <a:r>
              <a:rPr lang="en-US" altLang="zh-TW" sz="1600" dirty="0" err="1"/>
              <a:t>Qirong</a:t>
            </a:r>
            <a:r>
              <a:rPr lang="en-US" altLang="zh-TW" sz="1600" dirty="0"/>
              <a:t> Bu(2020)</a:t>
            </a:r>
            <a:r>
              <a:rPr lang="zh-TW" altLang="zh-TW" sz="1600" dirty="0"/>
              <a:t> </a:t>
            </a:r>
            <a:r>
              <a:rPr lang="zh-TW" altLang="en-US" sz="1600" dirty="0"/>
              <a:t>的去霧網路作為參考</a:t>
            </a:r>
            <a:endParaRPr lang="en-US" altLang="zh-TW" sz="1600" dirty="0"/>
          </a:p>
          <a:p>
            <a:endParaRPr lang="en-US" altLang="zh-TW" sz="1600" dirty="0"/>
          </a:p>
          <a:p>
            <a:endParaRPr lang="en-US" altLang="zh-TW" sz="1600" dirty="0" smtClean="0">
              <a:latin typeface="+mn-ea"/>
            </a:endParaRPr>
          </a:p>
          <a:p>
            <a:pPr marL="285750" indent="-285750">
              <a:buFont typeface="Wingdings" panose="05000000000000000000" pitchFamily="2" charset="2"/>
              <a:buChar char="Ø"/>
            </a:pP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830997"/>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訓練網路</a:t>
            </a:r>
            <a:r>
              <a:rPr lang="en-US" altLang="zh-TW" sz="1600" dirty="0" smtClean="0"/>
              <a:t>:</a:t>
            </a:r>
          </a:p>
          <a:p>
            <a:pPr>
              <a:lnSpc>
                <a:spcPct val="150000"/>
              </a:lnSpc>
            </a:pPr>
            <a:r>
              <a:rPr lang="en-US" altLang="zh-TW" sz="1600" dirty="0"/>
              <a:t>	</a:t>
            </a:r>
            <a:r>
              <a:rPr lang="zh-TW" altLang="en-US" sz="1600" dirty="0" smtClean="0"/>
              <a:t>具有</a:t>
            </a:r>
            <a:r>
              <a:rPr lang="zh-TW" altLang="zh-TW" sz="1600" dirty="0" smtClean="0"/>
              <a:t>語義</a:t>
            </a:r>
            <a:r>
              <a:rPr lang="zh-TW" altLang="zh-TW" sz="1600" dirty="0"/>
              <a:t>分割資料集以及加入引導影像濾波層的</a:t>
            </a:r>
            <a:r>
              <a:rPr lang="en-US" altLang="zh-TW" sz="1600" dirty="0"/>
              <a:t>pix2pix</a:t>
            </a:r>
            <a:r>
              <a:rPr lang="zh-TW" altLang="zh-TW" sz="1600" dirty="0"/>
              <a:t>訓練模型</a:t>
            </a:r>
            <a:endParaRPr lang="en-US" altLang="zh-TW" sz="1600" dirty="0" smtClean="0">
              <a:latin typeface="+mn-ea"/>
            </a:endParaRPr>
          </a:p>
        </p:txBody>
      </p:sp>
      <p:sp>
        <p:nvSpPr>
          <p:cNvPr id="6" name="矩形 5"/>
          <p:cNvSpPr/>
          <p:nvPr/>
        </p:nvSpPr>
        <p:spPr>
          <a:xfrm>
            <a:off x="1254737" y="2541466"/>
            <a:ext cx="7083216" cy="1815882"/>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比較</a:t>
            </a:r>
            <a:r>
              <a:rPr lang="en-US" altLang="zh-TW" sz="1600" dirty="0" smtClean="0"/>
              <a:t>:</a:t>
            </a:r>
          </a:p>
          <a:p>
            <a:pPr marL="685800" lvl="1" indent="-342900">
              <a:lnSpc>
                <a:spcPct val="150000"/>
              </a:lnSpc>
              <a:buFont typeface="+mj-lt"/>
              <a:buAutoNum type="arabicPeriod"/>
            </a:pPr>
            <a:r>
              <a:rPr lang="zh-TW" altLang="zh-TW" sz="1600" dirty="0" smtClean="0"/>
              <a:t>加入</a:t>
            </a:r>
            <a:r>
              <a:rPr lang="zh-TW" altLang="zh-TW" sz="1600" dirty="0"/>
              <a:t>引導影像濾波層的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zh-TW" altLang="en-US" sz="1600" dirty="0" smtClean="0"/>
              <a:t>具有</a:t>
            </a:r>
            <a:r>
              <a:rPr lang="zh-TW" altLang="zh-TW" sz="1600" dirty="0"/>
              <a:t>語義分割資料集</a:t>
            </a:r>
            <a:r>
              <a:rPr lang="zh-TW" altLang="zh-TW" sz="1600" dirty="0" smtClean="0"/>
              <a:t>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en-US" altLang="zh-TW" sz="1600" dirty="0" smtClean="0">
                <a:latin typeface="+mn-ea"/>
              </a:rPr>
              <a:t>pix2pix</a:t>
            </a:r>
            <a:r>
              <a:rPr lang="zh-TW" altLang="en-US" sz="1600" dirty="0" smtClean="0">
                <a:latin typeface="+mn-ea"/>
              </a:rPr>
              <a:t>訓練模型</a:t>
            </a:r>
            <a:endParaRPr lang="en-US" altLang="zh-TW" sz="1600" dirty="0">
              <a:latin typeface="+mn-ea"/>
            </a:endParaRPr>
          </a:p>
          <a:p>
            <a:endParaRPr lang="en-US" altLang="zh-TW" sz="1600"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後來室內設計逐漸從</a:t>
            </a:r>
            <a:r>
              <a:rPr lang="zh-TW" altLang="en-US" sz="1600" dirty="0" smtClean="0">
                <a:latin typeface="+mn-ea"/>
              </a:rPr>
              <a:t>只求居住</a:t>
            </a:r>
            <a:r>
              <a:rPr lang="zh-TW" altLang="zh-TW" sz="1600" dirty="0" smtClean="0">
                <a:latin typeface="+mn-ea"/>
              </a:rPr>
              <a:t>，延伸出考慮到生活品質、居住品質、心理層面、視覺等因素，使人類能在生活、起居、心理、視覺等各方面得到無比的滿足，因此室內設計在現今的社會上已成了無法缺少的一塊產業。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現今則利用三維模型，也稱作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模型進行表現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629448"/>
            <a:ext cx="7784306" cy="73866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37845" y="2525594"/>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dirty="0" smtClean="0"/>
              <a:t>右</a:t>
            </a:r>
            <a:r>
              <a:rPr lang="en-US" altLang="zh-TW" sz="1600" dirty="0" smtClean="0"/>
              <a:t>)</a:t>
            </a:r>
            <a:endParaRPr lang="zh-TW" altLang="zh-TW" sz="1600" dirty="0"/>
          </a:p>
        </p:txBody>
      </p:sp>
      <p:sp>
        <p:nvSpPr>
          <p:cNvPr id="10" name="TextBox 13"/>
          <p:cNvSpPr txBox="1"/>
          <p:nvPr/>
        </p:nvSpPr>
        <p:spPr>
          <a:xfrm>
            <a:off x="774479" y="1173208"/>
            <a:ext cx="7784306"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語義分割與影像濾波對圖片生成是否會有好的效果</a:t>
            </a:r>
            <a:endParaRPr lang="zh-TW" altLang="zh-TW" sz="1600" dirty="0"/>
          </a:p>
        </p:txBody>
      </p:sp>
    </p:spTree>
    <p:extLst>
      <p:ext uri="{BB962C8B-B14F-4D97-AF65-F5344CB8AC3E}">
        <p14:creationId xmlns:p14="http://schemas.microsoft.com/office/powerpoint/2010/main" val="307523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TotalTime>
  <Words>6865</Words>
  <Application>Microsoft Office PowerPoint</Application>
  <PresentationFormat>如螢幕大小 (16:9)</PresentationFormat>
  <Paragraphs>375</Paragraphs>
  <Slides>48</Slides>
  <Notes>48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48</vt:i4>
      </vt:variant>
    </vt:vector>
  </HeadingPairs>
  <TitlesOfParts>
    <vt:vector size="59"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663</cp:revision>
  <dcterms:created xsi:type="dcterms:W3CDTF">2016-05-20T12:59:00Z</dcterms:created>
  <dcterms:modified xsi:type="dcterms:W3CDTF">2022-01-11T08:39:07Z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