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5" r:id="rId8"/>
    <p:sldId id="266" r:id="rId9"/>
    <p:sldId id="263" r:id="rId10"/>
    <p:sldId id="264" r:id="rId11"/>
    <p:sldId id="267" r:id="rId12"/>
    <p:sldId id="260" r:id="rId13"/>
    <p:sldId id="268" r:id="rId14"/>
    <p:sldId id="269" r:id="rId15"/>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E7DE5734-5D8D-41AF-BE34-D84556554EF9}">
          <p14:sldIdLst>
            <p14:sldId id="256"/>
            <p14:sldId id="257"/>
            <p14:sldId id="258"/>
            <p14:sldId id="259"/>
            <p14:sldId id="261"/>
            <p14:sldId id="262"/>
            <p14:sldId id="265"/>
            <p14:sldId id="266"/>
            <p14:sldId id="263"/>
            <p14:sldId id="264"/>
            <p14:sldId id="267"/>
            <p14:sldId id="260"/>
            <p14:sldId id="268"/>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F14C5AB3-B18A-4B7C-BCF7-959E37ECDBB2}" type="datetimeFigureOut">
              <a:rPr lang="zh-TW" altLang="en-US" smtClean="0"/>
              <a:t>2021/10/28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4398ECE-E0C0-4A2E-8FDD-2FFD2B523066}" type="slidenum">
              <a:rPr lang="zh-TW" altLang="en-US" smtClean="0"/>
              <a:t>‹#›</a:t>
            </a:fld>
            <a:endParaRPr lang="zh-TW" altLang="en-US"/>
          </a:p>
        </p:txBody>
      </p:sp>
    </p:spTree>
    <p:extLst>
      <p:ext uri="{BB962C8B-B14F-4D97-AF65-F5344CB8AC3E}">
        <p14:creationId xmlns:p14="http://schemas.microsoft.com/office/powerpoint/2010/main" val="804128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F14C5AB3-B18A-4B7C-BCF7-959E37ECDBB2}" type="datetimeFigureOut">
              <a:rPr lang="zh-TW" altLang="en-US" smtClean="0"/>
              <a:t>2021/10/28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4398ECE-E0C0-4A2E-8FDD-2FFD2B523066}" type="slidenum">
              <a:rPr lang="zh-TW" altLang="en-US" smtClean="0"/>
              <a:t>‹#›</a:t>
            </a:fld>
            <a:endParaRPr lang="zh-TW" altLang="en-US"/>
          </a:p>
        </p:txBody>
      </p:sp>
    </p:spTree>
    <p:extLst>
      <p:ext uri="{BB962C8B-B14F-4D97-AF65-F5344CB8AC3E}">
        <p14:creationId xmlns:p14="http://schemas.microsoft.com/office/powerpoint/2010/main" val="1274670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F14C5AB3-B18A-4B7C-BCF7-959E37ECDBB2}" type="datetimeFigureOut">
              <a:rPr lang="zh-TW" altLang="en-US" smtClean="0"/>
              <a:t>2021/10/28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4398ECE-E0C0-4A2E-8FDD-2FFD2B523066}" type="slidenum">
              <a:rPr lang="zh-TW" altLang="en-US" smtClean="0"/>
              <a:t>‹#›</a:t>
            </a:fld>
            <a:endParaRPr lang="zh-TW" altLang="en-US"/>
          </a:p>
        </p:txBody>
      </p:sp>
    </p:spTree>
    <p:extLst>
      <p:ext uri="{BB962C8B-B14F-4D97-AF65-F5344CB8AC3E}">
        <p14:creationId xmlns:p14="http://schemas.microsoft.com/office/powerpoint/2010/main" val="2375985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F14C5AB3-B18A-4B7C-BCF7-959E37ECDBB2}" type="datetimeFigureOut">
              <a:rPr lang="zh-TW" altLang="en-US" smtClean="0"/>
              <a:t>2021/10/28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4398ECE-E0C0-4A2E-8FDD-2FFD2B523066}" type="slidenum">
              <a:rPr lang="zh-TW" altLang="en-US" smtClean="0"/>
              <a:t>‹#›</a:t>
            </a:fld>
            <a:endParaRPr lang="zh-TW" altLang="en-US"/>
          </a:p>
        </p:txBody>
      </p:sp>
    </p:spTree>
    <p:extLst>
      <p:ext uri="{BB962C8B-B14F-4D97-AF65-F5344CB8AC3E}">
        <p14:creationId xmlns:p14="http://schemas.microsoft.com/office/powerpoint/2010/main" val="2975463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F14C5AB3-B18A-4B7C-BCF7-959E37ECDBB2}" type="datetimeFigureOut">
              <a:rPr lang="zh-TW" altLang="en-US" smtClean="0"/>
              <a:t>2021/10/28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4398ECE-E0C0-4A2E-8FDD-2FFD2B523066}" type="slidenum">
              <a:rPr lang="zh-TW" altLang="en-US" smtClean="0"/>
              <a:t>‹#›</a:t>
            </a:fld>
            <a:endParaRPr lang="zh-TW" altLang="en-US"/>
          </a:p>
        </p:txBody>
      </p:sp>
    </p:spTree>
    <p:extLst>
      <p:ext uri="{BB962C8B-B14F-4D97-AF65-F5344CB8AC3E}">
        <p14:creationId xmlns:p14="http://schemas.microsoft.com/office/powerpoint/2010/main" val="4079548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F14C5AB3-B18A-4B7C-BCF7-959E37ECDBB2}" type="datetimeFigureOut">
              <a:rPr lang="zh-TW" altLang="en-US" smtClean="0"/>
              <a:t>2021/10/28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4398ECE-E0C0-4A2E-8FDD-2FFD2B523066}" type="slidenum">
              <a:rPr lang="zh-TW" altLang="en-US" smtClean="0"/>
              <a:t>‹#›</a:t>
            </a:fld>
            <a:endParaRPr lang="zh-TW" altLang="en-US"/>
          </a:p>
        </p:txBody>
      </p:sp>
    </p:spTree>
    <p:extLst>
      <p:ext uri="{BB962C8B-B14F-4D97-AF65-F5344CB8AC3E}">
        <p14:creationId xmlns:p14="http://schemas.microsoft.com/office/powerpoint/2010/main" val="3810795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F14C5AB3-B18A-4B7C-BCF7-959E37ECDBB2}" type="datetimeFigureOut">
              <a:rPr lang="zh-TW" altLang="en-US" smtClean="0"/>
              <a:t>2021/10/28</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94398ECE-E0C0-4A2E-8FDD-2FFD2B523066}" type="slidenum">
              <a:rPr lang="zh-TW" altLang="en-US" smtClean="0"/>
              <a:t>‹#›</a:t>
            </a:fld>
            <a:endParaRPr lang="zh-TW" altLang="en-US"/>
          </a:p>
        </p:txBody>
      </p:sp>
    </p:spTree>
    <p:extLst>
      <p:ext uri="{BB962C8B-B14F-4D97-AF65-F5344CB8AC3E}">
        <p14:creationId xmlns:p14="http://schemas.microsoft.com/office/powerpoint/2010/main" val="944220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F14C5AB3-B18A-4B7C-BCF7-959E37ECDBB2}" type="datetimeFigureOut">
              <a:rPr lang="zh-TW" altLang="en-US" smtClean="0"/>
              <a:t>2021/10/28</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94398ECE-E0C0-4A2E-8FDD-2FFD2B523066}" type="slidenum">
              <a:rPr lang="zh-TW" altLang="en-US" smtClean="0"/>
              <a:t>‹#›</a:t>
            </a:fld>
            <a:endParaRPr lang="zh-TW" altLang="en-US"/>
          </a:p>
        </p:txBody>
      </p:sp>
    </p:spTree>
    <p:extLst>
      <p:ext uri="{BB962C8B-B14F-4D97-AF65-F5344CB8AC3E}">
        <p14:creationId xmlns:p14="http://schemas.microsoft.com/office/powerpoint/2010/main" val="3548429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F14C5AB3-B18A-4B7C-BCF7-959E37ECDBB2}" type="datetimeFigureOut">
              <a:rPr lang="zh-TW" altLang="en-US" smtClean="0"/>
              <a:t>2021/10/28</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94398ECE-E0C0-4A2E-8FDD-2FFD2B523066}" type="slidenum">
              <a:rPr lang="zh-TW" altLang="en-US" smtClean="0"/>
              <a:t>‹#›</a:t>
            </a:fld>
            <a:endParaRPr lang="zh-TW" altLang="en-US"/>
          </a:p>
        </p:txBody>
      </p:sp>
    </p:spTree>
    <p:extLst>
      <p:ext uri="{BB962C8B-B14F-4D97-AF65-F5344CB8AC3E}">
        <p14:creationId xmlns:p14="http://schemas.microsoft.com/office/powerpoint/2010/main" val="298652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F14C5AB3-B18A-4B7C-BCF7-959E37ECDBB2}" type="datetimeFigureOut">
              <a:rPr lang="zh-TW" altLang="en-US" smtClean="0"/>
              <a:t>2021/10/28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4398ECE-E0C0-4A2E-8FDD-2FFD2B523066}" type="slidenum">
              <a:rPr lang="zh-TW" altLang="en-US" smtClean="0"/>
              <a:t>‹#›</a:t>
            </a:fld>
            <a:endParaRPr lang="zh-TW" altLang="en-US"/>
          </a:p>
        </p:txBody>
      </p:sp>
    </p:spTree>
    <p:extLst>
      <p:ext uri="{BB962C8B-B14F-4D97-AF65-F5344CB8AC3E}">
        <p14:creationId xmlns:p14="http://schemas.microsoft.com/office/powerpoint/2010/main" val="3542294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F14C5AB3-B18A-4B7C-BCF7-959E37ECDBB2}" type="datetimeFigureOut">
              <a:rPr lang="zh-TW" altLang="en-US" smtClean="0"/>
              <a:t>2021/10/28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4398ECE-E0C0-4A2E-8FDD-2FFD2B523066}" type="slidenum">
              <a:rPr lang="zh-TW" altLang="en-US" smtClean="0"/>
              <a:t>‹#›</a:t>
            </a:fld>
            <a:endParaRPr lang="zh-TW" altLang="en-US"/>
          </a:p>
        </p:txBody>
      </p:sp>
    </p:spTree>
    <p:extLst>
      <p:ext uri="{BB962C8B-B14F-4D97-AF65-F5344CB8AC3E}">
        <p14:creationId xmlns:p14="http://schemas.microsoft.com/office/powerpoint/2010/main" val="1727663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4C5AB3-B18A-4B7C-BCF7-959E37ECDBB2}" type="datetimeFigureOut">
              <a:rPr lang="zh-TW" altLang="en-US" smtClean="0"/>
              <a:t>2021/10/28</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398ECE-E0C0-4A2E-8FDD-2FFD2B523066}" type="slidenum">
              <a:rPr lang="zh-TW" altLang="en-US" smtClean="0"/>
              <a:t>‹#›</a:t>
            </a:fld>
            <a:endParaRPr lang="zh-TW" altLang="en-US"/>
          </a:p>
        </p:txBody>
      </p:sp>
    </p:spTree>
    <p:extLst>
      <p:ext uri="{BB962C8B-B14F-4D97-AF65-F5344CB8AC3E}">
        <p14:creationId xmlns:p14="http://schemas.microsoft.com/office/powerpoint/2010/main" val="1403311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ieeexplore.ieee.org/author/37088382353" TargetMode="External"/><Relationship Id="rId2" Type="http://schemas.openxmlformats.org/officeDocument/2006/relationships/hyperlink" Target="https://ieeexplore.ieee.org/author/37088382513"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smtClean="0"/>
              <a:t>論文題目</a:t>
            </a:r>
            <a:endParaRPr lang="zh-TW" altLang="en-US" dirty="0"/>
          </a:p>
        </p:txBody>
      </p:sp>
      <p:sp>
        <p:nvSpPr>
          <p:cNvPr id="3" name="副標題 2"/>
          <p:cNvSpPr>
            <a:spLocks noGrp="1"/>
          </p:cNvSpPr>
          <p:nvPr>
            <p:ph type="subTitle" idx="1"/>
          </p:nvPr>
        </p:nvSpPr>
        <p:spPr/>
        <p:txBody>
          <a:bodyPr/>
          <a:lstStyle/>
          <a:p>
            <a:r>
              <a:rPr lang="zh-TW" altLang="en-US" dirty="0"/>
              <a:t>李承</a:t>
            </a:r>
            <a:r>
              <a:rPr lang="zh-TW" altLang="en-US" dirty="0" smtClean="0"/>
              <a:t>諺</a:t>
            </a:r>
            <a:endParaRPr lang="en-US" altLang="zh-TW" dirty="0" smtClean="0"/>
          </a:p>
          <a:p>
            <a:r>
              <a:rPr lang="zh-TW" altLang="en-US" dirty="0"/>
              <a:t>指導老師</a:t>
            </a:r>
            <a:r>
              <a:rPr lang="en-US" altLang="zh-TW" dirty="0"/>
              <a:t>:</a:t>
            </a:r>
            <a:r>
              <a:rPr lang="zh-TW" altLang="en-US" dirty="0"/>
              <a:t>廖秀莉</a:t>
            </a:r>
          </a:p>
        </p:txBody>
      </p:sp>
    </p:spTree>
    <p:extLst>
      <p:ext uri="{BB962C8B-B14F-4D97-AF65-F5344CB8AC3E}">
        <p14:creationId xmlns:p14="http://schemas.microsoft.com/office/powerpoint/2010/main" val="3659357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文獻探討</a:t>
            </a:r>
            <a:endParaRPr lang="zh-TW" altLang="en-US" dirty="0"/>
          </a:p>
        </p:txBody>
      </p:sp>
      <p:sp>
        <p:nvSpPr>
          <p:cNvPr id="3" name="內容版面配置區 2"/>
          <p:cNvSpPr>
            <a:spLocks noGrp="1"/>
          </p:cNvSpPr>
          <p:nvPr>
            <p:ph idx="1"/>
          </p:nvPr>
        </p:nvSpPr>
        <p:spPr>
          <a:xfrm>
            <a:off x="838200" y="1441577"/>
            <a:ext cx="10515600" cy="4351338"/>
          </a:xfrm>
        </p:spPr>
        <p:txBody>
          <a:bodyPr/>
          <a:lstStyle/>
          <a:p>
            <a:r>
              <a:rPr lang="zh-TW" altLang="en-US" dirty="0" smtClean="0"/>
              <a:t>論文一</a:t>
            </a:r>
            <a:r>
              <a:rPr lang="en-US" altLang="zh-TW" dirty="0" smtClean="0"/>
              <a:t>:</a:t>
            </a:r>
            <a:r>
              <a:rPr lang="zh-TW" altLang="en-US" dirty="0" smtClean="0"/>
              <a:t>研究結果</a:t>
            </a:r>
            <a:r>
              <a:rPr lang="en-US" altLang="zh-TW" dirty="0"/>
              <a:t>:</a:t>
            </a:r>
            <a:r>
              <a:rPr lang="zh-TW" altLang="en-US" dirty="0" smtClean="0"/>
              <a:t>使用</a:t>
            </a:r>
            <a:r>
              <a:rPr lang="en-US" altLang="zh-TW" dirty="0" smtClean="0"/>
              <a:t>800</a:t>
            </a:r>
            <a:r>
              <a:rPr lang="zh-TW" altLang="en-US" dirty="0" smtClean="0"/>
              <a:t>張</a:t>
            </a:r>
            <a:r>
              <a:rPr lang="zh-TW" altLang="en-US" dirty="0"/>
              <a:t>圖片訓練</a:t>
            </a:r>
            <a:endParaRPr lang="en-US" altLang="zh-TW" dirty="0" smtClean="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2916" y="1984248"/>
            <a:ext cx="7756421" cy="4720844"/>
          </a:xfrm>
          <a:prstGeom prst="rect">
            <a:avLst/>
          </a:prstGeom>
        </p:spPr>
      </p:pic>
    </p:spTree>
    <p:extLst>
      <p:ext uri="{BB962C8B-B14F-4D97-AF65-F5344CB8AC3E}">
        <p14:creationId xmlns:p14="http://schemas.microsoft.com/office/powerpoint/2010/main" val="2868193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文獻探討</a:t>
            </a:r>
            <a:endParaRPr lang="zh-TW" altLang="en-US" dirty="0"/>
          </a:p>
        </p:txBody>
      </p:sp>
      <p:sp>
        <p:nvSpPr>
          <p:cNvPr id="3" name="內容版面配置區 2"/>
          <p:cNvSpPr>
            <a:spLocks noGrp="1"/>
          </p:cNvSpPr>
          <p:nvPr>
            <p:ph idx="1"/>
          </p:nvPr>
        </p:nvSpPr>
        <p:spPr>
          <a:xfrm>
            <a:off x="838200" y="1441577"/>
            <a:ext cx="10515600" cy="4351338"/>
          </a:xfrm>
        </p:spPr>
        <p:txBody>
          <a:bodyPr/>
          <a:lstStyle/>
          <a:p>
            <a:r>
              <a:rPr lang="zh-TW" altLang="en-US" dirty="0" smtClean="0"/>
              <a:t>論文一</a:t>
            </a:r>
            <a:r>
              <a:rPr lang="en-US" altLang="zh-TW" dirty="0" smtClean="0"/>
              <a:t>:</a:t>
            </a:r>
            <a:r>
              <a:rPr lang="zh-TW" altLang="en-US" dirty="0" smtClean="0"/>
              <a:t>研究</a:t>
            </a:r>
            <a:r>
              <a:rPr lang="zh-TW" altLang="en-US" dirty="0" smtClean="0"/>
              <a:t>結果</a:t>
            </a:r>
            <a:r>
              <a:rPr lang="en-US" altLang="zh-TW" dirty="0" smtClean="0"/>
              <a:t>top-1</a:t>
            </a:r>
            <a:endParaRPr lang="en-US" altLang="zh-TW" dirty="0"/>
          </a:p>
          <a:p>
            <a:r>
              <a:rPr lang="en-US" altLang="zh-TW" dirty="0" smtClean="0"/>
              <a:t>100</a:t>
            </a:r>
            <a:r>
              <a:rPr lang="zh-TW" altLang="en-US" dirty="0" smtClean="0"/>
              <a:t>張</a:t>
            </a:r>
            <a:r>
              <a:rPr lang="en-US" altLang="zh-TW" dirty="0" smtClean="0"/>
              <a:t>:</a:t>
            </a:r>
            <a:r>
              <a:rPr lang="en-US" altLang="zh-TW" dirty="0" smtClean="0"/>
              <a:t>32.4%</a:t>
            </a:r>
            <a:endParaRPr lang="en-US" altLang="zh-TW" dirty="0" smtClean="0"/>
          </a:p>
          <a:p>
            <a:r>
              <a:rPr lang="en-US" altLang="zh-TW" dirty="0" smtClean="0"/>
              <a:t>200</a:t>
            </a:r>
            <a:r>
              <a:rPr lang="zh-TW" altLang="en-US" dirty="0" smtClean="0"/>
              <a:t>張</a:t>
            </a:r>
            <a:r>
              <a:rPr lang="en-US" altLang="zh-TW" dirty="0" smtClean="0"/>
              <a:t>:54.3%</a:t>
            </a:r>
          </a:p>
          <a:p>
            <a:r>
              <a:rPr lang="en-US" altLang="zh-TW" dirty="0" smtClean="0"/>
              <a:t>400</a:t>
            </a:r>
            <a:r>
              <a:rPr lang="zh-TW" altLang="en-US" dirty="0" smtClean="0"/>
              <a:t>張</a:t>
            </a:r>
            <a:r>
              <a:rPr lang="en-US" altLang="zh-TW" dirty="0" smtClean="0"/>
              <a:t>:59.8%</a:t>
            </a:r>
          </a:p>
          <a:p>
            <a:r>
              <a:rPr lang="en-US" altLang="zh-TW" dirty="0" smtClean="0"/>
              <a:t>800</a:t>
            </a:r>
            <a:r>
              <a:rPr lang="zh-TW" altLang="en-US" dirty="0" smtClean="0"/>
              <a:t>張</a:t>
            </a:r>
            <a:r>
              <a:rPr lang="en-US" altLang="zh-TW" dirty="0" smtClean="0"/>
              <a:t>:68.8%</a:t>
            </a:r>
          </a:p>
          <a:p>
            <a:r>
              <a:rPr lang="en-US" altLang="zh-TW" dirty="0" smtClean="0"/>
              <a:t>4000</a:t>
            </a:r>
            <a:r>
              <a:rPr lang="zh-TW" altLang="en-US" dirty="0" smtClean="0"/>
              <a:t>張</a:t>
            </a:r>
            <a:r>
              <a:rPr lang="en-US" altLang="zh-TW" dirty="0" smtClean="0"/>
              <a:t>:61.5%</a:t>
            </a:r>
          </a:p>
        </p:txBody>
      </p:sp>
    </p:spTree>
    <p:extLst>
      <p:ext uri="{BB962C8B-B14F-4D97-AF65-F5344CB8AC3E}">
        <p14:creationId xmlns:p14="http://schemas.microsoft.com/office/powerpoint/2010/main" val="1604735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論文二</a:t>
            </a:r>
            <a:endParaRPr lang="zh-TW" altLang="en-US" dirty="0"/>
          </a:p>
        </p:txBody>
      </p:sp>
      <p:sp>
        <p:nvSpPr>
          <p:cNvPr id="3" name="內容版面配置區 2"/>
          <p:cNvSpPr>
            <a:spLocks noGrp="1"/>
          </p:cNvSpPr>
          <p:nvPr>
            <p:ph idx="1"/>
          </p:nvPr>
        </p:nvSpPr>
        <p:spPr/>
        <p:txBody>
          <a:bodyPr>
            <a:normAutofit/>
          </a:bodyPr>
          <a:lstStyle/>
          <a:p>
            <a:pPr marL="0" indent="0">
              <a:buNone/>
            </a:pPr>
            <a:r>
              <a:rPr lang="zh-TW" altLang="en-US" dirty="0" smtClean="0"/>
              <a:t>文獻二</a:t>
            </a:r>
            <a:r>
              <a:rPr lang="en-US" altLang="zh-TW" dirty="0" smtClean="0"/>
              <a:t>:</a:t>
            </a:r>
            <a:r>
              <a:rPr lang="en-US" altLang="zh-TW" b="1" dirty="0"/>
              <a:t>Multi-Scale Weighted Fusion Attentive Generative Adversarial Network for Single Image De-Raining</a:t>
            </a:r>
          </a:p>
          <a:p>
            <a:pPr marL="0" indent="0">
              <a:buNone/>
            </a:pPr>
            <a:r>
              <a:rPr lang="en-US" altLang="zh-TW" dirty="0" smtClean="0"/>
              <a:t>(</a:t>
            </a:r>
            <a:r>
              <a:rPr lang="zh-TW" altLang="en-US" b="1" dirty="0" smtClean="0"/>
              <a:t>以</a:t>
            </a:r>
            <a:r>
              <a:rPr lang="zh-TW" altLang="en-US" dirty="0" smtClean="0"/>
              <a:t>多</a:t>
            </a:r>
            <a:r>
              <a:rPr lang="zh-TW" altLang="en-US" dirty="0"/>
              <a:t>尺度加權融合空間注意力生成對抗網絡</a:t>
            </a:r>
            <a:r>
              <a:rPr lang="zh-TW" altLang="en-US" b="1" dirty="0" smtClean="0"/>
              <a:t>的圖像除雨之研究</a:t>
            </a:r>
            <a:r>
              <a:rPr lang="en-US" altLang="zh-TW" dirty="0" smtClean="0"/>
              <a:t>)</a:t>
            </a:r>
          </a:p>
          <a:p>
            <a:pPr marL="0" indent="0">
              <a:buNone/>
            </a:pPr>
            <a:endParaRPr lang="en-US" altLang="zh-TW" dirty="0"/>
          </a:p>
          <a:p>
            <a:pPr marL="0" indent="0">
              <a:buNone/>
            </a:pPr>
            <a:endParaRPr lang="en-US" altLang="zh-TW" dirty="0" smtClean="0"/>
          </a:p>
          <a:p>
            <a:pPr marL="0" indent="0">
              <a:buNone/>
            </a:pPr>
            <a:r>
              <a:rPr lang="zh-TW" altLang="en-US" dirty="0" smtClean="0"/>
              <a:t>作者</a:t>
            </a:r>
            <a:r>
              <a:rPr lang="en-US" altLang="zh-TW" dirty="0" smtClean="0"/>
              <a:t>:</a:t>
            </a:r>
            <a:r>
              <a:rPr lang="en-US" altLang="zh-TW" dirty="0">
                <a:hlinkClick r:id="rId2"/>
              </a:rPr>
              <a:t> </a:t>
            </a:r>
            <a:r>
              <a:rPr lang="en-US" altLang="zh-TW" dirty="0" err="1" smtClean="0">
                <a:hlinkClick r:id="rId2"/>
              </a:rPr>
              <a:t>Xiaojun</a:t>
            </a:r>
            <a:r>
              <a:rPr lang="en-US" altLang="zh-TW" dirty="0" smtClean="0">
                <a:hlinkClick r:id="rId2"/>
              </a:rPr>
              <a:t> Bi</a:t>
            </a:r>
            <a:r>
              <a:rPr lang="zh-TW" altLang="en-US" dirty="0" smtClean="0"/>
              <a:t>、</a:t>
            </a:r>
            <a:r>
              <a:rPr lang="en-US" altLang="zh-TW" dirty="0">
                <a:hlinkClick r:id="rId3"/>
              </a:rPr>
              <a:t> </a:t>
            </a:r>
            <a:r>
              <a:rPr lang="en-US" altLang="zh-TW" dirty="0" err="1">
                <a:hlinkClick r:id="rId3"/>
              </a:rPr>
              <a:t>Junyao</a:t>
            </a:r>
            <a:r>
              <a:rPr lang="en-US" altLang="zh-TW" dirty="0">
                <a:hlinkClick r:id="rId3"/>
              </a:rPr>
              <a:t> </a:t>
            </a:r>
            <a:r>
              <a:rPr lang="en-US" altLang="zh-TW" dirty="0" smtClean="0">
                <a:hlinkClick r:id="rId3"/>
              </a:rPr>
              <a:t>Xing</a:t>
            </a:r>
            <a:r>
              <a:rPr lang="en-US" altLang="zh-TW" dirty="0" smtClean="0"/>
              <a:t>(2020)</a:t>
            </a:r>
          </a:p>
          <a:p>
            <a:pPr marL="0" indent="0">
              <a:buNone/>
            </a:pPr>
            <a:r>
              <a:rPr lang="zh-TW" altLang="en-US" dirty="0" smtClean="0"/>
              <a:t>出處</a:t>
            </a:r>
            <a:r>
              <a:rPr lang="en-US" altLang="zh-TW" dirty="0" smtClean="0"/>
              <a:t>:IEEE</a:t>
            </a:r>
          </a:p>
          <a:p>
            <a:pPr marL="0" indent="0">
              <a:buNone/>
            </a:pPr>
            <a:r>
              <a:rPr lang="zh-TW" altLang="en-US" dirty="0"/>
              <a:t>頁數</a:t>
            </a:r>
            <a:r>
              <a:rPr lang="en-US" altLang="zh-TW" dirty="0" smtClean="0"/>
              <a:t>:</a:t>
            </a:r>
            <a:r>
              <a:rPr lang="zh-TW" altLang="en-US" dirty="0"/>
              <a:t> </a:t>
            </a:r>
            <a:r>
              <a:rPr lang="en-US" altLang="zh-TW" dirty="0"/>
              <a:t>69838 - 69848</a:t>
            </a:r>
          </a:p>
          <a:p>
            <a:pPr marL="0" indent="0">
              <a:buNone/>
            </a:pPr>
            <a:endParaRPr lang="en-US" altLang="zh-TW" dirty="0" smtClean="0"/>
          </a:p>
          <a:p>
            <a:pPr marL="0" indent="0">
              <a:buNone/>
            </a:pPr>
            <a:endParaRPr lang="zh-TW" altLang="en-US" dirty="0"/>
          </a:p>
        </p:txBody>
      </p:sp>
    </p:spTree>
    <p:extLst>
      <p:ext uri="{BB962C8B-B14F-4D97-AF65-F5344CB8AC3E}">
        <p14:creationId xmlns:p14="http://schemas.microsoft.com/office/powerpoint/2010/main" val="13372057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研究問題</a:t>
            </a:r>
            <a:endParaRPr lang="zh-TW" altLang="en-US" dirty="0"/>
          </a:p>
        </p:txBody>
      </p:sp>
      <p:sp>
        <p:nvSpPr>
          <p:cNvPr id="3" name="內容版面配置區 2"/>
          <p:cNvSpPr>
            <a:spLocks noGrp="1"/>
          </p:cNvSpPr>
          <p:nvPr>
            <p:ph idx="1"/>
          </p:nvPr>
        </p:nvSpPr>
        <p:spPr/>
        <p:txBody>
          <a:bodyPr/>
          <a:lstStyle/>
          <a:p>
            <a:r>
              <a:rPr lang="en-US" altLang="zh-TW" dirty="0" smtClean="0"/>
              <a:t>1.</a:t>
            </a:r>
            <a:r>
              <a:rPr lang="zh-TW" altLang="en-US" dirty="0" smtClean="0"/>
              <a:t>除雨的工作在深度學習的技術上早已達到，但在使用深度學習除雨通常只能去除單種尺寸的雨痕照片，但</a:t>
            </a:r>
            <a:r>
              <a:rPr lang="zh-TW" altLang="en-US" dirty="0"/>
              <a:t>帕特</a:t>
            </a:r>
            <a:r>
              <a:rPr lang="zh-TW" altLang="en-US" dirty="0" smtClean="0"/>
              <a:t>爾利用</a:t>
            </a:r>
            <a:r>
              <a:rPr lang="en-US" altLang="zh-TW" dirty="0" smtClean="0"/>
              <a:t>12000</a:t>
            </a:r>
            <a:r>
              <a:rPr lang="zh-TW" altLang="en-US" dirty="0" smtClean="0"/>
              <a:t>張不同雨痕大小的圖片來訓練除雨的模型，大小包含</a:t>
            </a:r>
            <a:r>
              <a:rPr lang="en-US" altLang="zh-TW" dirty="0" smtClean="0"/>
              <a:t>(</a:t>
            </a:r>
            <a:r>
              <a:rPr lang="zh-TW" altLang="en-US" dirty="0" smtClean="0"/>
              <a:t>重、中、輕</a:t>
            </a:r>
            <a:r>
              <a:rPr lang="en-US" altLang="zh-TW" dirty="0" smtClean="0"/>
              <a:t>)</a:t>
            </a:r>
            <a:r>
              <a:rPr lang="zh-TW" altLang="en-US" dirty="0" smtClean="0"/>
              <a:t>，但在現實生活中，雨痕的大小不可能只有三種，因此此研究提出 了</a:t>
            </a:r>
            <a:r>
              <a:rPr lang="zh-TW" altLang="en-US" dirty="0"/>
              <a:t>一種稱為 </a:t>
            </a:r>
            <a:r>
              <a:rPr lang="en-US" altLang="zh-TW" dirty="0"/>
              <a:t>MWA-</a:t>
            </a:r>
            <a:r>
              <a:rPr lang="en-US" altLang="zh-TW" dirty="0" err="1"/>
              <a:t>GANet</a:t>
            </a:r>
            <a:r>
              <a:rPr lang="en-US" altLang="zh-TW" dirty="0"/>
              <a:t> </a:t>
            </a:r>
            <a:r>
              <a:rPr lang="zh-TW" altLang="en-US" dirty="0"/>
              <a:t>的多尺度加權融合注意力生成對抗網</a:t>
            </a:r>
            <a:r>
              <a:rPr lang="zh-TW" altLang="en-US" dirty="0" smtClean="0"/>
              <a:t>絡，多尺度加權可以生成不一樣尺寸雨痕的圖片。</a:t>
            </a:r>
            <a:endParaRPr lang="en-US" altLang="zh-TW" dirty="0" smtClean="0"/>
          </a:p>
          <a:p>
            <a:r>
              <a:rPr lang="zh-TW" altLang="en-US" dirty="0" smtClean="0"/>
              <a:t>再早期深度學習除雨的工作有時可能導致過度除雨或是沒除乾淨的情況發生，使圖片除完雨使圖片產生飽和度跟對比度的變化，而利用</a:t>
            </a:r>
            <a:r>
              <a:rPr lang="en-US" altLang="zh-TW" dirty="0"/>
              <a:t>GAN</a:t>
            </a:r>
            <a:r>
              <a:rPr lang="zh-TW" altLang="en-US" dirty="0"/>
              <a:t>做除雨的工作，他可以保留細節生成出更逼真的圖片</a:t>
            </a:r>
            <a:endParaRPr lang="en-US" altLang="zh-TW" dirty="0"/>
          </a:p>
          <a:p>
            <a:endParaRPr lang="en-US" altLang="zh-TW" dirty="0" smtClean="0"/>
          </a:p>
        </p:txBody>
      </p:sp>
    </p:spTree>
    <p:extLst>
      <p:ext uri="{BB962C8B-B14F-4D97-AF65-F5344CB8AC3E}">
        <p14:creationId xmlns:p14="http://schemas.microsoft.com/office/powerpoint/2010/main" val="1751938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論文三</a:t>
            </a:r>
            <a:endParaRPr lang="zh-TW" altLang="en-US" dirty="0"/>
          </a:p>
        </p:txBody>
      </p:sp>
      <p:sp>
        <p:nvSpPr>
          <p:cNvPr id="3" name="內容版面配置區 2"/>
          <p:cNvSpPr>
            <a:spLocks noGrp="1"/>
          </p:cNvSpPr>
          <p:nvPr>
            <p:ph idx="1"/>
          </p:nvPr>
        </p:nvSpPr>
        <p:spPr/>
        <p:txBody>
          <a:bodyPr>
            <a:normAutofit fontScale="92500" lnSpcReduction="10000"/>
          </a:bodyPr>
          <a:lstStyle/>
          <a:p>
            <a:r>
              <a:rPr lang="zh-TW" altLang="en-US" dirty="0" smtClean="0"/>
              <a:t>研究問題</a:t>
            </a:r>
            <a:r>
              <a:rPr lang="en-US" altLang="zh-TW" dirty="0" smtClean="0"/>
              <a:t>:</a:t>
            </a:r>
          </a:p>
          <a:p>
            <a:pPr marL="0" indent="0">
              <a:buNone/>
            </a:pPr>
            <a:r>
              <a:rPr lang="zh-TW" altLang="en-US" sz="2000" dirty="0"/>
              <a:t>早期深度</a:t>
            </a:r>
            <a:r>
              <a:rPr lang="zh-TW" altLang="en-US" sz="2000" dirty="0" smtClean="0"/>
              <a:t>學習可以除霧，利用</a:t>
            </a:r>
            <a:r>
              <a:rPr lang="en-US" altLang="zh-TW" sz="2000" dirty="0" smtClean="0"/>
              <a:t>DRL</a:t>
            </a:r>
            <a:r>
              <a:rPr lang="zh-TW" altLang="en-US" sz="2000" dirty="0" smtClean="0"/>
              <a:t>將模糊圖片轉乘無霧圖片，</a:t>
            </a:r>
            <a:r>
              <a:rPr lang="en-US" altLang="zh-TW" sz="2000" dirty="0" smtClean="0"/>
              <a:t>DRL</a:t>
            </a:r>
            <a:r>
              <a:rPr lang="zh-TW" altLang="en-US" sz="2000" dirty="0" smtClean="0"/>
              <a:t>使用</a:t>
            </a:r>
            <a:r>
              <a:rPr lang="en-US" altLang="zh-TW" sz="2000" dirty="0" smtClean="0"/>
              <a:t>13</a:t>
            </a:r>
            <a:r>
              <a:rPr lang="zh-TW" altLang="en-US" sz="2000" dirty="0"/>
              <a:t>層</a:t>
            </a:r>
            <a:r>
              <a:rPr lang="en-US" altLang="zh-TW" sz="2000" dirty="0" err="1" smtClean="0"/>
              <a:t>ResNet</a:t>
            </a:r>
            <a:r>
              <a:rPr lang="zh-TW" altLang="en-US" sz="2000" dirty="0" smtClean="0"/>
              <a:t>來學習。</a:t>
            </a:r>
            <a:endParaRPr lang="en-US" altLang="zh-TW" sz="2000" dirty="0" smtClean="0"/>
          </a:p>
          <a:p>
            <a:pPr marL="0" indent="0">
              <a:buNone/>
            </a:pPr>
            <a:r>
              <a:rPr lang="zh-TW" altLang="en-US" sz="2000" dirty="0"/>
              <a:t>隨著</a:t>
            </a:r>
            <a:r>
              <a:rPr lang="en-US" altLang="zh-TW" sz="2000" dirty="0" smtClean="0"/>
              <a:t>GAN</a:t>
            </a:r>
            <a:r>
              <a:rPr lang="zh-TW" altLang="en-US" sz="2000" dirty="0" smtClean="0"/>
              <a:t>風格轉換的發展，我們可以把除霧的工作想像成把一個有霧風格的圖片轉換成一個無霧風格的圖片</a:t>
            </a:r>
            <a:endParaRPr lang="en-US" altLang="zh-TW" sz="2000" dirty="0" smtClean="0"/>
          </a:p>
          <a:p>
            <a:pPr marL="0" indent="0">
              <a:buNone/>
            </a:pPr>
            <a:r>
              <a:rPr lang="zh-TW" altLang="en-US" sz="2000" dirty="0" smtClean="0"/>
              <a:t>但除霧效果是不能用</a:t>
            </a:r>
            <a:r>
              <a:rPr lang="zh-TW" altLang="en-US" sz="2000" dirty="0"/>
              <a:t>風格</a:t>
            </a:r>
            <a:r>
              <a:rPr lang="zh-TW" altLang="en-US" sz="2000" dirty="0" smtClean="0"/>
              <a:t>轉換直接去訓練的，因為每張圖片霧的濃度會隨著照片內容的遠近而有所不同，可能我拍近的地方這邊霧比較少，遠的霧會更濃，導致霧的濃度在圖片分布不均</a:t>
            </a:r>
            <a:endParaRPr lang="en-US" altLang="zh-TW" sz="2000" dirty="0" smtClean="0"/>
          </a:p>
          <a:p>
            <a:pPr marL="0" indent="0">
              <a:buNone/>
            </a:pPr>
            <a:r>
              <a:rPr lang="zh-TW" altLang="en-US" sz="2000" dirty="0" smtClean="0"/>
              <a:t>因此此研究在網路中加入引導濾波器，</a:t>
            </a:r>
            <a:r>
              <a:rPr lang="zh-TW" altLang="en-US" sz="2000" dirty="0"/>
              <a:t>並使用引導濾波器層構造殘差通道</a:t>
            </a:r>
            <a:r>
              <a:rPr lang="zh-TW" altLang="en-US" sz="2000" dirty="0" smtClean="0"/>
              <a:t>濾波器，</a:t>
            </a:r>
            <a:r>
              <a:rPr lang="zh-TW" altLang="en-US" sz="2000" dirty="0"/>
              <a:t>以最大限度地保留模糊圖像的邊緣和細節。這樣，</a:t>
            </a:r>
            <a:r>
              <a:rPr lang="zh-TW" altLang="en-US" sz="2000" dirty="0" smtClean="0"/>
              <a:t>過濾器能夠抑制</a:t>
            </a:r>
            <a:r>
              <a:rPr lang="zh-TW" altLang="en-US" sz="2000" dirty="0"/>
              <a:t>去霧過程產生</a:t>
            </a:r>
            <a:r>
              <a:rPr lang="zh-TW" altLang="en-US" sz="2000" dirty="0" smtClean="0"/>
              <a:t>的</a:t>
            </a:r>
            <a:r>
              <a:rPr lang="zh-TW" altLang="en-US" sz="2000" dirty="0"/>
              <a:t>圖片模糊</a:t>
            </a:r>
            <a:r>
              <a:rPr lang="zh-TW" altLang="en-US" sz="2000" dirty="0" smtClean="0"/>
              <a:t>的</a:t>
            </a:r>
            <a:r>
              <a:rPr lang="zh-TW" altLang="en-US" sz="2000" dirty="0"/>
              <a:t>副作用</a:t>
            </a:r>
            <a:r>
              <a:rPr lang="zh-TW" altLang="en-US" sz="2000" dirty="0" smtClean="0"/>
              <a:t>。</a:t>
            </a:r>
            <a:endParaRPr lang="en-US" altLang="zh-TW" sz="2000" dirty="0" smtClean="0"/>
          </a:p>
          <a:p>
            <a:pPr marL="0" indent="0">
              <a:buNone/>
            </a:pPr>
            <a:endParaRPr lang="en-US" altLang="zh-TW" sz="2000" dirty="0"/>
          </a:p>
          <a:p>
            <a:pPr marL="0" indent="0">
              <a:buNone/>
            </a:pPr>
            <a:r>
              <a:rPr lang="zh-TW" altLang="en-US" sz="2000" dirty="0" smtClean="0"/>
              <a:t>在</a:t>
            </a:r>
            <a:r>
              <a:rPr lang="zh-TW" altLang="en-US" sz="2000" dirty="0"/>
              <a:t>此研究</a:t>
            </a:r>
            <a:r>
              <a:rPr lang="zh-TW" altLang="en-US" sz="2000" dirty="0" smtClean="0"/>
              <a:t>中</a:t>
            </a:r>
            <a:r>
              <a:rPr lang="zh-TW" altLang="en-US" sz="2000" dirty="0"/>
              <a:t>，我們提出了一種結合殘差引導過濾層的 </a:t>
            </a:r>
            <a:r>
              <a:rPr lang="en-US" altLang="zh-TW" sz="2000" dirty="0"/>
              <a:t>pix2pix </a:t>
            </a:r>
            <a:r>
              <a:rPr lang="zh-TW" altLang="en-US" sz="2000" dirty="0"/>
              <a:t>去霧網絡。該網絡包括生成器、鑑別器和殘差通道引導濾波器三部分。我們</a:t>
            </a:r>
            <a:r>
              <a:rPr lang="zh-TW" altLang="en-US" sz="2000" dirty="0" smtClean="0"/>
              <a:t>通過</a:t>
            </a:r>
            <a:r>
              <a:rPr lang="zh-TW" altLang="en-US" sz="2000" dirty="0"/>
              <a:t>增加</a:t>
            </a:r>
            <a:r>
              <a:rPr lang="zh-TW" altLang="en-US" sz="2000" dirty="0" smtClean="0"/>
              <a:t>感知</a:t>
            </a:r>
            <a:r>
              <a:rPr lang="zh-TW" altLang="en-US" sz="2000" dirty="0"/>
              <a:t>損失</a:t>
            </a:r>
            <a:r>
              <a:rPr lang="zh-TW" altLang="en-US" sz="2000" dirty="0" smtClean="0"/>
              <a:t>的</a:t>
            </a:r>
            <a:r>
              <a:rPr lang="zh-TW" altLang="en-US" sz="2000" dirty="0"/>
              <a:t>權重</a:t>
            </a:r>
            <a:r>
              <a:rPr lang="zh-TW" altLang="en-US" sz="2000" dirty="0" smtClean="0"/>
              <a:t>並</a:t>
            </a:r>
            <a:r>
              <a:rPr lang="zh-TW" altLang="en-US" sz="2000" dirty="0"/>
              <a:t>減小 </a:t>
            </a:r>
            <a:r>
              <a:rPr lang="en-US" altLang="zh-TW" sz="2000" dirty="0"/>
              <a:t>pix2pix </a:t>
            </a:r>
            <a:r>
              <a:rPr lang="zh-TW" altLang="en-US" sz="2000" dirty="0"/>
              <a:t>網絡的</a:t>
            </a:r>
            <a:r>
              <a:rPr lang="zh-TW" altLang="en-US" sz="2000" dirty="0" smtClean="0"/>
              <a:t>大小。</a:t>
            </a:r>
            <a:r>
              <a:rPr lang="zh-TW" altLang="en-US" sz="2000" dirty="0"/>
              <a:t>為了</a:t>
            </a:r>
            <a:r>
              <a:rPr lang="zh-TW" altLang="en-US" sz="2000" dirty="0" smtClean="0"/>
              <a:t>減少模糊產生，</a:t>
            </a:r>
            <a:r>
              <a:rPr lang="zh-TW" altLang="en-US" sz="2000" dirty="0"/>
              <a:t>我們設計了一個濾波器來獲取模糊圖像的輪廓信息，然後與增強的</a:t>
            </a:r>
            <a:r>
              <a:rPr lang="en-US" altLang="zh-TW" sz="2000" dirty="0"/>
              <a:t>pix2pix</a:t>
            </a:r>
            <a:r>
              <a:rPr lang="zh-TW" altLang="en-US" sz="2000" dirty="0"/>
              <a:t>網絡相結合。</a:t>
            </a:r>
          </a:p>
          <a:p>
            <a:pPr marL="0" indent="0">
              <a:buNone/>
            </a:pPr>
            <a:r>
              <a:rPr lang="zh-TW" altLang="en-US" sz="2000" dirty="0" smtClean="0"/>
              <a:t>少</a:t>
            </a:r>
            <a:endParaRPr lang="zh-TW" altLang="en-US" sz="2000" dirty="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1063" y="101917"/>
            <a:ext cx="1952625" cy="1990725"/>
          </a:xfrm>
          <a:prstGeom prst="rect">
            <a:avLst/>
          </a:prstGeom>
        </p:spPr>
      </p:pic>
    </p:spTree>
    <p:extLst>
      <p:ext uri="{BB962C8B-B14F-4D97-AF65-F5344CB8AC3E}">
        <p14:creationId xmlns:p14="http://schemas.microsoft.com/office/powerpoint/2010/main" val="2234780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論文一</a:t>
            </a:r>
            <a:endParaRPr lang="zh-TW" altLang="en-US" dirty="0"/>
          </a:p>
        </p:txBody>
      </p:sp>
      <p:sp>
        <p:nvSpPr>
          <p:cNvPr id="3" name="內容版面配置區 2"/>
          <p:cNvSpPr>
            <a:spLocks noGrp="1"/>
          </p:cNvSpPr>
          <p:nvPr>
            <p:ph idx="1"/>
          </p:nvPr>
        </p:nvSpPr>
        <p:spPr>
          <a:xfrm>
            <a:off x="838200" y="1825625"/>
            <a:ext cx="10515600" cy="1722247"/>
          </a:xfrm>
        </p:spPr>
        <p:txBody>
          <a:bodyPr/>
          <a:lstStyle/>
          <a:p>
            <a:r>
              <a:rPr lang="zh-TW" altLang="en-US" dirty="0" smtClean="0"/>
              <a:t>文獻一</a:t>
            </a:r>
            <a:r>
              <a:rPr lang="en-US" altLang="zh-TW" dirty="0" smtClean="0"/>
              <a:t>:Stochastic Detection of Interior Design Styles Using a Deep-Learning Model for Reference Images</a:t>
            </a:r>
          </a:p>
          <a:p>
            <a:r>
              <a:rPr lang="en-US" altLang="zh-TW" dirty="0" smtClean="0"/>
              <a:t>(</a:t>
            </a:r>
            <a:r>
              <a:rPr lang="zh-TW" altLang="en-US" dirty="0" smtClean="0"/>
              <a:t>使用深度學習模型對參考圖像進行室內設計風格的隨機檢測</a:t>
            </a:r>
            <a:r>
              <a:rPr lang="en-US" altLang="zh-TW" dirty="0" smtClean="0"/>
              <a:t>)</a:t>
            </a:r>
            <a:endParaRPr lang="zh-TW" altLang="en-US" dirty="0"/>
          </a:p>
        </p:txBody>
      </p:sp>
      <p:sp>
        <p:nvSpPr>
          <p:cNvPr id="4" name="內容版面配置區 2"/>
          <p:cNvSpPr txBox="1">
            <a:spLocks/>
          </p:cNvSpPr>
          <p:nvPr/>
        </p:nvSpPr>
        <p:spPr>
          <a:xfrm>
            <a:off x="1008888" y="3815969"/>
            <a:ext cx="10515600" cy="17222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dirty="0" smtClean="0"/>
              <a:t>作者</a:t>
            </a:r>
            <a:r>
              <a:rPr lang="en-US" altLang="zh-TW" dirty="0" smtClean="0"/>
              <a:t>:</a:t>
            </a:r>
            <a:r>
              <a:rPr lang="en-US" altLang="zh-TW" dirty="0" err="1" smtClean="0"/>
              <a:t>Jinsung</a:t>
            </a:r>
            <a:r>
              <a:rPr lang="en-US" altLang="zh-TW" dirty="0" smtClean="0"/>
              <a:t> Kim</a:t>
            </a:r>
            <a:r>
              <a:rPr lang="zh-TW" altLang="en-US" dirty="0" smtClean="0"/>
              <a:t> </a:t>
            </a:r>
            <a:r>
              <a:rPr lang="en-US" altLang="zh-TW" dirty="0" smtClean="0"/>
              <a:t>and </a:t>
            </a:r>
            <a:r>
              <a:rPr lang="en-US" altLang="zh-TW" dirty="0" err="1" smtClean="0"/>
              <a:t>Jin</a:t>
            </a:r>
            <a:r>
              <a:rPr lang="en-US" altLang="zh-TW" dirty="0" smtClean="0"/>
              <a:t>-Kook Lee(2020)</a:t>
            </a:r>
          </a:p>
          <a:p>
            <a:r>
              <a:rPr lang="zh-TW" altLang="en-US" dirty="0"/>
              <a:t>出處</a:t>
            </a:r>
            <a:r>
              <a:rPr lang="en-US" altLang="zh-TW" dirty="0" smtClean="0"/>
              <a:t>:</a:t>
            </a:r>
            <a:r>
              <a:rPr lang="zh-TW" altLang="en-US" dirty="0"/>
              <a:t>延世大學室內建築與建築環境</a:t>
            </a:r>
            <a:r>
              <a:rPr lang="zh-TW" altLang="en-US" dirty="0" smtClean="0"/>
              <a:t>系</a:t>
            </a:r>
            <a:endParaRPr lang="en-US" altLang="zh-TW" dirty="0"/>
          </a:p>
        </p:txBody>
      </p:sp>
      <p:sp>
        <p:nvSpPr>
          <p:cNvPr id="5" name="矩形 4"/>
          <p:cNvSpPr/>
          <p:nvPr/>
        </p:nvSpPr>
        <p:spPr>
          <a:xfrm>
            <a:off x="5453035" y="3244334"/>
            <a:ext cx="1285929" cy="369332"/>
          </a:xfrm>
          <a:prstGeom prst="rect">
            <a:avLst/>
          </a:prstGeom>
        </p:spPr>
        <p:txBody>
          <a:bodyPr wrap="none">
            <a:spAutoFit/>
          </a:bodyPr>
          <a:lstStyle/>
          <a:p>
            <a:r>
              <a:rPr lang="zh-TW" altLang="en-US" dirty="0" smtClean="0"/>
              <a:t>Jinsung Kim</a:t>
            </a:r>
            <a:endParaRPr lang="zh-TW" altLang="en-US" dirty="0"/>
          </a:p>
        </p:txBody>
      </p:sp>
    </p:spTree>
    <p:extLst>
      <p:ext uri="{BB962C8B-B14F-4D97-AF65-F5344CB8AC3E}">
        <p14:creationId xmlns:p14="http://schemas.microsoft.com/office/powerpoint/2010/main" val="2552514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文獻探討</a:t>
            </a:r>
            <a:endParaRPr lang="zh-TW" altLang="en-US" dirty="0"/>
          </a:p>
        </p:txBody>
      </p:sp>
      <p:sp>
        <p:nvSpPr>
          <p:cNvPr id="3" name="內容版面配置區 2"/>
          <p:cNvSpPr>
            <a:spLocks noGrp="1"/>
          </p:cNvSpPr>
          <p:nvPr>
            <p:ph idx="1"/>
          </p:nvPr>
        </p:nvSpPr>
        <p:spPr/>
        <p:txBody>
          <a:bodyPr/>
          <a:lstStyle/>
          <a:p>
            <a:r>
              <a:rPr lang="zh-TW" altLang="en-US" dirty="0" smtClean="0"/>
              <a:t>論文一</a:t>
            </a:r>
            <a:r>
              <a:rPr lang="en-US" altLang="zh-TW" dirty="0" smtClean="0"/>
              <a:t>:</a:t>
            </a:r>
            <a:r>
              <a:rPr lang="zh-TW" altLang="en-US" dirty="0" smtClean="0"/>
              <a:t>為何挑選此論文</a:t>
            </a:r>
            <a:endParaRPr lang="en-US" altLang="zh-TW" dirty="0"/>
          </a:p>
          <a:p>
            <a:pPr marL="0" indent="0">
              <a:buNone/>
            </a:pPr>
            <a:r>
              <a:rPr lang="zh-TW" altLang="en-US" dirty="0" smtClean="0"/>
              <a:t>因為此論文結合深度學習與室內設計，而我想改良他們的研究模型並加入到我的研究中，因此挑選此篇論文。</a:t>
            </a:r>
            <a:endParaRPr lang="en-US" altLang="zh-TW" dirty="0" smtClean="0"/>
          </a:p>
          <a:p>
            <a:endParaRPr lang="zh-TW" altLang="en-US" dirty="0"/>
          </a:p>
        </p:txBody>
      </p:sp>
    </p:spTree>
    <p:extLst>
      <p:ext uri="{BB962C8B-B14F-4D97-AF65-F5344CB8AC3E}">
        <p14:creationId xmlns:p14="http://schemas.microsoft.com/office/powerpoint/2010/main" val="3107014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文獻探討</a:t>
            </a:r>
            <a:endParaRPr lang="zh-TW" altLang="en-US" dirty="0"/>
          </a:p>
        </p:txBody>
      </p:sp>
      <p:sp>
        <p:nvSpPr>
          <p:cNvPr id="3" name="內容版面配置區 2"/>
          <p:cNvSpPr>
            <a:spLocks noGrp="1"/>
          </p:cNvSpPr>
          <p:nvPr>
            <p:ph idx="1"/>
          </p:nvPr>
        </p:nvSpPr>
        <p:spPr/>
        <p:txBody>
          <a:bodyPr/>
          <a:lstStyle/>
          <a:p>
            <a:r>
              <a:rPr lang="zh-TW" altLang="en-US" dirty="0" smtClean="0"/>
              <a:t>論文一</a:t>
            </a:r>
            <a:r>
              <a:rPr lang="en-US" altLang="zh-TW" dirty="0" smtClean="0"/>
              <a:t>:</a:t>
            </a:r>
            <a:r>
              <a:rPr lang="zh-TW" altLang="en-US" dirty="0" smtClean="0"/>
              <a:t>研究問題</a:t>
            </a:r>
            <a:endParaRPr lang="en-US" altLang="zh-TW" dirty="0" smtClean="0"/>
          </a:p>
          <a:p>
            <a:r>
              <a:rPr lang="en-US" altLang="zh-TW" dirty="0" smtClean="0"/>
              <a:t>1.</a:t>
            </a:r>
            <a:r>
              <a:rPr lang="zh-TW" altLang="en-US" dirty="0" smtClean="0"/>
              <a:t>使用深度學習和</a:t>
            </a:r>
            <a:r>
              <a:rPr lang="en-US" altLang="zh-TW" dirty="0" smtClean="0"/>
              <a:t>CNN</a:t>
            </a:r>
            <a:r>
              <a:rPr lang="zh-TW" altLang="en-US" dirty="0" smtClean="0"/>
              <a:t>辨識室內設計之風格</a:t>
            </a:r>
            <a:endParaRPr lang="en-US" altLang="zh-TW" dirty="0" smtClean="0"/>
          </a:p>
        </p:txBody>
      </p:sp>
    </p:spTree>
    <p:extLst>
      <p:ext uri="{BB962C8B-B14F-4D97-AF65-F5344CB8AC3E}">
        <p14:creationId xmlns:p14="http://schemas.microsoft.com/office/powerpoint/2010/main" val="3819753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文獻探討</a:t>
            </a:r>
            <a:endParaRPr lang="zh-TW" altLang="en-US" dirty="0"/>
          </a:p>
        </p:txBody>
      </p:sp>
      <p:sp>
        <p:nvSpPr>
          <p:cNvPr id="3" name="內容版面配置區 2"/>
          <p:cNvSpPr>
            <a:spLocks noGrp="1"/>
          </p:cNvSpPr>
          <p:nvPr>
            <p:ph idx="1"/>
          </p:nvPr>
        </p:nvSpPr>
        <p:spPr/>
        <p:txBody>
          <a:bodyPr>
            <a:normAutofit/>
          </a:bodyPr>
          <a:lstStyle/>
          <a:p>
            <a:r>
              <a:rPr lang="zh-TW" altLang="en-US" dirty="0" smtClean="0"/>
              <a:t>論文一</a:t>
            </a:r>
            <a:r>
              <a:rPr lang="en-US" altLang="zh-TW" dirty="0" smtClean="0"/>
              <a:t>:</a:t>
            </a:r>
            <a:r>
              <a:rPr lang="zh-TW" altLang="en-US" dirty="0" smtClean="0"/>
              <a:t>研究方法</a:t>
            </a:r>
            <a:endParaRPr lang="en-US" altLang="zh-TW" dirty="0" smtClean="0"/>
          </a:p>
          <a:p>
            <a:r>
              <a:rPr lang="zh-TW" altLang="en-US" dirty="0"/>
              <a:t>步驟</a:t>
            </a:r>
            <a:r>
              <a:rPr lang="zh-TW" altLang="en-US" dirty="0" smtClean="0"/>
              <a:t>一</a:t>
            </a:r>
            <a:r>
              <a:rPr lang="en-US" altLang="zh-TW" dirty="0" smtClean="0"/>
              <a:t>:</a:t>
            </a:r>
            <a:r>
              <a:rPr lang="zh-TW" altLang="en-US" dirty="0" smtClean="0"/>
              <a:t>提出</a:t>
            </a:r>
            <a:r>
              <a:rPr lang="zh-TW" altLang="en-US" dirty="0"/>
              <a:t>基於風格識別模型的室內設計風格信息概念</a:t>
            </a:r>
            <a:r>
              <a:rPr lang="zh-TW" altLang="en-US" dirty="0" smtClean="0"/>
              <a:t>模型</a:t>
            </a:r>
            <a:endParaRPr lang="en-US" altLang="zh-TW" dirty="0" smtClean="0"/>
          </a:p>
          <a:p>
            <a:r>
              <a:rPr lang="zh-TW" altLang="en-US" dirty="0" smtClean="0"/>
              <a:t>以現代</a:t>
            </a:r>
            <a:r>
              <a:rPr lang="zh-TW" altLang="en-US" dirty="0"/>
              <a:t>、自然</a:t>
            </a:r>
            <a:r>
              <a:rPr lang="zh-TW" altLang="en-US" dirty="0" smtClean="0"/>
              <a:t>、古典</a:t>
            </a:r>
            <a:r>
              <a:rPr lang="zh-TW" altLang="en-US" dirty="0"/>
              <a:t>、</a:t>
            </a:r>
            <a:r>
              <a:rPr lang="zh-TW" altLang="en-US" dirty="0" smtClean="0"/>
              <a:t>休閒為基礎</a:t>
            </a:r>
            <a:endParaRPr lang="en-US" altLang="zh-TW" dirty="0" smtClean="0"/>
          </a:p>
          <a:p>
            <a:r>
              <a:rPr lang="zh-TW" altLang="en-US" dirty="0" smtClean="0"/>
              <a:t>現代</a:t>
            </a:r>
            <a:r>
              <a:rPr lang="en-US" altLang="zh-TW" dirty="0" smtClean="0"/>
              <a:t>:</a:t>
            </a:r>
            <a:r>
              <a:rPr lang="zh-TW" altLang="en-US" dirty="0"/>
              <a:t>常</a:t>
            </a:r>
            <a:r>
              <a:rPr lang="zh-TW" altLang="en-US" dirty="0" smtClean="0"/>
              <a:t>使用單色系、原始色易作為強調色、通常使用玻璃、大理石、金屬等材料</a:t>
            </a:r>
            <a:endParaRPr lang="en-US" altLang="zh-TW" dirty="0" smtClean="0"/>
          </a:p>
          <a:p>
            <a:r>
              <a:rPr lang="zh-TW" altLang="en-US" dirty="0"/>
              <a:t>自然</a:t>
            </a:r>
            <a:r>
              <a:rPr lang="en-US" altLang="zh-TW" dirty="0" smtClean="0"/>
              <a:t>:</a:t>
            </a:r>
            <a:r>
              <a:rPr lang="zh-TW" altLang="en-US" dirty="0" smtClean="0"/>
              <a:t>通常帶有大自然的顏色及材料</a:t>
            </a:r>
            <a:r>
              <a:rPr lang="en-US" altLang="zh-TW" dirty="0" smtClean="0"/>
              <a:t>(</a:t>
            </a:r>
            <a:r>
              <a:rPr lang="zh-TW" altLang="en-US" dirty="0" smtClean="0"/>
              <a:t>比如說綠色、木頭</a:t>
            </a:r>
            <a:r>
              <a:rPr lang="en-US" altLang="zh-TW" dirty="0" smtClean="0"/>
              <a:t>)</a:t>
            </a:r>
          </a:p>
          <a:p>
            <a:r>
              <a:rPr lang="zh-TW" altLang="en-US" dirty="0" smtClean="0"/>
              <a:t>古典</a:t>
            </a:r>
            <a:r>
              <a:rPr lang="en-US" altLang="zh-TW" dirty="0" smtClean="0"/>
              <a:t>:</a:t>
            </a:r>
            <a:r>
              <a:rPr lang="zh-TW" altLang="en-US" dirty="0" smtClean="0"/>
              <a:t>華麗奢侈的空間、帶有傳統的裝飾及圖案、色彩採用深沉的顏色、帶有複雜的圖案，採用木、金、絲等材質。</a:t>
            </a:r>
            <a:endParaRPr lang="en-US" altLang="zh-TW" dirty="0" smtClean="0"/>
          </a:p>
          <a:p>
            <a:r>
              <a:rPr lang="zh-TW" altLang="en-US" dirty="0" smtClean="0"/>
              <a:t>休閒</a:t>
            </a:r>
            <a:r>
              <a:rPr lang="en-US" altLang="zh-TW" dirty="0" smtClean="0"/>
              <a:t>:</a:t>
            </a:r>
            <a:r>
              <a:rPr lang="zh-TW" altLang="en-US" dirty="0" smtClean="0"/>
              <a:t>帶有溫暖、舒適感受，通常為非正式空間、色彩豐富。</a:t>
            </a:r>
            <a:endParaRPr lang="en-US" altLang="zh-TW" dirty="0" smtClean="0"/>
          </a:p>
          <a:p>
            <a:endParaRPr lang="en-US" altLang="zh-TW" dirty="0" smtClean="0"/>
          </a:p>
        </p:txBody>
      </p:sp>
    </p:spTree>
    <p:extLst>
      <p:ext uri="{BB962C8B-B14F-4D97-AF65-F5344CB8AC3E}">
        <p14:creationId xmlns:p14="http://schemas.microsoft.com/office/powerpoint/2010/main" val="4007392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文獻探討</a:t>
            </a:r>
            <a:endParaRPr lang="zh-TW" altLang="en-US" dirty="0"/>
          </a:p>
        </p:txBody>
      </p:sp>
      <p:sp>
        <p:nvSpPr>
          <p:cNvPr id="3" name="內容版面配置區 2"/>
          <p:cNvSpPr>
            <a:spLocks noGrp="1"/>
          </p:cNvSpPr>
          <p:nvPr>
            <p:ph idx="1"/>
          </p:nvPr>
        </p:nvSpPr>
        <p:spPr/>
        <p:txBody>
          <a:bodyPr/>
          <a:lstStyle/>
          <a:p>
            <a:r>
              <a:rPr lang="zh-TW" altLang="en-US" dirty="0" smtClean="0"/>
              <a:t>論文一</a:t>
            </a:r>
            <a:r>
              <a:rPr lang="en-US" altLang="zh-TW" dirty="0" smtClean="0"/>
              <a:t>:</a:t>
            </a:r>
            <a:r>
              <a:rPr lang="zh-TW" altLang="en-US" dirty="0" smtClean="0"/>
              <a:t>研究方法</a:t>
            </a:r>
            <a:endParaRPr lang="en-US" altLang="zh-TW" dirty="0" smtClean="0"/>
          </a:p>
          <a:p>
            <a:r>
              <a:rPr lang="zh-TW" altLang="en-US" dirty="0" smtClean="0"/>
              <a:t>步驟</a:t>
            </a:r>
            <a:r>
              <a:rPr lang="zh-TW" altLang="en-US" dirty="0"/>
              <a:t>二</a:t>
            </a:r>
            <a:r>
              <a:rPr lang="en-US" altLang="zh-TW" dirty="0" smtClean="0"/>
              <a:t>:</a:t>
            </a:r>
            <a:r>
              <a:rPr lang="zh-TW" altLang="en-US" dirty="0" smtClean="0"/>
              <a:t>準備室內設計風格資料及資料預處理</a:t>
            </a:r>
            <a:endParaRPr lang="en-US" altLang="zh-TW" dirty="0" smtClean="0"/>
          </a:p>
          <a:p>
            <a:r>
              <a:rPr lang="zh-TW" altLang="en-US" dirty="0" smtClean="0"/>
              <a:t>蒐集四種常見風格的客廳照片，蒐集</a:t>
            </a:r>
            <a:r>
              <a:rPr lang="zh-TW" altLang="en-US" dirty="0"/>
              <a:t>自“</a:t>
            </a:r>
            <a:r>
              <a:rPr lang="en-US" altLang="zh-TW" dirty="0" err="1"/>
              <a:t>Daum</a:t>
            </a:r>
            <a:r>
              <a:rPr lang="zh-TW" altLang="en-US" dirty="0"/>
              <a:t>房地產”、“</a:t>
            </a:r>
            <a:r>
              <a:rPr lang="en-US" altLang="zh-TW" dirty="0" err="1"/>
              <a:t>Ohouse</a:t>
            </a:r>
            <a:r>
              <a:rPr lang="en-US" altLang="zh-TW" dirty="0"/>
              <a:t>”</a:t>
            </a:r>
            <a:r>
              <a:rPr lang="zh-TW" altLang="en-US" dirty="0"/>
              <a:t>、</a:t>
            </a:r>
            <a:r>
              <a:rPr lang="en-US" altLang="zh-TW" dirty="0" err="1"/>
              <a:t>Ggumim</a:t>
            </a:r>
            <a:r>
              <a:rPr lang="zh-TW" altLang="en-US" dirty="0"/>
              <a:t>、“</a:t>
            </a:r>
            <a:r>
              <a:rPr lang="en-US" altLang="zh-TW" dirty="0"/>
              <a:t>Houzz”</a:t>
            </a:r>
            <a:r>
              <a:rPr lang="zh-TW" altLang="en-US" dirty="0"/>
              <a:t>、“</a:t>
            </a:r>
            <a:r>
              <a:rPr lang="en-US" altLang="zh-TW" dirty="0" err="1"/>
              <a:t>Zipdoc</a:t>
            </a:r>
            <a:r>
              <a:rPr lang="en-US" altLang="zh-TW" dirty="0"/>
              <a:t>”</a:t>
            </a:r>
            <a:r>
              <a:rPr lang="zh-TW" altLang="en-US" dirty="0"/>
              <a:t>、“</a:t>
            </a:r>
            <a:r>
              <a:rPr lang="en-US" altLang="zh-TW" dirty="0" err="1"/>
              <a:t>Zipdeco</a:t>
            </a:r>
            <a:r>
              <a:rPr lang="en-US" altLang="zh-TW" dirty="0"/>
              <a:t>”</a:t>
            </a:r>
            <a:r>
              <a:rPr lang="zh-TW" altLang="en-US" dirty="0"/>
              <a:t>和“</a:t>
            </a:r>
            <a:r>
              <a:rPr lang="en-US" altLang="zh-TW" dirty="0" err="1"/>
              <a:t>Zigbang</a:t>
            </a:r>
            <a:r>
              <a:rPr lang="en-US" altLang="zh-TW" dirty="0"/>
              <a:t>”</a:t>
            </a:r>
            <a:r>
              <a:rPr lang="zh-TW" altLang="en-US" dirty="0"/>
              <a:t>的</a:t>
            </a:r>
            <a:r>
              <a:rPr lang="zh-TW" altLang="en-US" dirty="0" smtClean="0"/>
              <a:t>室內設計共享平台的圖片資料進行訓練。</a:t>
            </a:r>
            <a:endParaRPr lang="en-US" altLang="zh-TW" dirty="0" smtClean="0"/>
          </a:p>
          <a:p>
            <a:r>
              <a:rPr lang="zh-TW" altLang="en-US" dirty="0"/>
              <a:t>共</a:t>
            </a:r>
            <a:r>
              <a:rPr lang="zh-TW" altLang="en-US" dirty="0" smtClean="0"/>
              <a:t>蒐集</a:t>
            </a:r>
            <a:r>
              <a:rPr lang="en-US" altLang="zh-TW" dirty="0" smtClean="0"/>
              <a:t>480</a:t>
            </a:r>
            <a:r>
              <a:rPr lang="zh-TW" altLang="en-US" dirty="0" smtClean="0"/>
              <a:t>張照片，每種風格皆為</a:t>
            </a:r>
            <a:r>
              <a:rPr lang="en-US" altLang="zh-TW" dirty="0" smtClean="0"/>
              <a:t>120</a:t>
            </a:r>
            <a:r>
              <a:rPr lang="zh-TW" altLang="en-US" dirty="0" smtClean="0"/>
              <a:t>張</a:t>
            </a:r>
            <a:endParaRPr lang="en-US" altLang="zh-TW" dirty="0" smtClean="0"/>
          </a:p>
        </p:txBody>
      </p:sp>
    </p:spTree>
    <p:extLst>
      <p:ext uri="{BB962C8B-B14F-4D97-AF65-F5344CB8AC3E}">
        <p14:creationId xmlns:p14="http://schemas.microsoft.com/office/powerpoint/2010/main" val="1837100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文獻探討</a:t>
            </a:r>
            <a:endParaRPr lang="zh-TW" altLang="en-US" dirty="0"/>
          </a:p>
        </p:txBody>
      </p:sp>
      <p:sp>
        <p:nvSpPr>
          <p:cNvPr id="3" name="內容版面配置區 2"/>
          <p:cNvSpPr>
            <a:spLocks noGrp="1"/>
          </p:cNvSpPr>
          <p:nvPr>
            <p:ph idx="1"/>
          </p:nvPr>
        </p:nvSpPr>
        <p:spPr/>
        <p:txBody>
          <a:bodyPr/>
          <a:lstStyle/>
          <a:p>
            <a:r>
              <a:rPr lang="zh-TW" altLang="en-US" dirty="0" smtClean="0"/>
              <a:t>論文一</a:t>
            </a:r>
            <a:r>
              <a:rPr lang="en-US" altLang="zh-TW" dirty="0" smtClean="0"/>
              <a:t>:</a:t>
            </a:r>
            <a:r>
              <a:rPr lang="zh-TW" altLang="en-US" dirty="0" smtClean="0"/>
              <a:t>研究方法</a:t>
            </a:r>
            <a:endParaRPr lang="en-US" altLang="zh-TW" dirty="0" smtClean="0"/>
          </a:p>
          <a:p>
            <a:r>
              <a:rPr lang="zh-TW" altLang="en-US" dirty="0" smtClean="0"/>
              <a:t>步驟</a:t>
            </a:r>
            <a:r>
              <a:rPr lang="zh-TW" altLang="en-US" dirty="0"/>
              <a:t>二</a:t>
            </a:r>
            <a:r>
              <a:rPr lang="en-US" altLang="zh-TW" dirty="0" smtClean="0"/>
              <a:t>:</a:t>
            </a:r>
            <a:r>
              <a:rPr lang="zh-TW" altLang="en-US" dirty="0" smtClean="0"/>
              <a:t>準備室內設計風格資料及資料預處理</a:t>
            </a:r>
            <a:endParaRPr lang="en-US" altLang="zh-TW" dirty="0" smtClean="0"/>
          </a:p>
          <a:p>
            <a:r>
              <a:rPr lang="zh-TW" altLang="en-US" dirty="0" smtClean="0"/>
              <a:t>將</a:t>
            </a:r>
            <a:r>
              <a:rPr lang="en-US" altLang="zh-TW" dirty="0" smtClean="0"/>
              <a:t>480</a:t>
            </a:r>
            <a:r>
              <a:rPr lang="zh-TW" altLang="en-US" dirty="0" smtClean="0"/>
              <a:t>張圖片</a:t>
            </a:r>
            <a:r>
              <a:rPr lang="en-US" altLang="zh-TW" dirty="0" smtClean="0"/>
              <a:t>8:2</a:t>
            </a:r>
            <a:r>
              <a:rPr lang="zh-TW" altLang="en-US" dirty="0" smtClean="0"/>
              <a:t>分成訓練集及驗證集</a:t>
            </a:r>
            <a:r>
              <a:rPr lang="en-US" altLang="zh-TW" dirty="0" smtClean="0"/>
              <a:t>(400,80)</a:t>
            </a:r>
          </a:p>
          <a:p>
            <a:r>
              <a:rPr lang="zh-TW" altLang="en-US" dirty="0"/>
              <a:t>資料</a:t>
            </a:r>
            <a:r>
              <a:rPr lang="zh-TW" altLang="en-US" dirty="0" smtClean="0"/>
              <a:t>增強</a:t>
            </a:r>
            <a:r>
              <a:rPr lang="en-US" altLang="zh-TW" dirty="0" smtClean="0"/>
              <a:t>:</a:t>
            </a:r>
          </a:p>
          <a:p>
            <a:pPr marL="457200" lvl="1" indent="0">
              <a:buNone/>
            </a:pPr>
            <a:r>
              <a:rPr lang="en-US" altLang="zh-TW" dirty="0" smtClean="0"/>
              <a:t>400</a:t>
            </a:r>
            <a:r>
              <a:rPr lang="zh-TW" altLang="en-US" dirty="0" smtClean="0"/>
              <a:t>張訓練集左右翻轉</a:t>
            </a:r>
            <a:r>
              <a:rPr lang="en-US" altLang="zh-TW" dirty="0" smtClean="0"/>
              <a:t>=&gt;800</a:t>
            </a:r>
            <a:r>
              <a:rPr lang="zh-TW" altLang="en-US" dirty="0" smtClean="0"/>
              <a:t>張</a:t>
            </a:r>
            <a:endParaRPr lang="en-US" altLang="zh-TW" dirty="0" smtClean="0"/>
          </a:p>
          <a:p>
            <a:pPr marL="457200" lvl="1" indent="0">
              <a:buNone/>
            </a:pPr>
            <a:r>
              <a:rPr lang="en-US" altLang="zh-TW" dirty="0" smtClean="0"/>
              <a:t>800</a:t>
            </a:r>
            <a:r>
              <a:rPr lang="zh-TW" altLang="en-US" dirty="0" smtClean="0"/>
              <a:t>張資料集進行縮放、旋轉</a:t>
            </a:r>
            <a:r>
              <a:rPr lang="en-US" altLang="zh-TW" dirty="0" smtClean="0"/>
              <a:t>=&gt;4000</a:t>
            </a:r>
            <a:r>
              <a:rPr lang="zh-TW" altLang="en-US" dirty="0" smtClean="0"/>
              <a:t>張</a:t>
            </a:r>
            <a:endParaRPr lang="en-US" altLang="zh-TW" dirty="0"/>
          </a:p>
          <a:p>
            <a:pPr marL="457200" lvl="1" indent="0">
              <a:buNone/>
            </a:pPr>
            <a:endParaRPr lang="en-US" altLang="zh-TW" dirty="0" smtClean="0"/>
          </a:p>
          <a:p>
            <a:pPr marL="0" indent="0">
              <a:buNone/>
            </a:pPr>
            <a:r>
              <a:rPr lang="zh-TW" altLang="en-US" dirty="0" smtClean="0"/>
              <a:t>通過</a:t>
            </a:r>
            <a:r>
              <a:rPr lang="zh-TW" altLang="en-US" dirty="0"/>
              <a:t>數據處理分別構建了具有</a:t>
            </a:r>
            <a:r>
              <a:rPr lang="en-US" altLang="zh-TW" dirty="0"/>
              <a:t>100</a:t>
            </a:r>
            <a:r>
              <a:rPr lang="zh-TW" altLang="en-US" dirty="0"/>
              <a:t>、</a:t>
            </a:r>
            <a:r>
              <a:rPr lang="en-US" altLang="zh-TW" dirty="0"/>
              <a:t>200</a:t>
            </a:r>
            <a:r>
              <a:rPr lang="zh-TW" altLang="en-US" dirty="0"/>
              <a:t>、</a:t>
            </a:r>
            <a:r>
              <a:rPr lang="en-US" altLang="zh-TW" dirty="0"/>
              <a:t>400</a:t>
            </a:r>
            <a:r>
              <a:rPr lang="zh-TW" altLang="en-US" dirty="0"/>
              <a:t>、</a:t>
            </a:r>
            <a:r>
              <a:rPr lang="en-US" altLang="zh-TW" dirty="0"/>
              <a:t>800</a:t>
            </a:r>
            <a:r>
              <a:rPr lang="zh-TW" altLang="en-US" dirty="0"/>
              <a:t>和</a:t>
            </a:r>
            <a:r>
              <a:rPr lang="en-US" altLang="zh-TW" dirty="0"/>
              <a:t>4000</a:t>
            </a:r>
            <a:r>
              <a:rPr lang="zh-TW" altLang="en-US" dirty="0"/>
              <a:t>張圖像的訓練</a:t>
            </a:r>
            <a:r>
              <a:rPr lang="zh-TW" altLang="en-US" dirty="0" smtClean="0"/>
              <a:t>和測試集</a:t>
            </a:r>
            <a:r>
              <a:rPr lang="zh-TW" altLang="en-US" dirty="0"/>
              <a:t>。</a:t>
            </a:r>
            <a:endParaRPr lang="en-US" altLang="zh-TW" dirty="0" smtClean="0"/>
          </a:p>
        </p:txBody>
      </p:sp>
    </p:spTree>
    <p:extLst>
      <p:ext uri="{BB962C8B-B14F-4D97-AF65-F5344CB8AC3E}">
        <p14:creationId xmlns:p14="http://schemas.microsoft.com/office/powerpoint/2010/main" val="1126137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文獻探討</a:t>
            </a:r>
            <a:endParaRPr lang="zh-TW" altLang="en-US" dirty="0"/>
          </a:p>
        </p:txBody>
      </p:sp>
      <p:sp>
        <p:nvSpPr>
          <p:cNvPr id="3" name="內容版面配置區 2"/>
          <p:cNvSpPr>
            <a:spLocks noGrp="1"/>
          </p:cNvSpPr>
          <p:nvPr>
            <p:ph idx="1"/>
          </p:nvPr>
        </p:nvSpPr>
        <p:spPr/>
        <p:txBody>
          <a:bodyPr/>
          <a:lstStyle/>
          <a:p>
            <a:r>
              <a:rPr lang="zh-TW" altLang="en-US" dirty="0" smtClean="0"/>
              <a:t>論文一</a:t>
            </a:r>
            <a:r>
              <a:rPr lang="en-US" altLang="zh-TW" dirty="0" smtClean="0"/>
              <a:t>:</a:t>
            </a:r>
            <a:r>
              <a:rPr lang="zh-TW" altLang="en-US" dirty="0" smtClean="0"/>
              <a:t>研究方法</a:t>
            </a:r>
            <a:endParaRPr lang="en-US" altLang="zh-TW" dirty="0" smtClean="0"/>
          </a:p>
          <a:p>
            <a:r>
              <a:rPr lang="zh-TW" altLang="en-US" dirty="0" smtClean="0"/>
              <a:t>步驟</a:t>
            </a:r>
            <a:r>
              <a:rPr lang="zh-TW" altLang="en-US" dirty="0"/>
              <a:t>二</a:t>
            </a:r>
            <a:r>
              <a:rPr lang="en-US" altLang="zh-TW" dirty="0" smtClean="0"/>
              <a:t>:</a:t>
            </a:r>
            <a:r>
              <a:rPr lang="zh-TW" altLang="en-US" dirty="0" smtClean="0"/>
              <a:t>準備室內設計風格資料及資料預處理</a:t>
            </a:r>
            <a:endParaRPr lang="en-US" altLang="zh-TW" dirty="0" smtClean="0"/>
          </a:p>
          <a:p>
            <a:r>
              <a:rPr lang="zh-TW" altLang="en-US" dirty="0" smtClean="0"/>
              <a:t>參考</a:t>
            </a:r>
            <a:r>
              <a:rPr lang="en-US" altLang="zh-TW" dirty="0" smtClean="0"/>
              <a:t>VGG-16</a:t>
            </a:r>
            <a:r>
              <a:rPr lang="zh-TW" altLang="en-US" dirty="0" smtClean="0"/>
              <a:t>模型進行訓練</a:t>
            </a:r>
            <a:endParaRPr lang="en-US" altLang="zh-TW" dirty="0" smtClean="0"/>
          </a:p>
          <a:p>
            <a:r>
              <a:rPr lang="zh-TW" altLang="en-US" dirty="0"/>
              <a:t>圖片</a:t>
            </a:r>
            <a:r>
              <a:rPr lang="zh-TW" altLang="en-US" dirty="0" smtClean="0"/>
              <a:t>尺寸</a:t>
            </a:r>
            <a:r>
              <a:rPr lang="en-US" altLang="zh-TW" dirty="0" smtClean="0"/>
              <a:t>=&gt;224</a:t>
            </a:r>
            <a:r>
              <a:rPr lang="zh-TW" altLang="en-US" dirty="0" smtClean="0"/>
              <a:t>*</a:t>
            </a:r>
            <a:r>
              <a:rPr lang="en-US" altLang="zh-TW" dirty="0" smtClean="0"/>
              <a:t>224</a:t>
            </a:r>
          </a:p>
          <a:p>
            <a:endParaRPr lang="en-US" altLang="zh-TW" dirty="0" smtClean="0"/>
          </a:p>
        </p:txBody>
      </p:sp>
    </p:spTree>
    <p:extLst>
      <p:ext uri="{BB962C8B-B14F-4D97-AF65-F5344CB8AC3E}">
        <p14:creationId xmlns:p14="http://schemas.microsoft.com/office/powerpoint/2010/main" val="2275298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文獻探討</a:t>
            </a:r>
            <a:endParaRPr lang="zh-TW" altLang="en-US" dirty="0"/>
          </a:p>
        </p:txBody>
      </p:sp>
      <p:sp>
        <p:nvSpPr>
          <p:cNvPr id="3" name="內容版面配置區 2"/>
          <p:cNvSpPr>
            <a:spLocks noGrp="1"/>
          </p:cNvSpPr>
          <p:nvPr>
            <p:ph idx="1"/>
          </p:nvPr>
        </p:nvSpPr>
        <p:spPr/>
        <p:txBody>
          <a:bodyPr/>
          <a:lstStyle/>
          <a:p>
            <a:r>
              <a:rPr lang="zh-TW" altLang="en-US" dirty="0" smtClean="0"/>
              <a:t>論文一</a:t>
            </a:r>
            <a:r>
              <a:rPr lang="en-US" altLang="zh-TW" dirty="0" smtClean="0"/>
              <a:t>:</a:t>
            </a:r>
            <a:r>
              <a:rPr lang="zh-TW" altLang="en-US" dirty="0" smtClean="0"/>
              <a:t>研究方法</a:t>
            </a:r>
            <a:endParaRPr lang="en-US" altLang="zh-TW" dirty="0" smtClean="0"/>
          </a:p>
          <a:p>
            <a:r>
              <a:rPr lang="zh-TW" altLang="en-US" dirty="0" smtClean="0"/>
              <a:t>步驟三</a:t>
            </a:r>
            <a:r>
              <a:rPr lang="en-US" altLang="zh-TW" dirty="0" smtClean="0"/>
              <a:t>:</a:t>
            </a:r>
            <a:r>
              <a:rPr lang="zh-TW" altLang="en-US" dirty="0"/>
              <a:t>用</a:t>
            </a:r>
            <a:r>
              <a:rPr lang="en-US" altLang="zh-TW" dirty="0"/>
              <a:t>CNN</a:t>
            </a:r>
            <a:r>
              <a:rPr lang="zh-TW" altLang="en-US" dirty="0"/>
              <a:t>訓練</a:t>
            </a:r>
            <a:r>
              <a:rPr lang="zh-TW" altLang="en-US" dirty="0" smtClean="0"/>
              <a:t>和</a:t>
            </a:r>
            <a:r>
              <a:rPr lang="zh-TW" altLang="en-US" dirty="0"/>
              <a:t>測試</a:t>
            </a:r>
            <a:r>
              <a:rPr lang="zh-TW" altLang="en-US" dirty="0" smtClean="0"/>
              <a:t>室內設計</a:t>
            </a:r>
            <a:r>
              <a:rPr lang="zh-TW" altLang="en-US" dirty="0"/>
              <a:t>風格識別</a:t>
            </a:r>
            <a:r>
              <a:rPr lang="zh-TW" altLang="en-US" dirty="0" smtClean="0"/>
              <a:t>模型</a:t>
            </a:r>
            <a:endParaRPr lang="en-US" altLang="zh-TW" dirty="0" smtClean="0"/>
          </a:p>
          <a:p>
            <a:r>
              <a:rPr lang="zh-TW" altLang="en-US" dirty="0" smtClean="0"/>
              <a:t>使用遷移學習，</a:t>
            </a:r>
            <a:r>
              <a:rPr lang="en-US" altLang="zh-TW" dirty="0" smtClean="0"/>
              <a:t>VGG16-places365</a:t>
            </a:r>
            <a:r>
              <a:rPr lang="zh-TW" altLang="en-US" dirty="0" smtClean="0"/>
              <a:t> </a:t>
            </a:r>
            <a:r>
              <a:rPr lang="en-US" altLang="zh-TW" dirty="0" smtClean="0"/>
              <a:t>=&gt;</a:t>
            </a:r>
            <a:r>
              <a:rPr lang="zh-TW" altLang="en-US" dirty="0" smtClean="0"/>
              <a:t> </a:t>
            </a:r>
            <a:endParaRPr lang="en-US" altLang="zh-TW" dirty="0" smtClean="0"/>
          </a:p>
          <a:p>
            <a:r>
              <a:rPr lang="zh-TW" altLang="en-US" dirty="0" smtClean="0"/>
              <a:t>將權重初始化 </a:t>
            </a:r>
            <a:r>
              <a:rPr lang="en-US" altLang="zh-TW" dirty="0" smtClean="0"/>
              <a:t>=&gt;</a:t>
            </a:r>
            <a:r>
              <a:rPr lang="zh-TW" altLang="en-US" dirty="0" smtClean="0"/>
              <a:t> </a:t>
            </a:r>
            <a:endParaRPr lang="en-US" altLang="zh-TW" dirty="0" smtClean="0"/>
          </a:p>
          <a:p>
            <a:r>
              <a:rPr lang="zh-TW" altLang="en-US" dirty="0" smtClean="0"/>
              <a:t>增加新的</a:t>
            </a:r>
            <a:r>
              <a:rPr lang="en-US" altLang="zh-TW" dirty="0" smtClean="0"/>
              <a:t>MLP</a:t>
            </a:r>
            <a:r>
              <a:rPr lang="zh-TW" altLang="en-US" dirty="0" smtClean="0"/>
              <a:t>，</a:t>
            </a:r>
            <a:r>
              <a:rPr lang="zh-TW" altLang="en-US" dirty="0"/>
              <a:t>含</a:t>
            </a:r>
            <a:r>
              <a:rPr lang="en-US" altLang="zh-TW" dirty="0" smtClean="0"/>
              <a:t>:Dense(256)</a:t>
            </a:r>
            <a:r>
              <a:rPr lang="zh-TW" altLang="en-US" dirty="0" smtClean="0"/>
              <a:t>、</a:t>
            </a:r>
            <a:r>
              <a:rPr lang="en-US" altLang="zh-TW" dirty="0" smtClean="0"/>
              <a:t> </a:t>
            </a:r>
            <a:r>
              <a:rPr lang="zh-TW" altLang="en-US" dirty="0" smtClean="0"/>
              <a:t>、</a:t>
            </a:r>
            <a:r>
              <a:rPr lang="en-US" altLang="zh-TW" dirty="0" smtClean="0"/>
              <a:t>Dropout:50%</a:t>
            </a:r>
            <a:r>
              <a:rPr lang="zh-TW" altLang="en-US" dirty="0" smtClean="0"/>
              <a:t>、</a:t>
            </a:r>
            <a:r>
              <a:rPr lang="en-US" altLang="zh-TW" dirty="0" err="1" smtClean="0"/>
              <a:t>softmax</a:t>
            </a:r>
            <a:r>
              <a:rPr lang="en-US" altLang="zh-TW" dirty="0" smtClean="0"/>
              <a:t>=&gt;</a:t>
            </a:r>
          </a:p>
          <a:p>
            <a:r>
              <a:rPr lang="zh-TW" altLang="en-US" dirty="0" smtClean="0"/>
              <a:t> 訓練新的辨識風格模型</a:t>
            </a:r>
            <a:r>
              <a:rPr lang="zh-TW" altLang="en-US" dirty="0"/>
              <a:t>，</a:t>
            </a:r>
            <a:r>
              <a:rPr lang="zh-TW" altLang="en-US" dirty="0" smtClean="0"/>
              <a:t>訓練</a:t>
            </a:r>
            <a:r>
              <a:rPr lang="en-US" altLang="zh-TW" dirty="0" smtClean="0"/>
              <a:t>145</a:t>
            </a:r>
            <a:r>
              <a:rPr lang="zh-TW" altLang="en-US" dirty="0" smtClean="0"/>
              <a:t>個</a:t>
            </a:r>
            <a:r>
              <a:rPr lang="en-US" altLang="zh-TW" dirty="0" smtClean="0"/>
              <a:t>epoch</a:t>
            </a:r>
            <a:r>
              <a:rPr lang="zh-TW" altLang="en-US" dirty="0" smtClean="0"/>
              <a:t>防止過擬和</a:t>
            </a:r>
            <a:endParaRPr lang="en-US" altLang="zh-TW" dirty="0" smtClean="0"/>
          </a:p>
          <a:p>
            <a:endParaRPr lang="en-US" altLang="zh-TW" dirty="0" smtClean="0"/>
          </a:p>
        </p:txBody>
      </p:sp>
    </p:spTree>
    <p:extLst>
      <p:ext uri="{BB962C8B-B14F-4D97-AF65-F5344CB8AC3E}">
        <p14:creationId xmlns:p14="http://schemas.microsoft.com/office/powerpoint/2010/main" val="3280825420"/>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344</TotalTime>
  <Words>1004</Words>
  <Application>Microsoft Office PowerPoint</Application>
  <PresentationFormat>寬螢幕</PresentationFormat>
  <Paragraphs>78</Paragraphs>
  <Slides>14</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14</vt:i4>
      </vt:variant>
    </vt:vector>
  </HeadingPairs>
  <TitlesOfParts>
    <vt:vector size="19" baseType="lpstr">
      <vt:lpstr>新細明體</vt:lpstr>
      <vt:lpstr>Arial</vt:lpstr>
      <vt:lpstr>Calibri</vt:lpstr>
      <vt:lpstr>Calibri Light</vt:lpstr>
      <vt:lpstr>Office 佈景主題</vt:lpstr>
      <vt:lpstr>論文題目</vt:lpstr>
      <vt:lpstr>論文一</vt:lpstr>
      <vt:lpstr>文獻探討</vt:lpstr>
      <vt:lpstr>文獻探討</vt:lpstr>
      <vt:lpstr>文獻探討</vt:lpstr>
      <vt:lpstr>文獻探討</vt:lpstr>
      <vt:lpstr>文獻探討</vt:lpstr>
      <vt:lpstr>文獻探討</vt:lpstr>
      <vt:lpstr>文獻探討</vt:lpstr>
      <vt:lpstr>文獻探討</vt:lpstr>
      <vt:lpstr>文獻探討</vt:lpstr>
      <vt:lpstr>論文二</vt:lpstr>
      <vt:lpstr>研究問題</vt:lpstr>
      <vt:lpstr>論文三</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論文題目</dc:title>
  <dc:creator>李承諺</dc:creator>
  <cp:lastModifiedBy>李承諺</cp:lastModifiedBy>
  <cp:revision>32</cp:revision>
  <dcterms:created xsi:type="dcterms:W3CDTF">2021-10-26T15:52:01Z</dcterms:created>
  <dcterms:modified xsi:type="dcterms:W3CDTF">2021-10-28T18:20:00Z</dcterms:modified>
</cp:coreProperties>
</file>