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3" r:id="rId3"/>
    <p:sldId id="264" r:id="rId4"/>
    <p:sldId id="265" r:id="rId5"/>
    <p:sldId id="266" r:id="rId6"/>
    <p:sldId id="267" r:id="rId7"/>
    <p:sldId id="257" r:id="rId8"/>
    <p:sldId id="259" r:id="rId9"/>
    <p:sldId id="258" r:id="rId10"/>
    <p:sldId id="260" r:id="rId11"/>
    <p:sldId id="261" r:id="rId12"/>
    <p:sldId id="262" r:id="rId13"/>
    <p:sldId id="269" r:id="rId14"/>
    <p:sldId id="268" r:id="rId15"/>
    <p:sldId id="270" r:id="rId16"/>
    <p:sldId id="271" r:id="rId17"/>
    <p:sldId id="274" r:id="rId18"/>
    <p:sldId id="275" r:id="rId19"/>
    <p:sldId id="272" r:id="rId20"/>
    <p:sldId id="273" r:id="rId21"/>
    <p:sldId id="276" r:id="rId22"/>
    <p:sldId id="286" r:id="rId23"/>
    <p:sldId id="288" r:id="rId24"/>
    <p:sldId id="287" r:id="rId25"/>
    <p:sldId id="277" r:id="rId26"/>
    <p:sldId id="278" r:id="rId27"/>
    <p:sldId id="280" r:id="rId28"/>
    <p:sldId id="281" r:id="rId29"/>
    <p:sldId id="279" r:id="rId30"/>
    <p:sldId id="284" r:id="rId31"/>
    <p:sldId id="282"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7" d="100"/>
          <a:sy n="107"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51663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01528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744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4235043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716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213793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1617650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4143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88088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36824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60120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160134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56134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43265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C681953-6987-4E3E-A816-115A5571BF1B}" type="datetimeFigureOut">
              <a:rPr lang="zh-TW" altLang="en-US" smtClean="0"/>
              <a:t>2024/9/8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398795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22D7A4-4622-4183-AFB1-392FCC3CE746}" type="slidenum">
              <a:rPr lang="zh-TW" altLang="en-US" smtClean="0"/>
              <a:t>‹#›</a:t>
            </a:fld>
            <a:endParaRPr lang="zh-TW" altLang="en-US"/>
          </a:p>
        </p:txBody>
      </p:sp>
      <p:sp>
        <p:nvSpPr>
          <p:cNvPr id="5" name="Date Placeholder 4"/>
          <p:cNvSpPr>
            <a:spLocks noGrp="1"/>
          </p:cNvSpPr>
          <p:nvPr>
            <p:ph type="dt" sz="half" idx="10"/>
          </p:nvPr>
        </p:nvSpPr>
        <p:spPr/>
        <p:txBody>
          <a:bodyPr/>
          <a:lstStyle/>
          <a:p>
            <a:fld id="{9C681953-6987-4E3E-A816-115A5571BF1B}" type="datetimeFigureOut">
              <a:rPr lang="zh-TW" altLang="en-US" smtClean="0"/>
              <a:t>2024/9/8</a:t>
            </a:fld>
            <a:endParaRPr lang="zh-TW" altLang="en-US"/>
          </a:p>
        </p:txBody>
      </p:sp>
    </p:spTree>
    <p:extLst>
      <p:ext uri="{BB962C8B-B14F-4D97-AF65-F5344CB8AC3E}">
        <p14:creationId xmlns:p14="http://schemas.microsoft.com/office/powerpoint/2010/main" val="164973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681953-6987-4E3E-A816-115A5571BF1B}" type="datetimeFigureOut">
              <a:rPr lang="zh-TW" altLang="en-US" smtClean="0"/>
              <a:t>2024/9/8</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39319648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webp"/><Relationship Id="rId1" Type="http://schemas.openxmlformats.org/officeDocument/2006/relationships/slideLayout" Target="../slideLayouts/slideLayout2.xml"/><Relationship Id="rId4" Type="http://schemas.openxmlformats.org/officeDocument/2006/relationships/image" Target="../media/image5.web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y9577@uch.edu.t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2BA91-7FEE-AD59-AAED-656F1D0AF00E}"/>
              </a:ext>
            </a:extLst>
          </p:cNvPr>
          <p:cNvSpPr>
            <a:spLocks noGrp="1"/>
          </p:cNvSpPr>
          <p:nvPr>
            <p:ph type="ctrTitle"/>
          </p:nvPr>
        </p:nvSpPr>
        <p:spPr/>
        <p:txBody>
          <a:bodyPr/>
          <a:lstStyle/>
          <a:p>
            <a:r>
              <a:rPr lang="zh-TW" altLang="en-US" dirty="0"/>
              <a:t>網站資料庫應用</a:t>
            </a:r>
          </a:p>
        </p:txBody>
      </p:sp>
      <p:sp>
        <p:nvSpPr>
          <p:cNvPr id="3" name="副標題 2">
            <a:extLst>
              <a:ext uri="{FF2B5EF4-FFF2-40B4-BE49-F238E27FC236}">
                <a16:creationId xmlns:a16="http://schemas.microsoft.com/office/drawing/2014/main" id="{31E4D6E3-C0A8-DD16-0B66-9A2257CD9309}"/>
              </a:ext>
            </a:extLst>
          </p:cNvPr>
          <p:cNvSpPr>
            <a:spLocks noGrp="1"/>
          </p:cNvSpPr>
          <p:nvPr>
            <p:ph type="subTitle" idx="1"/>
          </p:nvPr>
        </p:nvSpPr>
        <p:spPr/>
        <p:txBody>
          <a:bodyPr/>
          <a:lstStyle/>
          <a:p>
            <a:r>
              <a:rPr lang="zh-TW" altLang="en-US" dirty="0"/>
              <a:t>健行科技大學資訊管理系</a:t>
            </a:r>
            <a:endParaRPr lang="en-US" altLang="zh-TW" dirty="0"/>
          </a:p>
        </p:txBody>
      </p:sp>
    </p:spTree>
    <p:extLst>
      <p:ext uri="{BB962C8B-B14F-4D97-AF65-F5344CB8AC3E}">
        <p14:creationId xmlns:p14="http://schemas.microsoft.com/office/powerpoint/2010/main" val="329776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3DE2D2-0345-C091-5A8A-03906890ECA5}"/>
              </a:ext>
            </a:extLst>
          </p:cNvPr>
          <p:cNvSpPr>
            <a:spLocks noGrp="1"/>
          </p:cNvSpPr>
          <p:nvPr>
            <p:ph type="title"/>
          </p:nvPr>
        </p:nvSpPr>
        <p:spPr/>
        <p:txBody>
          <a:bodyPr/>
          <a:lstStyle/>
          <a:p>
            <a:r>
              <a:rPr lang="en-US" altLang="zh-TW" dirty="0"/>
              <a:t>HTML</a:t>
            </a:r>
            <a:r>
              <a:rPr lang="zh-TW" altLang="en-US" dirty="0"/>
              <a:t>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19057CDF-1B52-CEB5-E5D2-DE2832A744CC}"/>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HyperText</a:t>
            </a:r>
            <a:r>
              <a:rPr lang="en-US" altLang="zh-TW" dirty="0">
                <a:latin typeface="標楷體" panose="03000509000000000000" pitchFamily="65" charset="-120"/>
                <a:ea typeface="標楷體" panose="03000509000000000000" pitchFamily="65" charset="-120"/>
              </a:rPr>
              <a:t> Markup Language</a:t>
            </a:r>
            <a:r>
              <a:rPr lang="zh-TW" altLang="en-US" dirty="0">
                <a:latin typeface="標楷體" panose="03000509000000000000" pitchFamily="65" charset="-120"/>
                <a:ea typeface="標楷體" panose="03000509000000000000" pitchFamily="65" charset="-120"/>
              </a:rPr>
              <a:t>，超文本標記語言）是一種用來建立網頁的標記語言。它負責定義網頁的結構和內容，透過使用標籤（</a:t>
            </a:r>
            <a:r>
              <a:rPr lang="en-US" altLang="zh-TW" dirty="0">
                <a:latin typeface="標楷體" panose="03000509000000000000" pitchFamily="65" charset="-120"/>
                <a:ea typeface="標楷體" panose="03000509000000000000" pitchFamily="65" charset="-120"/>
              </a:rPr>
              <a:t>tags</a:t>
            </a:r>
            <a:r>
              <a:rPr lang="zh-TW" altLang="en-US" dirty="0">
                <a:latin typeface="標楷體" panose="03000509000000000000" pitchFamily="65" charset="-120"/>
                <a:ea typeface="標楷體" panose="03000509000000000000" pitchFamily="65" charset="-120"/>
              </a:rPr>
              <a:t>）來組織文字、圖片、影片、超連結等網頁元素。</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標籤</a:t>
            </a:r>
            <a:r>
              <a:rPr lang="en-US" altLang="zh-TW" dirty="0">
                <a:latin typeface="標楷體" panose="03000509000000000000" pitchFamily="65" charset="-120"/>
                <a:ea typeface="標楷體" panose="03000509000000000000" pitchFamily="65" charset="-120"/>
              </a:rPr>
              <a:t>:&lt;a&gt;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&lt;p&gt;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&lt;h1&gt;…</a:t>
            </a:r>
            <a:r>
              <a:rPr lang="zh-TW" altLang="en-US" dirty="0">
                <a:latin typeface="標楷體" panose="03000509000000000000" pitchFamily="65" charset="-120"/>
                <a:ea typeface="標楷體" panose="03000509000000000000" pitchFamily="65" charset="-120"/>
              </a:rPr>
              <a:t>等等</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元素</a:t>
            </a:r>
            <a:r>
              <a:rPr lang="en-US" altLang="zh-TW" dirty="0">
                <a:latin typeface="標楷體" panose="03000509000000000000" pitchFamily="65" charset="-120"/>
                <a:ea typeface="標楷體" panose="03000509000000000000" pitchFamily="65" charset="-120"/>
              </a:rPr>
              <a:t>&lt;a&gt;</a:t>
            </a:r>
            <a:r>
              <a:rPr lang="zh-TW" altLang="en-US" dirty="0">
                <a:latin typeface="標楷體" panose="03000509000000000000" pitchFamily="65" charset="-120"/>
                <a:ea typeface="標楷體" panose="03000509000000000000" pitchFamily="65" charset="-120"/>
              </a:rPr>
              <a:t>元素文字</a:t>
            </a:r>
            <a:r>
              <a:rPr lang="en-US" altLang="zh-TW" dirty="0">
                <a:latin typeface="標楷體" panose="03000509000000000000" pitchFamily="65" charset="-120"/>
                <a:ea typeface="標楷體" panose="03000509000000000000" pitchFamily="65" charset="-120"/>
              </a:rPr>
              <a:t>&lt;/a&gt;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&lt;p&gt;</a:t>
            </a:r>
            <a:r>
              <a:rPr lang="zh-TW" altLang="en-US" dirty="0">
                <a:latin typeface="標楷體" panose="03000509000000000000" pitchFamily="65" charset="-120"/>
                <a:ea typeface="標楷體" panose="03000509000000000000" pitchFamily="65" charset="-120"/>
              </a:rPr>
              <a:t>元素文字</a:t>
            </a:r>
            <a:r>
              <a:rPr lang="en-US" altLang="zh-TW" dirty="0">
                <a:latin typeface="標楷體" panose="03000509000000000000" pitchFamily="65" charset="-120"/>
                <a:ea typeface="標楷體" panose="03000509000000000000" pitchFamily="65" charset="-120"/>
              </a:rPr>
              <a:t>&lt;/p&gt;</a:t>
            </a:r>
          </a:p>
          <a:p>
            <a:r>
              <a:rPr lang="zh-TW" altLang="en-US" dirty="0">
                <a:latin typeface="標楷體" panose="03000509000000000000" pitchFamily="65" charset="-120"/>
                <a:ea typeface="標楷體" panose="03000509000000000000" pitchFamily="65" charset="-120"/>
              </a:rPr>
              <a:t>屬性</a:t>
            </a:r>
            <a:r>
              <a:rPr lang="en-US" altLang="zh-TW" dirty="0">
                <a:latin typeface="標楷體" panose="03000509000000000000" pitchFamily="65" charset="-120"/>
                <a:ea typeface="標楷體" panose="03000509000000000000" pitchFamily="65" charset="-120"/>
              </a:rPr>
              <a:t>:&lt;a </a:t>
            </a:r>
            <a:r>
              <a:rPr lang="en-US" altLang="zh-TW" dirty="0" err="1">
                <a:latin typeface="標楷體" panose="03000509000000000000" pitchFamily="65" charset="-120"/>
                <a:ea typeface="標楷體" panose="03000509000000000000" pitchFamily="65" charset="-120"/>
              </a:rPr>
              <a:t>href</a:t>
            </a:r>
            <a:r>
              <a:rPr lang="en-US" altLang="zh-TW" dirty="0">
                <a:latin typeface="標楷體" panose="03000509000000000000" pitchFamily="65" charset="-120"/>
                <a:ea typeface="標楷體" panose="03000509000000000000" pitchFamily="65" charset="-120"/>
              </a:rPr>
              <a:t>=‘google.com’&gt;</a:t>
            </a:r>
            <a:r>
              <a:rPr lang="zh-TW" altLang="en-US" dirty="0">
                <a:latin typeface="標楷體" panose="03000509000000000000" pitchFamily="65" charset="-120"/>
                <a:ea typeface="標楷體" panose="03000509000000000000" pitchFamily="65" charset="-120"/>
              </a:rPr>
              <a:t>前往</a:t>
            </a:r>
            <a:r>
              <a:rPr lang="en-US" altLang="zh-TW" dirty="0">
                <a:latin typeface="標楷體" panose="03000509000000000000" pitchFamily="65" charset="-120"/>
                <a:ea typeface="標楷體" panose="03000509000000000000" pitchFamily="65" charset="-120"/>
              </a:rPr>
              <a:t>google&lt;/a&gt;</a:t>
            </a:r>
          </a:p>
          <a:p>
            <a:r>
              <a:rPr lang="zh-TW" altLang="en-US" dirty="0">
                <a:latin typeface="標楷體" panose="03000509000000000000" pitchFamily="65" charset="-120"/>
                <a:ea typeface="標楷體" panose="03000509000000000000" pitchFamily="65" charset="-120"/>
              </a:rPr>
              <a:t>超文本的意思就是可以加上如</a:t>
            </a:r>
            <a:r>
              <a:rPr lang="en-US" altLang="zh-TW" dirty="0" err="1">
                <a:solidFill>
                  <a:srgbClr val="FF0000"/>
                </a:solidFill>
                <a:latin typeface="標楷體" panose="03000509000000000000" pitchFamily="65" charset="-120"/>
                <a:ea typeface="標楷體" panose="03000509000000000000" pitchFamily="65" charset="-120"/>
              </a:rPr>
              <a:t>href</a:t>
            </a:r>
            <a:r>
              <a:rPr lang="zh-TW" altLang="en-US" dirty="0">
                <a:latin typeface="標楷體" panose="03000509000000000000" pitchFamily="65" charset="-120"/>
                <a:ea typeface="標楷體" panose="03000509000000000000" pitchFamily="65" charset="-120"/>
              </a:rPr>
              <a:t>的屬性，讓一般的文字變成超級文字</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9654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B3A2DE-9E41-AC90-0D60-3E3BEEB718B5}"/>
              </a:ext>
            </a:extLst>
          </p:cNvPr>
          <p:cNvSpPr>
            <a:spLocks noGrp="1"/>
          </p:cNvSpPr>
          <p:nvPr>
            <p:ph type="title"/>
          </p:nvPr>
        </p:nvSpPr>
        <p:spPr/>
        <p:txBody>
          <a:bodyPr/>
          <a:lstStyle/>
          <a:p>
            <a:r>
              <a:rPr lang="zh-TW" altLang="en-US" dirty="0"/>
              <a:t>網站的標配</a:t>
            </a:r>
            <a:r>
              <a:rPr lang="en-US" altLang="zh-TW" dirty="0"/>
              <a:t>:CSS</a:t>
            </a:r>
            <a:r>
              <a:rPr lang="zh-TW" altLang="en-US" dirty="0"/>
              <a:t>、</a:t>
            </a:r>
            <a:r>
              <a:rPr lang="en-US" altLang="zh-TW" dirty="0" err="1"/>
              <a:t>Javascript</a:t>
            </a:r>
            <a:endParaRPr lang="zh-TW" altLang="en-US" dirty="0"/>
          </a:p>
        </p:txBody>
      </p:sp>
      <p:sp>
        <p:nvSpPr>
          <p:cNvPr id="3" name="內容版面配置區 2">
            <a:extLst>
              <a:ext uri="{FF2B5EF4-FFF2-40B4-BE49-F238E27FC236}">
                <a16:creationId xmlns:a16="http://schemas.microsoft.com/office/drawing/2014/main" id="{D357EE3D-E063-CA6C-ABFB-87D5D2F089FC}"/>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網頁的樣式和呈現方式通常由</a:t>
            </a:r>
            <a:r>
              <a:rPr lang="en-US" altLang="zh-TW" dirty="0">
                <a:latin typeface="標楷體" panose="03000509000000000000" pitchFamily="65" charset="-120"/>
                <a:ea typeface="標楷體" panose="03000509000000000000" pitchFamily="65" charset="-120"/>
              </a:rPr>
              <a:t>CSS</a:t>
            </a:r>
            <a:r>
              <a:rPr lang="zh-TW" altLang="en-US" dirty="0">
                <a:latin typeface="標楷體" panose="03000509000000000000" pitchFamily="65" charset="-120"/>
                <a:ea typeface="標楷體" panose="03000509000000000000" pitchFamily="65" charset="-120"/>
              </a:rPr>
              <a:t>（階層式樣式表）決定。</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JavaScript</a:t>
            </a:r>
            <a:r>
              <a:rPr lang="zh-TW" altLang="en-US" dirty="0">
                <a:latin typeface="標楷體" panose="03000509000000000000" pitchFamily="65" charset="-120"/>
                <a:ea typeface="標楷體" panose="03000509000000000000" pitchFamily="65" charset="-120"/>
              </a:rPr>
              <a:t>等腳本語言可以使網頁具備互動性。</a:t>
            </a:r>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1E756DB5-39BB-0D25-8393-11429EACE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719" y="3001549"/>
            <a:ext cx="2880000" cy="2880000"/>
          </a:xfrm>
          <a:prstGeom prst="rect">
            <a:avLst/>
          </a:prstGeom>
        </p:spPr>
      </p:pic>
      <p:pic>
        <p:nvPicPr>
          <p:cNvPr id="7" name="圖片 6">
            <a:extLst>
              <a:ext uri="{FF2B5EF4-FFF2-40B4-BE49-F238E27FC236}">
                <a16:creationId xmlns:a16="http://schemas.microsoft.com/office/drawing/2014/main" id="{1C1528C7-5AE9-3E1E-CCE2-D8898863C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959" y="3001549"/>
            <a:ext cx="2880000" cy="2880000"/>
          </a:xfrm>
          <a:prstGeom prst="rect">
            <a:avLst/>
          </a:prstGeom>
        </p:spPr>
      </p:pic>
      <p:pic>
        <p:nvPicPr>
          <p:cNvPr id="9" name="圖片 8">
            <a:extLst>
              <a:ext uri="{FF2B5EF4-FFF2-40B4-BE49-F238E27FC236}">
                <a16:creationId xmlns:a16="http://schemas.microsoft.com/office/drawing/2014/main" id="{6BB2FBAC-344F-F79F-3043-47B104FC0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001549"/>
            <a:ext cx="2880000" cy="2880000"/>
          </a:xfrm>
          <a:prstGeom prst="rect">
            <a:avLst/>
          </a:prstGeom>
        </p:spPr>
      </p:pic>
    </p:spTree>
    <p:extLst>
      <p:ext uri="{BB962C8B-B14F-4D97-AF65-F5344CB8AC3E}">
        <p14:creationId xmlns:p14="http://schemas.microsoft.com/office/powerpoint/2010/main" val="255905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a:xfrm>
            <a:off x="677334" y="609600"/>
            <a:ext cx="8596668" cy="654424"/>
          </a:xfrm>
        </p:spPr>
        <p:txBody>
          <a:bodyPr/>
          <a:lstStyle/>
          <a:p>
            <a:r>
              <a:rPr lang="zh-TW" altLang="en-US" dirty="0"/>
              <a:t>靜態網站與動態網站</a:t>
            </a:r>
          </a:p>
        </p:txBody>
      </p:sp>
      <p:sp>
        <p:nvSpPr>
          <p:cNvPr id="3" name="內容版面配置區 2">
            <a:extLst>
              <a:ext uri="{FF2B5EF4-FFF2-40B4-BE49-F238E27FC236}">
                <a16:creationId xmlns:a16="http://schemas.microsoft.com/office/drawing/2014/main" id="{C5AD276F-D667-12B5-9C47-120975B972D6}"/>
              </a:ext>
            </a:extLst>
          </p:cNvPr>
          <p:cNvSpPr>
            <a:spLocks noGrp="1"/>
          </p:cNvSpPr>
          <p:nvPr>
            <p:ph idx="1"/>
          </p:nvPr>
        </p:nvSpPr>
        <p:spPr>
          <a:xfrm>
            <a:off x="677334" y="1550987"/>
            <a:ext cx="9103160" cy="4760164"/>
          </a:xfrm>
        </p:spPr>
        <p:txBody>
          <a:bodyPr>
            <a:noAutofit/>
          </a:bodyPr>
          <a:lstStyle/>
          <a:p>
            <a:r>
              <a:rPr lang="zh-TW" altLang="en-US" sz="1600" b="1" dirty="0">
                <a:latin typeface="標楷體" panose="03000509000000000000" pitchFamily="65" charset="-120"/>
                <a:ea typeface="標楷體" panose="03000509000000000000" pitchFamily="65" charset="-120"/>
              </a:rPr>
              <a:t>靜態網站</a:t>
            </a:r>
            <a:r>
              <a:rPr lang="en-US" altLang="zh-TW" sz="1600" b="1" dirty="0">
                <a:latin typeface="標楷體" panose="03000509000000000000" pitchFamily="65" charset="-120"/>
                <a:ea typeface="標楷體" panose="03000509000000000000" pitchFamily="65" charset="-120"/>
              </a:rPr>
              <a:t>:</a:t>
            </a:r>
          </a:p>
          <a:p>
            <a:pPr lvl="1"/>
            <a:r>
              <a:rPr lang="zh-TW" altLang="en-US" dirty="0">
                <a:latin typeface="標楷體" panose="03000509000000000000" pitchFamily="65" charset="-120"/>
                <a:ea typeface="標楷體" panose="03000509000000000000" pitchFamily="65" charset="-120"/>
              </a:rPr>
              <a:t>內容固定：靜態網站的內容是預先設計好的，無法根據使用者的互動或需求自動更新。每個頁面都是一個獨立的 </a:t>
            </a:r>
            <a:r>
              <a:rPr lang="en-US" altLang="zh-TW" dirty="0">
                <a:latin typeface="標楷體" panose="03000509000000000000" pitchFamily="65" charset="-120"/>
                <a:ea typeface="標楷體" panose="03000509000000000000" pitchFamily="65" charset="-120"/>
              </a:rPr>
              <a:t>HTML </a:t>
            </a:r>
            <a:r>
              <a:rPr lang="zh-TW" altLang="en-US" dirty="0">
                <a:latin typeface="標楷體" panose="03000509000000000000" pitchFamily="65" charset="-120"/>
                <a:ea typeface="標楷體" panose="03000509000000000000" pitchFamily="65" charset="-120"/>
              </a:rPr>
              <a:t>檔案。</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技術簡單：通常使用 </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CSS </a:t>
            </a:r>
            <a:r>
              <a:rPr lang="zh-TW" altLang="en-US" dirty="0">
                <a:latin typeface="標楷體" panose="03000509000000000000" pitchFamily="65" charset="-120"/>
                <a:ea typeface="標楷體" panose="03000509000000000000" pitchFamily="65" charset="-120"/>
              </a:rPr>
              <a:t>和 </a:t>
            </a:r>
            <a:r>
              <a:rPr lang="en-US" altLang="zh-TW" dirty="0">
                <a:latin typeface="標楷體" panose="03000509000000000000" pitchFamily="65" charset="-120"/>
                <a:ea typeface="標楷體" panose="03000509000000000000" pitchFamily="65" charset="-120"/>
              </a:rPr>
              <a:t>JavaScript</a:t>
            </a:r>
            <a:r>
              <a:rPr lang="zh-TW" altLang="en-US" dirty="0">
                <a:latin typeface="標楷體" panose="03000509000000000000" pitchFamily="65" charset="-120"/>
                <a:ea typeface="標楷體" panose="03000509000000000000" pitchFamily="65" charset="-120"/>
              </a:rPr>
              <a:t>，不需要後端伺服器或資料庫支援。網頁內容的變更需要手動修改程式碼。</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適用範圍：靜態網站適合不需要頻繁更新、互動性低的網站，如個人介紹頁、公司簡介等。</a:t>
            </a:r>
          </a:p>
          <a:p>
            <a:r>
              <a:rPr lang="zh-TW" altLang="en-US" sz="1600" b="1" dirty="0">
                <a:latin typeface="標楷體" panose="03000509000000000000" pitchFamily="65" charset="-120"/>
                <a:ea typeface="標楷體" panose="03000509000000000000" pitchFamily="65" charset="-120"/>
              </a:rPr>
              <a:t>動態網站</a:t>
            </a:r>
            <a:r>
              <a:rPr lang="en-US" altLang="zh-TW" sz="1600" dirty="0">
                <a:latin typeface="標楷體" panose="03000509000000000000" pitchFamily="65" charset="-120"/>
                <a:ea typeface="標楷體" panose="03000509000000000000" pitchFamily="65" charset="-120"/>
              </a:rPr>
              <a:t>:</a:t>
            </a:r>
          </a:p>
          <a:p>
            <a:pPr lvl="1"/>
            <a:r>
              <a:rPr lang="zh-TW" altLang="en-US" dirty="0">
                <a:latin typeface="標楷體" panose="03000509000000000000" pitchFamily="65" charset="-120"/>
                <a:ea typeface="標楷體" panose="03000509000000000000" pitchFamily="65" charset="-120"/>
              </a:rPr>
              <a:t>內容可變：動態網站根據使用者輸入或其他參數自動生成內容，能夠提供個性化、即時更新的頁面。例如，使用者登入後看到不同的內容，或是基於資料庫資料生成的頁面。</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技術支援</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動態網站需要搭配後端程式語言（如 </a:t>
            </a: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）、資料庫（如 </a:t>
            </a:r>
            <a:r>
              <a:rPr lang="en-US" altLang="zh-TW" dirty="0">
                <a:latin typeface="標楷體" panose="03000509000000000000" pitchFamily="65" charset="-120"/>
                <a:ea typeface="標楷體" panose="03000509000000000000" pitchFamily="65" charset="-120"/>
              </a:rPr>
              <a:t>MySQL</a:t>
            </a:r>
            <a:r>
              <a:rPr lang="zh-TW" altLang="en-US" dirty="0">
                <a:latin typeface="標楷體" panose="03000509000000000000" pitchFamily="65" charset="-120"/>
                <a:ea typeface="標楷體" panose="03000509000000000000" pitchFamily="65" charset="-120"/>
              </a:rPr>
              <a:t>），來處理使用者請求並生成頁面內容。</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互動性強：動態網站能夠與使用者進行更豐富的互動，如表單提交、用戶登入、資料檢索等功能。</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適用範圍：動態網站適合需要頻繁更新、具有複雜互動性的網站，如電子商務網站、社交媒體、部落格系統等。</a:t>
            </a:r>
            <a:endParaRPr lang="en-US" altLang="zh-TW"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8428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靜態網站與動態網站</a:t>
            </a:r>
          </a:p>
        </p:txBody>
      </p:sp>
      <p:sp>
        <p:nvSpPr>
          <p:cNvPr id="9" name="內容版面配置區 8">
            <a:extLst>
              <a:ext uri="{FF2B5EF4-FFF2-40B4-BE49-F238E27FC236}">
                <a16:creationId xmlns:a16="http://schemas.microsoft.com/office/drawing/2014/main" id="{BAA96ECD-5C13-E9D5-D380-426C42A3362B}"/>
              </a:ext>
            </a:extLst>
          </p:cNvPr>
          <p:cNvSpPr>
            <a:spLocks noGrp="1"/>
          </p:cNvSpPr>
          <p:nvPr>
            <p:ph idx="1"/>
          </p:nvPr>
        </p:nvSpPr>
        <p:spPr>
          <a:xfrm>
            <a:off x="677334" y="2160589"/>
            <a:ext cx="6043506" cy="3880773"/>
          </a:xfrm>
        </p:spPr>
        <p:txBody>
          <a:bodyPr/>
          <a:lstStyle/>
          <a:p>
            <a:r>
              <a:rPr lang="zh-TW" altLang="en-US" dirty="0">
                <a:latin typeface="標楷體" panose="03000509000000000000" pitchFamily="65" charset="-120"/>
                <a:ea typeface="標楷體" panose="03000509000000000000" pitchFamily="65" charset="-120"/>
              </a:rPr>
              <a:t>靜態網站像一台摩托車裝飾品，沒辦法發動。</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動態網站搭配原本的摩托車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靜態檔案內容</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加上引擎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後端語言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，讓整台摩托車能夠動起來。</a:t>
            </a:r>
          </a:p>
        </p:txBody>
      </p:sp>
      <p:pic>
        <p:nvPicPr>
          <p:cNvPr id="10" name="內容版面配置區 6">
            <a:extLst>
              <a:ext uri="{FF2B5EF4-FFF2-40B4-BE49-F238E27FC236}">
                <a16:creationId xmlns:a16="http://schemas.microsoft.com/office/drawing/2014/main" id="{E134E45A-224E-9080-FB96-9DD636AC3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03" y="1640542"/>
            <a:ext cx="4490798" cy="4490798"/>
          </a:xfrm>
          <a:prstGeom prst="rect">
            <a:avLst/>
          </a:prstGeom>
        </p:spPr>
      </p:pic>
    </p:spTree>
    <p:extLst>
      <p:ext uri="{BB962C8B-B14F-4D97-AF65-F5344CB8AC3E}">
        <p14:creationId xmlns:p14="http://schemas.microsoft.com/office/powerpoint/2010/main" val="349167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a:xfrm>
            <a:off x="677334" y="609600"/>
            <a:ext cx="8596668" cy="779929"/>
          </a:xfrm>
        </p:spPr>
        <p:txBody>
          <a:bodyPr/>
          <a:lstStyle/>
          <a:p>
            <a:r>
              <a:rPr lang="zh-TW" altLang="en-US" dirty="0"/>
              <a:t>使用</a:t>
            </a:r>
            <a:r>
              <a:rPr lang="en-US" altLang="zh-TW" dirty="0"/>
              <a:t>PHP</a:t>
            </a:r>
            <a:r>
              <a:rPr lang="zh-TW" altLang="en-US" dirty="0"/>
              <a:t>讓靜態網站變成動態網站</a:t>
            </a:r>
          </a:p>
        </p:txBody>
      </p:sp>
      <p:sp>
        <p:nvSpPr>
          <p:cNvPr id="3" name="內容版面配置區 2">
            <a:extLst>
              <a:ext uri="{FF2B5EF4-FFF2-40B4-BE49-F238E27FC236}">
                <a16:creationId xmlns:a16="http://schemas.microsoft.com/office/drawing/2014/main" id="{C5AD276F-D667-12B5-9C47-120975B972D6}"/>
              </a:ext>
            </a:extLst>
          </p:cNvPr>
          <p:cNvSpPr>
            <a:spLocks noGrp="1"/>
          </p:cNvSpPr>
          <p:nvPr>
            <p:ph idx="1"/>
          </p:nvPr>
        </p:nvSpPr>
        <p:spPr>
          <a:xfrm>
            <a:off x="677334" y="1775107"/>
            <a:ext cx="8596668" cy="3880773"/>
          </a:xfrm>
        </p:spPr>
        <p:txBody>
          <a:bodyPr>
            <a:normAutofit fontScale="92500" lnSpcReduction="20000"/>
          </a:bodyPr>
          <a:lstStyle/>
          <a:p>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全稱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b="1" dirty="0" err="1">
                <a:solidFill>
                  <a:srgbClr val="FF0000"/>
                </a:solidFill>
                <a:latin typeface="標楷體" panose="03000509000000000000" pitchFamily="65" charset="-120"/>
                <a:ea typeface="標楷體" panose="03000509000000000000" pitchFamily="65" charset="-120"/>
              </a:rPr>
              <a:t>P</a:t>
            </a:r>
            <a:r>
              <a:rPr lang="en-US" altLang="zh-TW" dirty="0" err="1">
                <a:latin typeface="標楷體" panose="03000509000000000000" pitchFamily="65" charset="-120"/>
                <a:ea typeface="標楷體" panose="03000509000000000000" pitchFamily="65" charset="-120"/>
              </a:rPr>
              <a:t>HP:</a:t>
            </a:r>
            <a:r>
              <a:rPr lang="en-US" altLang="zh-TW" b="1" dirty="0" err="1">
                <a:solidFill>
                  <a:srgbClr val="FF0000"/>
                </a:solidFill>
                <a:latin typeface="標楷體" panose="03000509000000000000" pitchFamily="65" charset="-120"/>
                <a:ea typeface="標楷體" panose="03000509000000000000" pitchFamily="65" charset="-120"/>
              </a:rPr>
              <a:t>H</a:t>
            </a:r>
            <a:r>
              <a:rPr lang="en-US" altLang="zh-TW" dirty="0" err="1">
                <a:latin typeface="標楷體" panose="03000509000000000000" pitchFamily="65" charset="-120"/>
                <a:ea typeface="標楷體" panose="03000509000000000000" pitchFamily="65" charset="-120"/>
              </a:rPr>
              <a:t>ypertext</a:t>
            </a:r>
            <a:r>
              <a:rPr lang="en-US" altLang="zh-TW" dirty="0">
                <a:latin typeface="標楷體" panose="03000509000000000000" pitchFamily="65" charset="-120"/>
                <a:ea typeface="標楷體" panose="03000509000000000000" pitchFamily="65" charset="-120"/>
              </a:rPr>
              <a:t> </a:t>
            </a:r>
            <a:r>
              <a:rPr lang="en-US" altLang="zh-TW" b="1" dirty="0">
                <a:solidFill>
                  <a:srgbClr val="FF0000"/>
                </a:solidFill>
                <a:latin typeface="標楷體" panose="03000509000000000000" pitchFamily="65" charset="-120"/>
                <a:ea typeface="標楷體" panose="03000509000000000000" pitchFamily="65" charset="-120"/>
              </a:rPr>
              <a:t>P</a:t>
            </a:r>
            <a:r>
              <a:rPr lang="en-US" altLang="zh-TW" dirty="0">
                <a:latin typeface="標楷體" panose="03000509000000000000" pitchFamily="65" charset="-120"/>
                <a:ea typeface="標楷體" panose="03000509000000000000" pitchFamily="65" charset="-120"/>
              </a:rPr>
              <a:t>reprocessor)</a:t>
            </a:r>
          </a:p>
          <a:p>
            <a:r>
              <a:rPr lang="zh-TW" altLang="en-US" dirty="0">
                <a:latin typeface="標楷體" panose="03000509000000000000" pitchFamily="65" charset="-120"/>
                <a:ea typeface="標楷體" panose="03000509000000000000" pitchFamily="65" charset="-120"/>
              </a:rPr>
              <a:t>主要功用</a:t>
            </a:r>
            <a:r>
              <a:rPr lang="en-US" altLang="zh-TW" dirty="0">
                <a:latin typeface="標楷體" panose="03000509000000000000" pitchFamily="65" charset="-120"/>
                <a:ea typeface="標楷體" panose="03000509000000000000" pitchFamily="65" charset="-120"/>
              </a:rPr>
              <a:t>:</a:t>
            </a:r>
          </a:p>
          <a:p>
            <a:pPr lvl="1"/>
            <a:r>
              <a:rPr lang="zh-TW" altLang="en-US" b="1" dirty="0">
                <a:latin typeface="標楷體" panose="03000509000000000000" pitchFamily="65" charset="-120"/>
                <a:ea typeface="標楷體" panose="03000509000000000000" pitchFamily="65" charset="-120"/>
              </a:rPr>
              <a:t>讓靜態網站變成動態網站</a:t>
            </a:r>
            <a:endParaRPr lang="en-US" altLang="zh-TW" b="1" dirty="0">
              <a:latin typeface="標楷體" panose="03000509000000000000" pitchFamily="65" charset="-120"/>
              <a:ea typeface="標楷體" panose="03000509000000000000" pitchFamily="65" charset="-120"/>
            </a:endParaRPr>
          </a:p>
          <a:p>
            <a:pPr lvl="1">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可以完全內嵌在</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身上</a:t>
            </a:r>
            <a:endParaRPr lang="en-US" altLang="zh-TW" dirty="0">
              <a:latin typeface="標楷體" panose="03000509000000000000" pitchFamily="65" charset="-120"/>
              <a:ea typeface="標楷體" panose="03000509000000000000" pitchFamily="65" charset="-120"/>
            </a:endParaRPr>
          </a:p>
          <a:p>
            <a:pPr lvl="1"/>
            <a:r>
              <a:rPr lang="zh-TW" altLang="en-US" b="1" dirty="0">
                <a:latin typeface="標楷體" panose="03000509000000000000" pitchFamily="65" charset="-120"/>
                <a:ea typeface="標楷體" panose="03000509000000000000" pitchFamily="65" charset="-120"/>
              </a:rPr>
              <a:t>伺服器端執行</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腳本在伺服器上執行，並將執行結果發送回客戶端（如瀏覽器）。使用者只會看到最終生成的 </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，無法看到 </a:t>
            </a: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程式碼本身。</a:t>
            </a:r>
          </a:p>
          <a:p>
            <a:pPr lvl="1"/>
            <a:r>
              <a:rPr lang="zh-TW" altLang="en-US" b="1" dirty="0">
                <a:latin typeface="標楷體" panose="03000509000000000000" pitchFamily="65" charset="-120"/>
                <a:ea typeface="標楷體" panose="03000509000000000000" pitchFamily="65" charset="-120"/>
              </a:rPr>
              <a:t>動態內容生成</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允許根據使用者的請求或資料庫中的資料動態生成網頁內容。這意味著每次使用者訪問時，</a:t>
            </a: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可以提供不同的內容，而不需要手動更新網頁。</a:t>
            </a:r>
          </a:p>
          <a:p>
            <a:pPr lvl="1"/>
            <a:r>
              <a:rPr lang="zh-TW" altLang="en-US" b="1" dirty="0">
                <a:latin typeface="標楷體" panose="03000509000000000000" pitchFamily="65" charset="-120"/>
                <a:ea typeface="標楷體" panose="03000509000000000000" pitchFamily="65" charset="-120"/>
              </a:rPr>
              <a:t>與資料庫整合</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能夠輕鬆連接並操作多種資料庫系統（如 </a:t>
            </a:r>
            <a:r>
              <a:rPr lang="en-US" altLang="zh-TW" dirty="0">
                <a:latin typeface="標楷體" panose="03000509000000000000" pitchFamily="65" charset="-120"/>
                <a:ea typeface="標楷體" panose="03000509000000000000" pitchFamily="65" charset="-120"/>
              </a:rPr>
              <a:t>MySQL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PostgreSQL</a:t>
            </a:r>
            <a:r>
              <a:rPr lang="zh-TW" altLang="en-US" dirty="0">
                <a:latin typeface="標楷體" panose="03000509000000000000" pitchFamily="65" charset="-120"/>
                <a:ea typeface="標楷體" panose="03000509000000000000" pitchFamily="65" charset="-120"/>
              </a:rPr>
              <a:t>），這使它非常適合用於建立數據驅動的網站，例如部落格、電子商務網站等。</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1315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客戶端與伺服器端</a:t>
            </a:r>
          </a:p>
        </p:txBody>
      </p:sp>
      <p:pic>
        <p:nvPicPr>
          <p:cNvPr id="11" name="內容版面配置區 10">
            <a:extLst>
              <a:ext uri="{FF2B5EF4-FFF2-40B4-BE49-F238E27FC236}">
                <a16:creationId xmlns:a16="http://schemas.microsoft.com/office/drawing/2014/main" id="{1854F055-3FD2-C607-D374-F5354873E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690" y="2662612"/>
            <a:ext cx="6469061" cy="3881437"/>
          </a:xfrm>
        </p:spPr>
      </p:pic>
      <p:sp>
        <p:nvSpPr>
          <p:cNvPr id="13" name="內容版面配置區 2">
            <a:extLst>
              <a:ext uri="{FF2B5EF4-FFF2-40B4-BE49-F238E27FC236}">
                <a16:creationId xmlns:a16="http://schemas.microsoft.com/office/drawing/2014/main" id="{5CDED69A-0620-EBE4-0093-F3734FE5F40F}"/>
              </a:ext>
            </a:extLst>
          </p:cNvPr>
          <p:cNvSpPr txBox="1">
            <a:spLocks/>
          </p:cNvSpPr>
          <p:nvPr/>
        </p:nvSpPr>
        <p:spPr>
          <a:xfrm>
            <a:off x="542863" y="148861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為一個典型伺服器端執行的語言，使用者在客戶端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瀏覽</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將資訊請求到伺服器端，伺服器端進行邏輯處理後將結果回傳到客戶端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瀏覽器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CSS</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JavaScript</a:t>
            </a:r>
            <a:r>
              <a:rPr lang="zh-TW" altLang="en-US" dirty="0">
                <a:latin typeface="標楷體" panose="03000509000000000000" pitchFamily="65" charset="-120"/>
                <a:ea typeface="標楷體" panose="03000509000000000000" pitchFamily="65" charset="-120"/>
              </a:rPr>
              <a:t>則為客戶端語言。</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305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選擇</a:t>
            </a:r>
            <a:r>
              <a:rPr lang="en-US" altLang="zh-TW" dirty="0"/>
              <a:t>PHP</a:t>
            </a:r>
            <a:r>
              <a:rPr lang="zh-TW" altLang="en-US" dirty="0"/>
              <a:t>的理由</a:t>
            </a:r>
          </a:p>
        </p:txBody>
      </p:sp>
      <p:pic>
        <p:nvPicPr>
          <p:cNvPr id="6" name="內容版面配置區 5">
            <a:extLst>
              <a:ext uri="{FF2B5EF4-FFF2-40B4-BE49-F238E27FC236}">
                <a16:creationId xmlns:a16="http://schemas.microsoft.com/office/drawing/2014/main" id="{F84D8C2D-4235-27DC-6A15-4DB9E7103012}"/>
              </a:ext>
            </a:extLst>
          </p:cNvPr>
          <p:cNvPicPr>
            <a:picLocks noGrp="1" noChangeAspect="1"/>
          </p:cNvPicPr>
          <p:nvPr>
            <p:ph idx="1"/>
          </p:nvPr>
        </p:nvPicPr>
        <p:blipFill>
          <a:blip r:embed="rId2"/>
          <a:stretch>
            <a:fillRect/>
          </a:stretch>
        </p:blipFill>
        <p:spPr>
          <a:xfrm>
            <a:off x="677333" y="1930400"/>
            <a:ext cx="6133333" cy="1095238"/>
          </a:xfrm>
        </p:spPr>
      </p:pic>
      <p:sp>
        <p:nvSpPr>
          <p:cNvPr id="7" name="文字方塊 6">
            <a:extLst>
              <a:ext uri="{FF2B5EF4-FFF2-40B4-BE49-F238E27FC236}">
                <a16:creationId xmlns:a16="http://schemas.microsoft.com/office/drawing/2014/main" id="{ECC1B59F-2DDE-E443-62C6-EDD923B29841}"/>
              </a:ext>
            </a:extLst>
          </p:cNvPr>
          <p:cNvSpPr txBox="1"/>
          <p:nvPr/>
        </p:nvSpPr>
        <p:spPr>
          <a:xfrm>
            <a:off x="677334" y="1461247"/>
            <a:ext cx="5378395" cy="369332"/>
          </a:xfrm>
          <a:prstGeom prst="rect">
            <a:avLst/>
          </a:prstGeom>
          <a:noFill/>
        </p:spPr>
        <p:txBody>
          <a:bodyPr wrap="none" rtlCol="0">
            <a:spAutoFit/>
          </a:bodyPr>
          <a:lstStyle/>
          <a:p>
            <a:r>
              <a:rPr lang="en-US" altLang="zh-TW" b="1" dirty="0">
                <a:latin typeface="標楷體" panose="03000509000000000000" pitchFamily="65" charset="-120"/>
                <a:ea typeface="標楷體" panose="03000509000000000000" pitchFamily="65" charset="-120"/>
              </a:rPr>
              <a:t>1.</a:t>
            </a:r>
            <a:r>
              <a:rPr lang="zh-TW" altLang="en-US" b="1" dirty="0">
                <a:latin typeface="標楷體" panose="03000509000000000000" pitchFamily="65" charset="-120"/>
                <a:ea typeface="標楷體" panose="03000509000000000000" pitchFamily="65" charset="-120"/>
              </a:rPr>
              <a:t>簡單易學</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資料來源</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維基百科</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，且學習資源很多</a:t>
            </a:r>
          </a:p>
        </p:txBody>
      </p:sp>
      <p:pic>
        <p:nvPicPr>
          <p:cNvPr id="9" name="圖片 8">
            <a:extLst>
              <a:ext uri="{FF2B5EF4-FFF2-40B4-BE49-F238E27FC236}">
                <a16:creationId xmlns:a16="http://schemas.microsoft.com/office/drawing/2014/main" id="{F58144C6-0309-84B5-1296-AF857A709D3C}"/>
              </a:ext>
            </a:extLst>
          </p:cNvPr>
          <p:cNvPicPr>
            <a:picLocks noChangeAspect="1"/>
          </p:cNvPicPr>
          <p:nvPr/>
        </p:nvPicPr>
        <p:blipFill>
          <a:blip r:embed="rId3"/>
          <a:stretch>
            <a:fillRect/>
          </a:stretch>
        </p:blipFill>
        <p:spPr>
          <a:xfrm>
            <a:off x="677333" y="3760645"/>
            <a:ext cx="6133333" cy="1923810"/>
          </a:xfrm>
          <a:prstGeom prst="rect">
            <a:avLst/>
          </a:prstGeom>
        </p:spPr>
      </p:pic>
      <p:sp>
        <p:nvSpPr>
          <p:cNvPr id="10" name="文字方塊 9">
            <a:extLst>
              <a:ext uri="{FF2B5EF4-FFF2-40B4-BE49-F238E27FC236}">
                <a16:creationId xmlns:a16="http://schemas.microsoft.com/office/drawing/2014/main" id="{6D1F7A22-7725-8B3C-6635-44BD2B53AE56}"/>
              </a:ext>
            </a:extLst>
          </p:cNvPr>
          <p:cNvSpPr txBox="1"/>
          <p:nvPr/>
        </p:nvSpPr>
        <p:spPr>
          <a:xfrm>
            <a:off x="677333" y="3240691"/>
            <a:ext cx="7340471" cy="369332"/>
          </a:xfrm>
          <a:prstGeom prst="rect">
            <a:avLst/>
          </a:prstGeom>
          <a:noFill/>
        </p:spPr>
        <p:txBody>
          <a:bodyPr wrap="none" rtlCol="0">
            <a:spAutoFit/>
          </a:bodyPr>
          <a:lstStyle/>
          <a:p>
            <a:r>
              <a:rPr lang="en-US" altLang="zh-TW" b="1" dirty="0">
                <a:latin typeface="標楷體" panose="03000509000000000000" pitchFamily="65" charset="-120"/>
                <a:ea typeface="標楷體" panose="03000509000000000000" pitchFamily="65" charset="-120"/>
              </a:rPr>
              <a:t>2.</a:t>
            </a:r>
            <a:r>
              <a:rPr lang="zh-TW" altLang="en-US" b="1" dirty="0">
                <a:latin typeface="標楷體" panose="03000509000000000000" pitchFamily="65" charset="-120"/>
                <a:ea typeface="標楷體" panose="03000509000000000000" pitchFamily="65" charset="-120"/>
              </a:rPr>
              <a:t>適合網頁開發且為受歡迎的網站都有支援</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資料來源</a:t>
            </a:r>
            <a:r>
              <a:rPr lang="en-US" altLang="zh-TW" b="1" dirty="0">
                <a:latin typeface="標楷體" panose="03000509000000000000" pitchFamily="65" charset="-120"/>
                <a:ea typeface="標楷體" panose="03000509000000000000" pitchFamily="65" charset="-120"/>
              </a:rPr>
              <a:t>:PHP</a:t>
            </a:r>
            <a:r>
              <a:rPr lang="zh-TW" altLang="en-US" b="1" dirty="0">
                <a:latin typeface="標楷體" panose="03000509000000000000" pitchFamily="65" charset="-120"/>
                <a:ea typeface="標楷體" panose="03000509000000000000" pitchFamily="65" charset="-120"/>
              </a:rPr>
              <a:t>官方網站</a:t>
            </a:r>
            <a:r>
              <a:rPr lang="en-US" altLang="zh-TW" b="1" dirty="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3008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選擇</a:t>
            </a:r>
            <a:r>
              <a:rPr lang="en-US" altLang="zh-TW" dirty="0"/>
              <a:t>PHP</a:t>
            </a:r>
            <a:r>
              <a:rPr lang="zh-TW" altLang="en-US" dirty="0"/>
              <a:t>的理由</a:t>
            </a:r>
          </a:p>
        </p:txBody>
      </p:sp>
      <p:sp>
        <p:nvSpPr>
          <p:cNvPr id="4" name="內容版面配置區 3">
            <a:extLst>
              <a:ext uri="{FF2B5EF4-FFF2-40B4-BE49-F238E27FC236}">
                <a16:creationId xmlns:a16="http://schemas.microsoft.com/office/drawing/2014/main" id="{B6447F94-E639-D50A-90AB-7F955D371A49}"/>
              </a:ext>
            </a:extLst>
          </p:cNvPr>
          <p:cNvSpPr>
            <a:spLocks noGrp="1"/>
          </p:cNvSpPr>
          <p:nvPr>
            <p:ph idx="1"/>
          </p:nvPr>
        </p:nvSpPr>
        <p:spPr>
          <a:xfrm>
            <a:off x="677334" y="2160589"/>
            <a:ext cx="8596668" cy="1389435"/>
          </a:xfrm>
        </p:spPr>
        <p:txBody>
          <a:bodyPr>
            <a:normAutofit/>
          </a:bodyPr>
          <a:lstStyle/>
          <a:p>
            <a:r>
              <a:rPr lang="en-US" altLang="zh-TW" b="1" dirty="0">
                <a:latin typeface="標楷體" panose="03000509000000000000" pitchFamily="65" charset="-120"/>
                <a:ea typeface="標楷體" panose="03000509000000000000" pitchFamily="65" charset="-120"/>
              </a:rPr>
              <a:t>3.</a:t>
            </a:r>
            <a:r>
              <a:rPr lang="zh-TW" altLang="en-US" b="1" dirty="0">
                <a:latin typeface="標楷體" panose="03000509000000000000" pitchFamily="65" charset="-120"/>
                <a:ea typeface="標楷體" panose="03000509000000000000" pitchFamily="65" charset="-120"/>
              </a:rPr>
              <a:t>免錢</a:t>
            </a:r>
            <a:endParaRPr lang="en-US" altLang="zh-TW" b="1" dirty="0">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4.</a:t>
            </a:r>
            <a:r>
              <a:rPr lang="zh-TW" altLang="en-US" b="1" dirty="0">
                <a:latin typeface="標楷體" panose="03000509000000000000" pitchFamily="65" charset="-120"/>
                <a:ea typeface="標楷體" panose="03000509000000000000" pitchFamily="65" charset="-120"/>
              </a:rPr>
              <a:t>架設簡單，搞定環境不用</a:t>
            </a:r>
            <a:r>
              <a:rPr lang="en-US" altLang="zh-TW" b="1" dirty="0">
                <a:latin typeface="標楷體" panose="03000509000000000000" pitchFamily="65" charset="-120"/>
                <a:ea typeface="標楷體" panose="03000509000000000000" pitchFamily="65" charset="-120"/>
              </a:rPr>
              <a:t>5</a:t>
            </a:r>
            <a:r>
              <a:rPr lang="zh-TW" altLang="en-US" b="1" dirty="0">
                <a:latin typeface="標楷體" panose="03000509000000000000" pitchFamily="65" charset="-120"/>
                <a:ea typeface="標楷體" panose="03000509000000000000" pitchFamily="65" charset="-120"/>
              </a:rPr>
              <a:t>分鐘</a:t>
            </a:r>
            <a:endParaRPr lang="en-US" altLang="zh-TW" b="1" dirty="0">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5.</a:t>
            </a:r>
            <a:r>
              <a:rPr lang="zh-TW" altLang="en-US" b="1" dirty="0">
                <a:latin typeface="標楷體" panose="03000509000000000000" pitchFamily="65" charset="-120"/>
                <a:ea typeface="標楷體" panose="03000509000000000000" pitchFamily="65" charset="-120"/>
              </a:rPr>
              <a:t>工作機會多</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6453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選擇</a:t>
            </a:r>
            <a:r>
              <a:rPr lang="en-US" altLang="zh-TW" dirty="0"/>
              <a:t>PHP</a:t>
            </a:r>
            <a:r>
              <a:rPr lang="zh-TW" altLang="en-US" dirty="0"/>
              <a:t>的理由</a:t>
            </a:r>
          </a:p>
        </p:txBody>
      </p:sp>
      <p:pic>
        <p:nvPicPr>
          <p:cNvPr id="11" name="圖片 10">
            <a:extLst>
              <a:ext uri="{FF2B5EF4-FFF2-40B4-BE49-F238E27FC236}">
                <a16:creationId xmlns:a16="http://schemas.microsoft.com/office/drawing/2014/main" id="{979F9533-A425-48BC-B4D9-03AD0779E099}"/>
              </a:ext>
            </a:extLst>
          </p:cNvPr>
          <p:cNvPicPr>
            <a:picLocks noChangeAspect="1"/>
          </p:cNvPicPr>
          <p:nvPr/>
        </p:nvPicPr>
        <p:blipFill>
          <a:blip r:embed="rId2"/>
          <a:stretch>
            <a:fillRect/>
          </a:stretch>
        </p:blipFill>
        <p:spPr>
          <a:xfrm>
            <a:off x="560793" y="1386682"/>
            <a:ext cx="4801545" cy="2675009"/>
          </a:xfrm>
          <a:prstGeom prst="rect">
            <a:avLst/>
          </a:prstGeom>
        </p:spPr>
      </p:pic>
      <p:pic>
        <p:nvPicPr>
          <p:cNvPr id="13" name="圖片 12">
            <a:extLst>
              <a:ext uri="{FF2B5EF4-FFF2-40B4-BE49-F238E27FC236}">
                <a16:creationId xmlns:a16="http://schemas.microsoft.com/office/drawing/2014/main" id="{85D9E63E-9996-404F-CF4E-6D7BD5277640}"/>
              </a:ext>
            </a:extLst>
          </p:cNvPr>
          <p:cNvPicPr>
            <a:picLocks noChangeAspect="1"/>
          </p:cNvPicPr>
          <p:nvPr/>
        </p:nvPicPr>
        <p:blipFill>
          <a:blip r:embed="rId3"/>
          <a:stretch>
            <a:fillRect/>
          </a:stretch>
        </p:blipFill>
        <p:spPr>
          <a:xfrm>
            <a:off x="812874" y="4357734"/>
            <a:ext cx="3535010" cy="2114898"/>
          </a:xfrm>
          <a:prstGeom prst="rect">
            <a:avLst/>
          </a:prstGeom>
        </p:spPr>
      </p:pic>
      <p:pic>
        <p:nvPicPr>
          <p:cNvPr id="15" name="圖片 14">
            <a:extLst>
              <a:ext uri="{FF2B5EF4-FFF2-40B4-BE49-F238E27FC236}">
                <a16:creationId xmlns:a16="http://schemas.microsoft.com/office/drawing/2014/main" id="{411190FB-78FF-779E-8620-004CE0B08ED6}"/>
              </a:ext>
            </a:extLst>
          </p:cNvPr>
          <p:cNvPicPr>
            <a:picLocks noChangeAspect="1"/>
          </p:cNvPicPr>
          <p:nvPr/>
        </p:nvPicPr>
        <p:blipFill>
          <a:blip r:embed="rId4"/>
          <a:stretch>
            <a:fillRect/>
          </a:stretch>
        </p:blipFill>
        <p:spPr>
          <a:xfrm>
            <a:off x="8976813" y="3535193"/>
            <a:ext cx="2861182" cy="2094550"/>
          </a:xfrm>
          <a:prstGeom prst="rect">
            <a:avLst/>
          </a:prstGeom>
        </p:spPr>
      </p:pic>
      <p:pic>
        <p:nvPicPr>
          <p:cNvPr id="17" name="圖片 16">
            <a:extLst>
              <a:ext uri="{FF2B5EF4-FFF2-40B4-BE49-F238E27FC236}">
                <a16:creationId xmlns:a16="http://schemas.microsoft.com/office/drawing/2014/main" id="{06EA0949-1242-A8DA-1B41-69B0CD719763}"/>
              </a:ext>
            </a:extLst>
          </p:cNvPr>
          <p:cNvPicPr>
            <a:picLocks noChangeAspect="1"/>
          </p:cNvPicPr>
          <p:nvPr/>
        </p:nvPicPr>
        <p:blipFill>
          <a:blip r:embed="rId5"/>
          <a:stretch>
            <a:fillRect/>
          </a:stretch>
        </p:blipFill>
        <p:spPr>
          <a:xfrm>
            <a:off x="4962834" y="4253051"/>
            <a:ext cx="3399029" cy="1890667"/>
          </a:xfrm>
          <a:prstGeom prst="rect">
            <a:avLst/>
          </a:prstGeom>
        </p:spPr>
      </p:pic>
      <p:pic>
        <p:nvPicPr>
          <p:cNvPr id="19" name="圖片 18">
            <a:extLst>
              <a:ext uri="{FF2B5EF4-FFF2-40B4-BE49-F238E27FC236}">
                <a16:creationId xmlns:a16="http://schemas.microsoft.com/office/drawing/2014/main" id="{15B65E01-C1DC-144C-2F19-34AE4468B7D8}"/>
              </a:ext>
            </a:extLst>
          </p:cNvPr>
          <p:cNvPicPr>
            <a:picLocks noChangeAspect="1"/>
          </p:cNvPicPr>
          <p:nvPr/>
        </p:nvPicPr>
        <p:blipFill>
          <a:blip r:embed="rId6"/>
          <a:stretch>
            <a:fillRect/>
          </a:stretch>
        </p:blipFill>
        <p:spPr>
          <a:xfrm>
            <a:off x="6096000" y="1001790"/>
            <a:ext cx="3178002" cy="1785985"/>
          </a:xfrm>
          <a:prstGeom prst="rect">
            <a:avLst/>
          </a:prstGeom>
        </p:spPr>
      </p:pic>
      <p:sp>
        <p:nvSpPr>
          <p:cNvPr id="6" name="文字方塊 5">
            <a:extLst>
              <a:ext uri="{FF2B5EF4-FFF2-40B4-BE49-F238E27FC236}">
                <a16:creationId xmlns:a16="http://schemas.microsoft.com/office/drawing/2014/main" id="{03774C80-2E8E-E2EC-B2D1-59C63B210E3B}"/>
              </a:ext>
            </a:extLst>
          </p:cNvPr>
          <p:cNvSpPr txBox="1"/>
          <p:nvPr/>
        </p:nvSpPr>
        <p:spPr>
          <a:xfrm>
            <a:off x="6096000" y="6335078"/>
            <a:ext cx="248177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資料來源</a:t>
            </a:r>
            <a:r>
              <a:rPr lang="en-US" altLang="zh-TW" dirty="0">
                <a:latin typeface="標楷體" panose="03000509000000000000" pitchFamily="65" charset="-120"/>
                <a:ea typeface="標楷體" panose="03000509000000000000" pitchFamily="65" charset="-120"/>
              </a:rPr>
              <a:t>:104</a:t>
            </a:r>
            <a:r>
              <a:rPr lang="zh-TW" altLang="en-US" dirty="0">
                <a:latin typeface="標楷體" panose="03000509000000000000" pitchFamily="65" charset="-120"/>
                <a:ea typeface="標楷體" panose="03000509000000000000" pitchFamily="65" charset="-120"/>
              </a:rPr>
              <a:t>人力銀行</a:t>
            </a:r>
          </a:p>
        </p:txBody>
      </p:sp>
    </p:spTree>
    <p:extLst>
      <p:ext uri="{BB962C8B-B14F-4D97-AF65-F5344CB8AC3E}">
        <p14:creationId xmlns:p14="http://schemas.microsoft.com/office/powerpoint/2010/main" val="75250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資料庫是啥</a:t>
            </a:r>
            <a:r>
              <a:rPr lang="en-US" altLang="zh-TW" dirty="0"/>
              <a:t>?</a:t>
            </a:r>
            <a:endParaRPr lang="zh-TW" altLang="en-US" dirty="0"/>
          </a:p>
        </p:txBody>
      </p:sp>
      <p:sp>
        <p:nvSpPr>
          <p:cNvPr id="5" name="文字方塊 4">
            <a:extLst>
              <a:ext uri="{FF2B5EF4-FFF2-40B4-BE49-F238E27FC236}">
                <a16:creationId xmlns:a16="http://schemas.microsoft.com/office/drawing/2014/main" id="{4E43E94A-F9F9-D69C-5C8E-6B3454D72EF1}"/>
              </a:ext>
            </a:extLst>
          </p:cNvPr>
          <p:cNvSpPr txBox="1"/>
          <p:nvPr/>
        </p:nvSpPr>
        <p:spPr>
          <a:xfrm>
            <a:off x="677334" y="1614120"/>
            <a:ext cx="6186309"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資料庫就是儲存資料的地方，許多東西都可以當成資料庫。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例如</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腦袋、一張紙、</a:t>
            </a:r>
            <a:r>
              <a:rPr lang="en-US" altLang="zh-TW" dirty="0">
                <a:latin typeface="標楷體" panose="03000509000000000000" pitchFamily="65" charset="-120"/>
                <a:ea typeface="標楷體" panose="03000509000000000000" pitchFamily="65" charset="-120"/>
              </a:rPr>
              <a:t>Excel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MySQL!!</a:t>
            </a:r>
            <a:endParaRPr lang="zh-TW" altLang="en-US" dirty="0">
              <a:latin typeface="標楷體" panose="03000509000000000000" pitchFamily="65" charset="-120"/>
              <a:ea typeface="標楷體" panose="03000509000000000000" pitchFamily="65" charset="-120"/>
            </a:endParaRPr>
          </a:p>
        </p:txBody>
      </p:sp>
      <p:pic>
        <p:nvPicPr>
          <p:cNvPr id="15" name="圖片 14">
            <a:extLst>
              <a:ext uri="{FF2B5EF4-FFF2-40B4-BE49-F238E27FC236}">
                <a16:creationId xmlns:a16="http://schemas.microsoft.com/office/drawing/2014/main" id="{DDA24775-97C2-2BB0-9357-29FA7F620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627" y="3039607"/>
            <a:ext cx="2303929" cy="2175293"/>
          </a:xfrm>
          <a:prstGeom prst="rect">
            <a:avLst/>
          </a:prstGeom>
        </p:spPr>
      </p:pic>
      <p:pic>
        <p:nvPicPr>
          <p:cNvPr id="17" name="圖片 16">
            <a:extLst>
              <a:ext uri="{FF2B5EF4-FFF2-40B4-BE49-F238E27FC236}">
                <a16:creationId xmlns:a16="http://schemas.microsoft.com/office/drawing/2014/main" id="{6395CFAE-C82F-BC36-FC33-2E5CF0DDD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82" y="3169857"/>
            <a:ext cx="2232212" cy="1977103"/>
          </a:xfrm>
          <a:prstGeom prst="rect">
            <a:avLst/>
          </a:prstGeom>
        </p:spPr>
      </p:pic>
      <p:pic>
        <p:nvPicPr>
          <p:cNvPr id="21" name="圖片 20">
            <a:extLst>
              <a:ext uri="{FF2B5EF4-FFF2-40B4-BE49-F238E27FC236}">
                <a16:creationId xmlns:a16="http://schemas.microsoft.com/office/drawing/2014/main" id="{F333AD29-1C46-07D7-BD40-7597A07BF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9455" y="3183110"/>
            <a:ext cx="2039411" cy="2039411"/>
          </a:xfrm>
          <a:prstGeom prst="rect">
            <a:avLst/>
          </a:prstGeom>
        </p:spPr>
      </p:pic>
      <p:pic>
        <p:nvPicPr>
          <p:cNvPr id="23" name="圖片 22">
            <a:extLst>
              <a:ext uri="{FF2B5EF4-FFF2-40B4-BE49-F238E27FC236}">
                <a16:creationId xmlns:a16="http://schemas.microsoft.com/office/drawing/2014/main" id="{3609107C-8A59-F5E3-5A65-5F518959E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6317" y="2576358"/>
            <a:ext cx="2194133" cy="3101789"/>
          </a:xfrm>
          <a:prstGeom prst="rect">
            <a:avLst/>
          </a:prstGeom>
        </p:spPr>
      </p:pic>
    </p:spTree>
    <p:extLst>
      <p:ext uri="{BB962C8B-B14F-4D97-AF65-F5344CB8AC3E}">
        <p14:creationId xmlns:p14="http://schemas.microsoft.com/office/powerpoint/2010/main" val="248399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1E5AA-4506-91CC-6E1C-16C06A714C74}"/>
              </a:ext>
            </a:extLst>
          </p:cNvPr>
          <p:cNvSpPr>
            <a:spLocks noGrp="1"/>
          </p:cNvSpPr>
          <p:nvPr>
            <p:ph type="title"/>
          </p:nvPr>
        </p:nvSpPr>
        <p:spPr/>
        <p:txBody>
          <a:bodyPr/>
          <a:lstStyle/>
          <a:p>
            <a:r>
              <a:rPr lang="zh-TW" altLang="en-US" dirty="0"/>
              <a:t>網站資料庫應用</a:t>
            </a:r>
          </a:p>
        </p:txBody>
      </p:sp>
      <p:sp>
        <p:nvSpPr>
          <p:cNvPr id="3" name="內容版面配置區 2">
            <a:extLst>
              <a:ext uri="{FF2B5EF4-FFF2-40B4-BE49-F238E27FC236}">
                <a16:creationId xmlns:a16="http://schemas.microsoft.com/office/drawing/2014/main" id="{36E466D0-4A88-1BB7-47F1-99DDA752410B}"/>
              </a:ext>
            </a:extLst>
          </p:cNvPr>
          <p:cNvSpPr>
            <a:spLocks noGrp="1"/>
          </p:cNvSpPr>
          <p:nvPr>
            <p:ph idx="1"/>
          </p:nvPr>
        </p:nvSpPr>
        <p:spPr/>
        <p:txBody>
          <a:bodyPr/>
          <a:lstStyle/>
          <a:p>
            <a:r>
              <a:rPr lang="zh-TW" altLang="en-US" dirty="0"/>
              <a:t>授課教師</a:t>
            </a:r>
            <a:r>
              <a:rPr lang="en-US" altLang="zh-TW" dirty="0"/>
              <a:t>:</a:t>
            </a:r>
            <a:r>
              <a:rPr lang="zh-TW" altLang="en-US" dirty="0"/>
              <a:t>李承諺</a:t>
            </a:r>
            <a:r>
              <a:rPr lang="en-US" altLang="zh-TW" dirty="0"/>
              <a:t>(</a:t>
            </a:r>
            <a:r>
              <a:rPr lang="en-US" altLang="zh-TW" dirty="0" err="1"/>
              <a:t>Li,Cheng</a:t>
            </a:r>
            <a:r>
              <a:rPr lang="en-US" altLang="zh-TW" dirty="0"/>
              <a:t>-Yan)</a:t>
            </a:r>
            <a:r>
              <a:rPr lang="zh-TW" altLang="en-US" dirty="0"/>
              <a:t>　</a:t>
            </a:r>
            <a:r>
              <a:rPr lang="en-US" altLang="zh-TW" b="1" i="0" dirty="0">
                <a:solidFill>
                  <a:srgbClr val="333333"/>
                </a:solidFill>
                <a:effectLst/>
                <a:latin typeface="Arial" panose="020B0604020202020204" pitchFamily="34" charset="0"/>
                <a:hlinkClick r:id="rId2"/>
              </a:rPr>
              <a:t>cy9577@uch.edu.tw</a:t>
            </a:r>
            <a:endParaRPr lang="en-US" altLang="zh-TW" b="1" i="0" dirty="0">
              <a:solidFill>
                <a:srgbClr val="333333"/>
              </a:solidFill>
              <a:effectLst/>
              <a:latin typeface="Arial" panose="020B0604020202020204" pitchFamily="34" charset="0"/>
            </a:endParaRPr>
          </a:p>
          <a:p>
            <a:endParaRPr lang="en-US" altLang="zh-TW" b="1" dirty="0">
              <a:solidFill>
                <a:srgbClr val="333333"/>
              </a:solidFill>
              <a:latin typeface="Arial" panose="020B0604020202020204" pitchFamily="34" charset="0"/>
            </a:endParaRPr>
          </a:p>
          <a:p>
            <a:pPr marL="0" indent="0">
              <a:buNone/>
            </a:pPr>
            <a:endParaRPr lang="en-US" altLang="zh-TW" dirty="0"/>
          </a:p>
          <a:p>
            <a:endParaRPr lang="zh-TW" altLang="en-US" dirty="0"/>
          </a:p>
        </p:txBody>
      </p:sp>
      <p:pic>
        <p:nvPicPr>
          <p:cNvPr id="5" name="圖片 4">
            <a:extLst>
              <a:ext uri="{FF2B5EF4-FFF2-40B4-BE49-F238E27FC236}">
                <a16:creationId xmlns:a16="http://schemas.microsoft.com/office/drawing/2014/main" id="{F983E976-13B3-D163-EEFB-5C616850C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39269"/>
            <a:ext cx="2587438" cy="258743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8692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環境安裝</a:t>
            </a:r>
          </a:p>
        </p:txBody>
      </p:sp>
      <p:sp>
        <p:nvSpPr>
          <p:cNvPr id="5" name="文字方塊 4">
            <a:extLst>
              <a:ext uri="{FF2B5EF4-FFF2-40B4-BE49-F238E27FC236}">
                <a16:creationId xmlns:a16="http://schemas.microsoft.com/office/drawing/2014/main" id="{4E43E94A-F9F9-D69C-5C8E-6B3454D72EF1}"/>
              </a:ext>
            </a:extLst>
          </p:cNvPr>
          <p:cNvSpPr txBox="1"/>
          <p:nvPr/>
        </p:nvSpPr>
        <p:spPr>
          <a:xfrm>
            <a:off x="677334" y="1614120"/>
            <a:ext cx="5903796" cy="2585323"/>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安裝</a:t>
            </a:r>
            <a:r>
              <a:rPr lang="en-US" altLang="zh-TW" dirty="0">
                <a:latin typeface="標楷體" panose="03000509000000000000" pitchFamily="65" charset="-120"/>
                <a:ea typeface="標楷體" panose="03000509000000000000" pitchFamily="65" charset="-120"/>
              </a:rPr>
              <a:t>PHP8.1</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MySQL: </a:t>
            </a:r>
            <a:r>
              <a:rPr lang="zh-TW" altLang="en-US" dirty="0">
                <a:latin typeface="標楷體" panose="03000509000000000000" pitchFamily="65" charset="-120"/>
                <a:ea typeface="標楷體" panose="03000509000000000000" pitchFamily="65" charset="-120"/>
              </a:rPr>
              <a:t>推薦 </a:t>
            </a:r>
            <a:r>
              <a:rPr lang="en-US" altLang="zh-TW" dirty="0">
                <a:latin typeface="標楷體" panose="03000509000000000000" pitchFamily="65" charset="-120"/>
                <a:ea typeface="標楷體" panose="03000509000000000000" pitchFamily="65" charset="-120"/>
              </a:rPr>
              <a:t>XAMPP</a:t>
            </a:r>
          </a:p>
          <a:p>
            <a:r>
              <a:rPr lang="en-US" altLang="zh-TW" dirty="0">
                <a:latin typeface="標楷體" panose="03000509000000000000" pitchFamily="65" charset="-120"/>
                <a:ea typeface="標楷體" panose="03000509000000000000" pitchFamily="65" charset="-120"/>
              </a:rPr>
              <a:t>https://www.apachefriends.org/zh_tw/download.html</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安裝</a:t>
            </a:r>
            <a:r>
              <a:rPr lang="en-US" altLang="zh-TW" dirty="0" err="1">
                <a:latin typeface="標楷體" panose="03000509000000000000" pitchFamily="65" charset="-120"/>
                <a:ea typeface="標楷體" panose="03000509000000000000" pitchFamily="65" charset="-120"/>
              </a:rPr>
              <a:t>VSCode</a:t>
            </a:r>
            <a:r>
              <a:rPr lang="zh-TW" altLang="en-US" dirty="0">
                <a:latin typeface="標楷體" panose="03000509000000000000" pitchFamily="65" charset="-120"/>
                <a:ea typeface="標楷體" panose="03000509000000000000" pitchFamily="65" charset="-120"/>
              </a:rPr>
              <a:t>，編程工具</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hlinkClick r:id="rId2"/>
              </a:rPr>
              <a:t>https://code.visualstudio.com/</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安裝</a:t>
            </a:r>
            <a:r>
              <a:rPr lang="en-US" altLang="zh-TW" dirty="0" err="1">
                <a:latin typeface="標楷體" panose="03000509000000000000" pitchFamily="65" charset="-120"/>
                <a:ea typeface="標楷體" panose="03000509000000000000" pitchFamily="65" charset="-120"/>
              </a:rPr>
              <a:t>VSCode</a:t>
            </a:r>
            <a:r>
              <a:rPr lang="zh-TW" altLang="en-US" dirty="0">
                <a:latin typeface="標楷體" panose="03000509000000000000" pitchFamily="65" charset="-120"/>
                <a:ea typeface="標楷體" panose="03000509000000000000" pitchFamily="65" charset="-120"/>
              </a:rPr>
              <a:t>套件</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安裝</a:t>
            </a:r>
            <a:r>
              <a:rPr lang="en-US" altLang="zh-TW" dirty="0" err="1">
                <a:latin typeface="標楷體" panose="03000509000000000000" pitchFamily="65" charset="-120"/>
                <a:ea typeface="標楷體" panose="03000509000000000000" pitchFamily="65" charset="-120"/>
              </a:rPr>
              <a:t>Codeium</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47962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環境安裝</a:t>
            </a:r>
          </a:p>
        </p:txBody>
      </p:sp>
      <p:sp>
        <p:nvSpPr>
          <p:cNvPr id="5" name="文字方塊 4">
            <a:extLst>
              <a:ext uri="{FF2B5EF4-FFF2-40B4-BE49-F238E27FC236}">
                <a16:creationId xmlns:a16="http://schemas.microsoft.com/office/drawing/2014/main" id="{4E43E94A-F9F9-D69C-5C8E-6B3454D72EF1}"/>
              </a:ext>
            </a:extLst>
          </p:cNvPr>
          <p:cNvSpPr txBox="1"/>
          <p:nvPr/>
        </p:nvSpPr>
        <p:spPr>
          <a:xfrm>
            <a:off x="677334" y="1614120"/>
            <a:ext cx="7050328" cy="369332"/>
          </a:xfrm>
          <a:prstGeom prst="rect">
            <a:avLst/>
          </a:prstGeom>
          <a:noFill/>
        </p:spPr>
        <p:txBody>
          <a:bodyPr wrap="none" rtlCol="0">
            <a:spAutoFit/>
          </a:bodyPr>
          <a:lstStyle/>
          <a:p>
            <a:r>
              <a:rPr lang="zh-TW" altLang="en-US" dirty="0"/>
              <a:t>安裝完成後開啟</a:t>
            </a:r>
            <a:r>
              <a:rPr lang="en-US" altLang="zh-TW" dirty="0"/>
              <a:t>XAMPP</a:t>
            </a:r>
            <a:r>
              <a:rPr lang="zh-TW" altLang="en-US" dirty="0"/>
              <a:t>，將</a:t>
            </a:r>
            <a:r>
              <a:rPr lang="en-US" altLang="zh-TW" dirty="0"/>
              <a:t>Apache</a:t>
            </a:r>
            <a:r>
              <a:rPr lang="zh-TW" altLang="en-US" dirty="0"/>
              <a:t>開啟，會幫忙監聽</a:t>
            </a:r>
            <a:r>
              <a:rPr lang="en-US" altLang="zh-TW" dirty="0"/>
              <a:t>Port</a:t>
            </a:r>
            <a:r>
              <a:rPr lang="zh-TW" altLang="en-US" dirty="0"/>
              <a:t>號</a:t>
            </a:r>
            <a:r>
              <a:rPr lang="en-US" altLang="zh-TW" dirty="0"/>
              <a:t>80</a:t>
            </a:r>
            <a:r>
              <a:rPr lang="zh-TW" altLang="en-US" dirty="0"/>
              <a:t>、</a:t>
            </a:r>
            <a:r>
              <a:rPr lang="en-US" altLang="zh-TW" dirty="0"/>
              <a:t>443</a:t>
            </a:r>
            <a:endParaRPr lang="zh-TW" altLang="en-US" dirty="0"/>
          </a:p>
        </p:txBody>
      </p:sp>
      <p:pic>
        <p:nvPicPr>
          <p:cNvPr id="7" name="圖片 6">
            <a:extLst>
              <a:ext uri="{FF2B5EF4-FFF2-40B4-BE49-F238E27FC236}">
                <a16:creationId xmlns:a16="http://schemas.microsoft.com/office/drawing/2014/main" id="{4D0F1680-51A3-5D05-986F-96B1CCCFD018}"/>
              </a:ext>
            </a:extLst>
          </p:cNvPr>
          <p:cNvPicPr>
            <a:picLocks noChangeAspect="1"/>
          </p:cNvPicPr>
          <p:nvPr/>
        </p:nvPicPr>
        <p:blipFill>
          <a:blip r:embed="rId2"/>
          <a:stretch>
            <a:fillRect/>
          </a:stretch>
        </p:blipFill>
        <p:spPr>
          <a:xfrm>
            <a:off x="677334" y="2563905"/>
            <a:ext cx="4762952" cy="3179971"/>
          </a:xfrm>
          <a:prstGeom prst="rect">
            <a:avLst/>
          </a:prstGeom>
        </p:spPr>
      </p:pic>
    </p:spTree>
    <p:extLst>
      <p:ext uri="{BB962C8B-B14F-4D97-AF65-F5344CB8AC3E}">
        <p14:creationId xmlns:p14="http://schemas.microsoft.com/office/powerpoint/2010/main" val="68753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en-US" altLang="zh-TW" dirty="0"/>
              <a:t>Port</a:t>
            </a:r>
            <a:r>
              <a:rPr lang="zh-TW" altLang="en-US" dirty="0"/>
              <a:t>是什麼</a:t>
            </a:r>
            <a:r>
              <a:rPr lang="en-US" altLang="zh-TW" dirty="0"/>
              <a:t>?</a:t>
            </a:r>
            <a:endParaRPr lang="zh-TW" altLang="en-US" dirty="0"/>
          </a:p>
        </p:txBody>
      </p:sp>
      <p:sp>
        <p:nvSpPr>
          <p:cNvPr id="4" name="文字方塊 3">
            <a:extLst>
              <a:ext uri="{FF2B5EF4-FFF2-40B4-BE49-F238E27FC236}">
                <a16:creationId xmlns:a16="http://schemas.microsoft.com/office/drawing/2014/main" id="{E275DF92-2B53-378B-E840-245E8BEB421D}"/>
              </a:ext>
            </a:extLst>
          </p:cNvPr>
          <p:cNvSpPr txBox="1"/>
          <p:nvPr/>
        </p:nvSpPr>
        <p:spPr>
          <a:xfrm>
            <a:off x="677334" y="2011590"/>
            <a:ext cx="6100482" cy="3693319"/>
          </a:xfrm>
          <a:prstGeom prst="rect">
            <a:avLst/>
          </a:prstGeom>
          <a:noFill/>
        </p:spPr>
        <p:txBody>
          <a:bodyPr wrap="square">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端口使得一台主機上運行的多個網絡服務可以同時通過同一個網絡地址（如 </a:t>
            </a:r>
            <a:r>
              <a:rPr lang="en-US" altLang="zh-TW" dirty="0">
                <a:latin typeface="標楷體" panose="03000509000000000000" pitchFamily="65" charset="-120"/>
                <a:ea typeface="標楷體" panose="03000509000000000000" pitchFamily="65" charset="-120"/>
              </a:rPr>
              <a:t>IP </a:t>
            </a:r>
            <a:r>
              <a:rPr lang="zh-TW" altLang="en-US" dirty="0">
                <a:latin typeface="標楷體" panose="03000509000000000000" pitchFamily="65" charset="-120"/>
                <a:ea typeface="標楷體" panose="03000509000000000000" pitchFamily="65" charset="-120"/>
              </a:rPr>
              <a:t>地址）與外部世界通信，每個服務都分配有一個獨特的端口號。</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端口號是一個 </a:t>
            </a:r>
            <a:r>
              <a:rPr lang="en-US" altLang="zh-TW" dirty="0">
                <a:latin typeface="標楷體" panose="03000509000000000000" pitchFamily="65" charset="-120"/>
                <a:ea typeface="標楷體" panose="03000509000000000000" pitchFamily="65" charset="-120"/>
              </a:rPr>
              <a:t>16 </a:t>
            </a:r>
            <a:r>
              <a:rPr lang="zh-TW" altLang="en-US" dirty="0">
                <a:latin typeface="標楷體" panose="03000509000000000000" pitchFamily="65" charset="-120"/>
                <a:ea typeface="標楷體" panose="03000509000000000000" pitchFamily="65" charset="-120"/>
              </a:rPr>
              <a:t>位的數字，範圍從 </a:t>
            </a:r>
            <a:r>
              <a:rPr lang="en-US" altLang="zh-TW" dirty="0">
                <a:latin typeface="標楷體" panose="03000509000000000000" pitchFamily="65" charset="-120"/>
                <a:ea typeface="標楷體" panose="03000509000000000000" pitchFamily="65" charset="-120"/>
              </a:rPr>
              <a:t>0 </a:t>
            </a:r>
            <a:r>
              <a:rPr lang="zh-TW" altLang="en-US" dirty="0">
                <a:latin typeface="標楷體" panose="03000509000000000000" pitchFamily="65" charset="-120"/>
                <a:ea typeface="標楷體" panose="03000509000000000000" pitchFamily="65" charset="-120"/>
              </a:rPr>
              <a:t>到 </a:t>
            </a:r>
            <a:r>
              <a:rPr lang="en-US" altLang="zh-TW" dirty="0">
                <a:latin typeface="標楷體" panose="03000509000000000000" pitchFamily="65" charset="-120"/>
                <a:ea typeface="標楷體" panose="03000509000000000000" pitchFamily="65" charset="-120"/>
              </a:rPr>
              <a:t>65535</a:t>
            </a:r>
          </a:p>
          <a:p>
            <a:pPr marL="285750" indent="-285750">
              <a:buFont typeface="Wingdings" panose="05000000000000000000" pitchFamily="2" charset="2"/>
              <a:buChar char="Ø"/>
            </a:pPr>
            <a:r>
              <a:rPr lang="zh-TW" altLang="en-US" b="1" dirty="0">
                <a:latin typeface="標楷體" panose="03000509000000000000" pitchFamily="65" charset="-120"/>
                <a:ea typeface="標楷體" panose="03000509000000000000" pitchFamily="65" charset="-120"/>
              </a:rPr>
              <a:t>常見端口和服務</a:t>
            </a: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一些常見的標準端口包括：</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HTTP</a:t>
            </a:r>
            <a:r>
              <a:rPr lang="zh-TW" altLang="en-US" dirty="0">
                <a:latin typeface="標楷體" panose="03000509000000000000" pitchFamily="65" charset="-120"/>
                <a:ea typeface="標楷體" panose="03000509000000000000" pitchFamily="65" charset="-120"/>
              </a:rPr>
              <a:t>（超文本傳輸協議）：</a:t>
            </a:r>
            <a:r>
              <a:rPr lang="en-US" altLang="zh-TW" dirty="0">
                <a:latin typeface="標楷體" panose="03000509000000000000" pitchFamily="65" charset="-120"/>
                <a:ea typeface="標楷體" panose="03000509000000000000" pitchFamily="65" charset="-120"/>
              </a:rPr>
              <a:t>80</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HTTPS</a:t>
            </a:r>
            <a:r>
              <a:rPr lang="zh-TW" altLang="en-US" dirty="0">
                <a:latin typeface="標楷體" panose="03000509000000000000" pitchFamily="65" charset="-120"/>
                <a:ea typeface="標楷體" panose="03000509000000000000" pitchFamily="65" charset="-120"/>
              </a:rPr>
              <a:t>（安全超文本傳輸協議）：</a:t>
            </a:r>
            <a:r>
              <a:rPr lang="en-US" altLang="zh-TW" dirty="0">
                <a:latin typeface="標楷體" panose="03000509000000000000" pitchFamily="65" charset="-120"/>
                <a:ea typeface="標楷體" panose="03000509000000000000" pitchFamily="65" charset="-120"/>
              </a:rPr>
              <a:t>443</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FTP</a:t>
            </a:r>
            <a:r>
              <a:rPr lang="zh-TW" altLang="en-US" dirty="0">
                <a:latin typeface="標楷體" panose="03000509000000000000" pitchFamily="65" charset="-120"/>
                <a:ea typeface="標楷體" panose="03000509000000000000" pitchFamily="65" charset="-120"/>
              </a:rPr>
              <a:t>（議檔案傳輸協議）：</a:t>
            </a:r>
            <a:r>
              <a:rPr lang="en-US" altLang="zh-TW" dirty="0">
                <a:latin typeface="標楷體" panose="03000509000000000000" pitchFamily="65" charset="-120"/>
                <a:ea typeface="標楷體" panose="03000509000000000000" pitchFamily="65" charset="-120"/>
              </a:rPr>
              <a:t>21</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SSH</a:t>
            </a:r>
            <a:r>
              <a:rPr lang="zh-TW" altLang="en-US" dirty="0">
                <a:latin typeface="標楷體" panose="03000509000000000000" pitchFamily="65" charset="-120"/>
                <a:ea typeface="標楷體" panose="03000509000000000000" pitchFamily="65" charset="-120"/>
              </a:rPr>
              <a:t>（安全殼協）：</a:t>
            </a:r>
            <a:r>
              <a:rPr lang="en-US" altLang="zh-TW" dirty="0">
                <a:latin typeface="標楷體" panose="03000509000000000000" pitchFamily="65" charset="-120"/>
                <a:ea typeface="標楷體" panose="03000509000000000000" pitchFamily="65" charset="-120"/>
              </a:rPr>
              <a:t>22</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SMTP</a:t>
            </a:r>
            <a:r>
              <a:rPr lang="zh-TW" altLang="en-US" dirty="0">
                <a:latin typeface="標楷體" panose="03000509000000000000" pitchFamily="65" charset="-120"/>
                <a:ea typeface="標楷體" panose="03000509000000000000" pitchFamily="65" charset="-120"/>
              </a:rPr>
              <a:t>（簡單郵件傳輸協議）：</a:t>
            </a:r>
            <a:r>
              <a:rPr lang="en-US" altLang="zh-TW" dirty="0">
                <a:latin typeface="標楷體" panose="03000509000000000000" pitchFamily="65" charset="-120"/>
                <a:ea typeface="標楷體" panose="03000509000000000000" pitchFamily="65" charset="-120"/>
              </a:rPr>
              <a:t>25</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DNS</a:t>
            </a:r>
            <a:r>
              <a:rPr lang="zh-TW" altLang="en-US" dirty="0">
                <a:latin typeface="標楷體" panose="03000509000000000000" pitchFamily="65" charset="-120"/>
                <a:ea typeface="標楷體" panose="03000509000000000000" pitchFamily="65" charset="-120"/>
              </a:rPr>
              <a:t>（域名系統）：</a:t>
            </a:r>
            <a:r>
              <a:rPr lang="en-US" altLang="zh-TW" dirty="0">
                <a:latin typeface="標楷體" panose="03000509000000000000" pitchFamily="65" charset="-120"/>
                <a:ea typeface="標楷體" panose="03000509000000000000" pitchFamily="65" charset="-120"/>
              </a:rPr>
              <a:t>53</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5563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a:xfrm>
            <a:off x="677334" y="609600"/>
            <a:ext cx="8596668" cy="858775"/>
          </a:xfrm>
        </p:spPr>
        <p:txBody>
          <a:bodyPr/>
          <a:lstStyle/>
          <a:p>
            <a:r>
              <a:rPr lang="zh-TW" altLang="en-US" dirty="0"/>
              <a:t>使用</a:t>
            </a:r>
            <a:r>
              <a:rPr lang="en-US" altLang="zh-TW" dirty="0" err="1"/>
              <a:t>Vscode</a:t>
            </a:r>
            <a:r>
              <a:rPr lang="zh-TW" altLang="en-US" dirty="0"/>
              <a:t>的</a:t>
            </a:r>
            <a:r>
              <a:rPr lang="en-US" altLang="zh-TW" dirty="0"/>
              <a:t>PHP Server</a:t>
            </a:r>
            <a:r>
              <a:rPr lang="zh-TW" altLang="en-US" dirty="0"/>
              <a:t>套件監聽</a:t>
            </a:r>
            <a:r>
              <a:rPr lang="en-US" altLang="zh-TW" dirty="0"/>
              <a:t>port</a:t>
            </a:r>
            <a:r>
              <a:rPr lang="zh-TW" altLang="en-US" dirty="0"/>
              <a:t>號</a:t>
            </a:r>
          </a:p>
        </p:txBody>
      </p:sp>
      <p:sp>
        <p:nvSpPr>
          <p:cNvPr id="4" name="文字方塊 3">
            <a:extLst>
              <a:ext uri="{FF2B5EF4-FFF2-40B4-BE49-F238E27FC236}">
                <a16:creationId xmlns:a16="http://schemas.microsoft.com/office/drawing/2014/main" id="{E275DF92-2B53-378B-E840-245E8BEB421D}"/>
              </a:ext>
            </a:extLst>
          </p:cNvPr>
          <p:cNvSpPr txBox="1"/>
          <p:nvPr/>
        </p:nvSpPr>
        <p:spPr>
          <a:xfrm>
            <a:off x="677334" y="2011590"/>
            <a:ext cx="6100482" cy="646331"/>
          </a:xfrm>
          <a:prstGeom prst="rect">
            <a:avLst/>
          </a:prstGeom>
          <a:noFill/>
        </p:spPr>
        <p:txBody>
          <a:bodyPr wrap="square">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打開</a:t>
            </a:r>
            <a:r>
              <a:rPr lang="en-US" altLang="zh-TW" dirty="0" err="1">
                <a:latin typeface="標楷體" panose="03000509000000000000" pitchFamily="65" charset="-120"/>
                <a:ea typeface="標楷體" panose="03000509000000000000" pitchFamily="65" charset="-120"/>
              </a:rPr>
              <a:t>vscode</a:t>
            </a:r>
            <a:r>
              <a:rPr lang="zh-TW" altLang="en-US" dirty="0">
                <a:latin typeface="標楷體" panose="03000509000000000000" pitchFamily="65" charset="-120"/>
                <a:ea typeface="標楷體" panose="03000509000000000000" pitchFamily="65" charset="-120"/>
              </a:rPr>
              <a:t>，在專案隨便一個檔案點右鍵</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點擊</a:t>
            </a:r>
            <a:r>
              <a:rPr lang="en-US" altLang="zh-TW" dirty="0">
                <a:latin typeface="標楷體" panose="03000509000000000000" pitchFamily="65" charset="-120"/>
                <a:ea typeface="標楷體" panose="03000509000000000000" pitchFamily="65" charset="-120"/>
              </a:rPr>
              <a:t>PHP </a:t>
            </a:r>
            <a:r>
              <a:rPr lang="en-US" altLang="zh-TW" dirty="0" err="1">
                <a:latin typeface="標楷體" panose="03000509000000000000" pitchFamily="65" charset="-120"/>
                <a:ea typeface="標楷體" panose="03000509000000000000" pitchFamily="65" charset="-120"/>
              </a:rPr>
              <a:t>Server:Serve</a:t>
            </a:r>
            <a:r>
              <a:rPr lang="en-US" altLang="zh-TW" dirty="0">
                <a:latin typeface="標楷體" panose="03000509000000000000" pitchFamily="65" charset="-120"/>
                <a:ea typeface="標楷體" panose="03000509000000000000" pitchFamily="65" charset="-120"/>
              </a:rPr>
              <a:t> project</a:t>
            </a:r>
          </a:p>
        </p:txBody>
      </p:sp>
      <p:pic>
        <p:nvPicPr>
          <p:cNvPr id="7" name="圖片 6">
            <a:extLst>
              <a:ext uri="{FF2B5EF4-FFF2-40B4-BE49-F238E27FC236}">
                <a16:creationId xmlns:a16="http://schemas.microsoft.com/office/drawing/2014/main" id="{B61FCCA9-D765-F7E0-2D0C-1B797BF05936}"/>
              </a:ext>
            </a:extLst>
          </p:cNvPr>
          <p:cNvPicPr>
            <a:picLocks noChangeAspect="1"/>
          </p:cNvPicPr>
          <p:nvPr/>
        </p:nvPicPr>
        <p:blipFill>
          <a:blip r:embed="rId2"/>
          <a:stretch>
            <a:fillRect/>
          </a:stretch>
        </p:blipFill>
        <p:spPr>
          <a:xfrm>
            <a:off x="833020" y="3090178"/>
            <a:ext cx="3896269" cy="1495634"/>
          </a:xfrm>
          <a:prstGeom prst="rect">
            <a:avLst/>
          </a:prstGeom>
        </p:spPr>
      </p:pic>
    </p:spTree>
    <p:extLst>
      <p:ext uri="{BB962C8B-B14F-4D97-AF65-F5344CB8AC3E}">
        <p14:creationId xmlns:p14="http://schemas.microsoft.com/office/powerpoint/2010/main" val="120408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使用</a:t>
            </a:r>
            <a:r>
              <a:rPr lang="en-US" altLang="zh-TW" dirty="0"/>
              <a:t>PHP</a:t>
            </a:r>
            <a:r>
              <a:rPr lang="zh-TW" altLang="en-US" dirty="0"/>
              <a:t>內建伺服器啟動監聽</a:t>
            </a:r>
            <a:r>
              <a:rPr lang="en-US" altLang="zh-TW" dirty="0"/>
              <a:t>Port</a:t>
            </a:r>
            <a:r>
              <a:rPr lang="zh-TW" altLang="en-US" dirty="0"/>
              <a:t>號</a:t>
            </a:r>
          </a:p>
        </p:txBody>
      </p:sp>
      <p:sp>
        <p:nvSpPr>
          <p:cNvPr id="4" name="文字方塊 3">
            <a:extLst>
              <a:ext uri="{FF2B5EF4-FFF2-40B4-BE49-F238E27FC236}">
                <a16:creationId xmlns:a16="http://schemas.microsoft.com/office/drawing/2014/main" id="{E275DF92-2B53-378B-E840-245E8BEB421D}"/>
              </a:ext>
            </a:extLst>
          </p:cNvPr>
          <p:cNvSpPr txBox="1"/>
          <p:nvPr/>
        </p:nvSpPr>
        <p:spPr>
          <a:xfrm>
            <a:off x="677334" y="2011590"/>
            <a:ext cx="6100482" cy="646331"/>
          </a:xfrm>
          <a:prstGeom prst="rect">
            <a:avLst/>
          </a:prstGeom>
          <a:noFill/>
        </p:spPr>
        <p:txBody>
          <a:bodyPr wrap="square">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打開終端機</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命令提示字元</a:t>
            </a:r>
            <a:r>
              <a:rPr lang="en-US" altLang="zh-TW" dirty="0">
                <a:latin typeface="標楷體" panose="03000509000000000000" pitchFamily="65" charset="-120"/>
                <a:ea typeface="標楷體" panose="03000509000000000000" pitchFamily="65" charset="-120"/>
              </a:rPr>
              <a:t>)</a:t>
            </a: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輸入 </a:t>
            </a:r>
            <a:r>
              <a:rPr lang="en-US" altLang="zh-TW" dirty="0" err="1">
                <a:latin typeface="標楷體" panose="03000509000000000000" pitchFamily="65" charset="-120"/>
                <a:ea typeface="標楷體" panose="03000509000000000000" pitchFamily="65" charset="-120"/>
              </a:rPr>
              <a:t>php</a:t>
            </a:r>
            <a:r>
              <a:rPr lang="en-US" altLang="zh-TW" dirty="0">
                <a:latin typeface="標楷體" panose="03000509000000000000" pitchFamily="65" charset="-120"/>
                <a:ea typeface="標楷體" panose="03000509000000000000" pitchFamily="65" charset="-120"/>
              </a:rPr>
              <a:t> –S localhost:8000 (</a:t>
            </a:r>
            <a:r>
              <a:rPr lang="zh-TW" altLang="en-US" dirty="0">
                <a:latin typeface="標楷體" panose="03000509000000000000" pitchFamily="65" charset="-120"/>
                <a:ea typeface="標楷體" panose="03000509000000000000" pitchFamily="65" charset="-120"/>
              </a:rPr>
              <a:t>此時</a:t>
            </a:r>
            <a:r>
              <a:rPr lang="en-US" altLang="zh-TW" dirty="0">
                <a:latin typeface="標楷體" panose="03000509000000000000" pitchFamily="65" charset="-120"/>
                <a:ea typeface="標楷體" panose="03000509000000000000" pitchFamily="65" charset="-120"/>
              </a:rPr>
              <a:t>port</a:t>
            </a:r>
            <a:r>
              <a:rPr lang="zh-TW" altLang="en-US" dirty="0">
                <a:latin typeface="標楷體" panose="03000509000000000000" pitchFamily="65" charset="-120"/>
                <a:ea typeface="標楷體" panose="03000509000000000000" pitchFamily="65" charset="-120"/>
              </a:rPr>
              <a:t>號為</a:t>
            </a:r>
            <a:r>
              <a:rPr lang="en-US" altLang="zh-TW" dirty="0">
                <a:latin typeface="標楷體" panose="03000509000000000000" pitchFamily="65" charset="-120"/>
                <a:ea typeface="標楷體" panose="03000509000000000000" pitchFamily="65" charset="-120"/>
              </a:rPr>
              <a:t>8000)</a:t>
            </a:r>
            <a:endParaRPr lang="zh-TW" alt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E8580DB4-AE8B-C12A-AF89-D6B9C8BE360E}"/>
              </a:ext>
            </a:extLst>
          </p:cNvPr>
          <p:cNvPicPr>
            <a:picLocks noChangeAspect="1"/>
          </p:cNvPicPr>
          <p:nvPr/>
        </p:nvPicPr>
        <p:blipFill>
          <a:blip r:embed="rId2"/>
          <a:stretch>
            <a:fillRect/>
          </a:stretch>
        </p:blipFill>
        <p:spPr>
          <a:xfrm>
            <a:off x="744071" y="3095185"/>
            <a:ext cx="2391109" cy="3153215"/>
          </a:xfrm>
          <a:prstGeom prst="rect">
            <a:avLst/>
          </a:prstGeom>
        </p:spPr>
      </p:pic>
      <p:sp>
        <p:nvSpPr>
          <p:cNvPr id="6" name="文字方塊 5">
            <a:extLst>
              <a:ext uri="{FF2B5EF4-FFF2-40B4-BE49-F238E27FC236}">
                <a16:creationId xmlns:a16="http://schemas.microsoft.com/office/drawing/2014/main" id="{D98A59C3-28BC-74D2-E82D-D9DEB940E4CA}"/>
              </a:ext>
            </a:extLst>
          </p:cNvPr>
          <p:cNvSpPr txBox="1"/>
          <p:nvPr/>
        </p:nvSpPr>
        <p:spPr>
          <a:xfrm>
            <a:off x="3135180" y="5728446"/>
            <a:ext cx="5262979" cy="369332"/>
          </a:xfrm>
          <a:prstGeom prst="rect">
            <a:avLst/>
          </a:prstGeom>
          <a:noFill/>
        </p:spPr>
        <p:txBody>
          <a:bodyPr wrap="none" rtlCol="0">
            <a:spAutoFit/>
          </a:bodyPr>
          <a:lstStyle/>
          <a:p>
            <a:r>
              <a:rPr lang="zh-TW" altLang="en-US" dirty="0">
                <a:solidFill>
                  <a:srgbClr val="FF0000"/>
                </a:solidFill>
              </a:rPr>
              <a:t>在專案資料夾點右鍵就可以看到開啟終端機的選項</a:t>
            </a:r>
          </a:p>
        </p:txBody>
      </p:sp>
    </p:spTree>
    <p:extLst>
      <p:ext uri="{BB962C8B-B14F-4D97-AF65-F5344CB8AC3E}">
        <p14:creationId xmlns:p14="http://schemas.microsoft.com/office/powerpoint/2010/main" val="38862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撰寫第一支</a:t>
            </a:r>
            <a:r>
              <a:rPr lang="en-US" altLang="zh-TW" dirty="0"/>
              <a:t>PHP</a:t>
            </a:r>
            <a:r>
              <a:rPr lang="zh-TW" altLang="en-US" dirty="0"/>
              <a:t>程式</a:t>
            </a:r>
          </a:p>
        </p:txBody>
      </p:sp>
      <p:pic>
        <p:nvPicPr>
          <p:cNvPr id="4" name="圖片 3">
            <a:extLst>
              <a:ext uri="{FF2B5EF4-FFF2-40B4-BE49-F238E27FC236}">
                <a16:creationId xmlns:a16="http://schemas.microsoft.com/office/drawing/2014/main" id="{1330BC7C-E0B1-9DF4-C8DC-08768023598A}"/>
              </a:ext>
            </a:extLst>
          </p:cNvPr>
          <p:cNvPicPr>
            <a:picLocks noChangeAspect="1"/>
          </p:cNvPicPr>
          <p:nvPr/>
        </p:nvPicPr>
        <p:blipFill>
          <a:blip r:embed="rId2"/>
          <a:stretch>
            <a:fillRect/>
          </a:stretch>
        </p:blipFill>
        <p:spPr>
          <a:xfrm>
            <a:off x="762000" y="2192190"/>
            <a:ext cx="4149859" cy="1100614"/>
          </a:xfrm>
          <a:prstGeom prst="rect">
            <a:avLst/>
          </a:prstGeom>
        </p:spPr>
      </p:pic>
      <p:sp>
        <p:nvSpPr>
          <p:cNvPr id="8" name="文字方塊 7">
            <a:extLst>
              <a:ext uri="{FF2B5EF4-FFF2-40B4-BE49-F238E27FC236}">
                <a16:creationId xmlns:a16="http://schemas.microsoft.com/office/drawing/2014/main" id="{4CC29E83-EE08-5243-7E81-8A4CA3664545}"/>
              </a:ext>
            </a:extLst>
          </p:cNvPr>
          <p:cNvSpPr txBox="1"/>
          <p:nvPr/>
        </p:nvSpPr>
        <p:spPr>
          <a:xfrm>
            <a:off x="762000" y="1676400"/>
            <a:ext cx="3667992" cy="369332"/>
          </a:xfrm>
          <a:prstGeom prst="rect">
            <a:avLst/>
          </a:prstGeom>
          <a:noFill/>
        </p:spPr>
        <p:txBody>
          <a:bodyPr wrap="none" rtlCol="0">
            <a:spAutoFit/>
          </a:bodyPr>
          <a:lstStyle/>
          <a:p>
            <a:r>
              <a:rPr lang="zh-TW" altLang="en-US" dirty="0"/>
              <a:t>將文字輸出到網頁上的方法</a:t>
            </a:r>
            <a:r>
              <a:rPr lang="en-US" altLang="zh-TW" dirty="0"/>
              <a:t>: echo</a:t>
            </a:r>
            <a:endParaRPr lang="zh-TW" altLang="en-US" dirty="0"/>
          </a:p>
        </p:txBody>
      </p:sp>
      <p:pic>
        <p:nvPicPr>
          <p:cNvPr id="10" name="圖片 9">
            <a:extLst>
              <a:ext uri="{FF2B5EF4-FFF2-40B4-BE49-F238E27FC236}">
                <a16:creationId xmlns:a16="http://schemas.microsoft.com/office/drawing/2014/main" id="{9F9A9919-9DCB-3ECD-AE2A-FB6BFBEBD05B}"/>
              </a:ext>
            </a:extLst>
          </p:cNvPr>
          <p:cNvPicPr>
            <a:picLocks noChangeAspect="1"/>
          </p:cNvPicPr>
          <p:nvPr/>
        </p:nvPicPr>
        <p:blipFill>
          <a:blip r:embed="rId3"/>
          <a:stretch>
            <a:fillRect/>
          </a:stretch>
        </p:blipFill>
        <p:spPr>
          <a:xfrm>
            <a:off x="762000" y="3987971"/>
            <a:ext cx="4652682" cy="2006047"/>
          </a:xfrm>
          <a:prstGeom prst="rect">
            <a:avLst/>
          </a:prstGeom>
        </p:spPr>
      </p:pic>
    </p:spTree>
    <p:extLst>
      <p:ext uri="{BB962C8B-B14F-4D97-AF65-F5344CB8AC3E}">
        <p14:creationId xmlns:p14="http://schemas.microsoft.com/office/powerpoint/2010/main" val="18071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建立變數，用</a:t>
            </a:r>
            <a:r>
              <a:rPr lang="en-US" altLang="zh-TW" dirty="0"/>
              <a:t>$</a:t>
            </a:r>
            <a:r>
              <a:rPr lang="zh-TW" altLang="en-US" dirty="0"/>
              <a:t>表示變數</a:t>
            </a:r>
          </a:p>
        </p:txBody>
      </p:sp>
      <p:pic>
        <p:nvPicPr>
          <p:cNvPr id="9" name="圖片 8">
            <a:extLst>
              <a:ext uri="{FF2B5EF4-FFF2-40B4-BE49-F238E27FC236}">
                <a16:creationId xmlns:a16="http://schemas.microsoft.com/office/drawing/2014/main" id="{FE2411FE-3D90-4BB7-020D-2FAD2BA83198}"/>
              </a:ext>
            </a:extLst>
          </p:cNvPr>
          <p:cNvPicPr>
            <a:picLocks noChangeAspect="1"/>
          </p:cNvPicPr>
          <p:nvPr/>
        </p:nvPicPr>
        <p:blipFill>
          <a:blip r:embed="rId2"/>
          <a:stretch>
            <a:fillRect/>
          </a:stretch>
        </p:blipFill>
        <p:spPr>
          <a:xfrm>
            <a:off x="761311" y="2399371"/>
            <a:ext cx="1848108" cy="2591162"/>
          </a:xfrm>
          <a:prstGeom prst="rect">
            <a:avLst/>
          </a:prstGeom>
        </p:spPr>
      </p:pic>
      <p:sp>
        <p:nvSpPr>
          <p:cNvPr id="10" name="文字方塊 9">
            <a:extLst>
              <a:ext uri="{FF2B5EF4-FFF2-40B4-BE49-F238E27FC236}">
                <a16:creationId xmlns:a16="http://schemas.microsoft.com/office/drawing/2014/main" id="{9109FC20-3B1D-4452-4E0E-11F70FAE266C}"/>
              </a:ext>
            </a:extLst>
          </p:cNvPr>
          <p:cNvSpPr txBox="1"/>
          <p:nvPr/>
        </p:nvSpPr>
        <p:spPr>
          <a:xfrm>
            <a:off x="761311" y="5459505"/>
            <a:ext cx="3531736"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提示</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變數命名不推薦使用中文</a:t>
            </a:r>
            <a:r>
              <a:rPr lang="en-US" altLang="zh-TW" dirty="0">
                <a:solidFill>
                  <a:srgbClr val="FF0000"/>
                </a:solidFill>
                <a:latin typeface="標楷體" panose="03000509000000000000" pitchFamily="65" charset="-120"/>
                <a:ea typeface="標楷體" panose="03000509000000000000" pitchFamily="65" charset="-120"/>
              </a:rPr>
              <a:t>!!</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a16="http://schemas.microsoft.com/office/drawing/2014/main" id="{8CB95739-D3BD-DCC7-72C4-9064449E92C9}"/>
              </a:ext>
            </a:extLst>
          </p:cNvPr>
          <p:cNvSpPr txBox="1"/>
          <p:nvPr/>
        </p:nvSpPr>
        <p:spPr>
          <a:xfrm>
            <a:off x="761311" y="1789201"/>
            <a:ext cx="180049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儲存資料的容器</a:t>
            </a:r>
          </a:p>
        </p:txBody>
      </p:sp>
    </p:spTree>
    <p:extLst>
      <p:ext uri="{BB962C8B-B14F-4D97-AF65-F5344CB8AC3E}">
        <p14:creationId xmlns:p14="http://schemas.microsoft.com/office/powerpoint/2010/main" val="18714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變數無限重新賦予</a:t>
            </a:r>
          </a:p>
        </p:txBody>
      </p:sp>
      <p:sp>
        <p:nvSpPr>
          <p:cNvPr id="10" name="文字方塊 9">
            <a:extLst>
              <a:ext uri="{FF2B5EF4-FFF2-40B4-BE49-F238E27FC236}">
                <a16:creationId xmlns:a16="http://schemas.microsoft.com/office/drawing/2014/main" id="{9109FC20-3B1D-4452-4E0E-11F70FAE266C}"/>
              </a:ext>
            </a:extLst>
          </p:cNvPr>
          <p:cNvSpPr txBox="1"/>
          <p:nvPr/>
        </p:nvSpPr>
        <p:spPr>
          <a:xfrm>
            <a:off x="761311" y="4742935"/>
            <a:ext cx="2608406"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提示</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可以使用</a:t>
            </a:r>
            <a:r>
              <a:rPr lang="en-US" altLang="zh-TW" dirty="0">
                <a:solidFill>
                  <a:srgbClr val="FF0000"/>
                </a:solidFill>
                <a:latin typeface="標楷體" panose="03000509000000000000" pitchFamily="65" charset="-120"/>
                <a:ea typeface="標楷體" panose="03000509000000000000" pitchFamily="65" charset="-120"/>
              </a:rPr>
              <a:t>&lt;</a:t>
            </a:r>
            <a:r>
              <a:rPr lang="en-US" altLang="zh-TW" dirty="0" err="1">
                <a:solidFill>
                  <a:srgbClr val="FF0000"/>
                </a:solidFill>
                <a:latin typeface="標楷體" panose="03000509000000000000" pitchFamily="65" charset="-120"/>
                <a:ea typeface="標楷體" panose="03000509000000000000" pitchFamily="65" charset="-120"/>
              </a:rPr>
              <a:t>br</a:t>
            </a:r>
            <a:r>
              <a:rPr lang="en-US" altLang="zh-TW" dirty="0">
                <a:solidFill>
                  <a:srgbClr val="FF0000"/>
                </a:solidFill>
                <a:latin typeface="標楷體" panose="03000509000000000000" pitchFamily="65" charset="-120"/>
                <a:ea typeface="標楷體" panose="03000509000000000000" pitchFamily="65" charset="-120"/>
              </a:rPr>
              <a:t>&gt;</a:t>
            </a:r>
            <a:r>
              <a:rPr lang="zh-TW" altLang="en-US" dirty="0">
                <a:solidFill>
                  <a:srgbClr val="FF0000"/>
                </a:solidFill>
                <a:latin typeface="標楷體" panose="03000509000000000000" pitchFamily="65" charset="-120"/>
                <a:ea typeface="標楷體" panose="03000509000000000000" pitchFamily="65" charset="-120"/>
              </a:rPr>
              <a:t>換行</a:t>
            </a:r>
          </a:p>
        </p:txBody>
      </p:sp>
      <p:pic>
        <p:nvPicPr>
          <p:cNvPr id="4" name="圖片 3">
            <a:extLst>
              <a:ext uri="{FF2B5EF4-FFF2-40B4-BE49-F238E27FC236}">
                <a16:creationId xmlns:a16="http://schemas.microsoft.com/office/drawing/2014/main" id="{0E2F6836-A8AA-813D-D94D-5C688193149D}"/>
              </a:ext>
            </a:extLst>
          </p:cNvPr>
          <p:cNvPicPr>
            <a:picLocks noChangeAspect="1"/>
          </p:cNvPicPr>
          <p:nvPr/>
        </p:nvPicPr>
        <p:blipFill>
          <a:blip r:embed="rId2"/>
          <a:stretch>
            <a:fillRect/>
          </a:stretch>
        </p:blipFill>
        <p:spPr>
          <a:xfrm>
            <a:off x="761311" y="1459360"/>
            <a:ext cx="2086266" cy="2953162"/>
          </a:xfrm>
          <a:prstGeom prst="rect">
            <a:avLst/>
          </a:prstGeom>
        </p:spPr>
      </p:pic>
    </p:spTree>
    <p:extLst>
      <p:ext uri="{BB962C8B-B14F-4D97-AF65-F5344CB8AC3E}">
        <p14:creationId xmlns:p14="http://schemas.microsoft.com/office/powerpoint/2010/main" val="3517067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使用常數，</a:t>
            </a:r>
            <a:r>
              <a:rPr lang="en-US" altLang="zh-TW" dirty="0"/>
              <a:t>const</a:t>
            </a:r>
            <a:endParaRPr lang="zh-TW" altLang="en-US" dirty="0"/>
          </a:p>
        </p:txBody>
      </p:sp>
      <p:sp>
        <p:nvSpPr>
          <p:cNvPr id="10" name="文字方塊 9">
            <a:extLst>
              <a:ext uri="{FF2B5EF4-FFF2-40B4-BE49-F238E27FC236}">
                <a16:creationId xmlns:a16="http://schemas.microsoft.com/office/drawing/2014/main" id="{9109FC20-3B1D-4452-4E0E-11F70FAE266C}"/>
              </a:ext>
            </a:extLst>
          </p:cNvPr>
          <p:cNvSpPr txBox="1"/>
          <p:nvPr/>
        </p:nvSpPr>
        <p:spPr>
          <a:xfrm>
            <a:off x="677334" y="4276166"/>
            <a:ext cx="4886274"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警告</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常數與變數的差別就是常數不可以修改值</a:t>
            </a:r>
          </a:p>
        </p:txBody>
      </p:sp>
      <p:pic>
        <p:nvPicPr>
          <p:cNvPr id="5" name="圖片 4">
            <a:extLst>
              <a:ext uri="{FF2B5EF4-FFF2-40B4-BE49-F238E27FC236}">
                <a16:creationId xmlns:a16="http://schemas.microsoft.com/office/drawing/2014/main" id="{07E6BF47-A9F5-4CDC-8D88-A8BC3EE0F513}"/>
              </a:ext>
            </a:extLst>
          </p:cNvPr>
          <p:cNvPicPr>
            <a:picLocks noChangeAspect="1"/>
          </p:cNvPicPr>
          <p:nvPr/>
        </p:nvPicPr>
        <p:blipFill>
          <a:blip r:embed="rId2"/>
          <a:stretch>
            <a:fillRect/>
          </a:stretch>
        </p:blipFill>
        <p:spPr>
          <a:xfrm>
            <a:off x="761311" y="1633145"/>
            <a:ext cx="3267531" cy="1619476"/>
          </a:xfrm>
          <a:prstGeom prst="rect">
            <a:avLst/>
          </a:prstGeom>
        </p:spPr>
      </p:pic>
    </p:spTree>
    <p:extLst>
      <p:ext uri="{BB962C8B-B14F-4D97-AF65-F5344CB8AC3E}">
        <p14:creationId xmlns:p14="http://schemas.microsoft.com/office/powerpoint/2010/main" val="1097292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使用註解</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7"/>
            <a:ext cx="8596668" cy="1071269"/>
          </a:xfrm>
        </p:spPr>
        <p:txBody>
          <a:bodyPr>
            <a:normAutofit/>
          </a:bodyPr>
          <a:lstStyle/>
          <a:p>
            <a:r>
              <a:rPr lang="zh-TW" altLang="en-US" dirty="0">
                <a:latin typeface="標楷體" panose="03000509000000000000" pitchFamily="65" charset="-120"/>
                <a:ea typeface="標楷體" panose="03000509000000000000" pitchFamily="65" charset="-120"/>
              </a:rPr>
              <a:t>單行註解可以使用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多行註解可以使用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endParaRPr lang="en-US" altLang="zh-TW" b="1"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62222CCE-E6C1-F788-110B-1E37DF48834B}"/>
              </a:ext>
            </a:extLst>
          </p:cNvPr>
          <p:cNvPicPr>
            <a:picLocks noChangeAspect="1"/>
          </p:cNvPicPr>
          <p:nvPr/>
        </p:nvPicPr>
        <p:blipFill>
          <a:blip r:embed="rId2"/>
          <a:stretch>
            <a:fillRect/>
          </a:stretch>
        </p:blipFill>
        <p:spPr>
          <a:xfrm>
            <a:off x="752865" y="2850776"/>
            <a:ext cx="2438740" cy="3534268"/>
          </a:xfrm>
          <a:prstGeom prst="rect">
            <a:avLst/>
          </a:prstGeom>
        </p:spPr>
      </p:pic>
    </p:spTree>
    <p:extLst>
      <p:ext uri="{BB962C8B-B14F-4D97-AF65-F5344CB8AC3E}">
        <p14:creationId xmlns:p14="http://schemas.microsoft.com/office/powerpoint/2010/main" val="168072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課程教學目標</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設計者的完整學習。</a:t>
            </a:r>
            <a:br>
              <a:rPr lang="zh-TW" altLang="en-US"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網路程式設計課程將程式設計從電腦平台，延伸運用在網頁程式設計技術上。課程中使用動態網頁設計技術</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a:t>
            </a: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結合資料庫，建構一個完整的網站部落格，並於期末採用分組方式，架構網站部落格，以達成網頁伺服器管理者及網頁程式，成為後端大師。</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3793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資料型別</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zh-TW" altLang="en-US" dirty="0">
                <a:latin typeface="標楷體" panose="03000509000000000000" pitchFamily="65" charset="-120"/>
                <a:ea typeface="標楷體" panose="03000509000000000000" pitchFamily="65" charset="-120"/>
              </a:rPr>
              <a:t>可以使用</a:t>
            </a:r>
            <a:r>
              <a:rPr lang="en-US" altLang="zh-TW" dirty="0" err="1">
                <a:latin typeface="標楷體" panose="03000509000000000000" pitchFamily="65" charset="-120"/>
                <a:ea typeface="標楷體" panose="03000509000000000000" pitchFamily="65" charset="-120"/>
              </a:rPr>
              <a:t>var_dump</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查看該資料是哪個資料型別，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或是</a:t>
            </a:r>
            <a:r>
              <a:rPr lang="en-US" altLang="zh-TW" dirty="0" err="1">
                <a:latin typeface="標楷體" panose="03000509000000000000" pitchFamily="65" charset="-120"/>
                <a:ea typeface="標楷體" panose="03000509000000000000" pitchFamily="65" charset="-120"/>
              </a:rPr>
              <a:t>gettype</a:t>
            </a:r>
            <a:r>
              <a:rPr lang="zh-TW" altLang="en-US" dirty="0">
                <a:latin typeface="標楷體" panose="03000509000000000000" pitchFamily="65" charset="-120"/>
                <a:ea typeface="標楷體" panose="03000509000000000000" pitchFamily="65" charset="-120"/>
              </a:rPr>
              <a:t>只輸出資料型別</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字串</a:t>
            </a:r>
            <a:r>
              <a:rPr lang="en-US" altLang="zh-TW" dirty="0">
                <a:latin typeface="標楷體" panose="03000509000000000000" pitchFamily="65" charset="-120"/>
                <a:ea typeface="標楷體" panose="03000509000000000000" pitchFamily="65" charset="-120"/>
              </a:rPr>
              <a:t>:string</a:t>
            </a:r>
          </a:p>
          <a:p>
            <a:r>
              <a:rPr lang="zh-TW" altLang="en-US" dirty="0">
                <a:latin typeface="標楷體" panose="03000509000000000000" pitchFamily="65" charset="-120"/>
                <a:ea typeface="標楷體" panose="03000509000000000000" pitchFamily="65" charset="-120"/>
              </a:rPr>
              <a:t>整數</a:t>
            </a:r>
            <a:r>
              <a:rPr lang="en-US" altLang="zh-TW" dirty="0">
                <a:latin typeface="標楷體" panose="03000509000000000000" pitchFamily="65" charset="-120"/>
                <a:ea typeface="標楷體" panose="03000509000000000000" pitchFamily="65" charset="-120"/>
              </a:rPr>
              <a:t>:integer(int)</a:t>
            </a:r>
          </a:p>
          <a:p>
            <a:r>
              <a:rPr lang="zh-TW" altLang="en-US" dirty="0">
                <a:latin typeface="標楷體" panose="03000509000000000000" pitchFamily="65" charset="-120"/>
                <a:ea typeface="標楷體" panose="03000509000000000000" pitchFamily="65" charset="-120"/>
              </a:rPr>
              <a:t>小數</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浮點數</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floot</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布林值</a:t>
            </a:r>
            <a:r>
              <a:rPr lang="en-US" altLang="zh-TW" dirty="0">
                <a:latin typeface="標楷體" panose="03000509000000000000" pitchFamily="65" charset="-120"/>
                <a:ea typeface="標楷體" panose="03000509000000000000" pitchFamily="65" charset="-120"/>
              </a:rPr>
              <a:t>(Boolean):bool (true</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false)</a:t>
            </a:r>
          </a:p>
          <a:p>
            <a:r>
              <a:rPr lang="zh-TW" altLang="en-US" dirty="0">
                <a:latin typeface="標楷體" panose="03000509000000000000" pitchFamily="65" charset="-120"/>
                <a:ea typeface="標楷體" panose="03000509000000000000" pitchFamily="65" charset="-120"/>
              </a:rPr>
              <a:t>陣列</a:t>
            </a:r>
            <a:r>
              <a:rPr lang="en-US" altLang="zh-TW" dirty="0">
                <a:latin typeface="標楷體" panose="03000509000000000000" pitchFamily="65" charset="-120"/>
                <a:ea typeface="標楷體" panose="03000509000000000000" pitchFamily="65" charset="-120"/>
              </a:rPr>
              <a:t>:array</a:t>
            </a:r>
          </a:p>
          <a:p>
            <a:r>
              <a:rPr lang="zh-TW" altLang="en-US" dirty="0">
                <a:latin typeface="標楷體" panose="03000509000000000000" pitchFamily="65" charset="-120"/>
                <a:ea typeface="標楷體" panose="03000509000000000000" pitchFamily="65" charset="-120"/>
              </a:rPr>
              <a:t>空值</a:t>
            </a:r>
            <a:r>
              <a:rPr lang="en-US" altLang="zh-TW" dirty="0">
                <a:latin typeface="標楷體" panose="03000509000000000000" pitchFamily="65" charset="-120"/>
                <a:ea typeface="標楷體" panose="03000509000000000000" pitchFamily="65" charset="-120"/>
              </a:rPr>
              <a:t>:null</a:t>
            </a:r>
          </a:p>
          <a:p>
            <a:endParaRPr lang="en-US" altLang="zh-TW"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80373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字串的單引號跟雙引號</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775433"/>
          </a:xfrm>
        </p:spPr>
        <p:txBody>
          <a:bodyPr>
            <a:normAutofit/>
          </a:bodyPr>
          <a:lstStyle/>
          <a:p>
            <a:r>
              <a:rPr lang="zh-TW" altLang="en-US" dirty="0">
                <a:latin typeface="標楷體" panose="03000509000000000000" pitchFamily="65" charset="-120"/>
                <a:ea typeface="標楷體" panose="03000509000000000000" pitchFamily="65" charset="-120"/>
              </a:rPr>
              <a:t>使用單引號或雙引號包起來的資料即為字串</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雙引號裡面可以解析變數，單引號不行</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b="1" dirty="0">
              <a:latin typeface="標楷體" panose="03000509000000000000" pitchFamily="65" charset="-120"/>
              <a:ea typeface="標楷體" panose="03000509000000000000" pitchFamily="65" charset="-120"/>
            </a:endParaRPr>
          </a:p>
        </p:txBody>
      </p:sp>
      <p:pic>
        <p:nvPicPr>
          <p:cNvPr id="8" name="圖片 7">
            <a:extLst>
              <a:ext uri="{FF2B5EF4-FFF2-40B4-BE49-F238E27FC236}">
                <a16:creationId xmlns:a16="http://schemas.microsoft.com/office/drawing/2014/main" id="{6E9F9F81-BFD8-3EAD-EE03-5CC5FD7112F8}"/>
              </a:ext>
            </a:extLst>
          </p:cNvPr>
          <p:cNvPicPr>
            <a:picLocks noChangeAspect="1"/>
          </p:cNvPicPr>
          <p:nvPr/>
        </p:nvPicPr>
        <p:blipFill>
          <a:blip r:embed="rId2"/>
          <a:stretch>
            <a:fillRect/>
          </a:stretch>
        </p:blipFill>
        <p:spPr>
          <a:xfrm>
            <a:off x="677334" y="2991044"/>
            <a:ext cx="3207541" cy="2994212"/>
          </a:xfrm>
          <a:prstGeom prst="rect">
            <a:avLst/>
          </a:prstGeom>
        </p:spPr>
      </p:pic>
    </p:spTree>
    <p:extLst>
      <p:ext uri="{BB962C8B-B14F-4D97-AF65-F5344CB8AC3E}">
        <p14:creationId xmlns:p14="http://schemas.microsoft.com/office/powerpoint/2010/main" val="2165271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en-US" altLang="zh-TW" dirty="0"/>
              <a:t>NULL</a:t>
            </a:r>
            <a:r>
              <a:rPr lang="zh-TW" altLang="en-US" dirty="0"/>
              <a:t>跟</a:t>
            </a:r>
            <a:r>
              <a:rPr lang="en-US" altLang="zh-TW" dirty="0"/>
              <a:t>Undefined </a:t>
            </a:r>
            <a:r>
              <a:rPr lang="zh-TW" altLang="en-US" dirty="0"/>
              <a:t>的差別</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en-US" altLang="zh-TW" dirty="0">
                <a:latin typeface="標楷體" panose="03000509000000000000" pitchFamily="65" charset="-120"/>
                <a:ea typeface="標楷體" panose="03000509000000000000" pitchFamily="65" charset="-120"/>
              </a:rPr>
              <a:t>Null</a:t>
            </a:r>
            <a:r>
              <a:rPr lang="zh-TW" altLang="en-US" dirty="0">
                <a:latin typeface="標楷體" panose="03000509000000000000" pitchFamily="65" charset="-120"/>
                <a:ea typeface="標楷體" panose="03000509000000000000" pitchFamily="65" charset="-120"/>
              </a:rPr>
              <a:t>為空集合，必須由我們親自賦予</a:t>
            </a:r>
            <a:r>
              <a:rPr lang="en-US" altLang="zh-TW" dirty="0">
                <a:latin typeface="標楷體" panose="03000509000000000000" pitchFamily="65" charset="-120"/>
                <a:ea typeface="標楷體" panose="03000509000000000000" pitchFamily="65" charset="-120"/>
              </a:rPr>
              <a:t>NULL</a:t>
            </a:r>
            <a:r>
              <a:rPr lang="zh-TW" altLang="en-US" dirty="0">
                <a:latin typeface="標楷體" panose="03000509000000000000" pitchFamily="65" charset="-120"/>
                <a:ea typeface="標楷體" panose="03000509000000000000" pitchFamily="65" charset="-120"/>
              </a:rPr>
              <a:t>值給他，代表什麼都沒有。</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Undefined</a:t>
            </a:r>
            <a:r>
              <a:rPr lang="zh-TW" altLang="en-US" dirty="0">
                <a:latin typeface="標楷體" panose="03000509000000000000" pitchFamily="65" charset="-120"/>
                <a:ea typeface="標楷體" panose="03000509000000000000" pitchFamily="65" charset="-120"/>
              </a:rPr>
              <a:t>為我們什麼值都沒給他，對</a:t>
            </a: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來說宣告了沒給值、沒宣告都算是</a:t>
            </a:r>
            <a:r>
              <a:rPr lang="en-US" altLang="zh-TW" dirty="0">
                <a:latin typeface="標楷體" panose="03000509000000000000" pitchFamily="65" charset="-120"/>
                <a:ea typeface="標楷體" panose="03000509000000000000" pitchFamily="65" charset="-120"/>
              </a:rPr>
              <a:t>Undefined</a:t>
            </a:r>
            <a:r>
              <a:rPr lang="zh-TW" altLang="en-US" dirty="0">
                <a:latin typeface="標楷體" panose="03000509000000000000" pitchFamily="65" charset="-120"/>
                <a:ea typeface="標楷體" panose="03000509000000000000" pitchFamily="65" charset="-120"/>
              </a:rPr>
              <a:t>，而且都會回報</a:t>
            </a:r>
            <a:r>
              <a:rPr lang="zh-TW" altLang="en-US" b="1" dirty="0">
                <a:solidFill>
                  <a:srgbClr val="FF0000"/>
                </a:solidFill>
                <a:latin typeface="標楷體" panose="03000509000000000000" pitchFamily="65" charset="-120"/>
                <a:ea typeface="標楷體" panose="03000509000000000000" pitchFamily="65" charset="-120"/>
              </a:rPr>
              <a:t>錯誤訊息</a:t>
            </a:r>
            <a:r>
              <a:rPr lang="zh-TW" altLang="en-US" dirty="0">
                <a:latin typeface="標楷體" panose="03000509000000000000" pitchFamily="65" charset="-120"/>
                <a:ea typeface="標楷體" panose="03000509000000000000" pitchFamily="65" charset="-120"/>
              </a:rPr>
              <a:t>。</a:t>
            </a:r>
            <a:endParaRPr lang="en-US" altLang="zh-TW"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51257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學習目標</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lstStyle/>
          <a:p>
            <a:pPr>
              <a:defRPr/>
            </a:pPr>
            <a:r>
              <a:rPr lang="zh-TW" altLang="en-US" sz="3200" dirty="0">
                <a:effectLst/>
                <a:latin typeface="標楷體" pitchFamily="65" charset="-120"/>
                <a:ea typeface="標楷體" pitchFamily="65" charset="-120"/>
              </a:rPr>
              <a:t>完成本課程，學生將能：</a:t>
            </a:r>
          </a:p>
          <a:p>
            <a:pPr lvl="1">
              <a:defRPr/>
            </a:pPr>
            <a:r>
              <a:rPr lang="zh-TW" altLang="en-US" sz="2800" dirty="0">
                <a:effectLst/>
                <a:latin typeface="標楷體" pitchFamily="65" charset="-120"/>
                <a:ea typeface="標楷體" pitchFamily="65" charset="-120"/>
              </a:rPr>
              <a:t>熟悉網頁設計技術概念</a:t>
            </a:r>
          </a:p>
          <a:p>
            <a:pPr lvl="1">
              <a:defRPr/>
            </a:pPr>
            <a:r>
              <a:rPr lang="zh-TW" altLang="en-US" sz="2800" dirty="0">
                <a:effectLst/>
                <a:latin typeface="標楷體" pitchFamily="65" charset="-120"/>
                <a:ea typeface="標楷體" pitchFamily="65" charset="-120"/>
              </a:rPr>
              <a:t>演練</a:t>
            </a:r>
            <a:r>
              <a:rPr lang="en-US" altLang="zh-TW" sz="2800" dirty="0">
                <a:effectLst/>
                <a:latin typeface="標楷體" pitchFamily="65" charset="-120"/>
                <a:ea typeface="標楷體" pitchFamily="65" charset="-120"/>
              </a:rPr>
              <a:t>HTML</a:t>
            </a:r>
            <a:r>
              <a:rPr lang="zh-TW" altLang="en-US" sz="2800" dirty="0">
                <a:effectLst/>
                <a:latin typeface="標楷體" pitchFamily="65" charset="-120"/>
                <a:ea typeface="標楷體" pitchFamily="65" charset="-120"/>
              </a:rPr>
              <a:t>、</a:t>
            </a:r>
            <a:r>
              <a:rPr lang="en-US" altLang="zh-TW" sz="2800" dirty="0">
                <a:latin typeface="標楷體" pitchFamily="65" charset="-120"/>
                <a:ea typeface="標楷體" pitchFamily="65" charset="-120"/>
              </a:rPr>
              <a:t>PHP</a:t>
            </a:r>
            <a:r>
              <a:rPr lang="zh-TW" altLang="en-US" sz="2800" dirty="0">
                <a:effectLst/>
                <a:latin typeface="標楷體" pitchFamily="65" charset="-120"/>
                <a:ea typeface="標楷體" pitchFamily="65" charset="-120"/>
              </a:rPr>
              <a:t>語法</a:t>
            </a:r>
          </a:p>
          <a:p>
            <a:pPr lvl="1">
              <a:defRPr/>
            </a:pPr>
            <a:r>
              <a:rPr lang="zh-TW" altLang="en-US" sz="2800" dirty="0">
                <a:effectLst/>
                <a:latin typeface="標楷體" pitchFamily="65" charset="-120"/>
                <a:ea typeface="標楷體" pitchFamily="65" charset="-120"/>
              </a:rPr>
              <a:t>演練資料庫與</a:t>
            </a:r>
            <a:r>
              <a:rPr lang="en-US" altLang="zh-TW" sz="2800" dirty="0">
                <a:effectLst/>
                <a:latin typeface="標楷體" pitchFamily="65" charset="-120"/>
                <a:ea typeface="標楷體" pitchFamily="65" charset="-120"/>
              </a:rPr>
              <a:t>SQL(Structured Query Language)</a:t>
            </a:r>
            <a:r>
              <a:rPr lang="zh-TW" altLang="en-US" sz="2800" dirty="0">
                <a:effectLst/>
                <a:latin typeface="標楷體" pitchFamily="65" charset="-120"/>
                <a:ea typeface="標楷體" pitchFamily="65" charset="-120"/>
              </a:rPr>
              <a:t>語法</a:t>
            </a:r>
          </a:p>
          <a:p>
            <a:pPr lvl="1">
              <a:defRPr/>
            </a:pPr>
            <a:r>
              <a:rPr lang="zh-TW" altLang="en-US" sz="2800" dirty="0">
                <a:effectLst/>
                <a:latin typeface="標楷體" pitchFamily="65" charset="-120"/>
                <a:ea typeface="標楷體" pitchFamily="65" charset="-120"/>
              </a:rPr>
              <a:t>使用上述技術，架構</a:t>
            </a:r>
            <a:r>
              <a:rPr lang="zh-TW" altLang="en-US" sz="2800" dirty="0">
                <a:latin typeface="標楷體" pitchFamily="65" charset="-120"/>
                <a:ea typeface="標楷體" pitchFamily="65" charset="-120"/>
              </a:rPr>
              <a:t>部落格</a:t>
            </a:r>
            <a:r>
              <a:rPr lang="zh-TW" altLang="en-US" sz="2800" dirty="0">
                <a:effectLst/>
                <a:latin typeface="標楷體" pitchFamily="65" charset="-120"/>
                <a:ea typeface="標楷體" pitchFamily="65" charset="-120"/>
              </a:rPr>
              <a:t>網站雛形</a:t>
            </a:r>
            <a:endParaRPr lang="zh-TW" altLang="en-US" sz="2800" dirty="0">
              <a:latin typeface="標楷體" pitchFamily="65" charset="-120"/>
              <a:ea typeface="標楷體" pitchFamily="65" charset="-120"/>
            </a:endParaRPr>
          </a:p>
        </p:txBody>
      </p:sp>
    </p:spTree>
    <p:extLst>
      <p:ext uri="{BB962C8B-B14F-4D97-AF65-F5344CB8AC3E}">
        <p14:creationId xmlns:p14="http://schemas.microsoft.com/office/powerpoint/2010/main" val="176769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評分標準</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normAutofit/>
          </a:bodyPr>
          <a:lstStyle/>
          <a:p>
            <a:pPr>
              <a:defRPr/>
            </a:pPr>
            <a:r>
              <a:rPr lang="zh-TW" altLang="en-US" sz="2000" dirty="0">
                <a:latin typeface="標楷體" pitchFamily="65" charset="-120"/>
                <a:ea typeface="標楷體" pitchFamily="65" charset="-120"/>
              </a:rPr>
              <a:t>出席</a:t>
            </a:r>
            <a:r>
              <a:rPr lang="en-US" altLang="zh-TW" sz="2000" dirty="0">
                <a:latin typeface="標楷體" pitchFamily="65" charset="-120"/>
                <a:ea typeface="標楷體" pitchFamily="65" charset="-120"/>
              </a:rPr>
              <a:t>:10%</a:t>
            </a:r>
          </a:p>
          <a:p>
            <a:pPr>
              <a:defRPr/>
            </a:pPr>
            <a:r>
              <a:rPr lang="zh-TW" altLang="en-US" sz="2000" dirty="0">
                <a:latin typeface="標楷體" pitchFamily="65" charset="-120"/>
                <a:ea typeface="標楷體" pitchFamily="65" charset="-120"/>
              </a:rPr>
              <a:t>作業</a:t>
            </a:r>
            <a:r>
              <a:rPr lang="en-US" altLang="zh-TW" sz="2000" dirty="0">
                <a:latin typeface="標楷體" pitchFamily="65" charset="-120"/>
                <a:ea typeface="標楷體" pitchFamily="65" charset="-120"/>
              </a:rPr>
              <a:t>30%</a:t>
            </a:r>
          </a:p>
          <a:p>
            <a:pPr>
              <a:defRPr/>
            </a:pPr>
            <a:r>
              <a:rPr lang="zh-TW" altLang="en-US" sz="2000" dirty="0">
                <a:latin typeface="標楷體" pitchFamily="65" charset="-120"/>
                <a:ea typeface="標楷體" pitchFamily="65" charset="-120"/>
              </a:rPr>
              <a:t>期中考</a:t>
            </a:r>
            <a:r>
              <a:rPr lang="en-US" altLang="zh-TW" sz="2000" dirty="0">
                <a:latin typeface="標楷體" pitchFamily="65" charset="-120"/>
                <a:ea typeface="標楷體" pitchFamily="65" charset="-120"/>
              </a:rPr>
              <a:t>:30%</a:t>
            </a:r>
          </a:p>
          <a:p>
            <a:pPr>
              <a:defRPr/>
            </a:pPr>
            <a:r>
              <a:rPr lang="zh-TW" altLang="en-US" sz="2000" dirty="0">
                <a:latin typeface="標楷體" pitchFamily="65" charset="-120"/>
                <a:ea typeface="標楷體" pitchFamily="65" charset="-120"/>
              </a:rPr>
              <a:t>期末專案</a:t>
            </a:r>
            <a:r>
              <a:rPr lang="en-US" altLang="zh-TW" sz="2000" dirty="0">
                <a:latin typeface="標楷體" pitchFamily="65" charset="-120"/>
                <a:ea typeface="標楷體" pitchFamily="65" charset="-120"/>
              </a:rPr>
              <a:t>30%</a:t>
            </a:r>
            <a:endParaRPr lang="zh-TW" altLang="en-US" sz="2000" dirty="0">
              <a:latin typeface="標楷體" pitchFamily="65" charset="-120"/>
              <a:ea typeface="標楷體" pitchFamily="65" charset="-120"/>
            </a:endParaRPr>
          </a:p>
        </p:txBody>
      </p:sp>
    </p:spTree>
    <p:extLst>
      <p:ext uri="{BB962C8B-B14F-4D97-AF65-F5344CB8AC3E}">
        <p14:creationId xmlns:p14="http://schemas.microsoft.com/office/powerpoint/2010/main" val="159160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課前準備</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lstStyle/>
          <a:p>
            <a:pPr>
              <a:defRPr/>
            </a:pPr>
            <a:r>
              <a:rPr lang="zh-TW" altLang="en-US" b="1" i="0" dirty="0">
                <a:effectLst/>
                <a:latin typeface="標楷體" panose="03000509000000000000" pitchFamily="65" charset="-120"/>
                <a:ea typeface="標楷體" panose="03000509000000000000" pitchFamily="65" charset="-120"/>
              </a:rPr>
              <a:t>需要準備的工具</a:t>
            </a:r>
            <a:endParaRPr lang="en-US" altLang="zh-TW" b="1" i="0" dirty="0">
              <a:effectLst/>
              <a:latin typeface="標楷體" panose="03000509000000000000" pitchFamily="65" charset="-120"/>
              <a:ea typeface="標楷體" panose="03000509000000000000" pitchFamily="65" charset="-120"/>
            </a:endParaRPr>
          </a:p>
          <a:p>
            <a:pPr marL="0" indent="0">
              <a:buNone/>
              <a:defRPr/>
            </a:pP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*一台電腦</a:t>
            </a:r>
            <a:endParaRPr lang="en-US" altLang="zh-TW" dirty="0">
              <a:latin typeface="標楷體" panose="03000509000000000000" pitchFamily="65" charset="-120"/>
              <a:ea typeface="標楷體" panose="03000509000000000000" pitchFamily="65" charset="-120"/>
            </a:endParaRPr>
          </a:p>
          <a:p>
            <a:pPr>
              <a:defRPr/>
            </a:pPr>
            <a:r>
              <a:rPr lang="zh-TW" altLang="en-US" b="1" dirty="0">
                <a:latin typeface="標楷體" panose="03000509000000000000" pitchFamily="65" charset="-120"/>
                <a:ea typeface="標楷體" panose="03000509000000000000" pitchFamily="65" charset="-120"/>
              </a:rPr>
              <a:t>具備背景知識</a:t>
            </a:r>
            <a:endParaRPr lang="en-US" altLang="zh-TW" b="1" dirty="0">
              <a:latin typeface="標楷體" pitchFamily="65" charset="-120"/>
              <a:ea typeface="標楷體" pitchFamily="65" charset="-120"/>
            </a:endParaRPr>
          </a:p>
          <a:p>
            <a:pPr marL="0" indent="0">
              <a:buNone/>
              <a:defRPr/>
            </a:pPr>
            <a:r>
              <a:rPr lang="en-US" altLang="zh-TW" dirty="0">
                <a:latin typeface="標楷體" pitchFamily="65" charset="-120"/>
                <a:ea typeface="標楷體" pitchFamily="65" charset="-120"/>
              </a:rPr>
              <a:t>	</a:t>
            </a:r>
            <a:r>
              <a:rPr lang="zh-TW" altLang="en-US" dirty="0">
                <a:latin typeface="標楷體" panose="03000509000000000000" pitchFamily="65" charset="-120"/>
                <a:ea typeface="標楷體" panose="03000509000000000000" pitchFamily="65" charset="-120"/>
              </a:rPr>
              <a:t>*會用電腦</a:t>
            </a:r>
            <a:endParaRPr lang="en-US" altLang="zh-TW" dirty="0">
              <a:latin typeface="標楷體" panose="03000509000000000000" pitchFamily="65" charset="-120"/>
              <a:ea typeface="標楷體" panose="03000509000000000000" pitchFamily="65" charset="-120"/>
            </a:endParaRPr>
          </a:p>
          <a:p>
            <a:pPr>
              <a:defRPr/>
            </a:pPr>
            <a:r>
              <a:rPr lang="zh-TW" altLang="en-US" b="1" dirty="0">
                <a:latin typeface="標楷體" panose="03000509000000000000" pitchFamily="65" charset="-120"/>
                <a:ea typeface="標楷體" panose="03000509000000000000" pitchFamily="65" charset="-120"/>
              </a:rPr>
              <a:t>哪些人適合這堂課</a:t>
            </a:r>
            <a:r>
              <a:rPr lang="en-US" altLang="zh-TW" b="1" dirty="0">
                <a:latin typeface="標楷體" pitchFamily="65" charset="-120"/>
                <a:ea typeface="標楷體" pitchFamily="65" charset="-120"/>
              </a:rPr>
              <a:t>?</a:t>
            </a:r>
          </a:p>
          <a:p>
            <a:pPr marL="0" indent="0">
              <a:buNone/>
              <a:defRPr/>
            </a:pPr>
            <a:r>
              <a:rPr lang="en-US" altLang="zh-TW" dirty="0">
                <a:latin typeface="標楷體" pitchFamily="65" charset="-120"/>
                <a:ea typeface="標楷體" pitchFamily="65" charset="-120"/>
              </a:rPr>
              <a:t>	</a:t>
            </a:r>
            <a:r>
              <a:rPr lang="zh-TW" altLang="en-US" dirty="0">
                <a:latin typeface="標楷體" panose="03000509000000000000" pitchFamily="65" charset="-120"/>
                <a:ea typeface="標楷體" panose="03000509000000000000" pitchFamily="65" charset="-120"/>
              </a:rPr>
              <a:t>*有選到這堂課的學生</a:t>
            </a:r>
            <a:endParaRPr lang="en-US" altLang="zh-TW" dirty="0">
              <a:latin typeface="標楷體" panose="03000509000000000000" pitchFamily="65" charset="-120"/>
              <a:ea typeface="標楷體" panose="03000509000000000000" pitchFamily="65" charset="-120"/>
            </a:endParaRPr>
          </a:p>
          <a:p>
            <a:pPr>
              <a:defRPr/>
            </a:pPr>
            <a:endParaRPr lang="en-US" altLang="zh-TW" b="1" i="0" dirty="0">
              <a:effectLst/>
              <a:latin typeface="標楷體" panose="03000509000000000000" pitchFamily="65" charset="-120"/>
              <a:ea typeface="標楷體" panose="03000509000000000000" pitchFamily="65" charset="-120"/>
            </a:endParaRPr>
          </a:p>
          <a:p>
            <a:pPr marL="0" indent="0">
              <a:buNone/>
              <a:defRPr/>
            </a:pPr>
            <a:r>
              <a:rPr lang="en-US" altLang="zh-TW" dirty="0">
                <a:latin typeface="標楷體" panose="03000509000000000000" pitchFamily="65" charset="-120"/>
                <a:ea typeface="標楷體" panose="03000509000000000000" pitchFamily="65" charset="-120"/>
              </a:rPr>
              <a:t>	</a:t>
            </a:r>
            <a:endParaRPr lang="en-US" altLang="zh-TW"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5554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0FB4FD-AA92-FA85-D29F-8C12DFB816FB}"/>
              </a:ext>
            </a:extLst>
          </p:cNvPr>
          <p:cNvSpPr>
            <a:spLocks noGrp="1"/>
          </p:cNvSpPr>
          <p:nvPr>
            <p:ph type="title"/>
          </p:nvPr>
        </p:nvSpPr>
        <p:spPr/>
        <p:txBody>
          <a:bodyPr/>
          <a:lstStyle/>
          <a:p>
            <a:r>
              <a:rPr lang="zh-TW" altLang="en-US" dirty="0"/>
              <a:t>網站與資料庫管理是什麼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6DBE19C5-EE6F-8056-8FF9-5DEF23EA063F}"/>
              </a:ext>
            </a:extLst>
          </p:cNvPr>
          <p:cNvSpPr>
            <a:spLocks noGrp="1"/>
          </p:cNvSpPr>
          <p:nvPr>
            <p:ph idx="1"/>
          </p:nvPr>
        </p:nvSpPr>
        <p:spPr/>
        <p:txBody>
          <a:bodyPr>
            <a:normAutofit/>
          </a:bodyPr>
          <a:lstStyle/>
          <a:p>
            <a:r>
              <a:rPr lang="zh-TW" altLang="en-US" sz="5400" b="1" dirty="0">
                <a:latin typeface="標楷體" panose="03000509000000000000" pitchFamily="65" charset="-120"/>
                <a:ea typeface="標楷體" panose="03000509000000000000" pitchFamily="65" charset="-120"/>
              </a:rPr>
              <a:t>就是網站</a:t>
            </a:r>
            <a:r>
              <a:rPr lang="en-US" altLang="zh-TW" sz="5400" b="1" dirty="0">
                <a:latin typeface="標楷體" panose="03000509000000000000" pitchFamily="65" charset="-120"/>
                <a:ea typeface="標楷體" panose="03000509000000000000" pitchFamily="65" charset="-120"/>
              </a:rPr>
              <a:t>+</a:t>
            </a:r>
            <a:r>
              <a:rPr lang="zh-TW" altLang="en-US" sz="5400" b="1" dirty="0">
                <a:latin typeface="標楷體" panose="03000509000000000000" pitchFamily="65" charset="-120"/>
                <a:ea typeface="標楷體" panose="03000509000000000000" pitchFamily="65" charset="-120"/>
              </a:rPr>
              <a:t>資料庫</a:t>
            </a:r>
          </a:p>
        </p:txBody>
      </p:sp>
    </p:spTree>
    <p:extLst>
      <p:ext uri="{BB962C8B-B14F-4D97-AF65-F5344CB8AC3E}">
        <p14:creationId xmlns:p14="http://schemas.microsoft.com/office/powerpoint/2010/main" val="345298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15527-E8E2-8E9F-A203-4E5509A9842B}"/>
              </a:ext>
            </a:extLst>
          </p:cNvPr>
          <p:cNvSpPr>
            <a:spLocks noGrp="1"/>
          </p:cNvSpPr>
          <p:nvPr>
            <p:ph type="title"/>
          </p:nvPr>
        </p:nvSpPr>
        <p:spPr/>
        <p:txBody>
          <a:bodyPr/>
          <a:lstStyle/>
          <a:p>
            <a:r>
              <a:rPr lang="zh-TW" altLang="en-US" dirty="0"/>
              <a:t>網站是什麼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1C152714-64C6-3303-D381-2C5C30C917DB}"/>
              </a:ext>
            </a:extLst>
          </p:cNvPr>
          <p:cNvSpPr>
            <a:spLocks noGrp="1"/>
          </p:cNvSpPr>
          <p:nvPr>
            <p:ph idx="1"/>
          </p:nvPr>
        </p:nvSpPr>
        <p:spPr>
          <a:xfrm>
            <a:off x="677334" y="2160589"/>
            <a:ext cx="8596668" cy="735011"/>
          </a:xfrm>
        </p:spPr>
        <p:txBody>
          <a:bodyPr/>
          <a:lstStyle/>
          <a:p>
            <a:r>
              <a:rPr lang="zh-TW" altLang="en-US" dirty="0">
                <a:latin typeface="標楷體" panose="03000509000000000000" pitchFamily="65" charset="-120"/>
                <a:ea typeface="標楷體" panose="03000509000000000000" pitchFamily="65" charset="-120"/>
              </a:rPr>
              <a:t>網頁是網站的基本單位，一個網站由多個相互連結的網頁組成。當用戶在瀏覽器中輸入網址時，瀏覽器會向伺服器請求對應的網頁資源，然後將其呈現給用戶。</a:t>
            </a:r>
            <a:endParaRPr lang="en-US" altLang="zh-TW"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6D0C6388-BFB7-5BB5-A42E-9E570405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55" y="2995490"/>
            <a:ext cx="3497385" cy="3497385"/>
          </a:xfrm>
          <a:prstGeom prst="rect">
            <a:avLst/>
          </a:prstGeom>
        </p:spPr>
      </p:pic>
    </p:spTree>
    <p:extLst>
      <p:ext uri="{BB962C8B-B14F-4D97-AF65-F5344CB8AC3E}">
        <p14:creationId xmlns:p14="http://schemas.microsoft.com/office/powerpoint/2010/main" val="424866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15527-E8E2-8E9F-A203-4E5509A9842B}"/>
              </a:ext>
            </a:extLst>
          </p:cNvPr>
          <p:cNvSpPr>
            <a:spLocks noGrp="1"/>
          </p:cNvSpPr>
          <p:nvPr>
            <p:ph type="title"/>
          </p:nvPr>
        </p:nvSpPr>
        <p:spPr/>
        <p:txBody>
          <a:bodyPr/>
          <a:lstStyle/>
          <a:p>
            <a:r>
              <a:rPr lang="zh-TW" altLang="en-US" dirty="0"/>
              <a:t>網頁是什麼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1C152714-64C6-3303-D381-2C5C30C917DB}"/>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網頁是透過網際網路傳送並顯示在瀏覽器中的文件或資源，通常為</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來結構化內容，可以包含文字、圖片、影片、超連結等元素。</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0626816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388</TotalTime>
  <Words>1517</Words>
  <Application>Microsoft Office PowerPoint</Application>
  <PresentationFormat>寬螢幕</PresentationFormat>
  <Paragraphs>137</Paragraphs>
  <Slides>32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32</vt:i4>
      </vt:variant>
    </vt:vector>
  </HeadingPairs>
  <TitlesOfParts>
    <vt:vector size="38" baseType="lpstr">
      <vt:lpstr>標楷體</vt:lpstr>
      <vt:lpstr>Arial</vt:lpstr>
      <vt:lpstr>Trebuchet MS</vt:lpstr>
      <vt:lpstr>Wingdings</vt:lpstr>
      <vt:lpstr>Wingdings 3</vt:lpstr>
      <vt:lpstr>多面向</vt:lpstr>
      <vt:lpstr>網站資料庫應用</vt:lpstr>
      <vt:lpstr>網站資料庫應用</vt:lpstr>
      <vt:lpstr>課程教學目標</vt:lpstr>
      <vt:lpstr>學習目標</vt:lpstr>
      <vt:lpstr>評分標準</vt:lpstr>
      <vt:lpstr>課前準備</vt:lpstr>
      <vt:lpstr>網站與資料庫管理是什麼?</vt:lpstr>
      <vt:lpstr>網站是什麼?</vt:lpstr>
      <vt:lpstr>網頁是什麼?</vt:lpstr>
      <vt:lpstr>HTML是什麼?</vt:lpstr>
      <vt:lpstr>網站的標配:CSS、Javascript</vt:lpstr>
      <vt:lpstr>靜態網站與動態網站</vt:lpstr>
      <vt:lpstr>靜態網站與動態網站</vt:lpstr>
      <vt:lpstr>使用PHP讓靜態網站變成動態網站</vt:lpstr>
      <vt:lpstr>客戶端與伺服器端</vt:lpstr>
      <vt:lpstr>選擇PHP的理由</vt:lpstr>
      <vt:lpstr>選擇PHP的理由</vt:lpstr>
      <vt:lpstr>選擇PHP的理由</vt:lpstr>
      <vt:lpstr>資料庫是啥?</vt:lpstr>
      <vt:lpstr>環境安裝</vt:lpstr>
      <vt:lpstr>環境安裝</vt:lpstr>
      <vt:lpstr>Port是什麼?</vt:lpstr>
      <vt:lpstr>使用Vscode的PHP Server套件監聽port號</vt:lpstr>
      <vt:lpstr>使用PHP內建伺服器啟動監聽Port號</vt:lpstr>
      <vt:lpstr>撰寫第一支PHP程式</vt:lpstr>
      <vt:lpstr>建立變數，用$表示變數</vt:lpstr>
      <vt:lpstr>變數無限重新賦予</vt:lpstr>
      <vt:lpstr>使用常數，const</vt:lpstr>
      <vt:lpstr>使用註解</vt:lpstr>
      <vt:lpstr>資料型別</vt:lpstr>
      <vt:lpstr>字串的單引號跟雙引號</vt:lpstr>
      <vt:lpstr>NULL跟Undefined 的差別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sada ma</dc:creator>
  <cp:lastModifiedBy>ChengYan Li</cp:lastModifiedBy>
  <cp:revision>260</cp:revision>
  <dcterms:created xsi:type="dcterms:W3CDTF">2024-09-07T08:37:59Z</dcterms:created>
  <dcterms:modified xsi:type="dcterms:W3CDTF">2024-09-08T14:41:28Z</dcterms:modified>
</cp:coreProperties>
</file>