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54"/>
  </p:notesMasterIdLst>
  <p:sldIdLst>
    <p:sldId id="256" r:id="rId2"/>
    <p:sldId id="263" r:id="rId3"/>
    <p:sldId id="264" r:id="rId4"/>
    <p:sldId id="265" r:id="rId5"/>
    <p:sldId id="266" r:id="rId6"/>
    <p:sldId id="267" r:id="rId7"/>
    <p:sldId id="257" r:id="rId8"/>
    <p:sldId id="259" r:id="rId9"/>
    <p:sldId id="258" r:id="rId10"/>
    <p:sldId id="260" r:id="rId11"/>
    <p:sldId id="261" r:id="rId12"/>
    <p:sldId id="262" r:id="rId13"/>
    <p:sldId id="269" r:id="rId14"/>
    <p:sldId id="268" r:id="rId15"/>
    <p:sldId id="270" r:id="rId16"/>
    <p:sldId id="271" r:id="rId17"/>
    <p:sldId id="274" r:id="rId18"/>
    <p:sldId id="275" r:id="rId19"/>
    <p:sldId id="272" r:id="rId20"/>
    <p:sldId id="273" r:id="rId21"/>
    <p:sldId id="276" r:id="rId22"/>
    <p:sldId id="286" r:id="rId23"/>
    <p:sldId id="288" r:id="rId24"/>
    <p:sldId id="287" r:id="rId25"/>
    <p:sldId id="277" r:id="rId26"/>
    <p:sldId id="278" r:id="rId27"/>
    <p:sldId id="280" r:id="rId28"/>
    <p:sldId id="281" r:id="rId29"/>
    <p:sldId id="279" r:id="rId30"/>
    <p:sldId id="284" r:id="rId31"/>
    <p:sldId id="291" r:id="rId32"/>
    <p:sldId id="282" r:id="rId33"/>
    <p:sldId id="285" r:id="rId34"/>
    <p:sldId id="290" r:id="rId35"/>
    <p:sldId id="292" r:id="rId36"/>
    <p:sldId id="304" r:id="rId37"/>
    <p:sldId id="299" r:id="rId38"/>
    <p:sldId id="303" r:id="rId39"/>
    <p:sldId id="294" r:id="rId40"/>
    <p:sldId id="293" r:id="rId41"/>
    <p:sldId id="295" r:id="rId42"/>
    <p:sldId id="296" r:id="rId43"/>
    <p:sldId id="297" r:id="rId44"/>
    <p:sldId id="298" r:id="rId45"/>
    <p:sldId id="302" r:id="rId46"/>
    <p:sldId id="300" r:id="rId47"/>
    <p:sldId id="301" r:id="rId48"/>
    <p:sldId id="306" r:id="rId49"/>
    <p:sldId id="305" r:id="rId50"/>
    <p:sldId id="308" r:id="rId51"/>
    <p:sldId id="309" r:id="rId52"/>
    <p:sldId id="310"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94660"/>
  </p:normalViewPr>
  <p:slideViewPr>
    <p:cSldViewPr snapToGrid="0">
      <p:cViewPr varScale="1">
        <p:scale>
          <a:sx n="107" d="100"/>
          <a:sy n="107" d="100"/>
        </p:scale>
        <p:origin x="6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2F8A37-A78B-41E2-AF2F-24A0446861BB}" type="datetimeFigureOut">
              <a:rPr lang="zh-TW" altLang="en-US" smtClean="0"/>
              <a:t>2024/9/15</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522847-AC31-4165-900D-4D07A49CD75A}" type="slidenum">
              <a:rPr lang="zh-TW" altLang="en-US" smtClean="0"/>
              <a:t>‹#›</a:t>
            </a:fld>
            <a:endParaRPr lang="zh-TW" altLang="en-US"/>
          </a:p>
        </p:txBody>
      </p:sp>
    </p:spTree>
    <p:extLst>
      <p:ext uri="{BB962C8B-B14F-4D97-AF65-F5344CB8AC3E}">
        <p14:creationId xmlns:p14="http://schemas.microsoft.com/office/powerpoint/2010/main" val="5195769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82522847-AC31-4165-900D-4D07A49CD75A}" type="slidenum">
              <a:rPr lang="zh-TW" altLang="en-US" smtClean="0"/>
              <a:t>33</a:t>
            </a:fld>
            <a:endParaRPr lang="zh-TW" altLang="en-US"/>
          </a:p>
        </p:txBody>
      </p:sp>
    </p:spTree>
    <p:extLst>
      <p:ext uri="{BB962C8B-B14F-4D97-AF65-F5344CB8AC3E}">
        <p14:creationId xmlns:p14="http://schemas.microsoft.com/office/powerpoint/2010/main" val="10343088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82522847-AC31-4165-900D-4D07A49CD75A}" type="slidenum">
              <a:rPr lang="zh-TW" altLang="en-US" smtClean="0"/>
              <a:t>34</a:t>
            </a:fld>
            <a:endParaRPr lang="zh-TW" altLang="en-US"/>
          </a:p>
        </p:txBody>
      </p:sp>
    </p:spTree>
    <p:extLst>
      <p:ext uri="{BB962C8B-B14F-4D97-AF65-F5344CB8AC3E}">
        <p14:creationId xmlns:p14="http://schemas.microsoft.com/office/powerpoint/2010/main" val="35844134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9C681953-6987-4E3E-A816-115A5571BF1B}" type="datetimeFigureOut">
              <a:rPr lang="zh-TW" altLang="en-US" smtClean="0"/>
              <a:t>2024/9/15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222D7A4-4622-4183-AFB1-392FCC3CE746}" type="slidenum">
              <a:rPr lang="zh-TW" altLang="en-US" smtClean="0"/>
              <a:t>‹#›</a:t>
            </a:fld>
            <a:endParaRPr lang="zh-TW" altLang="en-US"/>
          </a:p>
        </p:txBody>
      </p:sp>
    </p:spTree>
    <p:extLst>
      <p:ext uri="{BB962C8B-B14F-4D97-AF65-F5344CB8AC3E}">
        <p14:creationId xmlns:p14="http://schemas.microsoft.com/office/powerpoint/2010/main" val="516630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9C681953-6987-4E3E-A816-115A5571BF1B}" type="datetimeFigureOut">
              <a:rPr lang="zh-TW" altLang="en-US" smtClean="0"/>
              <a:t>2024/9/15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222D7A4-4622-4183-AFB1-392FCC3CE746}" type="slidenum">
              <a:rPr lang="zh-TW" altLang="en-US" smtClean="0"/>
              <a:t>‹#›</a:t>
            </a:fld>
            <a:endParaRPr lang="zh-TW" altLang="en-US"/>
          </a:p>
        </p:txBody>
      </p:sp>
    </p:spTree>
    <p:extLst>
      <p:ext uri="{BB962C8B-B14F-4D97-AF65-F5344CB8AC3E}">
        <p14:creationId xmlns:p14="http://schemas.microsoft.com/office/powerpoint/2010/main" val="2015282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9C681953-6987-4E3E-A816-115A5571BF1B}" type="datetimeFigureOut">
              <a:rPr lang="zh-TW" altLang="en-US" smtClean="0"/>
              <a:t>2024/9/15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222D7A4-4622-4183-AFB1-392FCC3CE746}" type="slidenum">
              <a:rPr lang="zh-TW" altLang="en-US" smtClean="0"/>
              <a:t>‹#›</a:t>
            </a:fld>
            <a:endParaRPr lang="zh-TW"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577444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9C681953-6987-4E3E-A816-115A5571BF1B}" type="datetimeFigureOut">
              <a:rPr lang="zh-TW" altLang="en-US" smtClean="0"/>
              <a:t>2024/9/15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222D7A4-4622-4183-AFB1-392FCC3CE746}" type="slidenum">
              <a:rPr lang="zh-TW" altLang="en-US" smtClean="0"/>
              <a:t>‹#›</a:t>
            </a:fld>
            <a:endParaRPr lang="zh-TW" altLang="en-US"/>
          </a:p>
        </p:txBody>
      </p:sp>
    </p:spTree>
    <p:extLst>
      <p:ext uri="{BB962C8B-B14F-4D97-AF65-F5344CB8AC3E}">
        <p14:creationId xmlns:p14="http://schemas.microsoft.com/office/powerpoint/2010/main" val="42350433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9C681953-6987-4E3E-A816-115A5571BF1B}" type="datetimeFigureOut">
              <a:rPr lang="zh-TW" altLang="en-US" smtClean="0"/>
              <a:t>2024/9/15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222D7A4-4622-4183-AFB1-392FCC3CE746}" type="slidenum">
              <a:rPr lang="zh-TW" altLang="en-US" smtClean="0"/>
              <a:t>‹#›</a:t>
            </a:fld>
            <a:endParaRPr lang="zh-TW"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367164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9C681953-6987-4E3E-A816-115A5571BF1B}" type="datetimeFigureOut">
              <a:rPr lang="zh-TW" altLang="en-US" smtClean="0"/>
              <a:t>2024/9/15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222D7A4-4622-4183-AFB1-392FCC3CE746}" type="slidenum">
              <a:rPr lang="zh-TW" altLang="en-US" smtClean="0"/>
              <a:t>‹#›</a:t>
            </a:fld>
            <a:endParaRPr lang="zh-TW" altLang="en-US"/>
          </a:p>
        </p:txBody>
      </p:sp>
    </p:spTree>
    <p:extLst>
      <p:ext uri="{BB962C8B-B14F-4D97-AF65-F5344CB8AC3E}">
        <p14:creationId xmlns:p14="http://schemas.microsoft.com/office/powerpoint/2010/main" val="22137932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9C681953-6987-4E3E-A816-115A5571BF1B}" type="datetimeFigureOut">
              <a:rPr lang="zh-TW" altLang="en-US" smtClean="0"/>
              <a:t>2024/9/15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222D7A4-4622-4183-AFB1-392FCC3CE746}" type="slidenum">
              <a:rPr lang="zh-TW" altLang="en-US" smtClean="0"/>
              <a:t>‹#›</a:t>
            </a:fld>
            <a:endParaRPr lang="zh-TW" altLang="en-US"/>
          </a:p>
        </p:txBody>
      </p:sp>
    </p:spTree>
    <p:extLst>
      <p:ext uri="{BB962C8B-B14F-4D97-AF65-F5344CB8AC3E}">
        <p14:creationId xmlns:p14="http://schemas.microsoft.com/office/powerpoint/2010/main" val="16176505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9C681953-6987-4E3E-A816-115A5571BF1B}" type="datetimeFigureOut">
              <a:rPr lang="zh-TW" altLang="en-US" smtClean="0"/>
              <a:t>2024/9/15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222D7A4-4622-4183-AFB1-392FCC3CE746}" type="slidenum">
              <a:rPr lang="zh-TW" altLang="en-US" smtClean="0"/>
              <a:t>‹#›</a:t>
            </a:fld>
            <a:endParaRPr lang="zh-TW" altLang="en-US"/>
          </a:p>
        </p:txBody>
      </p:sp>
    </p:spTree>
    <p:extLst>
      <p:ext uri="{BB962C8B-B14F-4D97-AF65-F5344CB8AC3E}">
        <p14:creationId xmlns:p14="http://schemas.microsoft.com/office/powerpoint/2010/main" val="414329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9C681953-6987-4E3E-A816-115A5571BF1B}" type="datetimeFigureOut">
              <a:rPr lang="zh-TW" altLang="en-US" smtClean="0"/>
              <a:t>2024/9/15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222D7A4-4622-4183-AFB1-392FCC3CE746}" type="slidenum">
              <a:rPr lang="zh-TW" altLang="en-US" smtClean="0"/>
              <a:t>‹#›</a:t>
            </a:fld>
            <a:endParaRPr lang="zh-TW" altLang="en-US"/>
          </a:p>
        </p:txBody>
      </p:sp>
    </p:spTree>
    <p:extLst>
      <p:ext uri="{BB962C8B-B14F-4D97-AF65-F5344CB8AC3E}">
        <p14:creationId xmlns:p14="http://schemas.microsoft.com/office/powerpoint/2010/main" val="2880885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9C681953-6987-4E3E-A816-115A5571BF1B}" type="datetimeFigureOut">
              <a:rPr lang="zh-TW" altLang="en-US" smtClean="0"/>
              <a:t>2024/9/15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222D7A4-4622-4183-AFB1-392FCC3CE746}" type="slidenum">
              <a:rPr lang="zh-TW" altLang="en-US" smtClean="0"/>
              <a:t>‹#›</a:t>
            </a:fld>
            <a:endParaRPr lang="zh-TW" altLang="en-US"/>
          </a:p>
        </p:txBody>
      </p:sp>
    </p:spTree>
    <p:extLst>
      <p:ext uri="{BB962C8B-B14F-4D97-AF65-F5344CB8AC3E}">
        <p14:creationId xmlns:p14="http://schemas.microsoft.com/office/powerpoint/2010/main" val="3682489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9C681953-6987-4E3E-A816-115A5571BF1B}" type="datetimeFigureOut">
              <a:rPr lang="zh-TW" altLang="en-US" smtClean="0"/>
              <a:t>2024/9/15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A222D7A4-4622-4183-AFB1-392FCC3CE746}" type="slidenum">
              <a:rPr lang="zh-TW" altLang="en-US" smtClean="0"/>
              <a:t>‹#›</a:t>
            </a:fld>
            <a:endParaRPr lang="zh-TW" altLang="en-US"/>
          </a:p>
        </p:txBody>
      </p:sp>
    </p:spTree>
    <p:extLst>
      <p:ext uri="{BB962C8B-B14F-4D97-AF65-F5344CB8AC3E}">
        <p14:creationId xmlns:p14="http://schemas.microsoft.com/office/powerpoint/2010/main" val="2601206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9C681953-6987-4E3E-A816-115A5571BF1B}" type="datetimeFigureOut">
              <a:rPr lang="zh-TW" altLang="en-US" smtClean="0"/>
              <a:t>2024/9/15</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A222D7A4-4622-4183-AFB1-392FCC3CE746}" type="slidenum">
              <a:rPr lang="zh-TW" altLang="en-US" smtClean="0"/>
              <a:t>‹#›</a:t>
            </a:fld>
            <a:endParaRPr lang="zh-TW" altLang="en-US"/>
          </a:p>
        </p:txBody>
      </p:sp>
    </p:spTree>
    <p:extLst>
      <p:ext uri="{BB962C8B-B14F-4D97-AF65-F5344CB8AC3E}">
        <p14:creationId xmlns:p14="http://schemas.microsoft.com/office/powerpoint/2010/main" val="1601347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9C681953-6987-4E3E-A816-115A5571BF1B}" type="datetimeFigureOut">
              <a:rPr lang="zh-TW" altLang="en-US" smtClean="0"/>
              <a:t>2024/9/15</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A222D7A4-4622-4183-AFB1-392FCC3CE746}" type="slidenum">
              <a:rPr lang="zh-TW" altLang="en-US" smtClean="0"/>
              <a:t>‹#›</a:t>
            </a:fld>
            <a:endParaRPr lang="zh-TW" altLang="en-US"/>
          </a:p>
        </p:txBody>
      </p:sp>
    </p:spTree>
    <p:extLst>
      <p:ext uri="{BB962C8B-B14F-4D97-AF65-F5344CB8AC3E}">
        <p14:creationId xmlns:p14="http://schemas.microsoft.com/office/powerpoint/2010/main" val="2561344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681953-6987-4E3E-A816-115A5571BF1B}" type="datetimeFigureOut">
              <a:rPr lang="zh-TW" altLang="en-US" smtClean="0"/>
              <a:t>2024/9/15</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A222D7A4-4622-4183-AFB1-392FCC3CE746}" type="slidenum">
              <a:rPr lang="zh-TW" altLang="en-US" smtClean="0"/>
              <a:t>‹#›</a:t>
            </a:fld>
            <a:endParaRPr lang="zh-TW" altLang="en-US"/>
          </a:p>
        </p:txBody>
      </p:sp>
    </p:spTree>
    <p:extLst>
      <p:ext uri="{BB962C8B-B14F-4D97-AF65-F5344CB8AC3E}">
        <p14:creationId xmlns:p14="http://schemas.microsoft.com/office/powerpoint/2010/main" val="2432651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TW" altLang="en-US"/>
              <a:t>按一下以編輯母片標題樣式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9C681953-6987-4E3E-A816-115A5571BF1B}" type="datetimeFigureOut">
              <a:rPr lang="zh-TW" altLang="en-US" smtClean="0"/>
              <a:t>2024/9/15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A222D7A4-4622-4183-AFB1-392FCC3CE746}" type="slidenum">
              <a:rPr lang="zh-TW" altLang="en-US" smtClean="0"/>
              <a:t>‹#›</a:t>
            </a:fld>
            <a:endParaRPr lang="zh-TW" altLang="en-US"/>
          </a:p>
        </p:txBody>
      </p:sp>
    </p:spTree>
    <p:extLst>
      <p:ext uri="{BB962C8B-B14F-4D97-AF65-F5344CB8AC3E}">
        <p14:creationId xmlns:p14="http://schemas.microsoft.com/office/powerpoint/2010/main" val="3987950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A222D7A4-4622-4183-AFB1-392FCC3CE746}" type="slidenum">
              <a:rPr lang="zh-TW" altLang="en-US" smtClean="0"/>
              <a:t>‹#›</a:t>
            </a:fld>
            <a:endParaRPr lang="zh-TW" altLang="en-US"/>
          </a:p>
        </p:txBody>
      </p:sp>
      <p:sp>
        <p:nvSpPr>
          <p:cNvPr id="5" name="Date Placeholder 4"/>
          <p:cNvSpPr>
            <a:spLocks noGrp="1"/>
          </p:cNvSpPr>
          <p:nvPr>
            <p:ph type="dt" sz="half" idx="10"/>
          </p:nvPr>
        </p:nvSpPr>
        <p:spPr/>
        <p:txBody>
          <a:bodyPr/>
          <a:lstStyle/>
          <a:p>
            <a:fld id="{9C681953-6987-4E3E-A816-115A5571BF1B}" type="datetimeFigureOut">
              <a:rPr lang="zh-TW" altLang="en-US" smtClean="0"/>
              <a:t>2024/9/15</a:t>
            </a:fld>
            <a:endParaRPr lang="zh-TW" altLang="en-US"/>
          </a:p>
        </p:txBody>
      </p:sp>
    </p:spTree>
    <p:extLst>
      <p:ext uri="{BB962C8B-B14F-4D97-AF65-F5344CB8AC3E}">
        <p14:creationId xmlns:p14="http://schemas.microsoft.com/office/powerpoint/2010/main" val="1649735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C681953-6987-4E3E-A816-115A5571BF1B}" type="datetimeFigureOut">
              <a:rPr lang="zh-TW" altLang="en-US" smtClean="0"/>
              <a:t>2024/9/15</a:t>
            </a:fld>
            <a:endParaRPr lang="zh-TW"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222D7A4-4622-4183-AFB1-392FCC3CE746}" type="slidenum">
              <a:rPr lang="zh-TW" altLang="en-US" smtClean="0"/>
              <a:t>‹#›</a:t>
            </a:fld>
            <a:endParaRPr lang="zh-TW" altLang="en-US"/>
          </a:p>
        </p:txBody>
      </p:sp>
    </p:spTree>
    <p:extLst>
      <p:ext uri="{BB962C8B-B14F-4D97-AF65-F5344CB8AC3E}">
        <p14:creationId xmlns:p14="http://schemas.microsoft.com/office/powerpoint/2010/main" val="393196483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webp"/><Relationship Id="rId2" Type="http://schemas.openxmlformats.org/officeDocument/2006/relationships/image" Target="../media/image3.webp"/><Relationship Id="rId1" Type="http://schemas.openxmlformats.org/officeDocument/2006/relationships/slideLayout" Target="../slideLayouts/slideLayout2.xml"/><Relationship Id="rId4" Type="http://schemas.openxmlformats.org/officeDocument/2006/relationships/image" Target="../media/image5.webp"/></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web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cy9577@uch.edu.tw"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code.visualstudio.com/"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web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4B2BA91-7FEE-AD59-AAED-656F1D0AF00E}"/>
              </a:ext>
            </a:extLst>
          </p:cNvPr>
          <p:cNvSpPr>
            <a:spLocks noGrp="1"/>
          </p:cNvSpPr>
          <p:nvPr>
            <p:ph type="ctrTitle"/>
          </p:nvPr>
        </p:nvSpPr>
        <p:spPr/>
        <p:txBody>
          <a:bodyPr/>
          <a:lstStyle/>
          <a:p>
            <a:r>
              <a:rPr lang="zh-TW" altLang="en-US" dirty="0"/>
              <a:t>網站資料庫應用</a:t>
            </a:r>
          </a:p>
        </p:txBody>
      </p:sp>
      <p:sp>
        <p:nvSpPr>
          <p:cNvPr id="3" name="副標題 2">
            <a:extLst>
              <a:ext uri="{FF2B5EF4-FFF2-40B4-BE49-F238E27FC236}">
                <a16:creationId xmlns:a16="http://schemas.microsoft.com/office/drawing/2014/main" id="{31E4D6E3-C0A8-DD16-0B66-9A2257CD9309}"/>
              </a:ext>
            </a:extLst>
          </p:cNvPr>
          <p:cNvSpPr>
            <a:spLocks noGrp="1"/>
          </p:cNvSpPr>
          <p:nvPr>
            <p:ph type="subTitle" idx="1"/>
          </p:nvPr>
        </p:nvSpPr>
        <p:spPr/>
        <p:txBody>
          <a:bodyPr/>
          <a:lstStyle/>
          <a:p>
            <a:r>
              <a:rPr lang="zh-TW" altLang="en-US" dirty="0"/>
              <a:t>健行科技大學資訊管理系</a:t>
            </a:r>
            <a:endParaRPr lang="en-US" altLang="zh-TW" dirty="0"/>
          </a:p>
        </p:txBody>
      </p:sp>
    </p:spTree>
    <p:extLst>
      <p:ext uri="{BB962C8B-B14F-4D97-AF65-F5344CB8AC3E}">
        <p14:creationId xmlns:p14="http://schemas.microsoft.com/office/powerpoint/2010/main" val="32977645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3DE2D2-0345-C091-5A8A-03906890ECA5}"/>
              </a:ext>
            </a:extLst>
          </p:cNvPr>
          <p:cNvSpPr>
            <a:spLocks noGrp="1"/>
          </p:cNvSpPr>
          <p:nvPr>
            <p:ph type="title"/>
          </p:nvPr>
        </p:nvSpPr>
        <p:spPr/>
        <p:txBody>
          <a:bodyPr/>
          <a:lstStyle/>
          <a:p>
            <a:r>
              <a:rPr lang="en-US" altLang="zh-TW" dirty="0"/>
              <a:t>HTML</a:t>
            </a:r>
            <a:r>
              <a:rPr lang="zh-TW" altLang="en-US" dirty="0"/>
              <a:t>是什麼</a:t>
            </a:r>
            <a:r>
              <a:rPr lang="en-US" altLang="zh-TW" dirty="0"/>
              <a:t>?</a:t>
            </a:r>
            <a:endParaRPr lang="zh-TW" altLang="en-US" dirty="0"/>
          </a:p>
        </p:txBody>
      </p:sp>
      <p:sp>
        <p:nvSpPr>
          <p:cNvPr id="3" name="內容版面配置區 2">
            <a:extLst>
              <a:ext uri="{FF2B5EF4-FFF2-40B4-BE49-F238E27FC236}">
                <a16:creationId xmlns:a16="http://schemas.microsoft.com/office/drawing/2014/main" id="{19057CDF-1B52-CEB5-E5D2-DE2832A744CC}"/>
              </a:ext>
            </a:extLst>
          </p:cNvPr>
          <p:cNvSpPr>
            <a:spLocks noGrp="1"/>
          </p:cNvSpPr>
          <p:nvPr>
            <p:ph idx="1"/>
          </p:nvPr>
        </p:nvSpPr>
        <p:spPr/>
        <p:txBody>
          <a:bodyPr/>
          <a:lstStyle/>
          <a:p>
            <a:r>
              <a:rPr lang="en-US" altLang="zh-TW" dirty="0">
                <a:latin typeface="標楷體" panose="03000509000000000000" pitchFamily="65" charset="-120"/>
                <a:ea typeface="標楷體" panose="03000509000000000000" pitchFamily="65" charset="-120"/>
              </a:rPr>
              <a:t>HTML</a:t>
            </a:r>
            <a:r>
              <a:rPr lang="zh-TW" altLang="en-US" dirty="0">
                <a:latin typeface="標楷體" panose="03000509000000000000" pitchFamily="65" charset="-120"/>
                <a:ea typeface="標楷體" panose="03000509000000000000" pitchFamily="65" charset="-120"/>
              </a:rPr>
              <a:t>（</a:t>
            </a:r>
            <a:r>
              <a:rPr lang="en-US" altLang="zh-TW" dirty="0" err="1">
                <a:latin typeface="標楷體" panose="03000509000000000000" pitchFamily="65" charset="-120"/>
                <a:ea typeface="標楷體" panose="03000509000000000000" pitchFamily="65" charset="-120"/>
              </a:rPr>
              <a:t>HyperText</a:t>
            </a:r>
            <a:r>
              <a:rPr lang="en-US" altLang="zh-TW" dirty="0">
                <a:latin typeface="標楷體" panose="03000509000000000000" pitchFamily="65" charset="-120"/>
                <a:ea typeface="標楷體" panose="03000509000000000000" pitchFamily="65" charset="-120"/>
              </a:rPr>
              <a:t> Markup Language</a:t>
            </a:r>
            <a:r>
              <a:rPr lang="zh-TW" altLang="en-US" dirty="0">
                <a:latin typeface="標楷體" panose="03000509000000000000" pitchFamily="65" charset="-120"/>
                <a:ea typeface="標楷體" panose="03000509000000000000" pitchFamily="65" charset="-120"/>
              </a:rPr>
              <a:t>，超文本標記語言）是一種用來建立網頁的標記語言。它負責定義網頁的結構和內容，透過使用標籤（</a:t>
            </a:r>
            <a:r>
              <a:rPr lang="en-US" altLang="zh-TW" dirty="0">
                <a:latin typeface="標楷體" panose="03000509000000000000" pitchFamily="65" charset="-120"/>
                <a:ea typeface="標楷體" panose="03000509000000000000" pitchFamily="65" charset="-120"/>
              </a:rPr>
              <a:t>tags</a:t>
            </a:r>
            <a:r>
              <a:rPr lang="zh-TW" altLang="en-US" dirty="0">
                <a:latin typeface="標楷體" panose="03000509000000000000" pitchFamily="65" charset="-120"/>
                <a:ea typeface="標楷體" panose="03000509000000000000" pitchFamily="65" charset="-120"/>
              </a:rPr>
              <a:t>）來組織文字、圖片、影片、超連結等網頁元素。</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標籤</a:t>
            </a:r>
            <a:r>
              <a:rPr lang="en-US" altLang="zh-TW" dirty="0">
                <a:latin typeface="標楷體" panose="03000509000000000000" pitchFamily="65" charset="-120"/>
                <a:ea typeface="標楷體" panose="03000509000000000000" pitchFamily="65" charset="-120"/>
              </a:rPr>
              <a:t>:&lt;a&gt;</a:t>
            </a:r>
            <a:r>
              <a:rPr lang="zh-TW" altLang="en-US" dirty="0">
                <a:latin typeface="標楷體" panose="03000509000000000000" pitchFamily="65" charset="-120"/>
                <a:ea typeface="標楷體" panose="03000509000000000000" pitchFamily="65" charset="-120"/>
              </a:rPr>
              <a:t>、</a:t>
            </a:r>
            <a:r>
              <a:rPr lang="en-US" altLang="zh-TW" dirty="0">
                <a:latin typeface="標楷體" panose="03000509000000000000" pitchFamily="65" charset="-120"/>
                <a:ea typeface="標楷體" panose="03000509000000000000" pitchFamily="65" charset="-120"/>
              </a:rPr>
              <a:t>&lt;p&gt;</a:t>
            </a:r>
            <a:r>
              <a:rPr lang="zh-TW" altLang="en-US" dirty="0">
                <a:latin typeface="標楷體" panose="03000509000000000000" pitchFamily="65" charset="-120"/>
                <a:ea typeface="標楷體" panose="03000509000000000000" pitchFamily="65" charset="-120"/>
              </a:rPr>
              <a:t>、</a:t>
            </a:r>
            <a:r>
              <a:rPr lang="en-US" altLang="zh-TW" dirty="0">
                <a:latin typeface="標楷體" panose="03000509000000000000" pitchFamily="65" charset="-120"/>
                <a:ea typeface="標楷體" panose="03000509000000000000" pitchFamily="65" charset="-120"/>
              </a:rPr>
              <a:t>&lt;h1&gt;…</a:t>
            </a:r>
            <a:r>
              <a:rPr lang="zh-TW" altLang="en-US" dirty="0">
                <a:latin typeface="標楷體" panose="03000509000000000000" pitchFamily="65" charset="-120"/>
                <a:ea typeface="標楷體" panose="03000509000000000000" pitchFamily="65" charset="-120"/>
              </a:rPr>
              <a:t>等等</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元素</a:t>
            </a:r>
            <a:r>
              <a:rPr lang="en-US" altLang="zh-TW" dirty="0">
                <a:latin typeface="標楷體" panose="03000509000000000000" pitchFamily="65" charset="-120"/>
                <a:ea typeface="標楷體" panose="03000509000000000000" pitchFamily="65" charset="-120"/>
              </a:rPr>
              <a:t>&lt;a&gt;</a:t>
            </a:r>
            <a:r>
              <a:rPr lang="zh-TW" altLang="en-US" dirty="0">
                <a:latin typeface="標楷體" panose="03000509000000000000" pitchFamily="65" charset="-120"/>
                <a:ea typeface="標楷體" panose="03000509000000000000" pitchFamily="65" charset="-120"/>
              </a:rPr>
              <a:t>元素文字</a:t>
            </a:r>
            <a:r>
              <a:rPr lang="en-US" altLang="zh-TW" dirty="0">
                <a:latin typeface="標楷體" panose="03000509000000000000" pitchFamily="65" charset="-120"/>
                <a:ea typeface="標楷體" panose="03000509000000000000" pitchFamily="65" charset="-120"/>
              </a:rPr>
              <a:t>&lt;/a&gt;</a:t>
            </a:r>
            <a:r>
              <a:rPr lang="zh-TW" altLang="en-US" dirty="0">
                <a:latin typeface="標楷體" panose="03000509000000000000" pitchFamily="65" charset="-120"/>
                <a:ea typeface="標楷體" panose="03000509000000000000" pitchFamily="65" charset="-120"/>
              </a:rPr>
              <a:t>、</a:t>
            </a:r>
            <a:r>
              <a:rPr lang="en-US" altLang="zh-TW" dirty="0">
                <a:latin typeface="標楷體" panose="03000509000000000000" pitchFamily="65" charset="-120"/>
                <a:ea typeface="標楷體" panose="03000509000000000000" pitchFamily="65" charset="-120"/>
              </a:rPr>
              <a:t>&lt;p&gt;</a:t>
            </a:r>
            <a:r>
              <a:rPr lang="zh-TW" altLang="en-US" dirty="0">
                <a:latin typeface="標楷體" panose="03000509000000000000" pitchFamily="65" charset="-120"/>
                <a:ea typeface="標楷體" panose="03000509000000000000" pitchFamily="65" charset="-120"/>
              </a:rPr>
              <a:t>元素文字</a:t>
            </a:r>
            <a:r>
              <a:rPr lang="en-US" altLang="zh-TW" dirty="0">
                <a:latin typeface="標楷體" panose="03000509000000000000" pitchFamily="65" charset="-120"/>
                <a:ea typeface="標楷體" panose="03000509000000000000" pitchFamily="65" charset="-120"/>
              </a:rPr>
              <a:t>&lt;/p&gt;</a:t>
            </a:r>
          </a:p>
          <a:p>
            <a:r>
              <a:rPr lang="zh-TW" altLang="en-US" dirty="0">
                <a:latin typeface="標楷體" panose="03000509000000000000" pitchFamily="65" charset="-120"/>
                <a:ea typeface="標楷體" panose="03000509000000000000" pitchFamily="65" charset="-120"/>
              </a:rPr>
              <a:t>屬性</a:t>
            </a:r>
            <a:r>
              <a:rPr lang="en-US" altLang="zh-TW" dirty="0">
                <a:latin typeface="標楷體" panose="03000509000000000000" pitchFamily="65" charset="-120"/>
                <a:ea typeface="標楷體" panose="03000509000000000000" pitchFamily="65" charset="-120"/>
              </a:rPr>
              <a:t>:&lt;a </a:t>
            </a:r>
            <a:r>
              <a:rPr lang="en-US" altLang="zh-TW" dirty="0" err="1">
                <a:latin typeface="標楷體" panose="03000509000000000000" pitchFamily="65" charset="-120"/>
                <a:ea typeface="標楷體" panose="03000509000000000000" pitchFamily="65" charset="-120"/>
              </a:rPr>
              <a:t>href</a:t>
            </a:r>
            <a:r>
              <a:rPr lang="en-US" altLang="zh-TW" dirty="0">
                <a:latin typeface="標楷體" panose="03000509000000000000" pitchFamily="65" charset="-120"/>
                <a:ea typeface="標楷體" panose="03000509000000000000" pitchFamily="65" charset="-120"/>
              </a:rPr>
              <a:t>=‘google.com’&gt;</a:t>
            </a:r>
            <a:r>
              <a:rPr lang="zh-TW" altLang="en-US" dirty="0">
                <a:latin typeface="標楷體" panose="03000509000000000000" pitchFamily="65" charset="-120"/>
                <a:ea typeface="標楷體" panose="03000509000000000000" pitchFamily="65" charset="-120"/>
              </a:rPr>
              <a:t>前往</a:t>
            </a:r>
            <a:r>
              <a:rPr lang="en-US" altLang="zh-TW" dirty="0">
                <a:latin typeface="標楷體" panose="03000509000000000000" pitchFamily="65" charset="-120"/>
                <a:ea typeface="標楷體" panose="03000509000000000000" pitchFamily="65" charset="-120"/>
              </a:rPr>
              <a:t>google&lt;/a&gt;</a:t>
            </a:r>
          </a:p>
          <a:p>
            <a:r>
              <a:rPr lang="zh-TW" altLang="en-US" dirty="0">
                <a:latin typeface="標楷體" panose="03000509000000000000" pitchFamily="65" charset="-120"/>
                <a:ea typeface="標楷體" panose="03000509000000000000" pitchFamily="65" charset="-120"/>
              </a:rPr>
              <a:t>超文本的意思就是可以加上如</a:t>
            </a:r>
            <a:r>
              <a:rPr lang="en-US" altLang="zh-TW" dirty="0" err="1">
                <a:solidFill>
                  <a:srgbClr val="FF0000"/>
                </a:solidFill>
                <a:latin typeface="標楷體" panose="03000509000000000000" pitchFamily="65" charset="-120"/>
                <a:ea typeface="標楷體" panose="03000509000000000000" pitchFamily="65" charset="-120"/>
              </a:rPr>
              <a:t>href</a:t>
            </a:r>
            <a:r>
              <a:rPr lang="zh-TW" altLang="en-US" dirty="0">
                <a:latin typeface="標楷體" panose="03000509000000000000" pitchFamily="65" charset="-120"/>
                <a:ea typeface="標楷體" panose="03000509000000000000" pitchFamily="65" charset="-120"/>
              </a:rPr>
              <a:t>的屬性，讓一般的文字變成超級文字</a:t>
            </a:r>
          </a:p>
          <a:p>
            <a:endParaRPr lang="zh-TW" altLang="en-US"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796543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CB3A2DE-9E41-AC90-0D60-3E3BEEB718B5}"/>
              </a:ext>
            </a:extLst>
          </p:cNvPr>
          <p:cNvSpPr>
            <a:spLocks noGrp="1"/>
          </p:cNvSpPr>
          <p:nvPr>
            <p:ph type="title"/>
          </p:nvPr>
        </p:nvSpPr>
        <p:spPr/>
        <p:txBody>
          <a:bodyPr/>
          <a:lstStyle/>
          <a:p>
            <a:r>
              <a:rPr lang="zh-TW" altLang="en-US" dirty="0"/>
              <a:t>網站的標配</a:t>
            </a:r>
            <a:r>
              <a:rPr lang="en-US" altLang="zh-TW" dirty="0"/>
              <a:t>:CSS</a:t>
            </a:r>
            <a:r>
              <a:rPr lang="zh-TW" altLang="en-US" dirty="0"/>
              <a:t>、</a:t>
            </a:r>
            <a:r>
              <a:rPr lang="en-US" altLang="zh-TW" dirty="0" err="1"/>
              <a:t>Javascript</a:t>
            </a:r>
            <a:endParaRPr lang="zh-TW" altLang="en-US" dirty="0"/>
          </a:p>
        </p:txBody>
      </p:sp>
      <p:sp>
        <p:nvSpPr>
          <p:cNvPr id="3" name="內容版面配置區 2">
            <a:extLst>
              <a:ext uri="{FF2B5EF4-FFF2-40B4-BE49-F238E27FC236}">
                <a16:creationId xmlns:a16="http://schemas.microsoft.com/office/drawing/2014/main" id="{D357EE3D-E063-CA6C-ABFB-87D5D2F089FC}"/>
              </a:ext>
            </a:extLst>
          </p:cNvPr>
          <p:cNvSpPr>
            <a:spLocks noGrp="1"/>
          </p:cNvSpPr>
          <p:nvPr>
            <p:ph idx="1"/>
          </p:nvPr>
        </p:nvSpPr>
        <p:spPr/>
        <p:txBody>
          <a:bodyPr/>
          <a:lstStyle/>
          <a:p>
            <a:r>
              <a:rPr lang="zh-TW" altLang="en-US" dirty="0">
                <a:latin typeface="標楷體" panose="03000509000000000000" pitchFamily="65" charset="-120"/>
                <a:ea typeface="標楷體" panose="03000509000000000000" pitchFamily="65" charset="-120"/>
              </a:rPr>
              <a:t>網頁的樣式和呈現方式通常由</a:t>
            </a:r>
            <a:r>
              <a:rPr lang="en-US" altLang="zh-TW" dirty="0">
                <a:latin typeface="標楷體" panose="03000509000000000000" pitchFamily="65" charset="-120"/>
                <a:ea typeface="標楷體" panose="03000509000000000000" pitchFamily="65" charset="-120"/>
              </a:rPr>
              <a:t>CSS</a:t>
            </a:r>
            <a:r>
              <a:rPr lang="zh-TW" altLang="en-US" dirty="0">
                <a:latin typeface="標楷體" panose="03000509000000000000" pitchFamily="65" charset="-120"/>
                <a:ea typeface="標楷體" panose="03000509000000000000" pitchFamily="65" charset="-120"/>
              </a:rPr>
              <a:t>（階層式樣式表）決定。</a:t>
            </a:r>
            <a:endParaRPr lang="en-US" altLang="zh-TW" dirty="0">
              <a:latin typeface="標楷體" panose="03000509000000000000" pitchFamily="65" charset="-120"/>
              <a:ea typeface="標楷體" panose="03000509000000000000" pitchFamily="65" charset="-120"/>
            </a:endParaRPr>
          </a:p>
          <a:p>
            <a:r>
              <a:rPr lang="en-US" altLang="zh-TW" dirty="0">
                <a:latin typeface="標楷體" panose="03000509000000000000" pitchFamily="65" charset="-120"/>
                <a:ea typeface="標楷體" panose="03000509000000000000" pitchFamily="65" charset="-120"/>
              </a:rPr>
              <a:t>JavaScript</a:t>
            </a:r>
            <a:r>
              <a:rPr lang="zh-TW" altLang="en-US" dirty="0">
                <a:latin typeface="標楷體" panose="03000509000000000000" pitchFamily="65" charset="-120"/>
                <a:ea typeface="標楷體" panose="03000509000000000000" pitchFamily="65" charset="-120"/>
              </a:rPr>
              <a:t>等腳本語言可以使網頁具備互動性。</a:t>
            </a:r>
            <a:endParaRPr lang="en-US" altLang="zh-TW" dirty="0">
              <a:latin typeface="標楷體" panose="03000509000000000000" pitchFamily="65" charset="-120"/>
              <a:ea typeface="標楷體" panose="03000509000000000000" pitchFamily="65" charset="-120"/>
            </a:endParaRPr>
          </a:p>
          <a:p>
            <a:endParaRPr lang="zh-TW" altLang="en-US" dirty="0">
              <a:latin typeface="標楷體" panose="03000509000000000000" pitchFamily="65" charset="-120"/>
              <a:ea typeface="標楷體" panose="03000509000000000000" pitchFamily="65" charset="-120"/>
            </a:endParaRPr>
          </a:p>
        </p:txBody>
      </p:sp>
      <p:pic>
        <p:nvPicPr>
          <p:cNvPr id="5" name="圖片 4">
            <a:extLst>
              <a:ext uri="{FF2B5EF4-FFF2-40B4-BE49-F238E27FC236}">
                <a16:creationId xmlns:a16="http://schemas.microsoft.com/office/drawing/2014/main" id="{1E756DB5-39BB-0D25-8393-11429EACEA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7719" y="3001549"/>
            <a:ext cx="2880000" cy="2880000"/>
          </a:xfrm>
          <a:prstGeom prst="rect">
            <a:avLst/>
          </a:prstGeom>
        </p:spPr>
      </p:pic>
      <p:pic>
        <p:nvPicPr>
          <p:cNvPr id="7" name="圖片 6">
            <a:extLst>
              <a:ext uri="{FF2B5EF4-FFF2-40B4-BE49-F238E27FC236}">
                <a16:creationId xmlns:a16="http://schemas.microsoft.com/office/drawing/2014/main" id="{1C1528C7-5AE9-3E1E-CCE2-D8898863CC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7959" y="3001549"/>
            <a:ext cx="2880000" cy="2880000"/>
          </a:xfrm>
          <a:prstGeom prst="rect">
            <a:avLst/>
          </a:prstGeom>
        </p:spPr>
      </p:pic>
      <p:pic>
        <p:nvPicPr>
          <p:cNvPr id="9" name="圖片 8">
            <a:extLst>
              <a:ext uri="{FF2B5EF4-FFF2-40B4-BE49-F238E27FC236}">
                <a16:creationId xmlns:a16="http://schemas.microsoft.com/office/drawing/2014/main" id="{6BB2FBAC-344F-F79F-3043-47B104FC00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3001549"/>
            <a:ext cx="2880000" cy="2880000"/>
          </a:xfrm>
          <a:prstGeom prst="rect">
            <a:avLst/>
          </a:prstGeom>
        </p:spPr>
      </p:pic>
    </p:spTree>
    <p:extLst>
      <p:ext uri="{BB962C8B-B14F-4D97-AF65-F5344CB8AC3E}">
        <p14:creationId xmlns:p14="http://schemas.microsoft.com/office/powerpoint/2010/main" val="2559051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CE9C3C-0364-59AB-832E-18520469BF72}"/>
              </a:ext>
            </a:extLst>
          </p:cNvPr>
          <p:cNvSpPr>
            <a:spLocks noGrp="1"/>
          </p:cNvSpPr>
          <p:nvPr>
            <p:ph type="title"/>
          </p:nvPr>
        </p:nvSpPr>
        <p:spPr>
          <a:xfrm>
            <a:off x="677334" y="609600"/>
            <a:ext cx="8596668" cy="654424"/>
          </a:xfrm>
        </p:spPr>
        <p:txBody>
          <a:bodyPr/>
          <a:lstStyle/>
          <a:p>
            <a:r>
              <a:rPr lang="zh-TW" altLang="en-US" dirty="0"/>
              <a:t>靜態網站與動態網站</a:t>
            </a:r>
          </a:p>
        </p:txBody>
      </p:sp>
      <p:sp>
        <p:nvSpPr>
          <p:cNvPr id="3" name="內容版面配置區 2">
            <a:extLst>
              <a:ext uri="{FF2B5EF4-FFF2-40B4-BE49-F238E27FC236}">
                <a16:creationId xmlns:a16="http://schemas.microsoft.com/office/drawing/2014/main" id="{C5AD276F-D667-12B5-9C47-120975B972D6}"/>
              </a:ext>
            </a:extLst>
          </p:cNvPr>
          <p:cNvSpPr>
            <a:spLocks noGrp="1"/>
          </p:cNvSpPr>
          <p:nvPr>
            <p:ph idx="1"/>
          </p:nvPr>
        </p:nvSpPr>
        <p:spPr>
          <a:xfrm>
            <a:off x="677334" y="1550987"/>
            <a:ext cx="9103160" cy="4760164"/>
          </a:xfrm>
        </p:spPr>
        <p:txBody>
          <a:bodyPr>
            <a:noAutofit/>
          </a:bodyPr>
          <a:lstStyle/>
          <a:p>
            <a:r>
              <a:rPr lang="zh-TW" altLang="en-US" sz="1600" b="1" dirty="0">
                <a:latin typeface="標楷體" panose="03000509000000000000" pitchFamily="65" charset="-120"/>
                <a:ea typeface="標楷體" panose="03000509000000000000" pitchFamily="65" charset="-120"/>
              </a:rPr>
              <a:t>靜態網站</a:t>
            </a:r>
            <a:r>
              <a:rPr lang="en-US" altLang="zh-TW" sz="1600" b="1" dirty="0">
                <a:latin typeface="標楷體" panose="03000509000000000000" pitchFamily="65" charset="-120"/>
                <a:ea typeface="標楷體" panose="03000509000000000000" pitchFamily="65" charset="-120"/>
              </a:rPr>
              <a:t>:</a:t>
            </a:r>
          </a:p>
          <a:p>
            <a:pPr lvl="1"/>
            <a:r>
              <a:rPr lang="zh-TW" altLang="en-US" dirty="0">
                <a:latin typeface="標楷體" panose="03000509000000000000" pitchFamily="65" charset="-120"/>
                <a:ea typeface="標楷體" panose="03000509000000000000" pitchFamily="65" charset="-120"/>
              </a:rPr>
              <a:t>內容固定：靜態網站的內容是預先設計好的，無法根據使用者的互動或需求自動更新。每個頁面都是一個獨立的 </a:t>
            </a:r>
            <a:r>
              <a:rPr lang="en-US" altLang="zh-TW" dirty="0">
                <a:latin typeface="標楷體" panose="03000509000000000000" pitchFamily="65" charset="-120"/>
                <a:ea typeface="標楷體" panose="03000509000000000000" pitchFamily="65" charset="-120"/>
              </a:rPr>
              <a:t>HTML </a:t>
            </a:r>
            <a:r>
              <a:rPr lang="zh-TW" altLang="en-US" dirty="0">
                <a:latin typeface="標楷體" panose="03000509000000000000" pitchFamily="65" charset="-120"/>
                <a:ea typeface="標楷體" panose="03000509000000000000" pitchFamily="65" charset="-120"/>
              </a:rPr>
              <a:t>檔案。</a:t>
            </a:r>
            <a:endParaRPr lang="en-US" altLang="zh-TW" dirty="0">
              <a:latin typeface="標楷體" panose="03000509000000000000" pitchFamily="65" charset="-120"/>
              <a:ea typeface="標楷體" panose="03000509000000000000" pitchFamily="65" charset="-120"/>
            </a:endParaRPr>
          </a:p>
          <a:p>
            <a:pPr lvl="1"/>
            <a:r>
              <a:rPr lang="zh-TW" altLang="en-US" dirty="0">
                <a:latin typeface="標楷體" panose="03000509000000000000" pitchFamily="65" charset="-120"/>
                <a:ea typeface="標楷體" panose="03000509000000000000" pitchFamily="65" charset="-120"/>
              </a:rPr>
              <a:t>技術簡單：通常使用 </a:t>
            </a:r>
            <a:r>
              <a:rPr lang="en-US" altLang="zh-TW" dirty="0">
                <a:latin typeface="標楷體" panose="03000509000000000000" pitchFamily="65" charset="-120"/>
                <a:ea typeface="標楷體" panose="03000509000000000000" pitchFamily="65" charset="-120"/>
              </a:rPr>
              <a:t>HTML</a:t>
            </a:r>
            <a:r>
              <a:rPr lang="zh-TW" altLang="en-US" dirty="0">
                <a:latin typeface="標楷體" panose="03000509000000000000" pitchFamily="65" charset="-120"/>
                <a:ea typeface="標楷體" panose="03000509000000000000" pitchFamily="65" charset="-120"/>
              </a:rPr>
              <a:t>、</a:t>
            </a:r>
            <a:r>
              <a:rPr lang="en-US" altLang="zh-TW" dirty="0">
                <a:latin typeface="標楷體" panose="03000509000000000000" pitchFamily="65" charset="-120"/>
                <a:ea typeface="標楷體" panose="03000509000000000000" pitchFamily="65" charset="-120"/>
              </a:rPr>
              <a:t>CSS </a:t>
            </a:r>
            <a:r>
              <a:rPr lang="zh-TW" altLang="en-US" dirty="0">
                <a:latin typeface="標楷體" panose="03000509000000000000" pitchFamily="65" charset="-120"/>
                <a:ea typeface="標楷體" panose="03000509000000000000" pitchFamily="65" charset="-120"/>
              </a:rPr>
              <a:t>和 </a:t>
            </a:r>
            <a:r>
              <a:rPr lang="en-US" altLang="zh-TW" dirty="0">
                <a:latin typeface="標楷體" panose="03000509000000000000" pitchFamily="65" charset="-120"/>
                <a:ea typeface="標楷體" panose="03000509000000000000" pitchFamily="65" charset="-120"/>
              </a:rPr>
              <a:t>JavaScript</a:t>
            </a:r>
            <a:r>
              <a:rPr lang="zh-TW" altLang="en-US" dirty="0">
                <a:latin typeface="標楷體" panose="03000509000000000000" pitchFamily="65" charset="-120"/>
                <a:ea typeface="標楷體" panose="03000509000000000000" pitchFamily="65" charset="-120"/>
              </a:rPr>
              <a:t>，不需要後端伺服器或資料庫支援。網頁內容的變更需要手動修改程式碼。</a:t>
            </a:r>
            <a:endParaRPr lang="en-US" altLang="zh-TW" dirty="0">
              <a:latin typeface="標楷體" panose="03000509000000000000" pitchFamily="65" charset="-120"/>
              <a:ea typeface="標楷體" panose="03000509000000000000" pitchFamily="65" charset="-120"/>
            </a:endParaRPr>
          </a:p>
          <a:p>
            <a:pPr lvl="1"/>
            <a:r>
              <a:rPr lang="zh-TW" altLang="en-US" dirty="0">
                <a:latin typeface="標楷體" panose="03000509000000000000" pitchFamily="65" charset="-120"/>
                <a:ea typeface="標楷體" panose="03000509000000000000" pitchFamily="65" charset="-120"/>
              </a:rPr>
              <a:t>適用範圍：靜態網站適合不需要頻繁更新、互動性低的網站，如個人介紹頁、公司簡介等。</a:t>
            </a:r>
          </a:p>
          <a:p>
            <a:r>
              <a:rPr lang="zh-TW" altLang="en-US" sz="1600" b="1" dirty="0">
                <a:latin typeface="標楷體" panose="03000509000000000000" pitchFamily="65" charset="-120"/>
                <a:ea typeface="標楷體" panose="03000509000000000000" pitchFamily="65" charset="-120"/>
              </a:rPr>
              <a:t>動態網站</a:t>
            </a:r>
            <a:r>
              <a:rPr lang="en-US" altLang="zh-TW" sz="1600" dirty="0">
                <a:latin typeface="標楷體" panose="03000509000000000000" pitchFamily="65" charset="-120"/>
                <a:ea typeface="標楷體" panose="03000509000000000000" pitchFamily="65" charset="-120"/>
              </a:rPr>
              <a:t>:</a:t>
            </a:r>
          </a:p>
          <a:p>
            <a:pPr lvl="1"/>
            <a:r>
              <a:rPr lang="zh-TW" altLang="en-US" dirty="0">
                <a:latin typeface="標楷體" panose="03000509000000000000" pitchFamily="65" charset="-120"/>
                <a:ea typeface="標楷體" panose="03000509000000000000" pitchFamily="65" charset="-120"/>
              </a:rPr>
              <a:t>內容可變：動態網站根據使用者輸入或其他參數自動生成內容，能夠提供個性化、即時更新的頁面。例如，使用者登入後看到不同的內容，或是基於資料庫資料生成的頁面。</a:t>
            </a:r>
            <a:endParaRPr lang="en-US" altLang="zh-TW" dirty="0">
              <a:latin typeface="標楷體" panose="03000509000000000000" pitchFamily="65" charset="-120"/>
              <a:ea typeface="標楷體" panose="03000509000000000000" pitchFamily="65" charset="-120"/>
            </a:endParaRPr>
          </a:p>
          <a:p>
            <a:pPr lvl="1"/>
            <a:r>
              <a:rPr lang="zh-TW" altLang="en-US" dirty="0">
                <a:latin typeface="標楷體" panose="03000509000000000000" pitchFamily="65" charset="-120"/>
                <a:ea typeface="標楷體" panose="03000509000000000000" pitchFamily="65" charset="-120"/>
              </a:rPr>
              <a:t>技術支援</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動態網站需要搭配後端程式語言（如 </a:t>
            </a:r>
            <a:r>
              <a:rPr lang="en-US" altLang="zh-TW" dirty="0">
                <a:latin typeface="標楷體" panose="03000509000000000000" pitchFamily="65" charset="-120"/>
                <a:ea typeface="標楷體" panose="03000509000000000000" pitchFamily="65" charset="-120"/>
              </a:rPr>
              <a:t>PHP</a:t>
            </a:r>
            <a:r>
              <a:rPr lang="zh-TW" altLang="en-US" dirty="0">
                <a:latin typeface="標楷體" panose="03000509000000000000" pitchFamily="65" charset="-120"/>
                <a:ea typeface="標楷體" panose="03000509000000000000" pitchFamily="65" charset="-120"/>
              </a:rPr>
              <a:t>）、資料庫（如 </a:t>
            </a:r>
            <a:r>
              <a:rPr lang="en-US" altLang="zh-TW" dirty="0">
                <a:latin typeface="標楷體" panose="03000509000000000000" pitchFamily="65" charset="-120"/>
                <a:ea typeface="標楷體" panose="03000509000000000000" pitchFamily="65" charset="-120"/>
              </a:rPr>
              <a:t>MySQL</a:t>
            </a:r>
            <a:r>
              <a:rPr lang="zh-TW" altLang="en-US" dirty="0">
                <a:latin typeface="標楷體" panose="03000509000000000000" pitchFamily="65" charset="-120"/>
                <a:ea typeface="標楷體" panose="03000509000000000000" pitchFamily="65" charset="-120"/>
              </a:rPr>
              <a:t>），來處理使用者請求並生成頁面內容。</a:t>
            </a:r>
            <a:endParaRPr lang="en-US" altLang="zh-TW" dirty="0">
              <a:latin typeface="標楷體" panose="03000509000000000000" pitchFamily="65" charset="-120"/>
              <a:ea typeface="標楷體" panose="03000509000000000000" pitchFamily="65" charset="-120"/>
            </a:endParaRPr>
          </a:p>
          <a:p>
            <a:pPr lvl="1"/>
            <a:r>
              <a:rPr lang="zh-TW" altLang="en-US" dirty="0">
                <a:latin typeface="標楷體" panose="03000509000000000000" pitchFamily="65" charset="-120"/>
                <a:ea typeface="標楷體" panose="03000509000000000000" pitchFamily="65" charset="-120"/>
              </a:rPr>
              <a:t>互動性強：動態網站能夠與使用者進行更豐富的互動，如表單提交、用戶登入、資料檢索等功能。</a:t>
            </a:r>
            <a:endParaRPr lang="en-US" altLang="zh-TW" dirty="0">
              <a:latin typeface="標楷體" panose="03000509000000000000" pitchFamily="65" charset="-120"/>
              <a:ea typeface="標楷體" panose="03000509000000000000" pitchFamily="65" charset="-120"/>
            </a:endParaRPr>
          </a:p>
          <a:p>
            <a:pPr lvl="1"/>
            <a:r>
              <a:rPr lang="zh-TW" altLang="en-US" dirty="0">
                <a:latin typeface="標楷體" panose="03000509000000000000" pitchFamily="65" charset="-120"/>
                <a:ea typeface="標楷體" panose="03000509000000000000" pitchFamily="65" charset="-120"/>
              </a:rPr>
              <a:t>適用範圍：動態網站適合需要頻繁更新、具有複雜互動性的網站，如電子商務網站、社交媒體、部落格系統等。</a:t>
            </a:r>
            <a:endParaRPr lang="en-US" altLang="zh-TW" dirty="0">
              <a:latin typeface="標楷體" panose="03000509000000000000" pitchFamily="65" charset="-120"/>
              <a:ea typeface="標楷體" panose="03000509000000000000" pitchFamily="65" charset="-120"/>
            </a:endParaRPr>
          </a:p>
          <a:p>
            <a:endParaRPr lang="en-US" altLang="zh-TW" sz="16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584281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CE9C3C-0364-59AB-832E-18520469BF72}"/>
              </a:ext>
            </a:extLst>
          </p:cNvPr>
          <p:cNvSpPr>
            <a:spLocks noGrp="1"/>
          </p:cNvSpPr>
          <p:nvPr>
            <p:ph type="title"/>
          </p:nvPr>
        </p:nvSpPr>
        <p:spPr/>
        <p:txBody>
          <a:bodyPr/>
          <a:lstStyle/>
          <a:p>
            <a:r>
              <a:rPr lang="zh-TW" altLang="en-US" dirty="0"/>
              <a:t>靜態網站與動態網站</a:t>
            </a:r>
          </a:p>
        </p:txBody>
      </p:sp>
      <p:sp>
        <p:nvSpPr>
          <p:cNvPr id="9" name="內容版面配置區 8">
            <a:extLst>
              <a:ext uri="{FF2B5EF4-FFF2-40B4-BE49-F238E27FC236}">
                <a16:creationId xmlns:a16="http://schemas.microsoft.com/office/drawing/2014/main" id="{BAA96ECD-5C13-E9D5-D380-426C42A3362B}"/>
              </a:ext>
            </a:extLst>
          </p:cNvPr>
          <p:cNvSpPr>
            <a:spLocks noGrp="1"/>
          </p:cNvSpPr>
          <p:nvPr>
            <p:ph idx="1"/>
          </p:nvPr>
        </p:nvSpPr>
        <p:spPr>
          <a:xfrm>
            <a:off x="677334" y="2160589"/>
            <a:ext cx="6043506" cy="3880773"/>
          </a:xfrm>
        </p:spPr>
        <p:txBody>
          <a:bodyPr/>
          <a:lstStyle/>
          <a:p>
            <a:r>
              <a:rPr lang="zh-TW" altLang="en-US" dirty="0">
                <a:latin typeface="標楷體" panose="03000509000000000000" pitchFamily="65" charset="-120"/>
                <a:ea typeface="標楷體" panose="03000509000000000000" pitchFamily="65" charset="-120"/>
              </a:rPr>
              <a:t>靜態網站像一台摩托車裝飾品，沒辦法發動。</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動態網站搭配原本的摩托車</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靜態檔案內容</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加上引擎</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後端語言</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，讓整台摩托車能夠動起來。</a:t>
            </a:r>
          </a:p>
        </p:txBody>
      </p:sp>
      <p:pic>
        <p:nvPicPr>
          <p:cNvPr id="10" name="內容版面配置區 6">
            <a:extLst>
              <a:ext uri="{FF2B5EF4-FFF2-40B4-BE49-F238E27FC236}">
                <a16:creationId xmlns:a16="http://schemas.microsoft.com/office/drawing/2014/main" id="{E134E45A-224E-9080-FB96-9DD636AC3D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8603" y="1640542"/>
            <a:ext cx="4490798" cy="4490798"/>
          </a:xfrm>
          <a:prstGeom prst="rect">
            <a:avLst/>
          </a:prstGeom>
        </p:spPr>
      </p:pic>
    </p:spTree>
    <p:extLst>
      <p:ext uri="{BB962C8B-B14F-4D97-AF65-F5344CB8AC3E}">
        <p14:creationId xmlns:p14="http://schemas.microsoft.com/office/powerpoint/2010/main" val="34916798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CE9C3C-0364-59AB-832E-18520469BF72}"/>
              </a:ext>
            </a:extLst>
          </p:cNvPr>
          <p:cNvSpPr>
            <a:spLocks noGrp="1"/>
          </p:cNvSpPr>
          <p:nvPr>
            <p:ph type="title"/>
          </p:nvPr>
        </p:nvSpPr>
        <p:spPr>
          <a:xfrm>
            <a:off x="677334" y="609600"/>
            <a:ext cx="8596668" cy="779929"/>
          </a:xfrm>
        </p:spPr>
        <p:txBody>
          <a:bodyPr/>
          <a:lstStyle/>
          <a:p>
            <a:r>
              <a:rPr lang="zh-TW" altLang="en-US" dirty="0"/>
              <a:t>使用</a:t>
            </a:r>
            <a:r>
              <a:rPr lang="en-US" altLang="zh-TW" dirty="0"/>
              <a:t>PHP</a:t>
            </a:r>
            <a:r>
              <a:rPr lang="zh-TW" altLang="en-US" dirty="0"/>
              <a:t>讓靜態網站變成動態網站</a:t>
            </a:r>
          </a:p>
        </p:txBody>
      </p:sp>
      <p:sp>
        <p:nvSpPr>
          <p:cNvPr id="3" name="內容版面配置區 2">
            <a:extLst>
              <a:ext uri="{FF2B5EF4-FFF2-40B4-BE49-F238E27FC236}">
                <a16:creationId xmlns:a16="http://schemas.microsoft.com/office/drawing/2014/main" id="{C5AD276F-D667-12B5-9C47-120975B972D6}"/>
              </a:ext>
            </a:extLst>
          </p:cNvPr>
          <p:cNvSpPr>
            <a:spLocks noGrp="1"/>
          </p:cNvSpPr>
          <p:nvPr>
            <p:ph idx="1"/>
          </p:nvPr>
        </p:nvSpPr>
        <p:spPr>
          <a:xfrm>
            <a:off x="677334" y="1775107"/>
            <a:ext cx="8596668" cy="3880773"/>
          </a:xfrm>
        </p:spPr>
        <p:txBody>
          <a:bodyPr>
            <a:normAutofit fontScale="92500" lnSpcReduction="20000"/>
          </a:bodyPr>
          <a:lstStyle/>
          <a:p>
            <a:r>
              <a:rPr lang="en-US" altLang="zh-TW" dirty="0">
                <a:latin typeface="標楷體" panose="03000509000000000000" pitchFamily="65" charset="-120"/>
                <a:ea typeface="標楷體" panose="03000509000000000000" pitchFamily="65" charset="-120"/>
              </a:rPr>
              <a:t>PHP(</a:t>
            </a:r>
            <a:r>
              <a:rPr lang="zh-TW" altLang="en-US" dirty="0">
                <a:latin typeface="標楷體" panose="03000509000000000000" pitchFamily="65" charset="-120"/>
                <a:ea typeface="標楷體" panose="03000509000000000000" pitchFamily="65" charset="-120"/>
              </a:rPr>
              <a:t>全稱 </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 </a:t>
            </a:r>
            <a:r>
              <a:rPr lang="en-US" altLang="zh-TW" b="1" dirty="0" err="1">
                <a:solidFill>
                  <a:srgbClr val="FF0000"/>
                </a:solidFill>
                <a:latin typeface="標楷體" panose="03000509000000000000" pitchFamily="65" charset="-120"/>
                <a:ea typeface="標楷體" panose="03000509000000000000" pitchFamily="65" charset="-120"/>
              </a:rPr>
              <a:t>P</a:t>
            </a:r>
            <a:r>
              <a:rPr lang="en-US" altLang="zh-TW" dirty="0" err="1">
                <a:latin typeface="標楷體" panose="03000509000000000000" pitchFamily="65" charset="-120"/>
                <a:ea typeface="標楷體" panose="03000509000000000000" pitchFamily="65" charset="-120"/>
              </a:rPr>
              <a:t>HP:</a:t>
            </a:r>
            <a:r>
              <a:rPr lang="en-US" altLang="zh-TW" b="1" dirty="0" err="1">
                <a:solidFill>
                  <a:srgbClr val="FF0000"/>
                </a:solidFill>
                <a:latin typeface="標楷體" panose="03000509000000000000" pitchFamily="65" charset="-120"/>
                <a:ea typeface="標楷體" panose="03000509000000000000" pitchFamily="65" charset="-120"/>
              </a:rPr>
              <a:t>H</a:t>
            </a:r>
            <a:r>
              <a:rPr lang="en-US" altLang="zh-TW" dirty="0" err="1">
                <a:latin typeface="標楷體" panose="03000509000000000000" pitchFamily="65" charset="-120"/>
                <a:ea typeface="標楷體" panose="03000509000000000000" pitchFamily="65" charset="-120"/>
              </a:rPr>
              <a:t>ypertext</a:t>
            </a:r>
            <a:r>
              <a:rPr lang="en-US" altLang="zh-TW" dirty="0">
                <a:latin typeface="標楷體" panose="03000509000000000000" pitchFamily="65" charset="-120"/>
                <a:ea typeface="標楷體" panose="03000509000000000000" pitchFamily="65" charset="-120"/>
              </a:rPr>
              <a:t> </a:t>
            </a:r>
            <a:r>
              <a:rPr lang="en-US" altLang="zh-TW" b="1" dirty="0">
                <a:solidFill>
                  <a:srgbClr val="FF0000"/>
                </a:solidFill>
                <a:latin typeface="標楷體" panose="03000509000000000000" pitchFamily="65" charset="-120"/>
                <a:ea typeface="標楷體" panose="03000509000000000000" pitchFamily="65" charset="-120"/>
              </a:rPr>
              <a:t>P</a:t>
            </a:r>
            <a:r>
              <a:rPr lang="en-US" altLang="zh-TW" dirty="0">
                <a:latin typeface="標楷體" panose="03000509000000000000" pitchFamily="65" charset="-120"/>
                <a:ea typeface="標楷體" panose="03000509000000000000" pitchFamily="65" charset="-120"/>
              </a:rPr>
              <a:t>reprocessor)</a:t>
            </a:r>
          </a:p>
          <a:p>
            <a:r>
              <a:rPr lang="zh-TW" altLang="en-US" dirty="0">
                <a:latin typeface="標楷體" panose="03000509000000000000" pitchFamily="65" charset="-120"/>
                <a:ea typeface="標楷體" panose="03000509000000000000" pitchFamily="65" charset="-120"/>
              </a:rPr>
              <a:t>主要功用</a:t>
            </a:r>
            <a:r>
              <a:rPr lang="en-US" altLang="zh-TW" dirty="0">
                <a:latin typeface="標楷體" panose="03000509000000000000" pitchFamily="65" charset="-120"/>
                <a:ea typeface="標楷體" panose="03000509000000000000" pitchFamily="65" charset="-120"/>
              </a:rPr>
              <a:t>:</a:t>
            </a:r>
          </a:p>
          <a:p>
            <a:pPr lvl="1"/>
            <a:r>
              <a:rPr lang="zh-TW" altLang="en-US" b="1" dirty="0">
                <a:latin typeface="標楷體" panose="03000509000000000000" pitchFamily="65" charset="-120"/>
                <a:ea typeface="標楷體" panose="03000509000000000000" pitchFamily="65" charset="-120"/>
              </a:rPr>
              <a:t>讓靜態網站變成動態網站</a:t>
            </a:r>
            <a:endParaRPr lang="en-US" altLang="zh-TW" b="1" dirty="0">
              <a:latin typeface="標楷體" panose="03000509000000000000" pitchFamily="65" charset="-120"/>
              <a:ea typeface="標楷體" panose="03000509000000000000" pitchFamily="65" charset="-120"/>
            </a:endParaRPr>
          </a:p>
          <a:p>
            <a:pPr lvl="1">
              <a:buFont typeface="Arial" panose="020B0604020202020204" pitchFamily="34" charset="0"/>
              <a:buChar char="•"/>
            </a:pPr>
            <a:r>
              <a:rPr lang="zh-TW" altLang="en-US" dirty="0">
                <a:latin typeface="標楷體" panose="03000509000000000000" pitchFamily="65" charset="-120"/>
                <a:ea typeface="標楷體" panose="03000509000000000000" pitchFamily="65" charset="-120"/>
              </a:rPr>
              <a:t>可以完全內嵌在</a:t>
            </a:r>
            <a:r>
              <a:rPr lang="en-US" altLang="zh-TW" dirty="0">
                <a:latin typeface="標楷體" panose="03000509000000000000" pitchFamily="65" charset="-120"/>
                <a:ea typeface="標楷體" panose="03000509000000000000" pitchFamily="65" charset="-120"/>
              </a:rPr>
              <a:t>HTML</a:t>
            </a:r>
            <a:r>
              <a:rPr lang="zh-TW" altLang="en-US" dirty="0">
                <a:latin typeface="標楷體" panose="03000509000000000000" pitchFamily="65" charset="-120"/>
                <a:ea typeface="標楷體" panose="03000509000000000000" pitchFamily="65" charset="-120"/>
              </a:rPr>
              <a:t>身上</a:t>
            </a:r>
            <a:endParaRPr lang="en-US" altLang="zh-TW" dirty="0">
              <a:latin typeface="標楷體" panose="03000509000000000000" pitchFamily="65" charset="-120"/>
              <a:ea typeface="標楷體" panose="03000509000000000000" pitchFamily="65" charset="-120"/>
            </a:endParaRPr>
          </a:p>
          <a:p>
            <a:pPr lvl="1"/>
            <a:r>
              <a:rPr lang="zh-TW" altLang="en-US" b="1" dirty="0">
                <a:latin typeface="標楷體" panose="03000509000000000000" pitchFamily="65" charset="-120"/>
                <a:ea typeface="標楷體" panose="03000509000000000000" pitchFamily="65" charset="-120"/>
              </a:rPr>
              <a:t>伺服器端執行</a:t>
            </a:r>
          </a:p>
          <a:p>
            <a:pPr lvl="1">
              <a:buFont typeface="Arial" panose="020B0604020202020204" pitchFamily="34" charset="0"/>
              <a:buChar char="•"/>
            </a:pPr>
            <a:r>
              <a:rPr lang="en-US" altLang="zh-TW" dirty="0">
                <a:latin typeface="標楷體" panose="03000509000000000000" pitchFamily="65" charset="-120"/>
                <a:ea typeface="標楷體" panose="03000509000000000000" pitchFamily="65" charset="-120"/>
              </a:rPr>
              <a:t>PHP </a:t>
            </a:r>
            <a:r>
              <a:rPr lang="zh-TW" altLang="en-US" dirty="0">
                <a:latin typeface="標楷體" panose="03000509000000000000" pitchFamily="65" charset="-120"/>
                <a:ea typeface="標楷體" panose="03000509000000000000" pitchFamily="65" charset="-120"/>
              </a:rPr>
              <a:t>腳本在伺服器上執行，並將執行結果發送回客戶端（如瀏覽器）。使用者只會看到最終生成的 </a:t>
            </a:r>
            <a:r>
              <a:rPr lang="en-US" altLang="zh-TW" dirty="0">
                <a:latin typeface="標楷體" panose="03000509000000000000" pitchFamily="65" charset="-120"/>
                <a:ea typeface="標楷體" panose="03000509000000000000" pitchFamily="65" charset="-120"/>
              </a:rPr>
              <a:t>HTML</a:t>
            </a:r>
            <a:r>
              <a:rPr lang="zh-TW" altLang="en-US" dirty="0">
                <a:latin typeface="標楷體" panose="03000509000000000000" pitchFamily="65" charset="-120"/>
                <a:ea typeface="標楷體" panose="03000509000000000000" pitchFamily="65" charset="-120"/>
              </a:rPr>
              <a:t>，無法看到 </a:t>
            </a:r>
            <a:r>
              <a:rPr lang="en-US" altLang="zh-TW" dirty="0">
                <a:latin typeface="標楷體" panose="03000509000000000000" pitchFamily="65" charset="-120"/>
                <a:ea typeface="標楷體" panose="03000509000000000000" pitchFamily="65" charset="-120"/>
              </a:rPr>
              <a:t>PHP </a:t>
            </a:r>
            <a:r>
              <a:rPr lang="zh-TW" altLang="en-US" dirty="0">
                <a:latin typeface="標楷體" panose="03000509000000000000" pitchFamily="65" charset="-120"/>
                <a:ea typeface="標楷體" panose="03000509000000000000" pitchFamily="65" charset="-120"/>
              </a:rPr>
              <a:t>程式碼本身。</a:t>
            </a:r>
          </a:p>
          <a:p>
            <a:pPr lvl="1"/>
            <a:r>
              <a:rPr lang="zh-TW" altLang="en-US" b="1" dirty="0">
                <a:latin typeface="標楷體" panose="03000509000000000000" pitchFamily="65" charset="-120"/>
                <a:ea typeface="標楷體" panose="03000509000000000000" pitchFamily="65" charset="-120"/>
              </a:rPr>
              <a:t>動態內容生成</a:t>
            </a:r>
          </a:p>
          <a:p>
            <a:pPr lvl="1">
              <a:buFont typeface="Arial" panose="020B0604020202020204" pitchFamily="34" charset="0"/>
              <a:buChar char="•"/>
            </a:pPr>
            <a:r>
              <a:rPr lang="en-US" altLang="zh-TW" dirty="0">
                <a:latin typeface="標楷體" panose="03000509000000000000" pitchFamily="65" charset="-120"/>
                <a:ea typeface="標楷體" panose="03000509000000000000" pitchFamily="65" charset="-120"/>
              </a:rPr>
              <a:t>PHP </a:t>
            </a:r>
            <a:r>
              <a:rPr lang="zh-TW" altLang="en-US" dirty="0">
                <a:latin typeface="標楷體" panose="03000509000000000000" pitchFamily="65" charset="-120"/>
                <a:ea typeface="標楷體" panose="03000509000000000000" pitchFamily="65" charset="-120"/>
              </a:rPr>
              <a:t>允許根據使用者的請求或資料庫中的資料動態生成網頁內容。這意味著每次使用者訪問時，</a:t>
            </a:r>
            <a:r>
              <a:rPr lang="en-US" altLang="zh-TW" dirty="0">
                <a:latin typeface="標楷體" panose="03000509000000000000" pitchFamily="65" charset="-120"/>
                <a:ea typeface="標楷體" panose="03000509000000000000" pitchFamily="65" charset="-120"/>
              </a:rPr>
              <a:t>PHP </a:t>
            </a:r>
            <a:r>
              <a:rPr lang="zh-TW" altLang="en-US" dirty="0">
                <a:latin typeface="標楷體" panose="03000509000000000000" pitchFamily="65" charset="-120"/>
                <a:ea typeface="標楷體" panose="03000509000000000000" pitchFamily="65" charset="-120"/>
              </a:rPr>
              <a:t>可以提供不同的內容，而不需要手動更新網頁。</a:t>
            </a:r>
          </a:p>
          <a:p>
            <a:pPr lvl="1"/>
            <a:r>
              <a:rPr lang="zh-TW" altLang="en-US" b="1" dirty="0">
                <a:latin typeface="標楷體" panose="03000509000000000000" pitchFamily="65" charset="-120"/>
                <a:ea typeface="標楷體" panose="03000509000000000000" pitchFamily="65" charset="-120"/>
              </a:rPr>
              <a:t>與資料庫整合</a:t>
            </a:r>
          </a:p>
          <a:p>
            <a:pPr lvl="1">
              <a:buFont typeface="Arial" panose="020B0604020202020204" pitchFamily="34" charset="0"/>
              <a:buChar char="•"/>
            </a:pPr>
            <a:r>
              <a:rPr lang="en-US" altLang="zh-TW" dirty="0">
                <a:latin typeface="標楷體" panose="03000509000000000000" pitchFamily="65" charset="-120"/>
                <a:ea typeface="標楷體" panose="03000509000000000000" pitchFamily="65" charset="-120"/>
              </a:rPr>
              <a:t>PHP </a:t>
            </a:r>
            <a:r>
              <a:rPr lang="zh-TW" altLang="en-US" dirty="0">
                <a:latin typeface="標楷體" panose="03000509000000000000" pitchFamily="65" charset="-120"/>
                <a:ea typeface="標楷體" panose="03000509000000000000" pitchFamily="65" charset="-120"/>
              </a:rPr>
              <a:t>能夠輕鬆連接並操作多種資料庫系統（如 </a:t>
            </a:r>
            <a:r>
              <a:rPr lang="en-US" altLang="zh-TW" dirty="0">
                <a:latin typeface="標楷體" panose="03000509000000000000" pitchFamily="65" charset="-120"/>
                <a:ea typeface="標楷體" panose="03000509000000000000" pitchFamily="65" charset="-120"/>
              </a:rPr>
              <a:t>MySQL</a:t>
            </a:r>
            <a:r>
              <a:rPr lang="zh-TW" altLang="en-US" dirty="0">
                <a:latin typeface="標楷體" panose="03000509000000000000" pitchFamily="65" charset="-120"/>
                <a:ea typeface="標楷體" panose="03000509000000000000" pitchFamily="65" charset="-120"/>
              </a:rPr>
              <a:t>、</a:t>
            </a:r>
            <a:r>
              <a:rPr lang="en-US" altLang="zh-TW" dirty="0">
                <a:latin typeface="標楷體" panose="03000509000000000000" pitchFamily="65" charset="-120"/>
                <a:ea typeface="標楷體" panose="03000509000000000000" pitchFamily="65" charset="-120"/>
              </a:rPr>
              <a:t>PostgreSQL</a:t>
            </a:r>
            <a:r>
              <a:rPr lang="zh-TW" altLang="en-US" dirty="0">
                <a:latin typeface="標楷體" panose="03000509000000000000" pitchFamily="65" charset="-120"/>
                <a:ea typeface="標楷體" panose="03000509000000000000" pitchFamily="65" charset="-120"/>
              </a:rPr>
              <a:t>），這使它非常適合用於建立數據驅動的網站，例如部落格、電子商務網站等。</a:t>
            </a:r>
          </a:p>
          <a:p>
            <a:endParaRPr lang="zh-TW" altLang="en-US"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0131599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CE9C3C-0364-59AB-832E-18520469BF72}"/>
              </a:ext>
            </a:extLst>
          </p:cNvPr>
          <p:cNvSpPr>
            <a:spLocks noGrp="1"/>
          </p:cNvSpPr>
          <p:nvPr>
            <p:ph type="title"/>
          </p:nvPr>
        </p:nvSpPr>
        <p:spPr/>
        <p:txBody>
          <a:bodyPr/>
          <a:lstStyle/>
          <a:p>
            <a:r>
              <a:rPr lang="zh-TW" altLang="en-US" dirty="0"/>
              <a:t>客戶端與伺服器端</a:t>
            </a:r>
          </a:p>
        </p:txBody>
      </p:sp>
      <p:pic>
        <p:nvPicPr>
          <p:cNvPr id="11" name="內容版面配置區 10">
            <a:extLst>
              <a:ext uri="{FF2B5EF4-FFF2-40B4-BE49-F238E27FC236}">
                <a16:creationId xmlns:a16="http://schemas.microsoft.com/office/drawing/2014/main" id="{1854F055-3FD2-C607-D374-F5354873EB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60690" y="2662612"/>
            <a:ext cx="6469061" cy="3881437"/>
          </a:xfrm>
        </p:spPr>
      </p:pic>
      <p:sp>
        <p:nvSpPr>
          <p:cNvPr id="13" name="內容版面配置區 2">
            <a:extLst>
              <a:ext uri="{FF2B5EF4-FFF2-40B4-BE49-F238E27FC236}">
                <a16:creationId xmlns:a16="http://schemas.microsoft.com/office/drawing/2014/main" id="{5CDED69A-0620-EBE4-0093-F3734FE5F40F}"/>
              </a:ext>
            </a:extLst>
          </p:cNvPr>
          <p:cNvSpPr txBox="1">
            <a:spLocks/>
          </p:cNvSpPr>
          <p:nvPr/>
        </p:nvSpPr>
        <p:spPr>
          <a:xfrm>
            <a:off x="542863" y="1488613"/>
            <a:ext cx="859666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285750" indent="-285750">
              <a:buFont typeface="Wingdings" panose="05000000000000000000" pitchFamily="2" charset="2"/>
              <a:buChar char="Ø"/>
            </a:pPr>
            <a:r>
              <a:rPr lang="en-US" altLang="zh-TW" dirty="0">
                <a:latin typeface="標楷體" panose="03000509000000000000" pitchFamily="65" charset="-120"/>
                <a:ea typeface="標楷體" panose="03000509000000000000" pitchFamily="65" charset="-120"/>
              </a:rPr>
              <a:t>PHP</a:t>
            </a:r>
            <a:r>
              <a:rPr lang="zh-TW" altLang="en-US" dirty="0">
                <a:latin typeface="標楷體" panose="03000509000000000000" pitchFamily="65" charset="-120"/>
                <a:ea typeface="標楷體" panose="03000509000000000000" pitchFamily="65" charset="-120"/>
              </a:rPr>
              <a:t>為一個典型伺服器端執行的語言，使用者在客戶端</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瀏覽</a:t>
            </a:r>
            <a:r>
              <a:rPr lang="en-US" altLang="zh-TW" dirty="0">
                <a:latin typeface="標楷體" panose="03000509000000000000" pitchFamily="65" charset="-120"/>
                <a:ea typeface="標楷體" panose="03000509000000000000" pitchFamily="65" charset="-120"/>
              </a:rPr>
              <a:t>	</a:t>
            </a:r>
            <a:r>
              <a:rPr lang="zh-TW" altLang="en-US" dirty="0">
                <a:latin typeface="標楷體" panose="03000509000000000000" pitchFamily="65" charset="-120"/>
                <a:ea typeface="標楷體" panose="03000509000000000000" pitchFamily="65" charset="-120"/>
              </a:rPr>
              <a:t>器</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將資訊請求到伺服器端，伺服器端進行邏輯處理後將結果回傳到客戶端</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瀏覽器</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a:t>
            </a:r>
            <a:endParaRPr lang="en-US" altLang="zh-TW" dirty="0">
              <a:latin typeface="標楷體" panose="03000509000000000000" pitchFamily="65" charset="-120"/>
              <a:ea typeface="標楷體" panose="03000509000000000000" pitchFamily="65" charset="-120"/>
            </a:endParaRPr>
          </a:p>
          <a:p>
            <a:pPr marL="285750" indent="-285750">
              <a:buFont typeface="Wingdings" panose="05000000000000000000" pitchFamily="2" charset="2"/>
              <a:buChar char="Ø"/>
            </a:pPr>
            <a:r>
              <a:rPr lang="en-US" altLang="zh-TW" dirty="0">
                <a:latin typeface="標楷體" panose="03000509000000000000" pitchFamily="65" charset="-120"/>
                <a:ea typeface="標楷體" panose="03000509000000000000" pitchFamily="65" charset="-120"/>
              </a:rPr>
              <a:t>HTML</a:t>
            </a:r>
            <a:r>
              <a:rPr lang="zh-TW" altLang="en-US" dirty="0">
                <a:latin typeface="標楷體" panose="03000509000000000000" pitchFamily="65" charset="-120"/>
                <a:ea typeface="標楷體" panose="03000509000000000000" pitchFamily="65" charset="-120"/>
              </a:rPr>
              <a:t>、</a:t>
            </a:r>
            <a:r>
              <a:rPr lang="en-US" altLang="zh-TW" dirty="0">
                <a:latin typeface="標楷體" panose="03000509000000000000" pitchFamily="65" charset="-120"/>
                <a:ea typeface="標楷體" panose="03000509000000000000" pitchFamily="65" charset="-120"/>
              </a:rPr>
              <a:t>CSS</a:t>
            </a:r>
            <a:r>
              <a:rPr lang="zh-TW" altLang="en-US" dirty="0">
                <a:latin typeface="標楷體" panose="03000509000000000000" pitchFamily="65" charset="-120"/>
                <a:ea typeface="標楷體" panose="03000509000000000000" pitchFamily="65" charset="-120"/>
              </a:rPr>
              <a:t>、</a:t>
            </a:r>
            <a:r>
              <a:rPr lang="en-US" altLang="zh-TW" dirty="0">
                <a:latin typeface="標楷體" panose="03000509000000000000" pitchFamily="65" charset="-120"/>
                <a:ea typeface="標楷體" panose="03000509000000000000" pitchFamily="65" charset="-120"/>
              </a:rPr>
              <a:t>JavaScript</a:t>
            </a:r>
            <a:r>
              <a:rPr lang="zh-TW" altLang="en-US" dirty="0">
                <a:latin typeface="標楷體" panose="03000509000000000000" pitchFamily="65" charset="-120"/>
                <a:ea typeface="標楷體" panose="03000509000000000000" pitchFamily="65" charset="-120"/>
              </a:rPr>
              <a:t>則為客戶端語言。</a:t>
            </a:r>
          </a:p>
          <a:p>
            <a:endParaRPr lang="zh-TW" altLang="en-US"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4330555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CE9C3C-0364-59AB-832E-18520469BF72}"/>
              </a:ext>
            </a:extLst>
          </p:cNvPr>
          <p:cNvSpPr>
            <a:spLocks noGrp="1"/>
          </p:cNvSpPr>
          <p:nvPr>
            <p:ph type="title"/>
          </p:nvPr>
        </p:nvSpPr>
        <p:spPr/>
        <p:txBody>
          <a:bodyPr/>
          <a:lstStyle/>
          <a:p>
            <a:r>
              <a:rPr lang="zh-TW" altLang="en-US" dirty="0"/>
              <a:t>選擇</a:t>
            </a:r>
            <a:r>
              <a:rPr lang="en-US" altLang="zh-TW" dirty="0"/>
              <a:t>PHP</a:t>
            </a:r>
            <a:r>
              <a:rPr lang="zh-TW" altLang="en-US" dirty="0"/>
              <a:t>的理由</a:t>
            </a:r>
          </a:p>
        </p:txBody>
      </p:sp>
      <p:pic>
        <p:nvPicPr>
          <p:cNvPr id="6" name="內容版面配置區 5">
            <a:extLst>
              <a:ext uri="{FF2B5EF4-FFF2-40B4-BE49-F238E27FC236}">
                <a16:creationId xmlns:a16="http://schemas.microsoft.com/office/drawing/2014/main" id="{F84D8C2D-4235-27DC-6A15-4DB9E7103012}"/>
              </a:ext>
            </a:extLst>
          </p:cNvPr>
          <p:cNvPicPr>
            <a:picLocks noGrp="1" noChangeAspect="1"/>
          </p:cNvPicPr>
          <p:nvPr>
            <p:ph idx="1"/>
          </p:nvPr>
        </p:nvPicPr>
        <p:blipFill>
          <a:blip r:embed="rId2"/>
          <a:stretch>
            <a:fillRect/>
          </a:stretch>
        </p:blipFill>
        <p:spPr>
          <a:xfrm>
            <a:off x="677333" y="1930400"/>
            <a:ext cx="6133333" cy="1095238"/>
          </a:xfrm>
        </p:spPr>
      </p:pic>
      <p:sp>
        <p:nvSpPr>
          <p:cNvPr id="7" name="文字方塊 6">
            <a:extLst>
              <a:ext uri="{FF2B5EF4-FFF2-40B4-BE49-F238E27FC236}">
                <a16:creationId xmlns:a16="http://schemas.microsoft.com/office/drawing/2014/main" id="{ECC1B59F-2DDE-E443-62C6-EDD923B29841}"/>
              </a:ext>
            </a:extLst>
          </p:cNvPr>
          <p:cNvSpPr txBox="1"/>
          <p:nvPr/>
        </p:nvSpPr>
        <p:spPr>
          <a:xfrm>
            <a:off x="677334" y="1461247"/>
            <a:ext cx="5378395" cy="369332"/>
          </a:xfrm>
          <a:prstGeom prst="rect">
            <a:avLst/>
          </a:prstGeom>
          <a:noFill/>
        </p:spPr>
        <p:txBody>
          <a:bodyPr wrap="none" rtlCol="0">
            <a:spAutoFit/>
          </a:bodyPr>
          <a:lstStyle/>
          <a:p>
            <a:r>
              <a:rPr lang="en-US" altLang="zh-TW" b="1" dirty="0">
                <a:latin typeface="標楷體" panose="03000509000000000000" pitchFamily="65" charset="-120"/>
                <a:ea typeface="標楷體" panose="03000509000000000000" pitchFamily="65" charset="-120"/>
              </a:rPr>
              <a:t>1.</a:t>
            </a:r>
            <a:r>
              <a:rPr lang="zh-TW" altLang="en-US" b="1" dirty="0">
                <a:latin typeface="標楷體" panose="03000509000000000000" pitchFamily="65" charset="-120"/>
                <a:ea typeface="標楷體" panose="03000509000000000000" pitchFamily="65" charset="-120"/>
              </a:rPr>
              <a:t>簡單易學</a:t>
            </a:r>
            <a:r>
              <a:rPr lang="en-US" altLang="zh-TW" b="1" dirty="0">
                <a:latin typeface="標楷體" panose="03000509000000000000" pitchFamily="65" charset="-120"/>
                <a:ea typeface="標楷體" panose="03000509000000000000" pitchFamily="65" charset="-120"/>
              </a:rPr>
              <a:t>(</a:t>
            </a:r>
            <a:r>
              <a:rPr lang="zh-TW" altLang="en-US" b="1" dirty="0">
                <a:latin typeface="標楷體" panose="03000509000000000000" pitchFamily="65" charset="-120"/>
                <a:ea typeface="標楷體" panose="03000509000000000000" pitchFamily="65" charset="-120"/>
              </a:rPr>
              <a:t>資料來源</a:t>
            </a:r>
            <a:r>
              <a:rPr lang="en-US" altLang="zh-TW" b="1" dirty="0">
                <a:latin typeface="標楷體" panose="03000509000000000000" pitchFamily="65" charset="-120"/>
                <a:ea typeface="標楷體" panose="03000509000000000000" pitchFamily="65" charset="-120"/>
              </a:rPr>
              <a:t>:</a:t>
            </a:r>
            <a:r>
              <a:rPr lang="zh-TW" altLang="en-US" b="1" dirty="0">
                <a:latin typeface="標楷體" panose="03000509000000000000" pitchFamily="65" charset="-120"/>
                <a:ea typeface="標楷體" panose="03000509000000000000" pitchFamily="65" charset="-120"/>
              </a:rPr>
              <a:t>維基百科</a:t>
            </a:r>
            <a:r>
              <a:rPr lang="en-US" altLang="zh-TW" b="1" dirty="0">
                <a:latin typeface="標楷體" panose="03000509000000000000" pitchFamily="65" charset="-120"/>
                <a:ea typeface="標楷體" panose="03000509000000000000" pitchFamily="65" charset="-120"/>
              </a:rPr>
              <a:t>)</a:t>
            </a:r>
            <a:r>
              <a:rPr lang="zh-TW" altLang="en-US" b="1" dirty="0">
                <a:latin typeface="標楷體" panose="03000509000000000000" pitchFamily="65" charset="-120"/>
                <a:ea typeface="標楷體" panose="03000509000000000000" pitchFamily="65" charset="-120"/>
              </a:rPr>
              <a:t>，且學習資源很多</a:t>
            </a:r>
          </a:p>
        </p:txBody>
      </p:sp>
      <p:pic>
        <p:nvPicPr>
          <p:cNvPr id="9" name="圖片 8">
            <a:extLst>
              <a:ext uri="{FF2B5EF4-FFF2-40B4-BE49-F238E27FC236}">
                <a16:creationId xmlns:a16="http://schemas.microsoft.com/office/drawing/2014/main" id="{F58144C6-0309-84B5-1296-AF857A709D3C}"/>
              </a:ext>
            </a:extLst>
          </p:cNvPr>
          <p:cNvPicPr>
            <a:picLocks noChangeAspect="1"/>
          </p:cNvPicPr>
          <p:nvPr/>
        </p:nvPicPr>
        <p:blipFill>
          <a:blip r:embed="rId3"/>
          <a:stretch>
            <a:fillRect/>
          </a:stretch>
        </p:blipFill>
        <p:spPr>
          <a:xfrm>
            <a:off x="677333" y="3760645"/>
            <a:ext cx="6133333" cy="1923810"/>
          </a:xfrm>
          <a:prstGeom prst="rect">
            <a:avLst/>
          </a:prstGeom>
        </p:spPr>
      </p:pic>
      <p:sp>
        <p:nvSpPr>
          <p:cNvPr id="10" name="文字方塊 9">
            <a:extLst>
              <a:ext uri="{FF2B5EF4-FFF2-40B4-BE49-F238E27FC236}">
                <a16:creationId xmlns:a16="http://schemas.microsoft.com/office/drawing/2014/main" id="{6D1F7A22-7725-8B3C-6635-44BD2B53AE56}"/>
              </a:ext>
            </a:extLst>
          </p:cNvPr>
          <p:cNvSpPr txBox="1"/>
          <p:nvPr/>
        </p:nvSpPr>
        <p:spPr>
          <a:xfrm>
            <a:off x="677333" y="3240691"/>
            <a:ext cx="7340471" cy="369332"/>
          </a:xfrm>
          <a:prstGeom prst="rect">
            <a:avLst/>
          </a:prstGeom>
          <a:noFill/>
        </p:spPr>
        <p:txBody>
          <a:bodyPr wrap="none" rtlCol="0">
            <a:spAutoFit/>
          </a:bodyPr>
          <a:lstStyle/>
          <a:p>
            <a:r>
              <a:rPr lang="en-US" altLang="zh-TW" b="1" dirty="0">
                <a:latin typeface="標楷體" panose="03000509000000000000" pitchFamily="65" charset="-120"/>
                <a:ea typeface="標楷體" panose="03000509000000000000" pitchFamily="65" charset="-120"/>
              </a:rPr>
              <a:t>2.</a:t>
            </a:r>
            <a:r>
              <a:rPr lang="zh-TW" altLang="en-US" b="1" dirty="0">
                <a:latin typeface="標楷體" panose="03000509000000000000" pitchFamily="65" charset="-120"/>
                <a:ea typeface="標楷體" panose="03000509000000000000" pitchFamily="65" charset="-120"/>
              </a:rPr>
              <a:t>適合網頁開發且為受歡迎的網站都有支援</a:t>
            </a:r>
            <a:r>
              <a:rPr lang="en-US" altLang="zh-TW" b="1" dirty="0">
                <a:latin typeface="標楷體" panose="03000509000000000000" pitchFamily="65" charset="-120"/>
                <a:ea typeface="標楷體" panose="03000509000000000000" pitchFamily="65" charset="-120"/>
              </a:rPr>
              <a:t>(</a:t>
            </a:r>
            <a:r>
              <a:rPr lang="zh-TW" altLang="en-US" b="1" dirty="0">
                <a:latin typeface="標楷體" panose="03000509000000000000" pitchFamily="65" charset="-120"/>
                <a:ea typeface="標楷體" panose="03000509000000000000" pitchFamily="65" charset="-120"/>
              </a:rPr>
              <a:t>資料來源</a:t>
            </a:r>
            <a:r>
              <a:rPr lang="en-US" altLang="zh-TW" b="1" dirty="0">
                <a:latin typeface="標楷體" panose="03000509000000000000" pitchFamily="65" charset="-120"/>
                <a:ea typeface="標楷體" panose="03000509000000000000" pitchFamily="65" charset="-120"/>
              </a:rPr>
              <a:t>:PHP</a:t>
            </a:r>
            <a:r>
              <a:rPr lang="zh-TW" altLang="en-US" b="1" dirty="0">
                <a:latin typeface="標楷體" panose="03000509000000000000" pitchFamily="65" charset="-120"/>
                <a:ea typeface="標楷體" panose="03000509000000000000" pitchFamily="65" charset="-120"/>
              </a:rPr>
              <a:t>官方網站</a:t>
            </a:r>
            <a:r>
              <a:rPr lang="en-US" altLang="zh-TW" b="1" dirty="0">
                <a:latin typeface="標楷體" panose="03000509000000000000" pitchFamily="65" charset="-120"/>
                <a:ea typeface="標楷體" panose="03000509000000000000" pitchFamily="65" charset="-120"/>
              </a:rPr>
              <a:t>)</a:t>
            </a:r>
            <a:endParaRPr lang="zh-TW" altLang="en-US" b="1"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9300863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CE9C3C-0364-59AB-832E-18520469BF72}"/>
              </a:ext>
            </a:extLst>
          </p:cNvPr>
          <p:cNvSpPr>
            <a:spLocks noGrp="1"/>
          </p:cNvSpPr>
          <p:nvPr>
            <p:ph type="title"/>
          </p:nvPr>
        </p:nvSpPr>
        <p:spPr/>
        <p:txBody>
          <a:bodyPr/>
          <a:lstStyle/>
          <a:p>
            <a:r>
              <a:rPr lang="zh-TW" altLang="en-US" dirty="0"/>
              <a:t>選擇</a:t>
            </a:r>
            <a:r>
              <a:rPr lang="en-US" altLang="zh-TW" dirty="0"/>
              <a:t>PHP</a:t>
            </a:r>
            <a:r>
              <a:rPr lang="zh-TW" altLang="en-US" dirty="0"/>
              <a:t>的理由</a:t>
            </a:r>
          </a:p>
        </p:txBody>
      </p:sp>
      <p:sp>
        <p:nvSpPr>
          <p:cNvPr id="4" name="內容版面配置區 3">
            <a:extLst>
              <a:ext uri="{FF2B5EF4-FFF2-40B4-BE49-F238E27FC236}">
                <a16:creationId xmlns:a16="http://schemas.microsoft.com/office/drawing/2014/main" id="{B6447F94-E639-D50A-90AB-7F955D371A49}"/>
              </a:ext>
            </a:extLst>
          </p:cNvPr>
          <p:cNvSpPr>
            <a:spLocks noGrp="1"/>
          </p:cNvSpPr>
          <p:nvPr>
            <p:ph idx="1"/>
          </p:nvPr>
        </p:nvSpPr>
        <p:spPr>
          <a:xfrm>
            <a:off x="677334" y="2160589"/>
            <a:ext cx="8596668" cy="1389435"/>
          </a:xfrm>
        </p:spPr>
        <p:txBody>
          <a:bodyPr>
            <a:normAutofit/>
          </a:bodyPr>
          <a:lstStyle/>
          <a:p>
            <a:r>
              <a:rPr lang="en-US" altLang="zh-TW" b="1" dirty="0">
                <a:latin typeface="標楷體" panose="03000509000000000000" pitchFamily="65" charset="-120"/>
                <a:ea typeface="標楷體" panose="03000509000000000000" pitchFamily="65" charset="-120"/>
              </a:rPr>
              <a:t>3.</a:t>
            </a:r>
            <a:r>
              <a:rPr lang="zh-TW" altLang="en-US" b="1" dirty="0">
                <a:latin typeface="標楷體" panose="03000509000000000000" pitchFamily="65" charset="-120"/>
                <a:ea typeface="標楷體" panose="03000509000000000000" pitchFamily="65" charset="-120"/>
              </a:rPr>
              <a:t>免錢</a:t>
            </a:r>
            <a:endParaRPr lang="en-US" altLang="zh-TW" b="1" dirty="0">
              <a:latin typeface="標楷體" panose="03000509000000000000" pitchFamily="65" charset="-120"/>
              <a:ea typeface="標楷體" panose="03000509000000000000" pitchFamily="65" charset="-120"/>
            </a:endParaRPr>
          </a:p>
          <a:p>
            <a:r>
              <a:rPr lang="en-US" altLang="zh-TW" b="1" dirty="0">
                <a:latin typeface="標楷體" panose="03000509000000000000" pitchFamily="65" charset="-120"/>
                <a:ea typeface="標楷體" panose="03000509000000000000" pitchFamily="65" charset="-120"/>
              </a:rPr>
              <a:t>4.</a:t>
            </a:r>
            <a:r>
              <a:rPr lang="zh-TW" altLang="en-US" b="1" dirty="0">
                <a:latin typeface="標楷體" panose="03000509000000000000" pitchFamily="65" charset="-120"/>
                <a:ea typeface="標楷體" panose="03000509000000000000" pitchFamily="65" charset="-120"/>
              </a:rPr>
              <a:t>架設簡單，搞定環境不用</a:t>
            </a:r>
            <a:r>
              <a:rPr lang="en-US" altLang="zh-TW" b="1" dirty="0">
                <a:latin typeface="標楷體" panose="03000509000000000000" pitchFamily="65" charset="-120"/>
                <a:ea typeface="標楷體" panose="03000509000000000000" pitchFamily="65" charset="-120"/>
              </a:rPr>
              <a:t>5</a:t>
            </a:r>
            <a:r>
              <a:rPr lang="zh-TW" altLang="en-US" b="1" dirty="0">
                <a:latin typeface="標楷體" panose="03000509000000000000" pitchFamily="65" charset="-120"/>
                <a:ea typeface="標楷體" panose="03000509000000000000" pitchFamily="65" charset="-120"/>
              </a:rPr>
              <a:t>分鐘</a:t>
            </a:r>
            <a:endParaRPr lang="en-US" altLang="zh-TW" b="1" dirty="0">
              <a:latin typeface="標楷體" panose="03000509000000000000" pitchFamily="65" charset="-120"/>
              <a:ea typeface="標楷體" panose="03000509000000000000" pitchFamily="65" charset="-120"/>
            </a:endParaRPr>
          </a:p>
          <a:p>
            <a:r>
              <a:rPr lang="en-US" altLang="zh-TW" b="1" dirty="0">
                <a:latin typeface="標楷體" panose="03000509000000000000" pitchFamily="65" charset="-120"/>
                <a:ea typeface="標楷體" panose="03000509000000000000" pitchFamily="65" charset="-120"/>
              </a:rPr>
              <a:t>5.</a:t>
            </a:r>
            <a:r>
              <a:rPr lang="zh-TW" altLang="en-US" b="1" dirty="0">
                <a:latin typeface="標楷體" panose="03000509000000000000" pitchFamily="65" charset="-120"/>
                <a:ea typeface="標楷體" panose="03000509000000000000" pitchFamily="65" charset="-120"/>
              </a:rPr>
              <a:t>工作機會多</a:t>
            </a:r>
            <a:endParaRPr lang="zh-TW" altLang="en-US"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6645358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CE9C3C-0364-59AB-832E-18520469BF72}"/>
              </a:ext>
            </a:extLst>
          </p:cNvPr>
          <p:cNvSpPr>
            <a:spLocks noGrp="1"/>
          </p:cNvSpPr>
          <p:nvPr>
            <p:ph type="title"/>
          </p:nvPr>
        </p:nvSpPr>
        <p:spPr/>
        <p:txBody>
          <a:bodyPr/>
          <a:lstStyle/>
          <a:p>
            <a:r>
              <a:rPr lang="zh-TW" altLang="en-US" dirty="0"/>
              <a:t>選擇</a:t>
            </a:r>
            <a:r>
              <a:rPr lang="en-US" altLang="zh-TW" dirty="0"/>
              <a:t>PHP</a:t>
            </a:r>
            <a:r>
              <a:rPr lang="zh-TW" altLang="en-US" dirty="0"/>
              <a:t>的理由</a:t>
            </a:r>
          </a:p>
        </p:txBody>
      </p:sp>
      <p:pic>
        <p:nvPicPr>
          <p:cNvPr id="11" name="圖片 10">
            <a:extLst>
              <a:ext uri="{FF2B5EF4-FFF2-40B4-BE49-F238E27FC236}">
                <a16:creationId xmlns:a16="http://schemas.microsoft.com/office/drawing/2014/main" id="{979F9533-A425-48BC-B4D9-03AD0779E099}"/>
              </a:ext>
            </a:extLst>
          </p:cNvPr>
          <p:cNvPicPr>
            <a:picLocks noChangeAspect="1"/>
          </p:cNvPicPr>
          <p:nvPr/>
        </p:nvPicPr>
        <p:blipFill>
          <a:blip r:embed="rId2"/>
          <a:stretch>
            <a:fillRect/>
          </a:stretch>
        </p:blipFill>
        <p:spPr>
          <a:xfrm>
            <a:off x="560793" y="1386682"/>
            <a:ext cx="4801545" cy="2675009"/>
          </a:xfrm>
          <a:prstGeom prst="rect">
            <a:avLst/>
          </a:prstGeom>
        </p:spPr>
      </p:pic>
      <p:pic>
        <p:nvPicPr>
          <p:cNvPr id="13" name="圖片 12">
            <a:extLst>
              <a:ext uri="{FF2B5EF4-FFF2-40B4-BE49-F238E27FC236}">
                <a16:creationId xmlns:a16="http://schemas.microsoft.com/office/drawing/2014/main" id="{85D9E63E-9996-404F-CF4E-6D7BD5277640}"/>
              </a:ext>
            </a:extLst>
          </p:cNvPr>
          <p:cNvPicPr>
            <a:picLocks noChangeAspect="1"/>
          </p:cNvPicPr>
          <p:nvPr/>
        </p:nvPicPr>
        <p:blipFill>
          <a:blip r:embed="rId3"/>
          <a:stretch>
            <a:fillRect/>
          </a:stretch>
        </p:blipFill>
        <p:spPr>
          <a:xfrm>
            <a:off x="812874" y="4357734"/>
            <a:ext cx="3535010" cy="2114898"/>
          </a:xfrm>
          <a:prstGeom prst="rect">
            <a:avLst/>
          </a:prstGeom>
        </p:spPr>
      </p:pic>
      <p:pic>
        <p:nvPicPr>
          <p:cNvPr id="15" name="圖片 14">
            <a:extLst>
              <a:ext uri="{FF2B5EF4-FFF2-40B4-BE49-F238E27FC236}">
                <a16:creationId xmlns:a16="http://schemas.microsoft.com/office/drawing/2014/main" id="{411190FB-78FF-779E-8620-004CE0B08ED6}"/>
              </a:ext>
            </a:extLst>
          </p:cNvPr>
          <p:cNvPicPr>
            <a:picLocks noChangeAspect="1"/>
          </p:cNvPicPr>
          <p:nvPr/>
        </p:nvPicPr>
        <p:blipFill>
          <a:blip r:embed="rId4"/>
          <a:stretch>
            <a:fillRect/>
          </a:stretch>
        </p:blipFill>
        <p:spPr>
          <a:xfrm>
            <a:off x="8976813" y="3535193"/>
            <a:ext cx="2861182" cy="2094550"/>
          </a:xfrm>
          <a:prstGeom prst="rect">
            <a:avLst/>
          </a:prstGeom>
        </p:spPr>
      </p:pic>
      <p:pic>
        <p:nvPicPr>
          <p:cNvPr id="17" name="圖片 16">
            <a:extLst>
              <a:ext uri="{FF2B5EF4-FFF2-40B4-BE49-F238E27FC236}">
                <a16:creationId xmlns:a16="http://schemas.microsoft.com/office/drawing/2014/main" id="{06EA0949-1242-A8DA-1B41-69B0CD719763}"/>
              </a:ext>
            </a:extLst>
          </p:cNvPr>
          <p:cNvPicPr>
            <a:picLocks noChangeAspect="1"/>
          </p:cNvPicPr>
          <p:nvPr/>
        </p:nvPicPr>
        <p:blipFill>
          <a:blip r:embed="rId5"/>
          <a:stretch>
            <a:fillRect/>
          </a:stretch>
        </p:blipFill>
        <p:spPr>
          <a:xfrm>
            <a:off x="4962834" y="4253051"/>
            <a:ext cx="3399029" cy="1890667"/>
          </a:xfrm>
          <a:prstGeom prst="rect">
            <a:avLst/>
          </a:prstGeom>
        </p:spPr>
      </p:pic>
      <p:pic>
        <p:nvPicPr>
          <p:cNvPr id="19" name="圖片 18">
            <a:extLst>
              <a:ext uri="{FF2B5EF4-FFF2-40B4-BE49-F238E27FC236}">
                <a16:creationId xmlns:a16="http://schemas.microsoft.com/office/drawing/2014/main" id="{15B65E01-C1DC-144C-2F19-34AE4468B7D8}"/>
              </a:ext>
            </a:extLst>
          </p:cNvPr>
          <p:cNvPicPr>
            <a:picLocks noChangeAspect="1"/>
          </p:cNvPicPr>
          <p:nvPr/>
        </p:nvPicPr>
        <p:blipFill>
          <a:blip r:embed="rId6"/>
          <a:stretch>
            <a:fillRect/>
          </a:stretch>
        </p:blipFill>
        <p:spPr>
          <a:xfrm>
            <a:off x="6096000" y="1001790"/>
            <a:ext cx="3178002" cy="1785985"/>
          </a:xfrm>
          <a:prstGeom prst="rect">
            <a:avLst/>
          </a:prstGeom>
        </p:spPr>
      </p:pic>
      <p:sp>
        <p:nvSpPr>
          <p:cNvPr id="6" name="文字方塊 5">
            <a:extLst>
              <a:ext uri="{FF2B5EF4-FFF2-40B4-BE49-F238E27FC236}">
                <a16:creationId xmlns:a16="http://schemas.microsoft.com/office/drawing/2014/main" id="{03774C80-2E8E-E2EC-B2D1-59C63B210E3B}"/>
              </a:ext>
            </a:extLst>
          </p:cNvPr>
          <p:cNvSpPr txBox="1"/>
          <p:nvPr/>
        </p:nvSpPr>
        <p:spPr>
          <a:xfrm>
            <a:off x="6096000" y="6335078"/>
            <a:ext cx="2481770" cy="369332"/>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資料來源</a:t>
            </a:r>
            <a:r>
              <a:rPr lang="en-US" altLang="zh-TW" dirty="0">
                <a:latin typeface="標楷體" panose="03000509000000000000" pitchFamily="65" charset="-120"/>
                <a:ea typeface="標楷體" panose="03000509000000000000" pitchFamily="65" charset="-120"/>
              </a:rPr>
              <a:t>:104</a:t>
            </a:r>
            <a:r>
              <a:rPr lang="zh-TW" altLang="en-US" dirty="0">
                <a:latin typeface="標楷體" panose="03000509000000000000" pitchFamily="65" charset="-120"/>
                <a:ea typeface="標楷體" panose="03000509000000000000" pitchFamily="65" charset="-120"/>
              </a:rPr>
              <a:t>人力銀行</a:t>
            </a:r>
          </a:p>
        </p:txBody>
      </p:sp>
    </p:spTree>
    <p:extLst>
      <p:ext uri="{BB962C8B-B14F-4D97-AF65-F5344CB8AC3E}">
        <p14:creationId xmlns:p14="http://schemas.microsoft.com/office/powerpoint/2010/main" val="7525044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CE9C3C-0364-59AB-832E-18520469BF72}"/>
              </a:ext>
            </a:extLst>
          </p:cNvPr>
          <p:cNvSpPr>
            <a:spLocks noGrp="1"/>
          </p:cNvSpPr>
          <p:nvPr>
            <p:ph type="title"/>
          </p:nvPr>
        </p:nvSpPr>
        <p:spPr/>
        <p:txBody>
          <a:bodyPr/>
          <a:lstStyle/>
          <a:p>
            <a:r>
              <a:rPr lang="zh-TW" altLang="en-US" dirty="0"/>
              <a:t>資料庫是啥</a:t>
            </a:r>
            <a:r>
              <a:rPr lang="en-US" altLang="zh-TW" dirty="0"/>
              <a:t>?</a:t>
            </a:r>
            <a:endParaRPr lang="zh-TW" altLang="en-US" dirty="0"/>
          </a:p>
        </p:txBody>
      </p:sp>
      <p:sp>
        <p:nvSpPr>
          <p:cNvPr id="5" name="文字方塊 4">
            <a:extLst>
              <a:ext uri="{FF2B5EF4-FFF2-40B4-BE49-F238E27FC236}">
                <a16:creationId xmlns:a16="http://schemas.microsoft.com/office/drawing/2014/main" id="{4E43E94A-F9F9-D69C-5C8E-6B3454D72EF1}"/>
              </a:ext>
            </a:extLst>
          </p:cNvPr>
          <p:cNvSpPr txBox="1"/>
          <p:nvPr/>
        </p:nvSpPr>
        <p:spPr>
          <a:xfrm>
            <a:off x="677334" y="1614120"/>
            <a:ext cx="6186309" cy="646331"/>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資料庫就是儲存資料的地方，許多東西都可以當成資料庫。</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例如</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腦袋、一張紙、</a:t>
            </a:r>
            <a:r>
              <a:rPr lang="en-US" altLang="zh-TW" dirty="0">
                <a:latin typeface="標楷體" panose="03000509000000000000" pitchFamily="65" charset="-120"/>
                <a:ea typeface="標楷體" panose="03000509000000000000" pitchFamily="65" charset="-120"/>
              </a:rPr>
              <a:t>Excel</a:t>
            </a:r>
            <a:r>
              <a:rPr lang="zh-TW" altLang="en-US" dirty="0">
                <a:latin typeface="標楷體" panose="03000509000000000000" pitchFamily="65" charset="-120"/>
                <a:ea typeface="標楷體" panose="03000509000000000000" pitchFamily="65" charset="-120"/>
              </a:rPr>
              <a:t>、</a:t>
            </a:r>
            <a:r>
              <a:rPr lang="en-US" altLang="zh-TW" dirty="0">
                <a:latin typeface="標楷體" panose="03000509000000000000" pitchFamily="65" charset="-120"/>
                <a:ea typeface="標楷體" panose="03000509000000000000" pitchFamily="65" charset="-120"/>
              </a:rPr>
              <a:t>MySQL!!</a:t>
            </a:r>
            <a:endParaRPr lang="zh-TW" altLang="en-US" dirty="0">
              <a:latin typeface="標楷體" panose="03000509000000000000" pitchFamily="65" charset="-120"/>
              <a:ea typeface="標楷體" panose="03000509000000000000" pitchFamily="65" charset="-120"/>
            </a:endParaRPr>
          </a:p>
        </p:txBody>
      </p:sp>
      <p:pic>
        <p:nvPicPr>
          <p:cNvPr id="15" name="圖片 14">
            <a:extLst>
              <a:ext uri="{FF2B5EF4-FFF2-40B4-BE49-F238E27FC236}">
                <a16:creationId xmlns:a16="http://schemas.microsoft.com/office/drawing/2014/main" id="{DDA24775-97C2-2BB0-9357-29FA7F6202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0627" y="3039607"/>
            <a:ext cx="2303929" cy="2175293"/>
          </a:xfrm>
          <a:prstGeom prst="rect">
            <a:avLst/>
          </a:prstGeom>
        </p:spPr>
      </p:pic>
      <p:pic>
        <p:nvPicPr>
          <p:cNvPr id="17" name="圖片 16">
            <a:extLst>
              <a:ext uri="{FF2B5EF4-FFF2-40B4-BE49-F238E27FC236}">
                <a16:creationId xmlns:a16="http://schemas.microsoft.com/office/drawing/2014/main" id="{6395CFAE-C82F-BC36-FC33-2E5CF0DDD6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482" y="3169857"/>
            <a:ext cx="2232212" cy="1977103"/>
          </a:xfrm>
          <a:prstGeom prst="rect">
            <a:avLst/>
          </a:prstGeom>
        </p:spPr>
      </p:pic>
      <p:pic>
        <p:nvPicPr>
          <p:cNvPr id="21" name="圖片 20">
            <a:extLst>
              <a:ext uri="{FF2B5EF4-FFF2-40B4-BE49-F238E27FC236}">
                <a16:creationId xmlns:a16="http://schemas.microsoft.com/office/drawing/2014/main" id="{F333AD29-1C46-07D7-BD40-7597A07BF5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69455" y="3183110"/>
            <a:ext cx="2039411" cy="2039411"/>
          </a:xfrm>
          <a:prstGeom prst="rect">
            <a:avLst/>
          </a:prstGeom>
        </p:spPr>
      </p:pic>
      <p:pic>
        <p:nvPicPr>
          <p:cNvPr id="23" name="圖片 22">
            <a:extLst>
              <a:ext uri="{FF2B5EF4-FFF2-40B4-BE49-F238E27FC236}">
                <a16:creationId xmlns:a16="http://schemas.microsoft.com/office/drawing/2014/main" id="{3609107C-8A59-F5E3-5A65-5F518959EA6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16317" y="2576358"/>
            <a:ext cx="2194133" cy="3101789"/>
          </a:xfrm>
          <a:prstGeom prst="rect">
            <a:avLst/>
          </a:prstGeom>
        </p:spPr>
      </p:pic>
    </p:spTree>
    <p:extLst>
      <p:ext uri="{BB962C8B-B14F-4D97-AF65-F5344CB8AC3E}">
        <p14:creationId xmlns:p14="http://schemas.microsoft.com/office/powerpoint/2010/main" val="2483994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3F1E5AA-4506-91CC-6E1C-16C06A714C74}"/>
              </a:ext>
            </a:extLst>
          </p:cNvPr>
          <p:cNvSpPr>
            <a:spLocks noGrp="1"/>
          </p:cNvSpPr>
          <p:nvPr>
            <p:ph type="title"/>
          </p:nvPr>
        </p:nvSpPr>
        <p:spPr/>
        <p:txBody>
          <a:bodyPr/>
          <a:lstStyle/>
          <a:p>
            <a:r>
              <a:rPr lang="zh-TW" altLang="en-US" dirty="0"/>
              <a:t>網站資料庫應用</a:t>
            </a:r>
          </a:p>
        </p:txBody>
      </p:sp>
      <p:sp>
        <p:nvSpPr>
          <p:cNvPr id="3" name="內容版面配置區 2">
            <a:extLst>
              <a:ext uri="{FF2B5EF4-FFF2-40B4-BE49-F238E27FC236}">
                <a16:creationId xmlns:a16="http://schemas.microsoft.com/office/drawing/2014/main" id="{36E466D0-4A88-1BB7-47F1-99DDA752410B}"/>
              </a:ext>
            </a:extLst>
          </p:cNvPr>
          <p:cNvSpPr>
            <a:spLocks noGrp="1"/>
          </p:cNvSpPr>
          <p:nvPr>
            <p:ph idx="1"/>
          </p:nvPr>
        </p:nvSpPr>
        <p:spPr/>
        <p:txBody>
          <a:bodyPr/>
          <a:lstStyle/>
          <a:p>
            <a:r>
              <a:rPr lang="zh-TW" altLang="en-US" dirty="0"/>
              <a:t>授課教師</a:t>
            </a:r>
            <a:r>
              <a:rPr lang="en-US" altLang="zh-TW" dirty="0"/>
              <a:t>:</a:t>
            </a:r>
            <a:r>
              <a:rPr lang="zh-TW" altLang="en-US" dirty="0"/>
              <a:t>李承諺</a:t>
            </a:r>
            <a:r>
              <a:rPr lang="en-US" altLang="zh-TW" dirty="0"/>
              <a:t>(</a:t>
            </a:r>
            <a:r>
              <a:rPr lang="en-US" altLang="zh-TW" dirty="0" err="1"/>
              <a:t>Li,Cheng</a:t>
            </a:r>
            <a:r>
              <a:rPr lang="en-US" altLang="zh-TW" dirty="0"/>
              <a:t>-Yan)</a:t>
            </a:r>
            <a:r>
              <a:rPr lang="zh-TW" altLang="en-US" dirty="0"/>
              <a:t>　</a:t>
            </a:r>
            <a:r>
              <a:rPr lang="en-US" altLang="zh-TW" b="1" i="0" dirty="0">
                <a:solidFill>
                  <a:srgbClr val="333333"/>
                </a:solidFill>
                <a:effectLst/>
                <a:latin typeface="Arial" panose="020B0604020202020204" pitchFamily="34" charset="0"/>
                <a:hlinkClick r:id="rId2"/>
              </a:rPr>
              <a:t>cy9577@uch.edu.tw</a:t>
            </a:r>
            <a:endParaRPr lang="en-US" altLang="zh-TW" b="1" i="0" dirty="0">
              <a:solidFill>
                <a:srgbClr val="333333"/>
              </a:solidFill>
              <a:effectLst/>
              <a:latin typeface="Arial" panose="020B0604020202020204" pitchFamily="34" charset="0"/>
            </a:endParaRPr>
          </a:p>
          <a:p>
            <a:endParaRPr lang="en-US" altLang="zh-TW" b="1" dirty="0">
              <a:solidFill>
                <a:srgbClr val="333333"/>
              </a:solidFill>
              <a:latin typeface="Arial" panose="020B0604020202020204" pitchFamily="34" charset="0"/>
            </a:endParaRPr>
          </a:p>
          <a:p>
            <a:pPr marL="0" indent="0">
              <a:buNone/>
            </a:pPr>
            <a:endParaRPr lang="en-US" altLang="zh-TW" dirty="0"/>
          </a:p>
          <a:p>
            <a:endParaRPr lang="zh-TW" altLang="en-US" dirty="0"/>
          </a:p>
        </p:txBody>
      </p:sp>
      <p:pic>
        <p:nvPicPr>
          <p:cNvPr id="5" name="圖片 4">
            <a:extLst>
              <a:ext uri="{FF2B5EF4-FFF2-40B4-BE49-F238E27FC236}">
                <a16:creationId xmlns:a16="http://schemas.microsoft.com/office/drawing/2014/main" id="{F983E976-13B3-D163-EEFB-5C616850C9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039269"/>
            <a:ext cx="2587438" cy="2587438"/>
          </a:xfrm>
          <a:prstGeom prst="ellipse">
            <a:avLst/>
          </a:prstGeom>
          <a:ln w="63500" cap="rnd">
            <a:solidFill>
              <a:schemeClr val="bg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586924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CE9C3C-0364-59AB-832E-18520469BF72}"/>
              </a:ext>
            </a:extLst>
          </p:cNvPr>
          <p:cNvSpPr>
            <a:spLocks noGrp="1"/>
          </p:cNvSpPr>
          <p:nvPr>
            <p:ph type="title"/>
          </p:nvPr>
        </p:nvSpPr>
        <p:spPr/>
        <p:txBody>
          <a:bodyPr/>
          <a:lstStyle/>
          <a:p>
            <a:r>
              <a:rPr lang="zh-TW" altLang="en-US" dirty="0"/>
              <a:t>環境安裝</a:t>
            </a:r>
          </a:p>
        </p:txBody>
      </p:sp>
      <p:sp>
        <p:nvSpPr>
          <p:cNvPr id="5" name="文字方塊 4">
            <a:extLst>
              <a:ext uri="{FF2B5EF4-FFF2-40B4-BE49-F238E27FC236}">
                <a16:creationId xmlns:a16="http://schemas.microsoft.com/office/drawing/2014/main" id="{4E43E94A-F9F9-D69C-5C8E-6B3454D72EF1}"/>
              </a:ext>
            </a:extLst>
          </p:cNvPr>
          <p:cNvSpPr txBox="1"/>
          <p:nvPr/>
        </p:nvSpPr>
        <p:spPr>
          <a:xfrm>
            <a:off x="677334" y="1614120"/>
            <a:ext cx="5903796" cy="2585323"/>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安裝</a:t>
            </a:r>
            <a:r>
              <a:rPr lang="en-US" altLang="zh-TW" dirty="0">
                <a:latin typeface="標楷體" panose="03000509000000000000" pitchFamily="65" charset="-120"/>
                <a:ea typeface="標楷體" panose="03000509000000000000" pitchFamily="65" charset="-120"/>
              </a:rPr>
              <a:t>PHP8.1</a:t>
            </a:r>
            <a:r>
              <a:rPr lang="zh-TW" altLang="en-US" dirty="0">
                <a:latin typeface="標楷體" panose="03000509000000000000" pitchFamily="65" charset="-120"/>
                <a:ea typeface="標楷體" panose="03000509000000000000" pitchFamily="65" charset="-120"/>
              </a:rPr>
              <a:t>、</a:t>
            </a:r>
            <a:r>
              <a:rPr lang="en-US" altLang="zh-TW" dirty="0">
                <a:latin typeface="標楷體" panose="03000509000000000000" pitchFamily="65" charset="-120"/>
                <a:ea typeface="標楷體" panose="03000509000000000000" pitchFamily="65" charset="-120"/>
              </a:rPr>
              <a:t>MySQL: </a:t>
            </a:r>
            <a:r>
              <a:rPr lang="zh-TW" altLang="en-US" dirty="0">
                <a:latin typeface="標楷體" panose="03000509000000000000" pitchFamily="65" charset="-120"/>
                <a:ea typeface="標楷體" panose="03000509000000000000" pitchFamily="65" charset="-120"/>
              </a:rPr>
              <a:t>推薦 </a:t>
            </a:r>
            <a:r>
              <a:rPr lang="en-US" altLang="zh-TW" dirty="0">
                <a:latin typeface="標楷體" panose="03000509000000000000" pitchFamily="65" charset="-120"/>
                <a:ea typeface="標楷體" panose="03000509000000000000" pitchFamily="65" charset="-120"/>
              </a:rPr>
              <a:t>XAMPP</a:t>
            </a:r>
          </a:p>
          <a:p>
            <a:r>
              <a:rPr lang="en-US" altLang="zh-TW" dirty="0">
                <a:latin typeface="標楷體" panose="03000509000000000000" pitchFamily="65" charset="-120"/>
                <a:ea typeface="標楷體" panose="03000509000000000000" pitchFamily="65" charset="-120"/>
              </a:rPr>
              <a:t>https://www.apachefriends.org/zh_tw/download.html</a:t>
            </a:r>
          </a:p>
          <a:p>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安裝</a:t>
            </a:r>
            <a:r>
              <a:rPr lang="en-US" altLang="zh-TW" dirty="0" err="1">
                <a:latin typeface="標楷體" panose="03000509000000000000" pitchFamily="65" charset="-120"/>
                <a:ea typeface="標楷體" panose="03000509000000000000" pitchFamily="65" charset="-120"/>
              </a:rPr>
              <a:t>VSCode</a:t>
            </a:r>
            <a:r>
              <a:rPr lang="zh-TW" altLang="en-US" dirty="0">
                <a:latin typeface="標楷體" panose="03000509000000000000" pitchFamily="65" charset="-120"/>
                <a:ea typeface="標楷體" panose="03000509000000000000" pitchFamily="65" charset="-120"/>
              </a:rPr>
              <a:t>，編程工具</a:t>
            </a:r>
            <a:endParaRPr lang="en-US" altLang="zh-TW" dirty="0">
              <a:latin typeface="標楷體" panose="03000509000000000000" pitchFamily="65" charset="-120"/>
              <a:ea typeface="標楷體" panose="03000509000000000000" pitchFamily="65" charset="-120"/>
            </a:endParaRPr>
          </a:p>
          <a:p>
            <a:r>
              <a:rPr lang="en-US" altLang="zh-TW" dirty="0">
                <a:latin typeface="標楷體" panose="03000509000000000000" pitchFamily="65" charset="-120"/>
                <a:ea typeface="標楷體" panose="03000509000000000000" pitchFamily="65" charset="-120"/>
                <a:hlinkClick r:id="rId2"/>
              </a:rPr>
              <a:t>https://code.visualstudio.com/</a:t>
            </a:r>
            <a:endParaRPr lang="en-US" altLang="zh-TW" dirty="0">
              <a:latin typeface="標楷體" panose="03000509000000000000" pitchFamily="65" charset="-120"/>
              <a:ea typeface="標楷體" panose="03000509000000000000" pitchFamily="65" charset="-120"/>
            </a:endParaRPr>
          </a:p>
          <a:p>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安裝</a:t>
            </a:r>
            <a:r>
              <a:rPr lang="en-US" altLang="zh-TW" dirty="0" err="1">
                <a:latin typeface="標楷體" panose="03000509000000000000" pitchFamily="65" charset="-120"/>
                <a:ea typeface="標楷體" panose="03000509000000000000" pitchFamily="65" charset="-120"/>
              </a:rPr>
              <a:t>VSCode</a:t>
            </a:r>
            <a:r>
              <a:rPr lang="zh-TW" altLang="en-US" dirty="0">
                <a:latin typeface="標楷體" panose="03000509000000000000" pitchFamily="65" charset="-120"/>
                <a:ea typeface="標楷體" panose="03000509000000000000" pitchFamily="65" charset="-120"/>
              </a:rPr>
              <a:t>套件</a:t>
            </a:r>
            <a:endParaRPr lang="en-US" altLang="zh-TW" dirty="0">
              <a:latin typeface="標楷體" panose="03000509000000000000" pitchFamily="65" charset="-120"/>
              <a:ea typeface="標楷體" panose="03000509000000000000" pitchFamily="65" charset="-120"/>
            </a:endParaRPr>
          </a:p>
          <a:p>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安裝</a:t>
            </a:r>
            <a:r>
              <a:rPr lang="en-US" altLang="zh-TW" dirty="0" err="1">
                <a:latin typeface="標楷體" panose="03000509000000000000" pitchFamily="65" charset="-120"/>
                <a:ea typeface="標楷體" panose="03000509000000000000" pitchFamily="65" charset="-120"/>
              </a:rPr>
              <a:t>Codeium</a:t>
            </a:r>
            <a:endParaRPr lang="zh-TW" altLang="en-US"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8479627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CE9C3C-0364-59AB-832E-18520469BF72}"/>
              </a:ext>
            </a:extLst>
          </p:cNvPr>
          <p:cNvSpPr>
            <a:spLocks noGrp="1"/>
          </p:cNvSpPr>
          <p:nvPr>
            <p:ph type="title"/>
          </p:nvPr>
        </p:nvSpPr>
        <p:spPr/>
        <p:txBody>
          <a:bodyPr/>
          <a:lstStyle/>
          <a:p>
            <a:r>
              <a:rPr lang="zh-TW" altLang="en-US" dirty="0"/>
              <a:t>環境安裝</a:t>
            </a:r>
          </a:p>
        </p:txBody>
      </p:sp>
      <p:sp>
        <p:nvSpPr>
          <p:cNvPr id="5" name="文字方塊 4">
            <a:extLst>
              <a:ext uri="{FF2B5EF4-FFF2-40B4-BE49-F238E27FC236}">
                <a16:creationId xmlns:a16="http://schemas.microsoft.com/office/drawing/2014/main" id="{4E43E94A-F9F9-D69C-5C8E-6B3454D72EF1}"/>
              </a:ext>
            </a:extLst>
          </p:cNvPr>
          <p:cNvSpPr txBox="1"/>
          <p:nvPr/>
        </p:nvSpPr>
        <p:spPr>
          <a:xfrm>
            <a:off x="677334" y="1614120"/>
            <a:ext cx="7050328" cy="369332"/>
          </a:xfrm>
          <a:prstGeom prst="rect">
            <a:avLst/>
          </a:prstGeom>
          <a:noFill/>
        </p:spPr>
        <p:txBody>
          <a:bodyPr wrap="none" rtlCol="0">
            <a:spAutoFit/>
          </a:bodyPr>
          <a:lstStyle/>
          <a:p>
            <a:r>
              <a:rPr lang="zh-TW" altLang="en-US" dirty="0"/>
              <a:t>安裝完成後開啟</a:t>
            </a:r>
            <a:r>
              <a:rPr lang="en-US" altLang="zh-TW" dirty="0"/>
              <a:t>XAMPP</a:t>
            </a:r>
            <a:r>
              <a:rPr lang="zh-TW" altLang="en-US" dirty="0"/>
              <a:t>，將</a:t>
            </a:r>
            <a:r>
              <a:rPr lang="en-US" altLang="zh-TW" dirty="0"/>
              <a:t>Apache</a:t>
            </a:r>
            <a:r>
              <a:rPr lang="zh-TW" altLang="en-US" dirty="0"/>
              <a:t>開啟，會幫忙監聽</a:t>
            </a:r>
            <a:r>
              <a:rPr lang="en-US" altLang="zh-TW" dirty="0"/>
              <a:t>Port</a:t>
            </a:r>
            <a:r>
              <a:rPr lang="zh-TW" altLang="en-US" dirty="0"/>
              <a:t>號</a:t>
            </a:r>
            <a:r>
              <a:rPr lang="en-US" altLang="zh-TW" dirty="0"/>
              <a:t>80</a:t>
            </a:r>
            <a:r>
              <a:rPr lang="zh-TW" altLang="en-US" dirty="0"/>
              <a:t>、</a:t>
            </a:r>
            <a:r>
              <a:rPr lang="en-US" altLang="zh-TW" dirty="0"/>
              <a:t>443</a:t>
            </a:r>
            <a:endParaRPr lang="zh-TW" altLang="en-US" dirty="0"/>
          </a:p>
        </p:txBody>
      </p:sp>
      <p:pic>
        <p:nvPicPr>
          <p:cNvPr id="7" name="圖片 6">
            <a:extLst>
              <a:ext uri="{FF2B5EF4-FFF2-40B4-BE49-F238E27FC236}">
                <a16:creationId xmlns:a16="http://schemas.microsoft.com/office/drawing/2014/main" id="{4D0F1680-51A3-5D05-986F-96B1CCCFD018}"/>
              </a:ext>
            </a:extLst>
          </p:cNvPr>
          <p:cNvPicPr>
            <a:picLocks noChangeAspect="1"/>
          </p:cNvPicPr>
          <p:nvPr/>
        </p:nvPicPr>
        <p:blipFill>
          <a:blip r:embed="rId2"/>
          <a:stretch>
            <a:fillRect/>
          </a:stretch>
        </p:blipFill>
        <p:spPr>
          <a:xfrm>
            <a:off x="677334" y="2563905"/>
            <a:ext cx="4762952" cy="3179971"/>
          </a:xfrm>
          <a:prstGeom prst="rect">
            <a:avLst/>
          </a:prstGeom>
        </p:spPr>
      </p:pic>
    </p:spTree>
    <p:extLst>
      <p:ext uri="{BB962C8B-B14F-4D97-AF65-F5344CB8AC3E}">
        <p14:creationId xmlns:p14="http://schemas.microsoft.com/office/powerpoint/2010/main" val="6875393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CE9C3C-0364-59AB-832E-18520469BF72}"/>
              </a:ext>
            </a:extLst>
          </p:cNvPr>
          <p:cNvSpPr>
            <a:spLocks noGrp="1"/>
          </p:cNvSpPr>
          <p:nvPr>
            <p:ph type="title"/>
          </p:nvPr>
        </p:nvSpPr>
        <p:spPr/>
        <p:txBody>
          <a:bodyPr/>
          <a:lstStyle/>
          <a:p>
            <a:r>
              <a:rPr lang="en-US" altLang="zh-TW" dirty="0"/>
              <a:t>Port</a:t>
            </a:r>
            <a:r>
              <a:rPr lang="zh-TW" altLang="en-US" dirty="0"/>
              <a:t>是什麼</a:t>
            </a:r>
            <a:r>
              <a:rPr lang="en-US" altLang="zh-TW" dirty="0"/>
              <a:t>?</a:t>
            </a:r>
            <a:endParaRPr lang="zh-TW" altLang="en-US" dirty="0"/>
          </a:p>
        </p:txBody>
      </p:sp>
      <p:sp>
        <p:nvSpPr>
          <p:cNvPr id="4" name="文字方塊 3">
            <a:extLst>
              <a:ext uri="{FF2B5EF4-FFF2-40B4-BE49-F238E27FC236}">
                <a16:creationId xmlns:a16="http://schemas.microsoft.com/office/drawing/2014/main" id="{E275DF92-2B53-378B-E840-245E8BEB421D}"/>
              </a:ext>
            </a:extLst>
          </p:cNvPr>
          <p:cNvSpPr txBox="1"/>
          <p:nvPr/>
        </p:nvSpPr>
        <p:spPr>
          <a:xfrm>
            <a:off x="677334" y="2011590"/>
            <a:ext cx="6100482" cy="3693319"/>
          </a:xfrm>
          <a:prstGeom prst="rect">
            <a:avLst/>
          </a:prstGeom>
          <a:noFill/>
        </p:spPr>
        <p:txBody>
          <a:bodyPr wrap="square">
            <a:spAutoFit/>
          </a:bodyPr>
          <a:lstStyle/>
          <a:p>
            <a:pPr marL="285750" indent="-285750">
              <a:buFont typeface="Wingdings" panose="05000000000000000000" pitchFamily="2" charset="2"/>
              <a:buChar char="Ø"/>
            </a:pPr>
            <a:r>
              <a:rPr lang="zh-TW" altLang="en-US" dirty="0">
                <a:latin typeface="標楷體" panose="03000509000000000000" pitchFamily="65" charset="-120"/>
                <a:ea typeface="標楷體" panose="03000509000000000000" pitchFamily="65" charset="-120"/>
              </a:rPr>
              <a:t>端口使得一台主機上運行的多個網絡服務可以同時通過同一個網絡地址（如 </a:t>
            </a:r>
            <a:r>
              <a:rPr lang="en-US" altLang="zh-TW" dirty="0">
                <a:latin typeface="標楷體" panose="03000509000000000000" pitchFamily="65" charset="-120"/>
                <a:ea typeface="標楷體" panose="03000509000000000000" pitchFamily="65" charset="-120"/>
              </a:rPr>
              <a:t>IP </a:t>
            </a:r>
            <a:r>
              <a:rPr lang="zh-TW" altLang="en-US" dirty="0">
                <a:latin typeface="標楷體" panose="03000509000000000000" pitchFamily="65" charset="-120"/>
                <a:ea typeface="標楷體" panose="03000509000000000000" pitchFamily="65" charset="-120"/>
              </a:rPr>
              <a:t>地址）與外部世界通信，每個服務都分配有一個獨特的端口號。</a:t>
            </a:r>
            <a:endParaRPr lang="en-US" altLang="zh-TW" dirty="0">
              <a:latin typeface="標楷體" panose="03000509000000000000" pitchFamily="65" charset="-120"/>
              <a:ea typeface="標楷體" panose="03000509000000000000" pitchFamily="65" charset="-120"/>
            </a:endParaRPr>
          </a:p>
          <a:p>
            <a:pPr marL="285750" indent="-285750">
              <a:buFont typeface="Wingdings" panose="05000000000000000000" pitchFamily="2" charset="2"/>
              <a:buChar char="Ø"/>
            </a:pPr>
            <a:r>
              <a:rPr lang="zh-TW" altLang="en-US" dirty="0">
                <a:latin typeface="標楷體" panose="03000509000000000000" pitchFamily="65" charset="-120"/>
                <a:ea typeface="標楷體" panose="03000509000000000000" pitchFamily="65" charset="-120"/>
              </a:rPr>
              <a:t>端口號是一個 </a:t>
            </a:r>
            <a:r>
              <a:rPr lang="en-US" altLang="zh-TW" dirty="0">
                <a:latin typeface="標楷體" panose="03000509000000000000" pitchFamily="65" charset="-120"/>
                <a:ea typeface="標楷體" panose="03000509000000000000" pitchFamily="65" charset="-120"/>
              </a:rPr>
              <a:t>16 </a:t>
            </a:r>
            <a:r>
              <a:rPr lang="zh-TW" altLang="en-US" dirty="0">
                <a:latin typeface="標楷體" panose="03000509000000000000" pitchFamily="65" charset="-120"/>
                <a:ea typeface="標楷體" panose="03000509000000000000" pitchFamily="65" charset="-120"/>
              </a:rPr>
              <a:t>位的數字，範圍從 </a:t>
            </a:r>
            <a:r>
              <a:rPr lang="en-US" altLang="zh-TW" dirty="0">
                <a:latin typeface="標楷體" panose="03000509000000000000" pitchFamily="65" charset="-120"/>
                <a:ea typeface="標楷體" panose="03000509000000000000" pitchFamily="65" charset="-120"/>
              </a:rPr>
              <a:t>0 </a:t>
            </a:r>
            <a:r>
              <a:rPr lang="zh-TW" altLang="en-US" dirty="0">
                <a:latin typeface="標楷體" panose="03000509000000000000" pitchFamily="65" charset="-120"/>
                <a:ea typeface="標楷體" panose="03000509000000000000" pitchFamily="65" charset="-120"/>
              </a:rPr>
              <a:t>到 </a:t>
            </a:r>
            <a:r>
              <a:rPr lang="en-US" altLang="zh-TW" dirty="0">
                <a:latin typeface="標楷體" panose="03000509000000000000" pitchFamily="65" charset="-120"/>
                <a:ea typeface="標楷體" panose="03000509000000000000" pitchFamily="65" charset="-120"/>
              </a:rPr>
              <a:t>65535</a:t>
            </a:r>
          </a:p>
          <a:p>
            <a:pPr marL="285750" indent="-285750">
              <a:buFont typeface="Wingdings" panose="05000000000000000000" pitchFamily="2" charset="2"/>
              <a:buChar char="Ø"/>
            </a:pPr>
            <a:r>
              <a:rPr lang="zh-TW" altLang="en-US" b="1" dirty="0">
                <a:latin typeface="標楷體" panose="03000509000000000000" pitchFamily="65" charset="-120"/>
                <a:ea typeface="標楷體" panose="03000509000000000000" pitchFamily="65" charset="-120"/>
              </a:rPr>
              <a:t>常見端口和服務</a:t>
            </a:r>
          </a:p>
          <a:p>
            <a:pPr marL="285750" indent="-285750">
              <a:buFont typeface="Wingdings" panose="05000000000000000000" pitchFamily="2" charset="2"/>
              <a:buChar char="Ø"/>
            </a:pPr>
            <a:r>
              <a:rPr lang="zh-TW" altLang="en-US" dirty="0">
                <a:latin typeface="標楷體" panose="03000509000000000000" pitchFamily="65" charset="-120"/>
                <a:ea typeface="標楷體" panose="03000509000000000000" pitchFamily="65" charset="-120"/>
              </a:rPr>
              <a:t>一些常見的標準端口包括：</a:t>
            </a:r>
          </a:p>
          <a:p>
            <a:pPr lvl="1">
              <a:buFont typeface="Arial" panose="020B0604020202020204" pitchFamily="34" charset="0"/>
              <a:buChar char="•"/>
            </a:pPr>
            <a:r>
              <a:rPr lang="en-US" altLang="zh-TW" dirty="0">
                <a:latin typeface="標楷體" panose="03000509000000000000" pitchFamily="65" charset="-120"/>
                <a:ea typeface="標楷體" panose="03000509000000000000" pitchFamily="65" charset="-120"/>
              </a:rPr>
              <a:t>HTTP</a:t>
            </a:r>
            <a:r>
              <a:rPr lang="zh-TW" altLang="en-US" dirty="0">
                <a:latin typeface="標楷體" panose="03000509000000000000" pitchFamily="65" charset="-120"/>
                <a:ea typeface="標楷體" panose="03000509000000000000" pitchFamily="65" charset="-120"/>
              </a:rPr>
              <a:t>（超文本傳輸協議）：</a:t>
            </a:r>
            <a:r>
              <a:rPr lang="en-US" altLang="zh-TW" dirty="0">
                <a:latin typeface="標楷體" panose="03000509000000000000" pitchFamily="65" charset="-120"/>
                <a:ea typeface="標楷體" panose="03000509000000000000" pitchFamily="65" charset="-120"/>
              </a:rPr>
              <a:t>80</a:t>
            </a:r>
          </a:p>
          <a:p>
            <a:pPr lvl="1">
              <a:buFont typeface="Arial" panose="020B0604020202020204" pitchFamily="34" charset="0"/>
              <a:buChar char="•"/>
            </a:pPr>
            <a:r>
              <a:rPr lang="en-US" altLang="zh-TW" dirty="0">
                <a:latin typeface="標楷體" panose="03000509000000000000" pitchFamily="65" charset="-120"/>
                <a:ea typeface="標楷體" panose="03000509000000000000" pitchFamily="65" charset="-120"/>
              </a:rPr>
              <a:t>HTTPS</a:t>
            </a:r>
            <a:r>
              <a:rPr lang="zh-TW" altLang="en-US" dirty="0">
                <a:latin typeface="標楷體" panose="03000509000000000000" pitchFamily="65" charset="-120"/>
                <a:ea typeface="標楷體" panose="03000509000000000000" pitchFamily="65" charset="-120"/>
              </a:rPr>
              <a:t>（安全超文本傳輸協議）：</a:t>
            </a:r>
            <a:r>
              <a:rPr lang="en-US" altLang="zh-TW" dirty="0">
                <a:latin typeface="標楷體" panose="03000509000000000000" pitchFamily="65" charset="-120"/>
                <a:ea typeface="標楷體" panose="03000509000000000000" pitchFamily="65" charset="-120"/>
              </a:rPr>
              <a:t>443</a:t>
            </a:r>
          </a:p>
          <a:p>
            <a:pPr lvl="1">
              <a:buFont typeface="Arial" panose="020B0604020202020204" pitchFamily="34" charset="0"/>
              <a:buChar char="•"/>
            </a:pPr>
            <a:r>
              <a:rPr lang="en-US" altLang="zh-TW" dirty="0">
                <a:latin typeface="標楷體" panose="03000509000000000000" pitchFamily="65" charset="-120"/>
                <a:ea typeface="標楷體" panose="03000509000000000000" pitchFamily="65" charset="-120"/>
              </a:rPr>
              <a:t>FTP</a:t>
            </a:r>
            <a:r>
              <a:rPr lang="zh-TW" altLang="en-US" dirty="0">
                <a:latin typeface="標楷體" panose="03000509000000000000" pitchFamily="65" charset="-120"/>
                <a:ea typeface="標楷體" panose="03000509000000000000" pitchFamily="65" charset="-120"/>
              </a:rPr>
              <a:t>（議檔案傳輸協議）：</a:t>
            </a:r>
            <a:r>
              <a:rPr lang="en-US" altLang="zh-TW" dirty="0">
                <a:latin typeface="標楷體" panose="03000509000000000000" pitchFamily="65" charset="-120"/>
                <a:ea typeface="標楷體" panose="03000509000000000000" pitchFamily="65" charset="-120"/>
              </a:rPr>
              <a:t>21</a:t>
            </a:r>
          </a:p>
          <a:p>
            <a:pPr lvl="1">
              <a:buFont typeface="Arial" panose="020B0604020202020204" pitchFamily="34" charset="0"/>
              <a:buChar char="•"/>
            </a:pPr>
            <a:r>
              <a:rPr lang="en-US" altLang="zh-TW" dirty="0">
                <a:latin typeface="標楷體" panose="03000509000000000000" pitchFamily="65" charset="-120"/>
                <a:ea typeface="標楷體" panose="03000509000000000000" pitchFamily="65" charset="-120"/>
              </a:rPr>
              <a:t>SSH</a:t>
            </a:r>
            <a:r>
              <a:rPr lang="zh-TW" altLang="en-US" dirty="0">
                <a:latin typeface="標楷體" panose="03000509000000000000" pitchFamily="65" charset="-120"/>
                <a:ea typeface="標楷體" panose="03000509000000000000" pitchFamily="65" charset="-120"/>
              </a:rPr>
              <a:t>（安全殼協）：</a:t>
            </a:r>
            <a:r>
              <a:rPr lang="en-US" altLang="zh-TW" dirty="0">
                <a:latin typeface="標楷體" panose="03000509000000000000" pitchFamily="65" charset="-120"/>
                <a:ea typeface="標楷體" panose="03000509000000000000" pitchFamily="65" charset="-120"/>
              </a:rPr>
              <a:t>22</a:t>
            </a:r>
          </a:p>
          <a:p>
            <a:pPr lvl="1">
              <a:buFont typeface="Arial" panose="020B0604020202020204" pitchFamily="34" charset="0"/>
              <a:buChar char="•"/>
            </a:pPr>
            <a:r>
              <a:rPr lang="en-US" altLang="zh-TW" dirty="0">
                <a:latin typeface="標楷體" panose="03000509000000000000" pitchFamily="65" charset="-120"/>
                <a:ea typeface="標楷體" panose="03000509000000000000" pitchFamily="65" charset="-120"/>
              </a:rPr>
              <a:t>SMTP</a:t>
            </a:r>
            <a:r>
              <a:rPr lang="zh-TW" altLang="en-US" dirty="0">
                <a:latin typeface="標楷體" panose="03000509000000000000" pitchFamily="65" charset="-120"/>
                <a:ea typeface="標楷體" panose="03000509000000000000" pitchFamily="65" charset="-120"/>
              </a:rPr>
              <a:t>（簡單郵件傳輸協議）：</a:t>
            </a:r>
            <a:r>
              <a:rPr lang="en-US" altLang="zh-TW" dirty="0">
                <a:latin typeface="標楷體" panose="03000509000000000000" pitchFamily="65" charset="-120"/>
                <a:ea typeface="標楷體" panose="03000509000000000000" pitchFamily="65" charset="-120"/>
              </a:rPr>
              <a:t>25</a:t>
            </a:r>
          </a:p>
          <a:p>
            <a:pPr lvl="1">
              <a:buFont typeface="Arial" panose="020B0604020202020204" pitchFamily="34" charset="0"/>
              <a:buChar char="•"/>
            </a:pPr>
            <a:r>
              <a:rPr lang="en-US" altLang="zh-TW" dirty="0">
                <a:latin typeface="標楷體" panose="03000509000000000000" pitchFamily="65" charset="-120"/>
                <a:ea typeface="標楷體" panose="03000509000000000000" pitchFamily="65" charset="-120"/>
              </a:rPr>
              <a:t>DNS</a:t>
            </a:r>
            <a:r>
              <a:rPr lang="zh-TW" altLang="en-US" dirty="0">
                <a:latin typeface="標楷體" panose="03000509000000000000" pitchFamily="65" charset="-120"/>
                <a:ea typeface="標楷體" panose="03000509000000000000" pitchFamily="65" charset="-120"/>
              </a:rPr>
              <a:t>（域名系統）：</a:t>
            </a:r>
            <a:r>
              <a:rPr lang="en-US" altLang="zh-TW" dirty="0">
                <a:latin typeface="標楷體" panose="03000509000000000000" pitchFamily="65" charset="-120"/>
                <a:ea typeface="標楷體" panose="03000509000000000000" pitchFamily="65" charset="-120"/>
              </a:rPr>
              <a:t>53</a:t>
            </a:r>
          </a:p>
          <a:p>
            <a:endParaRPr lang="zh-TW" altLang="en-US"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7556336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CE9C3C-0364-59AB-832E-18520469BF72}"/>
              </a:ext>
            </a:extLst>
          </p:cNvPr>
          <p:cNvSpPr>
            <a:spLocks noGrp="1"/>
          </p:cNvSpPr>
          <p:nvPr>
            <p:ph type="title"/>
          </p:nvPr>
        </p:nvSpPr>
        <p:spPr>
          <a:xfrm>
            <a:off x="677334" y="609600"/>
            <a:ext cx="8596668" cy="858775"/>
          </a:xfrm>
        </p:spPr>
        <p:txBody>
          <a:bodyPr/>
          <a:lstStyle/>
          <a:p>
            <a:r>
              <a:rPr lang="zh-TW" altLang="en-US" dirty="0"/>
              <a:t>使用</a:t>
            </a:r>
            <a:r>
              <a:rPr lang="en-US" altLang="zh-TW" dirty="0" err="1"/>
              <a:t>Vscode</a:t>
            </a:r>
            <a:r>
              <a:rPr lang="zh-TW" altLang="en-US" dirty="0"/>
              <a:t>的</a:t>
            </a:r>
            <a:r>
              <a:rPr lang="en-US" altLang="zh-TW" dirty="0"/>
              <a:t>PHP Server</a:t>
            </a:r>
            <a:r>
              <a:rPr lang="zh-TW" altLang="en-US" dirty="0"/>
              <a:t>套件監聽</a:t>
            </a:r>
            <a:r>
              <a:rPr lang="en-US" altLang="zh-TW" dirty="0"/>
              <a:t>port</a:t>
            </a:r>
            <a:r>
              <a:rPr lang="zh-TW" altLang="en-US" dirty="0"/>
              <a:t>號</a:t>
            </a:r>
          </a:p>
        </p:txBody>
      </p:sp>
      <p:sp>
        <p:nvSpPr>
          <p:cNvPr id="4" name="文字方塊 3">
            <a:extLst>
              <a:ext uri="{FF2B5EF4-FFF2-40B4-BE49-F238E27FC236}">
                <a16:creationId xmlns:a16="http://schemas.microsoft.com/office/drawing/2014/main" id="{E275DF92-2B53-378B-E840-245E8BEB421D}"/>
              </a:ext>
            </a:extLst>
          </p:cNvPr>
          <p:cNvSpPr txBox="1"/>
          <p:nvPr/>
        </p:nvSpPr>
        <p:spPr>
          <a:xfrm>
            <a:off x="677334" y="2011590"/>
            <a:ext cx="6100482" cy="646331"/>
          </a:xfrm>
          <a:prstGeom prst="rect">
            <a:avLst/>
          </a:prstGeom>
          <a:noFill/>
        </p:spPr>
        <p:txBody>
          <a:bodyPr wrap="square">
            <a:spAutoFit/>
          </a:bodyPr>
          <a:lstStyle/>
          <a:p>
            <a:pPr marL="285750" indent="-285750">
              <a:buFont typeface="Wingdings" panose="05000000000000000000" pitchFamily="2" charset="2"/>
              <a:buChar char="Ø"/>
            </a:pPr>
            <a:r>
              <a:rPr lang="zh-TW" altLang="en-US" dirty="0">
                <a:latin typeface="標楷體" panose="03000509000000000000" pitchFamily="65" charset="-120"/>
                <a:ea typeface="標楷體" panose="03000509000000000000" pitchFamily="65" charset="-120"/>
              </a:rPr>
              <a:t>打開</a:t>
            </a:r>
            <a:r>
              <a:rPr lang="en-US" altLang="zh-TW" dirty="0" err="1">
                <a:latin typeface="標楷體" panose="03000509000000000000" pitchFamily="65" charset="-120"/>
                <a:ea typeface="標楷體" panose="03000509000000000000" pitchFamily="65" charset="-120"/>
              </a:rPr>
              <a:t>vscode</a:t>
            </a:r>
            <a:r>
              <a:rPr lang="zh-TW" altLang="en-US" dirty="0">
                <a:latin typeface="標楷體" panose="03000509000000000000" pitchFamily="65" charset="-120"/>
                <a:ea typeface="標楷體" panose="03000509000000000000" pitchFamily="65" charset="-120"/>
              </a:rPr>
              <a:t>，在專案隨便一個檔案點右鍵</a:t>
            </a:r>
            <a:endParaRPr lang="en-US" altLang="zh-TW" dirty="0">
              <a:latin typeface="標楷體" panose="03000509000000000000" pitchFamily="65" charset="-120"/>
              <a:ea typeface="標楷體" panose="03000509000000000000" pitchFamily="65" charset="-120"/>
            </a:endParaRPr>
          </a:p>
          <a:p>
            <a:pPr marL="285750" indent="-285750">
              <a:buFont typeface="Wingdings" panose="05000000000000000000" pitchFamily="2" charset="2"/>
              <a:buChar char="Ø"/>
            </a:pPr>
            <a:r>
              <a:rPr lang="zh-TW" altLang="en-US" dirty="0">
                <a:latin typeface="標楷體" panose="03000509000000000000" pitchFamily="65" charset="-120"/>
                <a:ea typeface="標楷體" panose="03000509000000000000" pitchFamily="65" charset="-120"/>
              </a:rPr>
              <a:t>點擊</a:t>
            </a:r>
            <a:r>
              <a:rPr lang="en-US" altLang="zh-TW" dirty="0">
                <a:latin typeface="標楷體" panose="03000509000000000000" pitchFamily="65" charset="-120"/>
                <a:ea typeface="標楷體" panose="03000509000000000000" pitchFamily="65" charset="-120"/>
              </a:rPr>
              <a:t>PHP </a:t>
            </a:r>
            <a:r>
              <a:rPr lang="en-US" altLang="zh-TW" dirty="0" err="1">
                <a:latin typeface="標楷體" panose="03000509000000000000" pitchFamily="65" charset="-120"/>
                <a:ea typeface="標楷體" panose="03000509000000000000" pitchFamily="65" charset="-120"/>
              </a:rPr>
              <a:t>Server:Serve</a:t>
            </a:r>
            <a:r>
              <a:rPr lang="en-US" altLang="zh-TW" dirty="0">
                <a:latin typeface="標楷體" panose="03000509000000000000" pitchFamily="65" charset="-120"/>
                <a:ea typeface="標楷體" panose="03000509000000000000" pitchFamily="65" charset="-120"/>
              </a:rPr>
              <a:t> project</a:t>
            </a:r>
          </a:p>
        </p:txBody>
      </p:sp>
      <p:pic>
        <p:nvPicPr>
          <p:cNvPr id="7" name="圖片 6">
            <a:extLst>
              <a:ext uri="{FF2B5EF4-FFF2-40B4-BE49-F238E27FC236}">
                <a16:creationId xmlns:a16="http://schemas.microsoft.com/office/drawing/2014/main" id="{B61FCCA9-D765-F7E0-2D0C-1B797BF05936}"/>
              </a:ext>
            </a:extLst>
          </p:cNvPr>
          <p:cNvPicPr>
            <a:picLocks noChangeAspect="1"/>
          </p:cNvPicPr>
          <p:nvPr/>
        </p:nvPicPr>
        <p:blipFill>
          <a:blip r:embed="rId2"/>
          <a:stretch>
            <a:fillRect/>
          </a:stretch>
        </p:blipFill>
        <p:spPr>
          <a:xfrm>
            <a:off x="833020" y="3090178"/>
            <a:ext cx="3896269" cy="1495634"/>
          </a:xfrm>
          <a:prstGeom prst="rect">
            <a:avLst/>
          </a:prstGeom>
        </p:spPr>
      </p:pic>
    </p:spTree>
    <p:extLst>
      <p:ext uri="{BB962C8B-B14F-4D97-AF65-F5344CB8AC3E}">
        <p14:creationId xmlns:p14="http://schemas.microsoft.com/office/powerpoint/2010/main" val="12040837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CE9C3C-0364-59AB-832E-18520469BF72}"/>
              </a:ext>
            </a:extLst>
          </p:cNvPr>
          <p:cNvSpPr>
            <a:spLocks noGrp="1"/>
          </p:cNvSpPr>
          <p:nvPr>
            <p:ph type="title"/>
          </p:nvPr>
        </p:nvSpPr>
        <p:spPr/>
        <p:txBody>
          <a:bodyPr/>
          <a:lstStyle/>
          <a:p>
            <a:r>
              <a:rPr lang="zh-TW" altLang="en-US" dirty="0"/>
              <a:t>使用</a:t>
            </a:r>
            <a:r>
              <a:rPr lang="en-US" altLang="zh-TW" dirty="0"/>
              <a:t>PHP</a:t>
            </a:r>
            <a:r>
              <a:rPr lang="zh-TW" altLang="en-US" dirty="0"/>
              <a:t>內建伺服器啟動監聽</a:t>
            </a:r>
            <a:r>
              <a:rPr lang="en-US" altLang="zh-TW" dirty="0"/>
              <a:t>Port</a:t>
            </a:r>
            <a:r>
              <a:rPr lang="zh-TW" altLang="en-US" dirty="0"/>
              <a:t>號</a:t>
            </a:r>
          </a:p>
        </p:txBody>
      </p:sp>
      <p:sp>
        <p:nvSpPr>
          <p:cNvPr id="4" name="文字方塊 3">
            <a:extLst>
              <a:ext uri="{FF2B5EF4-FFF2-40B4-BE49-F238E27FC236}">
                <a16:creationId xmlns:a16="http://schemas.microsoft.com/office/drawing/2014/main" id="{E275DF92-2B53-378B-E840-245E8BEB421D}"/>
              </a:ext>
            </a:extLst>
          </p:cNvPr>
          <p:cNvSpPr txBox="1"/>
          <p:nvPr/>
        </p:nvSpPr>
        <p:spPr>
          <a:xfrm>
            <a:off x="677334" y="2011590"/>
            <a:ext cx="6100482" cy="646331"/>
          </a:xfrm>
          <a:prstGeom prst="rect">
            <a:avLst/>
          </a:prstGeom>
          <a:noFill/>
        </p:spPr>
        <p:txBody>
          <a:bodyPr wrap="square">
            <a:spAutoFit/>
          </a:bodyPr>
          <a:lstStyle/>
          <a:p>
            <a:pPr marL="285750" indent="-285750">
              <a:buFont typeface="Wingdings" panose="05000000000000000000" pitchFamily="2" charset="2"/>
              <a:buChar char="Ø"/>
            </a:pPr>
            <a:r>
              <a:rPr lang="zh-TW" altLang="en-US" dirty="0">
                <a:latin typeface="標楷體" panose="03000509000000000000" pitchFamily="65" charset="-120"/>
                <a:ea typeface="標楷體" panose="03000509000000000000" pitchFamily="65" charset="-120"/>
              </a:rPr>
              <a:t>打開終端機</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命令提示字元</a:t>
            </a:r>
            <a:r>
              <a:rPr lang="en-US" altLang="zh-TW" dirty="0">
                <a:latin typeface="標楷體" panose="03000509000000000000" pitchFamily="65" charset="-120"/>
                <a:ea typeface="標楷體" panose="03000509000000000000" pitchFamily="65" charset="-120"/>
              </a:rPr>
              <a:t>)</a:t>
            </a:r>
          </a:p>
          <a:p>
            <a:pPr marL="285750" indent="-285750">
              <a:buFont typeface="Wingdings" panose="05000000000000000000" pitchFamily="2" charset="2"/>
              <a:buChar char="Ø"/>
            </a:pPr>
            <a:r>
              <a:rPr lang="zh-TW" altLang="en-US" dirty="0">
                <a:latin typeface="標楷體" panose="03000509000000000000" pitchFamily="65" charset="-120"/>
                <a:ea typeface="標楷體" panose="03000509000000000000" pitchFamily="65" charset="-120"/>
              </a:rPr>
              <a:t>輸入 </a:t>
            </a:r>
            <a:r>
              <a:rPr lang="en-US" altLang="zh-TW" dirty="0" err="1">
                <a:latin typeface="標楷體" panose="03000509000000000000" pitchFamily="65" charset="-120"/>
                <a:ea typeface="標楷體" panose="03000509000000000000" pitchFamily="65" charset="-120"/>
              </a:rPr>
              <a:t>php</a:t>
            </a:r>
            <a:r>
              <a:rPr lang="en-US" altLang="zh-TW" dirty="0">
                <a:latin typeface="標楷體" panose="03000509000000000000" pitchFamily="65" charset="-120"/>
                <a:ea typeface="標楷體" panose="03000509000000000000" pitchFamily="65" charset="-120"/>
              </a:rPr>
              <a:t> –S localhost:8000 (</a:t>
            </a:r>
            <a:r>
              <a:rPr lang="zh-TW" altLang="en-US" dirty="0">
                <a:latin typeface="標楷體" panose="03000509000000000000" pitchFamily="65" charset="-120"/>
                <a:ea typeface="標楷體" panose="03000509000000000000" pitchFamily="65" charset="-120"/>
              </a:rPr>
              <a:t>此時</a:t>
            </a:r>
            <a:r>
              <a:rPr lang="en-US" altLang="zh-TW" dirty="0">
                <a:latin typeface="標楷體" panose="03000509000000000000" pitchFamily="65" charset="-120"/>
                <a:ea typeface="標楷體" panose="03000509000000000000" pitchFamily="65" charset="-120"/>
              </a:rPr>
              <a:t>port</a:t>
            </a:r>
            <a:r>
              <a:rPr lang="zh-TW" altLang="en-US" dirty="0">
                <a:latin typeface="標楷體" panose="03000509000000000000" pitchFamily="65" charset="-120"/>
                <a:ea typeface="標楷體" panose="03000509000000000000" pitchFamily="65" charset="-120"/>
              </a:rPr>
              <a:t>號為</a:t>
            </a:r>
            <a:r>
              <a:rPr lang="en-US" altLang="zh-TW" dirty="0">
                <a:latin typeface="標楷體" panose="03000509000000000000" pitchFamily="65" charset="-120"/>
                <a:ea typeface="標楷體" panose="03000509000000000000" pitchFamily="65" charset="-120"/>
              </a:rPr>
              <a:t>8000)</a:t>
            </a:r>
            <a:endParaRPr lang="zh-TW" altLang="en-US" dirty="0">
              <a:latin typeface="標楷體" panose="03000509000000000000" pitchFamily="65" charset="-120"/>
              <a:ea typeface="標楷體" panose="03000509000000000000" pitchFamily="65" charset="-120"/>
            </a:endParaRPr>
          </a:p>
        </p:txBody>
      </p:sp>
      <p:pic>
        <p:nvPicPr>
          <p:cNvPr id="5" name="圖片 4">
            <a:extLst>
              <a:ext uri="{FF2B5EF4-FFF2-40B4-BE49-F238E27FC236}">
                <a16:creationId xmlns:a16="http://schemas.microsoft.com/office/drawing/2014/main" id="{E8580DB4-AE8B-C12A-AF89-D6B9C8BE360E}"/>
              </a:ext>
            </a:extLst>
          </p:cNvPr>
          <p:cNvPicPr>
            <a:picLocks noChangeAspect="1"/>
          </p:cNvPicPr>
          <p:nvPr/>
        </p:nvPicPr>
        <p:blipFill>
          <a:blip r:embed="rId2"/>
          <a:stretch>
            <a:fillRect/>
          </a:stretch>
        </p:blipFill>
        <p:spPr>
          <a:xfrm>
            <a:off x="744071" y="3095185"/>
            <a:ext cx="2391109" cy="3153215"/>
          </a:xfrm>
          <a:prstGeom prst="rect">
            <a:avLst/>
          </a:prstGeom>
        </p:spPr>
      </p:pic>
      <p:sp>
        <p:nvSpPr>
          <p:cNvPr id="6" name="文字方塊 5">
            <a:extLst>
              <a:ext uri="{FF2B5EF4-FFF2-40B4-BE49-F238E27FC236}">
                <a16:creationId xmlns:a16="http://schemas.microsoft.com/office/drawing/2014/main" id="{D98A59C3-28BC-74D2-E82D-D9DEB940E4CA}"/>
              </a:ext>
            </a:extLst>
          </p:cNvPr>
          <p:cNvSpPr txBox="1"/>
          <p:nvPr/>
        </p:nvSpPr>
        <p:spPr>
          <a:xfrm>
            <a:off x="3135180" y="5728446"/>
            <a:ext cx="5262979" cy="369332"/>
          </a:xfrm>
          <a:prstGeom prst="rect">
            <a:avLst/>
          </a:prstGeom>
          <a:noFill/>
        </p:spPr>
        <p:txBody>
          <a:bodyPr wrap="none" rtlCol="0">
            <a:spAutoFit/>
          </a:bodyPr>
          <a:lstStyle/>
          <a:p>
            <a:r>
              <a:rPr lang="zh-TW" altLang="en-US" dirty="0">
                <a:solidFill>
                  <a:srgbClr val="FF0000"/>
                </a:solidFill>
              </a:rPr>
              <a:t>在專案資料夾點右鍵就可以看到開啟終端機的選項</a:t>
            </a:r>
          </a:p>
        </p:txBody>
      </p:sp>
    </p:spTree>
    <p:extLst>
      <p:ext uri="{BB962C8B-B14F-4D97-AF65-F5344CB8AC3E}">
        <p14:creationId xmlns:p14="http://schemas.microsoft.com/office/powerpoint/2010/main" val="3886285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CE9C3C-0364-59AB-832E-18520469BF72}"/>
              </a:ext>
            </a:extLst>
          </p:cNvPr>
          <p:cNvSpPr>
            <a:spLocks noGrp="1"/>
          </p:cNvSpPr>
          <p:nvPr>
            <p:ph type="title"/>
          </p:nvPr>
        </p:nvSpPr>
        <p:spPr/>
        <p:txBody>
          <a:bodyPr/>
          <a:lstStyle/>
          <a:p>
            <a:r>
              <a:rPr lang="zh-TW" altLang="en-US" dirty="0"/>
              <a:t>撰寫第一支</a:t>
            </a:r>
            <a:r>
              <a:rPr lang="en-US" altLang="zh-TW" dirty="0"/>
              <a:t>PHP</a:t>
            </a:r>
            <a:r>
              <a:rPr lang="zh-TW" altLang="en-US" dirty="0"/>
              <a:t>程式</a:t>
            </a:r>
          </a:p>
        </p:txBody>
      </p:sp>
      <p:pic>
        <p:nvPicPr>
          <p:cNvPr id="4" name="圖片 3">
            <a:extLst>
              <a:ext uri="{FF2B5EF4-FFF2-40B4-BE49-F238E27FC236}">
                <a16:creationId xmlns:a16="http://schemas.microsoft.com/office/drawing/2014/main" id="{1330BC7C-E0B1-9DF4-C8DC-08768023598A}"/>
              </a:ext>
            </a:extLst>
          </p:cNvPr>
          <p:cNvPicPr>
            <a:picLocks noChangeAspect="1"/>
          </p:cNvPicPr>
          <p:nvPr/>
        </p:nvPicPr>
        <p:blipFill>
          <a:blip r:embed="rId2"/>
          <a:stretch>
            <a:fillRect/>
          </a:stretch>
        </p:blipFill>
        <p:spPr>
          <a:xfrm>
            <a:off x="762000" y="2192190"/>
            <a:ext cx="4149859" cy="1100614"/>
          </a:xfrm>
          <a:prstGeom prst="rect">
            <a:avLst/>
          </a:prstGeom>
        </p:spPr>
      </p:pic>
      <p:sp>
        <p:nvSpPr>
          <p:cNvPr id="8" name="文字方塊 7">
            <a:extLst>
              <a:ext uri="{FF2B5EF4-FFF2-40B4-BE49-F238E27FC236}">
                <a16:creationId xmlns:a16="http://schemas.microsoft.com/office/drawing/2014/main" id="{4CC29E83-EE08-5243-7E81-8A4CA3664545}"/>
              </a:ext>
            </a:extLst>
          </p:cNvPr>
          <p:cNvSpPr txBox="1"/>
          <p:nvPr/>
        </p:nvSpPr>
        <p:spPr>
          <a:xfrm>
            <a:off x="762000" y="1676400"/>
            <a:ext cx="3667992" cy="369332"/>
          </a:xfrm>
          <a:prstGeom prst="rect">
            <a:avLst/>
          </a:prstGeom>
          <a:noFill/>
        </p:spPr>
        <p:txBody>
          <a:bodyPr wrap="none" rtlCol="0">
            <a:spAutoFit/>
          </a:bodyPr>
          <a:lstStyle/>
          <a:p>
            <a:r>
              <a:rPr lang="zh-TW" altLang="en-US" dirty="0"/>
              <a:t>將文字輸出到網頁上的方法</a:t>
            </a:r>
            <a:r>
              <a:rPr lang="en-US" altLang="zh-TW" dirty="0"/>
              <a:t>: echo</a:t>
            </a:r>
            <a:endParaRPr lang="zh-TW" altLang="en-US" dirty="0"/>
          </a:p>
        </p:txBody>
      </p:sp>
      <p:pic>
        <p:nvPicPr>
          <p:cNvPr id="10" name="圖片 9">
            <a:extLst>
              <a:ext uri="{FF2B5EF4-FFF2-40B4-BE49-F238E27FC236}">
                <a16:creationId xmlns:a16="http://schemas.microsoft.com/office/drawing/2014/main" id="{9F9A9919-9DCB-3ECD-AE2A-FB6BFBEBD05B}"/>
              </a:ext>
            </a:extLst>
          </p:cNvPr>
          <p:cNvPicPr>
            <a:picLocks noChangeAspect="1"/>
          </p:cNvPicPr>
          <p:nvPr/>
        </p:nvPicPr>
        <p:blipFill>
          <a:blip r:embed="rId3"/>
          <a:stretch>
            <a:fillRect/>
          </a:stretch>
        </p:blipFill>
        <p:spPr>
          <a:xfrm>
            <a:off x="762000" y="3987971"/>
            <a:ext cx="4652682" cy="2006047"/>
          </a:xfrm>
          <a:prstGeom prst="rect">
            <a:avLst/>
          </a:prstGeom>
        </p:spPr>
      </p:pic>
    </p:spTree>
    <p:extLst>
      <p:ext uri="{BB962C8B-B14F-4D97-AF65-F5344CB8AC3E}">
        <p14:creationId xmlns:p14="http://schemas.microsoft.com/office/powerpoint/2010/main" val="180719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CE9C3C-0364-59AB-832E-18520469BF72}"/>
              </a:ext>
            </a:extLst>
          </p:cNvPr>
          <p:cNvSpPr>
            <a:spLocks noGrp="1"/>
          </p:cNvSpPr>
          <p:nvPr>
            <p:ph type="title"/>
          </p:nvPr>
        </p:nvSpPr>
        <p:spPr/>
        <p:txBody>
          <a:bodyPr/>
          <a:lstStyle/>
          <a:p>
            <a:r>
              <a:rPr lang="zh-TW" altLang="en-US" dirty="0"/>
              <a:t>建立變數，用</a:t>
            </a:r>
            <a:r>
              <a:rPr lang="en-US" altLang="zh-TW" dirty="0"/>
              <a:t>$</a:t>
            </a:r>
            <a:r>
              <a:rPr lang="zh-TW" altLang="en-US" dirty="0"/>
              <a:t>表示變數</a:t>
            </a:r>
          </a:p>
        </p:txBody>
      </p:sp>
      <p:pic>
        <p:nvPicPr>
          <p:cNvPr id="9" name="圖片 8">
            <a:extLst>
              <a:ext uri="{FF2B5EF4-FFF2-40B4-BE49-F238E27FC236}">
                <a16:creationId xmlns:a16="http://schemas.microsoft.com/office/drawing/2014/main" id="{FE2411FE-3D90-4BB7-020D-2FAD2BA83198}"/>
              </a:ext>
            </a:extLst>
          </p:cNvPr>
          <p:cNvPicPr>
            <a:picLocks noChangeAspect="1"/>
          </p:cNvPicPr>
          <p:nvPr/>
        </p:nvPicPr>
        <p:blipFill>
          <a:blip r:embed="rId2"/>
          <a:stretch>
            <a:fillRect/>
          </a:stretch>
        </p:blipFill>
        <p:spPr>
          <a:xfrm>
            <a:off x="761311" y="2399371"/>
            <a:ext cx="1848108" cy="2591162"/>
          </a:xfrm>
          <a:prstGeom prst="rect">
            <a:avLst/>
          </a:prstGeom>
        </p:spPr>
      </p:pic>
      <p:sp>
        <p:nvSpPr>
          <p:cNvPr id="10" name="文字方塊 9">
            <a:extLst>
              <a:ext uri="{FF2B5EF4-FFF2-40B4-BE49-F238E27FC236}">
                <a16:creationId xmlns:a16="http://schemas.microsoft.com/office/drawing/2014/main" id="{9109FC20-3B1D-4452-4E0E-11F70FAE266C}"/>
              </a:ext>
            </a:extLst>
          </p:cNvPr>
          <p:cNvSpPr txBox="1"/>
          <p:nvPr/>
        </p:nvSpPr>
        <p:spPr>
          <a:xfrm>
            <a:off x="761311" y="5459505"/>
            <a:ext cx="3531736" cy="369332"/>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提示</a:t>
            </a:r>
            <a:r>
              <a:rPr lang="en-US" altLang="zh-TW" dirty="0">
                <a:solidFill>
                  <a:srgbClr val="FF0000"/>
                </a:solidFill>
                <a:latin typeface="標楷體" panose="03000509000000000000" pitchFamily="65" charset="-120"/>
                <a:ea typeface="標楷體" panose="03000509000000000000" pitchFamily="65" charset="-120"/>
              </a:rPr>
              <a:t>:</a:t>
            </a:r>
            <a:r>
              <a:rPr lang="zh-TW" altLang="en-US" dirty="0">
                <a:solidFill>
                  <a:srgbClr val="FF0000"/>
                </a:solidFill>
                <a:latin typeface="標楷體" panose="03000509000000000000" pitchFamily="65" charset="-120"/>
                <a:ea typeface="標楷體" panose="03000509000000000000" pitchFamily="65" charset="-120"/>
              </a:rPr>
              <a:t>變數命名不推薦使用中文</a:t>
            </a:r>
            <a:r>
              <a:rPr lang="en-US" altLang="zh-TW" dirty="0">
                <a:solidFill>
                  <a:srgbClr val="FF0000"/>
                </a:solidFill>
                <a:latin typeface="標楷體" panose="03000509000000000000" pitchFamily="65" charset="-120"/>
                <a:ea typeface="標楷體" panose="03000509000000000000" pitchFamily="65" charset="-120"/>
              </a:rPr>
              <a:t>!!</a:t>
            </a:r>
            <a:endParaRPr lang="zh-TW" altLang="en-US" dirty="0">
              <a:solidFill>
                <a:srgbClr val="FF0000"/>
              </a:solidFill>
              <a:latin typeface="標楷體" panose="03000509000000000000" pitchFamily="65" charset="-120"/>
              <a:ea typeface="標楷體" panose="03000509000000000000" pitchFamily="65" charset="-120"/>
            </a:endParaRPr>
          </a:p>
        </p:txBody>
      </p:sp>
      <p:sp>
        <p:nvSpPr>
          <p:cNvPr id="11" name="文字方塊 10">
            <a:extLst>
              <a:ext uri="{FF2B5EF4-FFF2-40B4-BE49-F238E27FC236}">
                <a16:creationId xmlns:a16="http://schemas.microsoft.com/office/drawing/2014/main" id="{8CB95739-D3BD-DCC7-72C4-9064449E92C9}"/>
              </a:ext>
            </a:extLst>
          </p:cNvPr>
          <p:cNvSpPr txBox="1"/>
          <p:nvPr/>
        </p:nvSpPr>
        <p:spPr>
          <a:xfrm>
            <a:off x="761311" y="1789201"/>
            <a:ext cx="1800493" cy="369332"/>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儲存資料的容器</a:t>
            </a:r>
          </a:p>
        </p:txBody>
      </p:sp>
    </p:spTree>
    <p:extLst>
      <p:ext uri="{BB962C8B-B14F-4D97-AF65-F5344CB8AC3E}">
        <p14:creationId xmlns:p14="http://schemas.microsoft.com/office/powerpoint/2010/main" val="1871483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CE9C3C-0364-59AB-832E-18520469BF72}"/>
              </a:ext>
            </a:extLst>
          </p:cNvPr>
          <p:cNvSpPr>
            <a:spLocks noGrp="1"/>
          </p:cNvSpPr>
          <p:nvPr>
            <p:ph type="title"/>
          </p:nvPr>
        </p:nvSpPr>
        <p:spPr/>
        <p:txBody>
          <a:bodyPr/>
          <a:lstStyle/>
          <a:p>
            <a:r>
              <a:rPr lang="zh-TW" altLang="en-US" dirty="0"/>
              <a:t>變數無限重新賦予</a:t>
            </a:r>
          </a:p>
        </p:txBody>
      </p:sp>
      <p:sp>
        <p:nvSpPr>
          <p:cNvPr id="10" name="文字方塊 9">
            <a:extLst>
              <a:ext uri="{FF2B5EF4-FFF2-40B4-BE49-F238E27FC236}">
                <a16:creationId xmlns:a16="http://schemas.microsoft.com/office/drawing/2014/main" id="{9109FC20-3B1D-4452-4E0E-11F70FAE266C}"/>
              </a:ext>
            </a:extLst>
          </p:cNvPr>
          <p:cNvSpPr txBox="1"/>
          <p:nvPr/>
        </p:nvSpPr>
        <p:spPr>
          <a:xfrm>
            <a:off x="761311" y="4742935"/>
            <a:ext cx="2608406" cy="369332"/>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提示</a:t>
            </a:r>
            <a:r>
              <a:rPr lang="en-US" altLang="zh-TW" dirty="0">
                <a:solidFill>
                  <a:srgbClr val="FF0000"/>
                </a:solidFill>
                <a:latin typeface="標楷體" panose="03000509000000000000" pitchFamily="65" charset="-120"/>
                <a:ea typeface="標楷體" panose="03000509000000000000" pitchFamily="65" charset="-120"/>
              </a:rPr>
              <a:t>:</a:t>
            </a:r>
            <a:r>
              <a:rPr lang="zh-TW" altLang="en-US" dirty="0">
                <a:solidFill>
                  <a:srgbClr val="FF0000"/>
                </a:solidFill>
                <a:latin typeface="標楷體" panose="03000509000000000000" pitchFamily="65" charset="-120"/>
                <a:ea typeface="標楷體" panose="03000509000000000000" pitchFamily="65" charset="-120"/>
              </a:rPr>
              <a:t>可以使用</a:t>
            </a:r>
            <a:r>
              <a:rPr lang="en-US" altLang="zh-TW" dirty="0">
                <a:solidFill>
                  <a:srgbClr val="FF0000"/>
                </a:solidFill>
                <a:latin typeface="標楷體" panose="03000509000000000000" pitchFamily="65" charset="-120"/>
                <a:ea typeface="標楷體" panose="03000509000000000000" pitchFamily="65" charset="-120"/>
              </a:rPr>
              <a:t>&lt;</a:t>
            </a:r>
            <a:r>
              <a:rPr lang="en-US" altLang="zh-TW" dirty="0" err="1">
                <a:solidFill>
                  <a:srgbClr val="FF0000"/>
                </a:solidFill>
                <a:latin typeface="標楷體" panose="03000509000000000000" pitchFamily="65" charset="-120"/>
                <a:ea typeface="標楷體" panose="03000509000000000000" pitchFamily="65" charset="-120"/>
              </a:rPr>
              <a:t>br</a:t>
            </a:r>
            <a:r>
              <a:rPr lang="en-US" altLang="zh-TW" dirty="0">
                <a:solidFill>
                  <a:srgbClr val="FF0000"/>
                </a:solidFill>
                <a:latin typeface="標楷體" panose="03000509000000000000" pitchFamily="65" charset="-120"/>
                <a:ea typeface="標楷體" panose="03000509000000000000" pitchFamily="65" charset="-120"/>
              </a:rPr>
              <a:t>&gt;</a:t>
            </a:r>
            <a:r>
              <a:rPr lang="zh-TW" altLang="en-US" dirty="0">
                <a:solidFill>
                  <a:srgbClr val="FF0000"/>
                </a:solidFill>
                <a:latin typeface="標楷體" panose="03000509000000000000" pitchFamily="65" charset="-120"/>
                <a:ea typeface="標楷體" panose="03000509000000000000" pitchFamily="65" charset="-120"/>
              </a:rPr>
              <a:t>換行</a:t>
            </a:r>
          </a:p>
        </p:txBody>
      </p:sp>
      <p:pic>
        <p:nvPicPr>
          <p:cNvPr id="4" name="圖片 3">
            <a:extLst>
              <a:ext uri="{FF2B5EF4-FFF2-40B4-BE49-F238E27FC236}">
                <a16:creationId xmlns:a16="http://schemas.microsoft.com/office/drawing/2014/main" id="{0E2F6836-A8AA-813D-D94D-5C688193149D}"/>
              </a:ext>
            </a:extLst>
          </p:cNvPr>
          <p:cNvPicPr>
            <a:picLocks noChangeAspect="1"/>
          </p:cNvPicPr>
          <p:nvPr/>
        </p:nvPicPr>
        <p:blipFill>
          <a:blip r:embed="rId2"/>
          <a:stretch>
            <a:fillRect/>
          </a:stretch>
        </p:blipFill>
        <p:spPr>
          <a:xfrm>
            <a:off x="761311" y="1459360"/>
            <a:ext cx="2086266" cy="2953162"/>
          </a:xfrm>
          <a:prstGeom prst="rect">
            <a:avLst/>
          </a:prstGeom>
        </p:spPr>
      </p:pic>
    </p:spTree>
    <p:extLst>
      <p:ext uri="{BB962C8B-B14F-4D97-AF65-F5344CB8AC3E}">
        <p14:creationId xmlns:p14="http://schemas.microsoft.com/office/powerpoint/2010/main" val="35170671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CE9C3C-0364-59AB-832E-18520469BF72}"/>
              </a:ext>
            </a:extLst>
          </p:cNvPr>
          <p:cNvSpPr>
            <a:spLocks noGrp="1"/>
          </p:cNvSpPr>
          <p:nvPr>
            <p:ph type="title"/>
          </p:nvPr>
        </p:nvSpPr>
        <p:spPr/>
        <p:txBody>
          <a:bodyPr/>
          <a:lstStyle/>
          <a:p>
            <a:r>
              <a:rPr lang="zh-TW" altLang="en-US" dirty="0"/>
              <a:t>使用常數，</a:t>
            </a:r>
            <a:r>
              <a:rPr lang="en-US" altLang="zh-TW" dirty="0"/>
              <a:t>const</a:t>
            </a:r>
            <a:endParaRPr lang="zh-TW" altLang="en-US" dirty="0"/>
          </a:p>
        </p:txBody>
      </p:sp>
      <p:sp>
        <p:nvSpPr>
          <p:cNvPr id="10" name="文字方塊 9">
            <a:extLst>
              <a:ext uri="{FF2B5EF4-FFF2-40B4-BE49-F238E27FC236}">
                <a16:creationId xmlns:a16="http://schemas.microsoft.com/office/drawing/2014/main" id="{9109FC20-3B1D-4452-4E0E-11F70FAE266C}"/>
              </a:ext>
            </a:extLst>
          </p:cNvPr>
          <p:cNvSpPr txBox="1"/>
          <p:nvPr/>
        </p:nvSpPr>
        <p:spPr>
          <a:xfrm>
            <a:off x="677334" y="4276166"/>
            <a:ext cx="4886274" cy="369332"/>
          </a:xfrm>
          <a:prstGeom prst="rect">
            <a:avLst/>
          </a:prstGeom>
          <a:noFill/>
        </p:spPr>
        <p:txBody>
          <a:bodyPr wrap="none" rtlCol="0">
            <a:spAutoFit/>
          </a:bodyPr>
          <a:lstStyle/>
          <a:p>
            <a:r>
              <a:rPr lang="zh-TW" altLang="en-US" dirty="0">
                <a:solidFill>
                  <a:srgbClr val="FF0000"/>
                </a:solidFill>
                <a:latin typeface="標楷體" panose="03000509000000000000" pitchFamily="65" charset="-120"/>
                <a:ea typeface="標楷體" panose="03000509000000000000" pitchFamily="65" charset="-120"/>
              </a:rPr>
              <a:t>警告</a:t>
            </a:r>
            <a:r>
              <a:rPr lang="en-US" altLang="zh-TW" dirty="0">
                <a:solidFill>
                  <a:srgbClr val="FF0000"/>
                </a:solidFill>
                <a:latin typeface="標楷體" panose="03000509000000000000" pitchFamily="65" charset="-120"/>
                <a:ea typeface="標楷體" panose="03000509000000000000" pitchFamily="65" charset="-120"/>
              </a:rPr>
              <a:t>:</a:t>
            </a:r>
            <a:r>
              <a:rPr lang="zh-TW" altLang="en-US" dirty="0">
                <a:solidFill>
                  <a:srgbClr val="FF0000"/>
                </a:solidFill>
                <a:latin typeface="標楷體" panose="03000509000000000000" pitchFamily="65" charset="-120"/>
                <a:ea typeface="標楷體" panose="03000509000000000000" pitchFamily="65" charset="-120"/>
              </a:rPr>
              <a:t>常數與變數的差別就是常數不可以修改值</a:t>
            </a:r>
          </a:p>
        </p:txBody>
      </p:sp>
      <p:pic>
        <p:nvPicPr>
          <p:cNvPr id="5" name="圖片 4">
            <a:extLst>
              <a:ext uri="{FF2B5EF4-FFF2-40B4-BE49-F238E27FC236}">
                <a16:creationId xmlns:a16="http://schemas.microsoft.com/office/drawing/2014/main" id="{07E6BF47-A9F5-4CDC-8D88-A8BC3EE0F513}"/>
              </a:ext>
            </a:extLst>
          </p:cNvPr>
          <p:cNvPicPr>
            <a:picLocks noChangeAspect="1"/>
          </p:cNvPicPr>
          <p:nvPr/>
        </p:nvPicPr>
        <p:blipFill>
          <a:blip r:embed="rId2"/>
          <a:stretch>
            <a:fillRect/>
          </a:stretch>
        </p:blipFill>
        <p:spPr>
          <a:xfrm>
            <a:off x="761311" y="1633145"/>
            <a:ext cx="3267531" cy="1619476"/>
          </a:xfrm>
          <a:prstGeom prst="rect">
            <a:avLst/>
          </a:prstGeom>
        </p:spPr>
      </p:pic>
    </p:spTree>
    <p:extLst>
      <p:ext uri="{BB962C8B-B14F-4D97-AF65-F5344CB8AC3E}">
        <p14:creationId xmlns:p14="http://schemas.microsoft.com/office/powerpoint/2010/main" val="10972929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CE9C3C-0364-59AB-832E-18520469BF72}"/>
              </a:ext>
            </a:extLst>
          </p:cNvPr>
          <p:cNvSpPr>
            <a:spLocks noGrp="1"/>
          </p:cNvSpPr>
          <p:nvPr>
            <p:ph type="title"/>
          </p:nvPr>
        </p:nvSpPr>
        <p:spPr/>
        <p:txBody>
          <a:bodyPr/>
          <a:lstStyle/>
          <a:p>
            <a:r>
              <a:rPr lang="zh-TW" altLang="en-US" dirty="0"/>
              <a:t>使用註解</a:t>
            </a:r>
          </a:p>
        </p:txBody>
      </p:sp>
      <p:sp>
        <p:nvSpPr>
          <p:cNvPr id="4" name="內容版面配置區 3">
            <a:extLst>
              <a:ext uri="{FF2B5EF4-FFF2-40B4-BE49-F238E27FC236}">
                <a16:creationId xmlns:a16="http://schemas.microsoft.com/office/drawing/2014/main" id="{661C1185-3359-F4B9-F79F-0F7D7C66A812}"/>
              </a:ext>
            </a:extLst>
          </p:cNvPr>
          <p:cNvSpPr>
            <a:spLocks noGrp="1"/>
          </p:cNvSpPr>
          <p:nvPr>
            <p:ph idx="1"/>
          </p:nvPr>
        </p:nvSpPr>
        <p:spPr>
          <a:xfrm>
            <a:off x="677334" y="1779507"/>
            <a:ext cx="8596668" cy="1071269"/>
          </a:xfrm>
        </p:spPr>
        <p:txBody>
          <a:bodyPr>
            <a:normAutofit/>
          </a:bodyPr>
          <a:lstStyle/>
          <a:p>
            <a:r>
              <a:rPr lang="zh-TW" altLang="en-US" dirty="0">
                <a:latin typeface="標楷體" panose="03000509000000000000" pitchFamily="65" charset="-120"/>
                <a:ea typeface="標楷體" panose="03000509000000000000" pitchFamily="65" charset="-120"/>
              </a:rPr>
              <a:t>單行註解可以使用 </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a:t>
            </a:r>
            <a:r>
              <a:rPr lang="en-US" altLang="zh-TW" dirty="0">
                <a:latin typeface="標楷體" panose="03000509000000000000" pitchFamily="65" charset="-120"/>
                <a:ea typeface="標楷體" panose="03000509000000000000" pitchFamily="65" charset="-120"/>
              </a:rPr>
              <a:t>#</a:t>
            </a:r>
          </a:p>
          <a:p>
            <a:r>
              <a:rPr lang="zh-TW" altLang="en-US" dirty="0">
                <a:latin typeface="標楷體" panose="03000509000000000000" pitchFamily="65" charset="-120"/>
                <a:ea typeface="標楷體" panose="03000509000000000000" pitchFamily="65" charset="-120"/>
              </a:rPr>
              <a:t>多行註解可以使用</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a:t>
            </a:r>
            <a:r>
              <a:rPr lang="en-US" altLang="zh-TW" dirty="0">
                <a:latin typeface="標楷體" panose="03000509000000000000" pitchFamily="65" charset="-120"/>
                <a:ea typeface="標楷體" panose="03000509000000000000" pitchFamily="65" charset="-120"/>
              </a:rPr>
              <a:t>/* …*/</a:t>
            </a:r>
            <a:endParaRPr lang="en-US" altLang="zh-TW" b="1" dirty="0">
              <a:latin typeface="標楷體" panose="03000509000000000000" pitchFamily="65" charset="-120"/>
              <a:ea typeface="標楷體" panose="03000509000000000000" pitchFamily="65" charset="-120"/>
            </a:endParaRPr>
          </a:p>
          <a:p>
            <a:endParaRPr lang="zh-TW" altLang="en-US" dirty="0">
              <a:latin typeface="標楷體" panose="03000509000000000000" pitchFamily="65" charset="-120"/>
              <a:ea typeface="標楷體" panose="03000509000000000000" pitchFamily="65" charset="-120"/>
            </a:endParaRPr>
          </a:p>
        </p:txBody>
      </p:sp>
      <p:pic>
        <p:nvPicPr>
          <p:cNvPr id="6" name="圖片 5">
            <a:extLst>
              <a:ext uri="{FF2B5EF4-FFF2-40B4-BE49-F238E27FC236}">
                <a16:creationId xmlns:a16="http://schemas.microsoft.com/office/drawing/2014/main" id="{62222CCE-E6C1-F788-110B-1E37DF48834B}"/>
              </a:ext>
            </a:extLst>
          </p:cNvPr>
          <p:cNvPicPr>
            <a:picLocks noChangeAspect="1"/>
          </p:cNvPicPr>
          <p:nvPr/>
        </p:nvPicPr>
        <p:blipFill>
          <a:blip r:embed="rId2"/>
          <a:stretch>
            <a:fillRect/>
          </a:stretch>
        </p:blipFill>
        <p:spPr>
          <a:xfrm>
            <a:off x="752865" y="2850776"/>
            <a:ext cx="2438740" cy="3534268"/>
          </a:xfrm>
          <a:prstGeom prst="rect">
            <a:avLst/>
          </a:prstGeom>
        </p:spPr>
      </p:pic>
    </p:spTree>
    <p:extLst>
      <p:ext uri="{BB962C8B-B14F-4D97-AF65-F5344CB8AC3E}">
        <p14:creationId xmlns:p14="http://schemas.microsoft.com/office/powerpoint/2010/main" val="1680728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7BC47D7-72D5-E930-B7B9-E8B756B772F8}"/>
              </a:ext>
            </a:extLst>
          </p:cNvPr>
          <p:cNvSpPr>
            <a:spLocks noGrp="1"/>
          </p:cNvSpPr>
          <p:nvPr>
            <p:ph type="title"/>
          </p:nvPr>
        </p:nvSpPr>
        <p:spPr/>
        <p:txBody>
          <a:bodyPr/>
          <a:lstStyle/>
          <a:p>
            <a:r>
              <a:rPr lang="zh-TW" altLang="en-US" dirty="0"/>
              <a:t>課程教學目標</a:t>
            </a:r>
          </a:p>
        </p:txBody>
      </p:sp>
      <p:sp>
        <p:nvSpPr>
          <p:cNvPr id="3" name="內容版面配置區 2">
            <a:extLst>
              <a:ext uri="{FF2B5EF4-FFF2-40B4-BE49-F238E27FC236}">
                <a16:creationId xmlns:a16="http://schemas.microsoft.com/office/drawing/2014/main" id="{A8321E4C-9B5D-680C-CEBB-B0B76C1A2A30}"/>
              </a:ext>
            </a:extLst>
          </p:cNvPr>
          <p:cNvSpPr>
            <a:spLocks noGrp="1"/>
          </p:cNvSpPr>
          <p:nvPr>
            <p:ph idx="1"/>
          </p:nvPr>
        </p:nvSpPr>
        <p:spPr/>
        <p:txBody>
          <a:bodyPr/>
          <a:lstStyle/>
          <a:p>
            <a:r>
              <a:rPr lang="zh-TW" altLang="en-US" dirty="0">
                <a:latin typeface="標楷體" panose="03000509000000000000" pitchFamily="65" charset="-120"/>
                <a:ea typeface="標楷體" panose="03000509000000000000" pitchFamily="65" charset="-120"/>
              </a:rPr>
              <a:t>設計者的完整學習。</a:t>
            </a:r>
            <a:br>
              <a:rPr lang="zh-TW" altLang="en-US" dirty="0">
                <a:latin typeface="標楷體" panose="03000509000000000000" pitchFamily="65" charset="-120"/>
                <a:ea typeface="標楷體" panose="03000509000000000000" pitchFamily="65" charset="-120"/>
              </a:rPr>
            </a:br>
            <a:r>
              <a:rPr lang="zh-TW" altLang="en-US" dirty="0">
                <a:latin typeface="標楷體" panose="03000509000000000000" pitchFamily="65" charset="-120"/>
                <a:ea typeface="標楷體" panose="03000509000000000000" pitchFamily="65" charset="-120"/>
              </a:rPr>
              <a:t>網路程式設計課程將程式設計從電腦平台，延伸運用在網頁程式設計技術上。課程中使用動態網頁設計技術</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如</a:t>
            </a:r>
            <a:r>
              <a:rPr lang="en-US" altLang="zh-TW" dirty="0">
                <a:latin typeface="標楷體" panose="03000509000000000000" pitchFamily="65" charset="-120"/>
                <a:ea typeface="標楷體" panose="03000509000000000000" pitchFamily="65" charset="-120"/>
              </a:rPr>
              <a:t>PHP)</a:t>
            </a:r>
            <a:r>
              <a:rPr lang="zh-TW" altLang="en-US" dirty="0">
                <a:latin typeface="標楷體" panose="03000509000000000000" pitchFamily="65" charset="-120"/>
                <a:ea typeface="標楷體" panose="03000509000000000000" pitchFamily="65" charset="-120"/>
              </a:rPr>
              <a:t>結合資料庫，建構一個完整的網站部落格，並於期末採用分組方式，架構網站部落格，以達成網頁伺服器管理者及網頁程式，成為後端大師。</a:t>
            </a:r>
            <a:endParaRPr lang="en-US" altLang="zh-TW"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9379384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CE9C3C-0364-59AB-832E-18520469BF72}"/>
              </a:ext>
            </a:extLst>
          </p:cNvPr>
          <p:cNvSpPr>
            <a:spLocks noGrp="1"/>
          </p:cNvSpPr>
          <p:nvPr>
            <p:ph type="title"/>
          </p:nvPr>
        </p:nvSpPr>
        <p:spPr/>
        <p:txBody>
          <a:bodyPr/>
          <a:lstStyle/>
          <a:p>
            <a:r>
              <a:rPr lang="zh-TW" altLang="en-US" dirty="0"/>
              <a:t>資料型別</a:t>
            </a:r>
          </a:p>
        </p:txBody>
      </p:sp>
      <p:sp>
        <p:nvSpPr>
          <p:cNvPr id="4" name="內容版面配置區 3">
            <a:extLst>
              <a:ext uri="{FF2B5EF4-FFF2-40B4-BE49-F238E27FC236}">
                <a16:creationId xmlns:a16="http://schemas.microsoft.com/office/drawing/2014/main" id="{661C1185-3359-F4B9-F79F-0F7D7C66A812}"/>
              </a:ext>
            </a:extLst>
          </p:cNvPr>
          <p:cNvSpPr>
            <a:spLocks noGrp="1"/>
          </p:cNvSpPr>
          <p:nvPr>
            <p:ph idx="1"/>
          </p:nvPr>
        </p:nvSpPr>
        <p:spPr>
          <a:xfrm>
            <a:off x="677334" y="1779508"/>
            <a:ext cx="8596668" cy="4728868"/>
          </a:xfrm>
        </p:spPr>
        <p:txBody>
          <a:bodyPr>
            <a:normAutofit/>
          </a:bodyPr>
          <a:lstStyle/>
          <a:p>
            <a:r>
              <a:rPr lang="zh-TW" altLang="en-US" dirty="0">
                <a:latin typeface="標楷體" panose="03000509000000000000" pitchFamily="65" charset="-120"/>
                <a:ea typeface="標楷體" panose="03000509000000000000" pitchFamily="65" charset="-120"/>
              </a:rPr>
              <a:t>可以使用</a:t>
            </a:r>
            <a:r>
              <a:rPr lang="en-US" altLang="zh-TW" dirty="0" err="1">
                <a:latin typeface="標楷體" panose="03000509000000000000" pitchFamily="65" charset="-120"/>
                <a:ea typeface="標楷體" panose="03000509000000000000" pitchFamily="65" charset="-120"/>
              </a:rPr>
              <a:t>var_dump</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查看該資料是哪個資料型別，</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或是</a:t>
            </a:r>
            <a:r>
              <a:rPr lang="en-US" altLang="zh-TW" dirty="0" err="1">
                <a:latin typeface="標楷體" panose="03000509000000000000" pitchFamily="65" charset="-120"/>
                <a:ea typeface="標楷體" panose="03000509000000000000" pitchFamily="65" charset="-120"/>
              </a:rPr>
              <a:t>gettype</a:t>
            </a:r>
            <a:r>
              <a:rPr lang="zh-TW" altLang="en-US" dirty="0">
                <a:latin typeface="標楷體" panose="03000509000000000000" pitchFamily="65" charset="-120"/>
                <a:ea typeface="標楷體" panose="03000509000000000000" pitchFamily="65" charset="-120"/>
              </a:rPr>
              <a:t>只輸出資料型別</a:t>
            </a:r>
            <a:r>
              <a:rPr lang="en-US" altLang="zh-TW" dirty="0">
                <a:latin typeface="標楷體" panose="03000509000000000000" pitchFamily="65" charset="-120"/>
                <a:ea typeface="標楷體" panose="03000509000000000000" pitchFamily="65" charset="-120"/>
              </a:rPr>
              <a:t>)</a:t>
            </a:r>
          </a:p>
          <a:p>
            <a:r>
              <a:rPr lang="zh-TW" altLang="en-US" dirty="0">
                <a:latin typeface="標楷體" panose="03000509000000000000" pitchFamily="65" charset="-120"/>
                <a:ea typeface="標楷體" panose="03000509000000000000" pitchFamily="65" charset="-120"/>
              </a:rPr>
              <a:t>字串</a:t>
            </a:r>
            <a:r>
              <a:rPr lang="en-US" altLang="zh-TW" dirty="0">
                <a:latin typeface="標楷體" panose="03000509000000000000" pitchFamily="65" charset="-120"/>
                <a:ea typeface="標楷體" panose="03000509000000000000" pitchFamily="65" charset="-120"/>
              </a:rPr>
              <a:t>:string</a:t>
            </a:r>
          </a:p>
          <a:p>
            <a:r>
              <a:rPr lang="zh-TW" altLang="en-US" dirty="0">
                <a:latin typeface="標楷體" panose="03000509000000000000" pitchFamily="65" charset="-120"/>
                <a:ea typeface="標楷體" panose="03000509000000000000" pitchFamily="65" charset="-120"/>
              </a:rPr>
              <a:t>整數</a:t>
            </a:r>
            <a:r>
              <a:rPr lang="en-US" altLang="zh-TW" dirty="0">
                <a:latin typeface="標楷體" panose="03000509000000000000" pitchFamily="65" charset="-120"/>
                <a:ea typeface="標楷體" panose="03000509000000000000" pitchFamily="65" charset="-120"/>
              </a:rPr>
              <a:t>:integer(int)</a:t>
            </a:r>
          </a:p>
          <a:p>
            <a:r>
              <a:rPr lang="zh-TW" altLang="en-US" dirty="0">
                <a:latin typeface="標楷體" panose="03000509000000000000" pitchFamily="65" charset="-120"/>
                <a:ea typeface="標楷體" panose="03000509000000000000" pitchFamily="65" charset="-120"/>
              </a:rPr>
              <a:t>小數</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浮點數</a:t>
            </a:r>
            <a:r>
              <a:rPr lang="en-US" altLang="zh-TW" dirty="0">
                <a:latin typeface="標楷體" panose="03000509000000000000" pitchFamily="65" charset="-120"/>
                <a:ea typeface="標楷體" panose="03000509000000000000" pitchFamily="65" charset="-120"/>
              </a:rPr>
              <a:t>):</a:t>
            </a:r>
            <a:r>
              <a:rPr lang="en-US" altLang="zh-TW" dirty="0" err="1">
                <a:latin typeface="標楷體" panose="03000509000000000000" pitchFamily="65" charset="-120"/>
                <a:ea typeface="標楷體" panose="03000509000000000000" pitchFamily="65" charset="-120"/>
              </a:rPr>
              <a:t>floot</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布林值</a:t>
            </a:r>
            <a:r>
              <a:rPr lang="en-US" altLang="zh-TW" dirty="0">
                <a:latin typeface="標楷體" panose="03000509000000000000" pitchFamily="65" charset="-120"/>
                <a:ea typeface="標楷體" panose="03000509000000000000" pitchFamily="65" charset="-120"/>
              </a:rPr>
              <a:t>(Boolean):bool (true</a:t>
            </a:r>
            <a:r>
              <a:rPr lang="zh-TW" altLang="en-US" dirty="0">
                <a:latin typeface="標楷體" panose="03000509000000000000" pitchFamily="65" charset="-120"/>
                <a:ea typeface="標楷體" panose="03000509000000000000" pitchFamily="65" charset="-120"/>
              </a:rPr>
              <a:t>、</a:t>
            </a:r>
            <a:r>
              <a:rPr lang="en-US" altLang="zh-TW" dirty="0">
                <a:latin typeface="標楷體" panose="03000509000000000000" pitchFamily="65" charset="-120"/>
                <a:ea typeface="標楷體" panose="03000509000000000000" pitchFamily="65" charset="-120"/>
              </a:rPr>
              <a:t>false)</a:t>
            </a:r>
          </a:p>
          <a:p>
            <a:r>
              <a:rPr lang="zh-TW" altLang="en-US" dirty="0">
                <a:latin typeface="標楷體" panose="03000509000000000000" pitchFamily="65" charset="-120"/>
                <a:ea typeface="標楷體" panose="03000509000000000000" pitchFamily="65" charset="-120"/>
              </a:rPr>
              <a:t>陣列</a:t>
            </a:r>
            <a:r>
              <a:rPr lang="en-US" altLang="zh-TW" dirty="0">
                <a:latin typeface="標楷體" panose="03000509000000000000" pitchFamily="65" charset="-120"/>
                <a:ea typeface="標楷體" panose="03000509000000000000" pitchFamily="65" charset="-120"/>
              </a:rPr>
              <a:t>:array</a:t>
            </a:r>
          </a:p>
          <a:p>
            <a:r>
              <a:rPr lang="zh-TW" altLang="en-US" dirty="0">
                <a:latin typeface="標楷體" panose="03000509000000000000" pitchFamily="65" charset="-120"/>
                <a:ea typeface="標楷體" panose="03000509000000000000" pitchFamily="65" charset="-120"/>
              </a:rPr>
              <a:t>空值</a:t>
            </a:r>
            <a:r>
              <a:rPr lang="en-US" altLang="zh-TW" dirty="0">
                <a:latin typeface="標楷體" panose="03000509000000000000" pitchFamily="65" charset="-120"/>
                <a:ea typeface="標楷體" panose="03000509000000000000" pitchFamily="65" charset="-120"/>
              </a:rPr>
              <a:t>:null</a:t>
            </a:r>
          </a:p>
          <a:p>
            <a:endParaRPr lang="en-US" altLang="zh-TW" b="1"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7803739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CE9C3C-0364-59AB-832E-18520469BF72}"/>
              </a:ext>
            </a:extLst>
          </p:cNvPr>
          <p:cNvSpPr>
            <a:spLocks noGrp="1"/>
          </p:cNvSpPr>
          <p:nvPr>
            <p:ph type="title"/>
          </p:nvPr>
        </p:nvSpPr>
        <p:spPr/>
        <p:txBody>
          <a:bodyPr/>
          <a:lstStyle/>
          <a:p>
            <a:r>
              <a:rPr lang="en-US" altLang="zh-TW" dirty="0"/>
              <a:t>NULL</a:t>
            </a:r>
            <a:r>
              <a:rPr lang="zh-TW" altLang="en-US" dirty="0"/>
              <a:t>跟</a:t>
            </a:r>
            <a:r>
              <a:rPr lang="en-US" altLang="zh-TW" dirty="0"/>
              <a:t>Undefined </a:t>
            </a:r>
            <a:r>
              <a:rPr lang="zh-TW" altLang="en-US" dirty="0"/>
              <a:t>的差別</a:t>
            </a:r>
          </a:p>
        </p:txBody>
      </p:sp>
      <p:sp>
        <p:nvSpPr>
          <p:cNvPr id="4" name="內容版面配置區 3">
            <a:extLst>
              <a:ext uri="{FF2B5EF4-FFF2-40B4-BE49-F238E27FC236}">
                <a16:creationId xmlns:a16="http://schemas.microsoft.com/office/drawing/2014/main" id="{661C1185-3359-F4B9-F79F-0F7D7C66A812}"/>
              </a:ext>
            </a:extLst>
          </p:cNvPr>
          <p:cNvSpPr>
            <a:spLocks noGrp="1"/>
          </p:cNvSpPr>
          <p:nvPr>
            <p:ph idx="1"/>
          </p:nvPr>
        </p:nvSpPr>
        <p:spPr>
          <a:xfrm>
            <a:off x="677334" y="1779508"/>
            <a:ext cx="8596668" cy="4728868"/>
          </a:xfrm>
        </p:spPr>
        <p:txBody>
          <a:bodyPr>
            <a:normAutofit/>
          </a:bodyPr>
          <a:lstStyle/>
          <a:p>
            <a:r>
              <a:rPr lang="en-US" altLang="zh-TW" dirty="0">
                <a:latin typeface="標楷體" panose="03000509000000000000" pitchFamily="65" charset="-120"/>
                <a:ea typeface="標楷體" panose="03000509000000000000" pitchFamily="65" charset="-120"/>
              </a:rPr>
              <a:t>Null</a:t>
            </a:r>
            <a:r>
              <a:rPr lang="zh-TW" altLang="en-US" dirty="0">
                <a:latin typeface="標楷體" panose="03000509000000000000" pitchFamily="65" charset="-120"/>
                <a:ea typeface="標楷體" panose="03000509000000000000" pitchFamily="65" charset="-120"/>
              </a:rPr>
              <a:t>為空集合，必須由我們親自賦予</a:t>
            </a:r>
            <a:r>
              <a:rPr lang="en-US" altLang="zh-TW" dirty="0">
                <a:latin typeface="標楷體" panose="03000509000000000000" pitchFamily="65" charset="-120"/>
                <a:ea typeface="標楷體" panose="03000509000000000000" pitchFamily="65" charset="-120"/>
              </a:rPr>
              <a:t>NULL</a:t>
            </a:r>
            <a:r>
              <a:rPr lang="zh-TW" altLang="en-US" dirty="0">
                <a:latin typeface="標楷體" panose="03000509000000000000" pitchFamily="65" charset="-120"/>
                <a:ea typeface="標楷體" panose="03000509000000000000" pitchFamily="65" charset="-120"/>
              </a:rPr>
              <a:t>值給他，代表什麼都沒有。</a:t>
            </a:r>
            <a:endParaRPr lang="en-US" altLang="zh-TW" dirty="0">
              <a:latin typeface="標楷體" panose="03000509000000000000" pitchFamily="65" charset="-120"/>
              <a:ea typeface="標楷體" panose="03000509000000000000" pitchFamily="65" charset="-120"/>
            </a:endParaRPr>
          </a:p>
          <a:p>
            <a:r>
              <a:rPr lang="en-US" altLang="zh-TW" dirty="0">
                <a:latin typeface="標楷體" panose="03000509000000000000" pitchFamily="65" charset="-120"/>
                <a:ea typeface="標楷體" panose="03000509000000000000" pitchFamily="65" charset="-120"/>
              </a:rPr>
              <a:t>Undefined</a:t>
            </a:r>
            <a:r>
              <a:rPr lang="zh-TW" altLang="en-US" dirty="0">
                <a:latin typeface="標楷體" panose="03000509000000000000" pitchFamily="65" charset="-120"/>
                <a:ea typeface="標楷體" panose="03000509000000000000" pitchFamily="65" charset="-120"/>
              </a:rPr>
              <a:t>為我們什麼值都沒給他，對</a:t>
            </a:r>
            <a:r>
              <a:rPr lang="en-US" altLang="zh-TW" dirty="0">
                <a:latin typeface="標楷體" panose="03000509000000000000" pitchFamily="65" charset="-120"/>
                <a:ea typeface="標楷體" panose="03000509000000000000" pitchFamily="65" charset="-120"/>
              </a:rPr>
              <a:t>PHP</a:t>
            </a:r>
            <a:r>
              <a:rPr lang="zh-TW" altLang="en-US" dirty="0">
                <a:latin typeface="標楷體" panose="03000509000000000000" pitchFamily="65" charset="-120"/>
                <a:ea typeface="標楷體" panose="03000509000000000000" pitchFamily="65" charset="-120"/>
              </a:rPr>
              <a:t>來說宣告了沒給值、沒宣告都算是</a:t>
            </a:r>
            <a:r>
              <a:rPr lang="en-US" altLang="zh-TW" dirty="0">
                <a:latin typeface="標楷體" panose="03000509000000000000" pitchFamily="65" charset="-120"/>
                <a:ea typeface="標楷體" panose="03000509000000000000" pitchFamily="65" charset="-120"/>
              </a:rPr>
              <a:t>Undefined</a:t>
            </a:r>
            <a:r>
              <a:rPr lang="zh-TW" altLang="en-US" dirty="0">
                <a:latin typeface="標楷體" panose="03000509000000000000" pitchFamily="65" charset="-120"/>
                <a:ea typeface="標楷體" panose="03000509000000000000" pitchFamily="65" charset="-120"/>
              </a:rPr>
              <a:t>，而且都會回報</a:t>
            </a:r>
            <a:r>
              <a:rPr lang="zh-TW" altLang="en-US" b="1" dirty="0">
                <a:solidFill>
                  <a:srgbClr val="FF0000"/>
                </a:solidFill>
                <a:latin typeface="標楷體" panose="03000509000000000000" pitchFamily="65" charset="-120"/>
                <a:ea typeface="標楷體" panose="03000509000000000000" pitchFamily="65" charset="-120"/>
              </a:rPr>
              <a:t>錯誤訊息</a:t>
            </a:r>
            <a:r>
              <a:rPr lang="zh-TW" altLang="en-US" dirty="0">
                <a:latin typeface="標楷體" panose="03000509000000000000" pitchFamily="65" charset="-120"/>
                <a:ea typeface="標楷體" panose="03000509000000000000" pitchFamily="65" charset="-120"/>
              </a:rPr>
              <a:t>。</a:t>
            </a:r>
            <a:endParaRPr lang="en-US" altLang="zh-TW" b="1"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0382142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CE9C3C-0364-59AB-832E-18520469BF72}"/>
              </a:ext>
            </a:extLst>
          </p:cNvPr>
          <p:cNvSpPr>
            <a:spLocks noGrp="1"/>
          </p:cNvSpPr>
          <p:nvPr>
            <p:ph type="title"/>
          </p:nvPr>
        </p:nvSpPr>
        <p:spPr/>
        <p:txBody>
          <a:bodyPr/>
          <a:lstStyle/>
          <a:p>
            <a:r>
              <a:rPr lang="zh-TW" altLang="en-US" dirty="0"/>
              <a:t>字串的單引號跟雙引號</a:t>
            </a:r>
          </a:p>
        </p:txBody>
      </p:sp>
      <p:sp>
        <p:nvSpPr>
          <p:cNvPr id="4" name="內容版面配置區 3">
            <a:extLst>
              <a:ext uri="{FF2B5EF4-FFF2-40B4-BE49-F238E27FC236}">
                <a16:creationId xmlns:a16="http://schemas.microsoft.com/office/drawing/2014/main" id="{661C1185-3359-F4B9-F79F-0F7D7C66A812}"/>
              </a:ext>
            </a:extLst>
          </p:cNvPr>
          <p:cNvSpPr>
            <a:spLocks noGrp="1"/>
          </p:cNvSpPr>
          <p:nvPr>
            <p:ph idx="1"/>
          </p:nvPr>
        </p:nvSpPr>
        <p:spPr>
          <a:xfrm>
            <a:off x="677334" y="1779508"/>
            <a:ext cx="8596668" cy="775433"/>
          </a:xfrm>
        </p:spPr>
        <p:txBody>
          <a:bodyPr>
            <a:normAutofit/>
          </a:bodyPr>
          <a:lstStyle/>
          <a:p>
            <a:r>
              <a:rPr lang="zh-TW" altLang="en-US" dirty="0">
                <a:latin typeface="標楷體" panose="03000509000000000000" pitchFamily="65" charset="-120"/>
                <a:ea typeface="標楷體" panose="03000509000000000000" pitchFamily="65" charset="-120"/>
              </a:rPr>
              <a:t>使用單引號或雙引號包起來的資料即為字串</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雙引號裡面可以解析變數，單引號不行</a:t>
            </a:r>
            <a:endParaRPr lang="en-US" altLang="zh-TW" dirty="0">
              <a:latin typeface="標楷體" panose="03000509000000000000" pitchFamily="65" charset="-120"/>
              <a:ea typeface="標楷體" panose="03000509000000000000" pitchFamily="65" charset="-120"/>
            </a:endParaRPr>
          </a:p>
          <a:p>
            <a:endParaRPr lang="en-US" altLang="zh-TW" dirty="0">
              <a:latin typeface="標楷體" panose="03000509000000000000" pitchFamily="65" charset="-120"/>
              <a:ea typeface="標楷體" panose="03000509000000000000" pitchFamily="65" charset="-120"/>
            </a:endParaRPr>
          </a:p>
          <a:p>
            <a:endParaRPr lang="en-US" altLang="zh-TW" b="1" dirty="0">
              <a:latin typeface="標楷體" panose="03000509000000000000" pitchFamily="65" charset="-120"/>
              <a:ea typeface="標楷體" panose="03000509000000000000" pitchFamily="65" charset="-120"/>
            </a:endParaRPr>
          </a:p>
        </p:txBody>
      </p:sp>
      <p:pic>
        <p:nvPicPr>
          <p:cNvPr id="8" name="圖片 7">
            <a:extLst>
              <a:ext uri="{FF2B5EF4-FFF2-40B4-BE49-F238E27FC236}">
                <a16:creationId xmlns:a16="http://schemas.microsoft.com/office/drawing/2014/main" id="{6E9F9F81-BFD8-3EAD-EE03-5CC5FD7112F8}"/>
              </a:ext>
            </a:extLst>
          </p:cNvPr>
          <p:cNvPicPr>
            <a:picLocks noChangeAspect="1"/>
          </p:cNvPicPr>
          <p:nvPr/>
        </p:nvPicPr>
        <p:blipFill>
          <a:blip r:embed="rId2"/>
          <a:stretch>
            <a:fillRect/>
          </a:stretch>
        </p:blipFill>
        <p:spPr>
          <a:xfrm>
            <a:off x="677334" y="2991044"/>
            <a:ext cx="3207541" cy="2994212"/>
          </a:xfrm>
          <a:prstGeom prst="rect">
            <a:avLst/>
          </a:prstGeom>
        </p:spPr>
      </p:pic>
    </p:spTree>
    <p:extLst>
      <p:ext uri="{BB962C8B-B14F-4D97-AF65-F5344CB8AC3E}">
        <p14:creationId xmlns:p14="http://schemas.microsoft.com/office/powerpoint/2010/main" val="21652713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CE9C3C-0364-59AB-832E-18520469BF72}"/>
              </a:ext>
            </a:extLst>
          </p:cNvPr>
          <p:cNvSpPr>
            <a:spLocks noGrp="1"/>
          </p:cNvSpPr>
          <p:nvPr>
            <p:ph type="title"/>
          </p:nvPr>
        </p:nvSpPr>
        <p:spPr/>
        <p:txBody>
          <a:bodyPr/>
          <a:lstStyle/>
          <a:p>
            <a:r>
              <a:rPr lang="zh-TW" altLang="en-US" dirty="0"/>
              <a:t>常用的算術運算</a:t>
            </a:r>
          </a:p>
        </p:txBody>
      </p:sp>
      <p:graphicFrame>
        <p:nvGraphicFramePr>
          <p:cNvPr id="3" name="內容版面配置區 2">
            <a:extLst>
              <a:ext uri="{FF2B5EF4-FFF2-40B4-BE49-F238E27FC236}">
                <a16:creationId xmlns:a16="http://schemas.microsoft.com/office/drawing/2014/main" id="{62CE2D33-C114-3930-8C7E-6C92645DE06F}"/>
              </a:ext>
            </a:extLst>
          </p:cNvPr>
          <p:cNvGraphicFramePr>
            <a:graphicFrameLocks noGrp="1"/>
          </p:cNvGraphicFramePr>
          <p:nvPr>
            <p:ph idx="1"/>
            <p:extLst>
              <p:ext uri="{D42A27DB-BD31-4B8C-83A1-F6EECF244321}">
                <p14:modId xmlns:p14="http://schemas.microsoft.com/office/powerpoint/2010/main" val="2783108057"/>
              </p:ext>
            </p:extLst>
          </p:nvPr>
        </p:nvGraphicFramePr>
        <p:xfrm>
          <a:off x="1797844" y="2115765"/>
          <a:ext cx="8596312" cy="2961640"/>
        </p:xfrm>
        <a:graphic>
          <a:graphicData uri="http://schemas.openxmlformats.org/drawingml/2006/table">
            <a:tbl>
              <a:tblPr firstRow="1" bandRow="1">
                <a:tableStyleId>{5C22544A-7EE6-4342-B048-85BDC9FD1C3A}</a:tableStyleId>
              </a:tblPr>
              <a:tblGrid>
                <a:gridCol w="4298156">
                  <a:extLst>
                    <a:ext uri="{9D8B030D-6E8A-4147-A177-3AD203B41FA5}">
                      <a16:colId xmlns:a16="http://schemas.microsoft.com/office/drawing/2014/main" val="656421958"/>
                    </a:ext>
                  </a:extLst>
                </a:gridCol>
                <a:gridCol w="4298156">
                  <a:extLst>
                    <a:ext uri="{9D8B030D-6E8A-4147-A177-3AD203B41FA5}">
                      <a16:colId xmlns:a16="http://schemas.microsoft.com/office/drawing/2014/main" val="2403771461"/>
                    </a:ext>
                  </a:extLst>
                </a:gridCol>
              </a:tblGrid>
              <a:tr h="370840">
                <a:tc>
                  <a:txBody>
                    <a:bodyPr/>
                    <a:lstStyle/>
                    <a:p>
                      <a:r>
                        <a:rPr lang="zh-TW" altLang="en-US" dirty="0"/>
                        <a:t>符號</a:t>
                      </a:r>
                    </a:p>
                  </a:txBody>
                  <a:tcPr/>
                </a:tc>
                <a:tc>
                  <a:txBody>
                    <a:bodyPr/>
                    <a:lstStyle/>
                    <a:p>
                      <a:r>
                        <a:rPr lang="zh-TW" altLang="en-US" dirty="0"/>
                        <a:t>意義</a:t>
                      </a:r>
                    </a:p>
                  </a:txBody>
                  <a:tcPr/>
                </a:tc>
                <a:extLst>
                  <a:ext uri="{0D108BD9-81ED-4DB2-BD59-A6C34878D82A}">
                    <a16:rowId xmlns:a16="http://schemas.microsoft.com/office/drawing/2014/main" val="3128276756"/>
                  </a:ext>
                </a:extLst>
              </a:tr>
              <a:tr h="370840">
                <a:tc>
                  <a:txBody>
                    <a:bodyPr/>
                    <a:lstStyle/>
                    <a:p>
                      <a:r>
                        <a:rPr lang="en-US" altLang="zh-TW" dirty="0"/>
                        <a:t>+</a:t>
                      </a:r>
                      <a:endParaRPr lang="zh-TW" altLang="en-US" dirty="0"/>
                    </a:p>
                  </a:txBody>
                  <a:tcPr/>
                </a:tc>
                <a:tc>
                  <a:txBody>
                    <a:bodyPr/>
                    <a:lstStyle/>
                    <a:p>
                      <a:r>
                        <a:rPr lang="zh-TW" altLang="en-US" dirty="0"/>
                        <a:t>加法運算</a:t>
                      </a:r>
                    </a:p>
                  </a:txBody>
                  <a:tcPr/>
                </a:tc>
                <a:extLst>
                  <a:ext uri="{0D108BD9-81ED-4DB2-BD59-A6C34878D82A}">
                    <a16:rowId xmlns:a16="http://schemas.microsoft.com/office/drawing/2014/main" val="2756974246"/>
                  </a:ext>
                </a:extLst>
              </a:tr>
              <a:tr h="370840">
                <a:tc>
                  <a:txBody>
                    <a:bodyPr/>
                    <a:lstStyle/>
                    <a:p>
                      <a:r>
                        <a:rPr lang="en-US" altLang="zh-TW" dirty="0"/>
                        <a:t>-</a:t>
                      </a:r>
                      <a:endParaRPr lang="zh-TW" altLang="en-US" dirty="0"/>
                    </a:p>
                  </a:txBody>
                  <a:tcPr/>
                </a:tc>
                <a:tc>
                  <a:txBody>
                    <a:bodyPr/>
                    <a:lstStyle/>
                    <a:p>
                      <a:r>
                        <a:rPr lang="zh-TW" altLang="en-US" dirty="0"/>
                        <a:t>減法運算</a:t>
                      </a:r>
                    </a:p>
                  </a:txBody>
                  <a:tcPr/>
                </a:tc>
                <a:extLst>
                  <a:ext uri="{0D108BD9-81ED-4DB2-BD59-A6C34878D82A}">
                    <a16:rowId xmlns:a16="http://schemas.microsoft.com/office/drawing/2014/main" val="1312906959"/>
                  </a:ext>
                </a:extLst>
              </a:tr>
              <a:tr h="370840">
                <a:tc>
                  <a:txBody>
                    <a:bodyPr/>
                    <a:lstStyle/>
                    <a:p>
                      <a:r>
                        <a:rPr lang="zh-TW" altLang="en-US" dirty="0"/>
                        <a:t>*</a:t>
                      </a:r>
                    </a:p>
                  </a:txBody>
                  <a:tcPr/>
                </a:tc>
                <a:tc>
                  <a:txBody>
                    <a:bodyPr/>
                    <a:lstStyle/>
                    <a:p>
                      <a:r>
                        <a:rPr lang="zh-TW" altLang="en-US" dirty="0"/>
                        <a:t>乘法運算</a:t>
                      </a:r>
                    </a:p>
                  </a:txBody>
                  <a:tcPr/>
                </a:tc>
                <a:extLst>
                  <a:ext uri="{0D108BD9-81ED-4DB2-BD59-A6C34878D82A}">
                    <a16:rowId xmlns:a16="http://schemas.microsoft.com/office/drawing/2014/main" val="2528289117"/>
                  </a:ext>
                </a:extLst>
              </a:tr>
              <a:tr h="370840">
                <a:tc>
                  <a:txBody>
                    <a:bodyPr/>
                    <a:lstStyle/>
                    <a:p>
                      <a:r>
                        <a:rPr lang="en-US" altLang="zh-TW" dirty="0"/>
                        <a:t>/</a:t>
                      </a:r>
                      <a:endParaRPr lang="zh-TW" altLang="en-US" dirty="0"/>
                    </a:p>
                  </a:txBody>
                  <a:tcPr/>
                </a:tc>
                <a:tc>
                  <a:txBody>
                    <a:bodyPr/>
                    <a:lstStyle/>
                    <a:p>
                      <a:r>
                        <a:rPr lang="zh-TW" altLang="en-US" dirty="0"/>
                        <a:t>除法運算</a:t>
                      </a:r>
                    </a:p>
                  </a:txBody>
                  <a:tcPr/>
                </a:tc>
                <a:extLst>
                  <a:ext uri="{0D108BD9-81ED-4DB2-BD59-A6C34878D82A}">
                    <a16:rowId xmlns:a16="http://schemas.microsoft.com/office/drawing/2014/main" val="1919702320"/>
                  </a:ext>
                </a:extLst>
              </a:tr>
              <a:tr h="359988">
                <a:tc>
                  <a:txBody>
                    <a:bodyPr/>
                    <a:lstStyle/>
                    <a:p>
                      <a:r>
                        <a:rPr lang="en-US" altLang="zh-TW" dirty="0"/>
                        <a:t>%</a:t>
                      </a:r>
                      <a:endParaRPr lang="zh-TW" altLang="en-US" dirty="0"/>
                    </a:p>
                  </a:txBody>
                  <a:tcPr/>
                </a:tc>
                <a:tc>
                  <a:txBody>
                    <a:bodyPr/>
                    <a:lstStyle/>
                    <a:p>
                      <a:r>
                        <a:rPr lang="zh-TW" altLang="en-US" dirty="0"/>
                        <a:t>取餘數</a:t>
                      </a:r>
                    </a:p>
                  </a:txBody>
                  <a:tcPr/>
                </a:tc>
                <a:extLst>
                  <a:ext uri="{0D108BD9-81ED-4DB2-BD59-A6C34878D82A}">
                    <a16:rowId xmlns:a16="http://schemas.microsoft.com/office/drawing/2014/main" val="3092303805"/>
                  </a:ext>
                </a:extLst>
              </a:tr>
              <a:tr h="370840">
                <a:tc>
                  <a:txBody>
                    <a:bodyPr/>
                    <a:lstStyle/>
                    <a:p>
                      <a:r>
                        <a:rPr lang="en-US" altLang="zh-TW" dirty="0"/>
                        <a:t>++</a:t>
                      </a:r>
                      <a:endParaRPr lang="zh-TW" altLang="en-US" dirty="0"/>
                    </a:p>
                  </a:txBody>
                  <a:tcPr/>
                </a:tc>
                <a:tc>
                  <a:txBody>
                    <a:bodyPr/>
                    <a:lstStyle/>
                    <a:p>
                      <a:r>
                        <a:rPr lang="zh-TW" altLang="en-US" dirty="0"/>
                        <a:t>累加</a:t>
                      </a:r>
                    </a:p>
                  </a:txBody>
                  <a:tcPr/>
                </a:tc>
                <a:extLst>
                  <a:ext uri="{0D108BD9-81ED-4DB2-BD59-A6C34878D82A}">
                    <a16:rowId xmlns:a16="http://schemas.microsoft.com/office/drawing/2014/main" val="3971870866"/>
                  </a:ext>
                </a:extLst>
              </a:tr>
              <a:tr h="370840">
                <a:tc>
                  <a:txBody>
                    <a:bodyPr/>
                    <a:lstStyle/>
                    <a:p>
                      <a:r>
                        <a:rPr lang="en-US" altLang="zh-TW" dirty="0"/>
                        <a:t>--</a:t>
                      </a:r>
                      <a:endParaRPr lang="zh-TW" altLang="en-US" dirty="0"/>
                    </a:p>
                  </a:txBody>
                  <a:tcPr/>
                </a:tc>
                <a:tc>
                  <a:txBody>
                    <a:bodyPr/>
                    <a:lstStyle/>
                    <a:p>
                      <a:r>
                        <a:rPr lang="zh-TW" altLang="en-US" dirty="0"/>
                        <a:t>遞減</a:t>
                      </a:r>
                    </a:p>
                  </a:txBody>
                  <a:tcPr/>
                </a:tc>
                <a:extLst>
                  <a:ext uri="{0D108BD9-81ED-4DB2-BD59-A6C34878D82A}">
                    <a16:rowId xmlns:a16="http://schemas.microsoft.com/office/drawing/2014/main" val="206634988"/>
                  </a:ext>
                </a:extLst>
              </a:tr>
            </a:tbl>
          </a:graphicData>
        </a:graphic>
      </p:graphicFrame>
    </p:spTree>
    <p:extLst>
      <p:ext uri="{BB962C8B-B14F-4D97-AF65-F5344CB8AC3E}">
        <p14:creationId xmlns:p14="http://schemas.microsoft.com/office/powerpoint/2010/main" val="27512576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CE9C3C-0364-59AB-832E-18520469BF72}"/>
              </a:ext>
            </a:extLst>
          </p:cNvPr>
          <p:cNvSpPr>
            <a:spLocks noGrp="1"/>
          </p:cNvSpPr>
          <p:nvPr>
            <p:ph type="title"/>
          </p:nvPr>
        </p:nvSpPr>
        <p:spPr/>
        <p:txBody>
          <a:bodyPr/>
          <a:lstStyle/>
          <a:p>
            <a:r>
              <a:rPr lang="zh-TW" altLang="en-US" dirty="0"/>
              <a:t>常用的邏輯運算</a:t>
            </a:r>
          </a:p>
        </p:txBody>
      </p:sp>
      <p:graphicFrame>
        <p:nvGraphicFramePr>
          <p:cNvPr id="3" name="內容版面配置區 2">
            <a:extLst>
              <a:ext uri="{FF2B5EF4-FFF2-40B4-BE49-F238E27FC236}">
                <a16:creationId xmlns:a16="http://schemas.microsoft.com/office/drawing/2014/main" id="{62CE2D33-C114-3930-8C7E-6C92645DE06F}"/>
              </a:ext>
            </a:extLst>
          </p:cNvPr>
          <p:cNvGraphicFramePr>
            <a:graphicFrameLocks noGrp="1"/>
          </p:cNvGraphicFramePr>
          <p:nvPr>
            <p:ph idx="1"/>
            <p:extLst>
              <p:ext uri="{D42A27DB-BD31-4B8C-83A1-F6EECF244321}">
                <p14:modId xmlns:p14="http://schemas.microsoft.com/office/powerpoint/2010/main" val="2026752137"/>
              </p:ext>
            </p:extLst>
          </p:nvPr>
        </p:nvGraphicFramePr>
        <p:xfrm>
          <a:off x="1797844" y="1622706"/>
          <a:ext cx="8596312" cy="4445000"/>
        </p:xfrm>
        <a:graphic>
          <a:graphicData uri="http://schemas.openxmlformats.org/drawingml/2006/table">
            <a:tbl>
              <a:tblPr firstRow="1" bandRow="1">
                <a:tableStyleId>{5C22544A-7EE6-4342-B048-85BDC9FD1C3A}</a:tableStyleId>
              </a:tblPr>
              <a:tblGrid>
                <a:gridCol w="4298156">
                  <a:extLst>
                    <a:ext uri="{9D8B030D-6E8A-4147-A177-3AD203B41FA5}">
                      <a16:colId xmlns:a16="http://schemas.microsoft.com/office/drawing/2014/main" val="656421958"/>
                    </a:ext>
                  </a:extLst>
                </a:gridCol>
                <a:gridCol w="4298156">
                  <a:extLst>
                    <a:ext uri="{9D8B030D-6E8A-4147-A177-3AD203B41FA5}">
                      <a16:colId xmlns:a16="http://schemas.microsoft.com/office/drawing/2014/main" val="2403771461"/>
                    </a:ext>
                  </a:extLst>
                </a:gridCol>
              </a:tblGrid>
              <a:tr h="370840">
                <a:tc>
                  <a:txBody>
                    <a:bodyPr/>
                    <a:lstStyle/>
                    <a:p>
                      <a:r>
                        <a:rPr lang="zh-TW" altLang="en-US" dirty="0"/>
                        <a:t>符號</a:t>
                      </a:r>
                    </a:p>
                  </a:txBody>
                  <a:tcPr/>
                </a:tc>
                <a:tc>
                  <a:txBody>
                    <a:bodyPr/>
                    <a:lstStyle/>
                    <a:p>
                      <a:r>
                        <a:rPr lang="zh-TW" altLang="en-US" dirty="0"/>
                        <a:t>意義</a:t>
                      </a:r>
                    </a:p>
                  </a:txBody>
                  <a:tcPr/>
                </a:tc>
                <a:extLst>
                  <a:ext uri="{0D108BD9-81ED-4DB2-BD59-A6C34878D82A}">
                    <a16:rowId xmlns:a16="http://schemas.microsoft.com/office/drawing/2014/main" val="3128276756"/>
                  </a:ext>
                </a:extLst>
              </a:tr>
              <a:tr h="370840">
                <a:tc>
                  <a:txBody>
                    <a:bodyPr/>
                    <a:lstStyle/>
                    <a:p>
                      <a:r>
                        <a:rPr lang="en-US" altLang="zh-TW" dirty="0"/>
                        <a:t>&lt;</a:t>
                      </a:r>
                      <a:endParaRPr lang="zh-TW" altLang="en-US" dirty="0"/>
                    </a:p>
                  </a:txBody>
                  <a:tcPr/>
                </a:tc>
                <a:tc>
                  <a:txBody>
                    <a:bodyPr/>
                    <a:lstStyle/>
                    <a:p>
                      <a:r>
                        <a:rPr lang="zh-TW" altLang="en-US" dirty="0"/>
                        <a:t>小於</a:t>
                      </a:r>
                    </a:p>
                  </a:txBody>
                  <a:tcPr/>
                </a:tc>
                <a:extLst>
                  <a:ext uri="{0D108BD9-81ED-4DB2-BD59-A6C34878D82A}">
                    <a16:rowId xmlns:a16="http://schemas.microsoft.com/office/drawing/2014/main" val="2756974246"/>
                  </a:ext>
                </a:extLst>
              </a:tr>
              <a:tr h="370840">
                <a:tc>
                  <a:txBody>
                    <a:bodyPr/>
                    <a:lstStyle/>
                    <a:p>
                      <a:r>
                        <a:rPr lang="en-US" altLang="zh-TW" dirty="0"/>
                        <a:t>&gt;</a:t>
                      </a:r>
                      <a:endParaRPr lang="zh-TW" altLang="en-US" dirty="0"/>
                    </a:p>
                  </a:txBody>
                  <a:tcPr/>
                </a:tc>
                <a:tc>
                  <a:txBody>
                    <a:bodyPr/>
                    <a:lstStyle/>
                    <a:p>
                      <a:r>
                        <a:rPr lang="zh-TW" altLang="en-US" dirty="0"/>
                        <a:t>大於</a:t>
                      </a:r>
                    </a:p>
                  </a:txBody>
                  <a:tcPr/>
                </a:tc>
                <a:extLst>
                  <a:ext uri="{0D108BD9-81ED-4DB2-BD59-A6C34878D82A}">
                    <a16:rowId xmlns:a16="http://schemas.microsoft.com/office/drawing/2014/main" val="1312906959"/>
                  </a:ext>
                </a:extLst>
              </a:tr>
              <a:tr h="370840">
                <a:tc>
                  <a:txBody>
                    <a:bodyPr/>
                    <a:lstStyle/>
                    <a:p>
                      <a:r>
                        <a:rPr lang="en-US" altLang="zh-TW" dirty="0"/>
                        <a:t>&lt;=</a:t>
                      </a:r>
                      <a:endParaRPr lang="zh-TW" altLang="en-US" dirty="0"/>
                    </a:p>
                  </a:txBody>
                  <a:tcPr/>
                </a:tc>
                <a:tc>
                  <a:txBody>
                    <a:bodyPr/>
                    <a:lstStyle/>
                    <a:p>
                      <a:r>
                        <a:rPr lang="zh-TW" altLang="en-US" dirty="0"/>
                        <a:t>小於等於</a:t>
                      </a:r>
                    </a:p>
                  </a:txBody>
                  <a:tcPr/>
                </a:tc>
                <a:extLst>
                  <a:ext uri="{0D108BD9-81ED-4DB2-BD59-A6C34878D82A}">
                    <a16:rowId xmlns:a16="http://schemas.microsoft.com/office/drawing/2014/main" val="2528289117"/>
                  </a:ext>
                </a:extLst>
              </a:tr>
              <a:tr h="370840">
                <a:tc>
                  <a:txBody>
                    <a:bodyPr/>
                    <a:lstStyle/>
                    <a:p>
                      <a:r>
                        <a:rPr lang="en-US" altLang="zh-TW" dirty="0"/>
                        <a:t>&gt;=</a:t>
                      </a:r>
                      <a:endParaRPr lang="zh-TW" altLang="en-US" dirty="0"/>
                    </a:p>
                  </a:txBody>
                  <a:tcPr/>
                </a:tc>
                <a:tc>
                  <a:txBody>
                    <a:bodyPr/>
                    <a:lstStyle/>
                    <a:p>
                      <a:r>
                        <a:rPr lang="zh-TW" altLang="en-US" dirty="0"/>
                        <a:t>大於等於</a:t>
                      </a:r>
                    </a:p>
                  </a:txBody>
                  <a:tcPr/>
                </a:tc>
                <a:extLst>
                  <a:ext uri="{0D108BD9-81ED-4DB2-BD59-A6C34878D82A}">
                    <a16:rowId xmlns:a16="http://schemas.microsoft.com/office/drawing/2014/main" val="1919702320"/>
                  </a:ext>
                </a:extLst>
              </a:tr>
              <a:tr h="359988">
                <a:tc>
                  <a:txBody>
                    <a:bodyPr/>
                    <a:lstStyle/>
                    <a:p>
                      <a:r>
                        <a:rPr lang="en-US" altLang="zh-TW" dirty="0"/>
                        <a:t>==</a:t>
                      </a:r>
                      <a:endParaRPr lang="zh-TW" altLang="en-US" dirty="0"/>
                    </a:p>
                  </a:txBody>
                  <a:tcPr/>
                </a:tc>
                <a:tc>
                  <a:txBody>
                    <a:bodyPr/>
                    <a:lstStyle/>
                    <a:p>
                      <a:r>
                        <a:rPr lang="zh-TW" altLang="en-US" dirty="0"/>
                        <a:t>等於</a:t>
                      </a:r>
                    </a:p>
                  </a:txBody>
                  <a:tcPr/>
                </a:tc>
                <a:extLst>
                  <a:ext uri="{0D108BD9-81ED-4DB2-BD59-A6C34878D82A}">
                    <a16:rowId xmlns:a16="http://schemas.microsoft.com/office/drawing/2014/main" val="3092303805"/>
                  </a:ext>
                </a:extLst>
              </a:tr>
              <a:tr h="370840">
                <a:tc>
                  <a:txBody>
                    <a:bodyPr/>
                    <a:lstStyle/>
                    <a:p>
                      <a:r>
                        <a:rPr lang="en-US" altLang="zh-TW" dirty="0"/>
                        <a:t>===</a:t>
                      </a:r>
                      <a:endParaRPr lang="zh-TW" altLang="en-US" dirty="0"/>
                    </a:p>
                  </a:txBody>
                  <a:tcPr/>
                </a:tc>
                <a:tc>
                  <a:txBody>
                    <a:bodyPr/>
                    <a:lstStyle/>
                    <a:p>
                      <a:r>
                        <a:rPr lang="zh-TW" altLang="en-US" dirty="0"/>
                        <a:t>嚴格等於</a:t>
                      </a:r>
                    </a:p>
                  </a:txBody>
                  <a:tcPr/>
                </a:tc>
                <a:extLst>
                  <a:ext uri="{0D108BD9-81ED-4DB2-BD59-A6C34878D82A}">
                    <a16:rowId xmlns:a16="http://schemas.microsoft.com/office/drawing/2014/main" val="3971870866"/>
                  </a:ext>
                </a:extLst>
              </a:tr>
              <a:tr h="370840">
                <a:tc>
                  <a:txBody>
                    <a:bodyPr/>
                    <a:lstStyle/>
                    <a:p>
                      <a:r>
                        <a:rPr lang="en-US" altLang="zh-TW" dirty="0"/>
                        <a:t>!=</a:t>
                      </a:r>
                      <a:endParaRPr lang="zh-TW" altLang="en-US" dirty="0"/>
                    </a:p>
                  </a:txBody>
                  <a:tcPr/>
                </a:tc>
                <a:tc>
                  <a:txBody>
                    <a:bodyPr/>
                    <a:lstStyle/>
                    <a:p>
                      <a:r>
                        <a:rPr lang="zh-TW" altLang="en-US" dirty="0"/>
                        <a:t>不等於</a:t>
                      </a:r>
                    </a:p>
                  </a:txBody>
                  <a:tcPr/>
                </a:tc>
                <a:extLst>
                  <a:ext uri="{0D108BD9-81ED-4DB2-BD59-A6C34878D82A}">
                    <a16:rowId xmlns:a16="http://schemas.microsoft.com/office/drawing/2014/main" val="206634988"/>
                  </a:ext>
                </a:extLst>
              </a:tr>
              <a:tr h="370840">
                <a:tc>
                  <a:txBody>
                    <a:bodyPr/>
                    <a:lstStyle/>
                    <a:p>
                      <a:r>
                        <a:rPr lang="en-US" altLang="zh-TW" dirty="0"/>
                        <a:t>!==</a:t>
                      </a:r>
                      <a:endParaRPr lang="zh-TW" altLang="en-US" dirty="0"/>
                    </a:p>
                  </a:txBody>
                  <a:tcPr/>
                </a:tc>
                <a:tc>
                  <a:txBody>
                    <a:bodyPr/>
                    <a:lstStyle/>
                    <a:p>
                      <a:r>
                        <a:rPr lang="zh-TW" altLang="en-US" dirty="0"/>
                        <a:t>嚴格不等於</a:t>
                      </a:r>
                    </a:p>
                  </a:txBody>
                  <a:tcPr/>
                </a:tc>
                <a:extLst>
                  <a:ext uri="{0D108BD9-81ED-4DB2-BD59-A6C34878D82A}">
                    <a16:rowId xmlns:a16="http://schemas.microsoft.com/office/drawing/2014/main" val="208665611"/>
                  </a:ext>
                </a:extLst>
              </a:tr>
              <a:tr h="370840">
                <a:tc>
                  <a:txBody>
                    <a:bodyPr/>
                    <a:lstStyle/>
                    <a:p>
                      <a:r>
                        <a:rPr lang="en-US" altLang="zh-TW" dirty="0"/>
                        <a:t>&amp;&amp;</a:t>
                      </a:r>
                      <a:endParaRPr lang="zh-TW" altLang="en-US" dirty="0"/>
                    </a:p>
                  </a:txBody>
                  <a:tcPr/>
                </a:tc>
                <a:tc>
                  <a:txBody>
                    <a:bodyPr/>
                    <a:lstStyle/>
                    <a:p>
                      <a:r>
                        <a:rPr lang="zh-TW" altLang="en-US" dirty="0"/>
                        <a:t>而且</a:t>
                      </a:r>
                      <a:r>
                        <a:rPr lang="en-US" altLang="zh-TW" dirty="0"/>
                        <a:t>(</a:t>
                      </a:r>
                      <a:r>
                        <a:rPr lang="zh-TW" altLang="en-US" dirty="0"/>
                        <a:t>交集</a:t>
                      </a:r>
                      <a:r>
                        <a:rPr lang="en-US" altLang="zh-TW" dirty="0"/>
                        <a:t>)</a:t>
                      </a:r>
                      <a:endParaRPr lang="zh-TW" altLang="en-US" dirty="0"/>
                    </a:p>
                  </a:txBody>
                  <a:tcPr/>
                </a:tc>
                <a:extLst>
                  <a:ext uri="{0D108BD9-81ED-4DB2-BD59-A6C34878D82A}">
                    <a16:rowId xmlns:a16="http://schemas.microsoft.com/office/drawing/2014/main" val="3151572050"/>
                  </a:ext>
                </a:extLst>
              </a:tr>
              <a:tr h="370840">
                <a:tc>
                  <a:txBody>
                    <a:bodyPr/>
                    <a:lstStyle/>
                    <a:p>
                      <a:r>
                        <a:rPr lang="en-US" altLang="zh-TW" dirty="0"/>
                        <a:t>||</a:t>
                      </a:r>
                      <a:endParaRPr lang="zh-TW" altLang="en-US" dirty="0"/>
                    </a:p>
                  </a:txBody>
                  <a:tcPr/>
                </a:tc>
                <a:tc>
                  <a:txBody>
                    <a:bodyPr/>
                    <a:lstStyle/>
                    <a:p>
                      <a:r>
                        <a:rPr lang="zh-TW" altLang="en-US" dirty="0"/>
                        <a:t>或</a:t>
                      </a:r>
                      <a:r>
                        <a:rPr lang="en-US" altLang="zh-TW" dirty="0"/>
                        <a:t>(</a:t>
                      </a:r>
                      <a:r>
                        <a:rPr lang="zh-TW" altLang="en-US" dirty="0"/>
                        <a:t>聯集</a:t>
                      </a:r>
                      <a:r>
                        <a:rPr lang="en-US" altLang="zh-TW" dirty="0"/>
                        <a:t>)</a:t>
                      </a:r>
                      <a:endParaRPr lang="zh-TW" altLang="en-US" dirty="0"/>
                    </a:p>
                  </a:txBody>
                  <a:tcPr/>
                </a:tc>
                <a:extLst>
                  <a:ext uri="{0D108BD9-81ED-4DB2-BD59-A6C34878D82A}">
                    <a16:rowId xmlns:a16="http://schemas.microsoft.com/office/drawing/2014/main" val="676019572"/>
                  </a:ext>
                </a:extLst>
              </a:tr>
              <a:tr h="370840">
                <a:tc>
                  <a:txBody>
                    <a:bodyPr/>
                    <a:lstStyle/>
                    <a:p>
                      <a:r>
                        <a:rPr lang="en-US" altLang="zh-TW" dirty="0"/>
                        <a:t>!</a:t>
                      </a:r>
                      <a:endParaRPr lang="zh-TW" altLang="en-US" dirty="0"/>
                    </a:p>
                  </a:txBody>
                  <a:tcPr/>
                </a:tc>
                <a:tc>
                  <a:txBody>
                    <a:bodyPr/>
                    <a:lstStyle/>
                    <a:p>
                      <a:r>
                        <a:rPr lang="zh-TW" altLang="en-US" dirty="0"/>
                        <a:t>不</a:t>
                      </a:r>
                      <a:r>
                        <a:rPr lang="en-US" altLang="zh-TW" dirty="0"/>
                        <a:t>(Not)</a:t>
                      </a:r>
                      <a:endParaRPr lang="zh-TW" altLang="en-US" dirty="0"/>
                    </a:p>
                  </a:txBody>
                  <a:tcPr/>
                </a:tc>
                <a:extLst>
                  <a:ext uri="{0D108BD9-81ED-4DB2-BD59-A6C34878D82A}">
                    <a16:rowId xmlns:a16="http://schemas.microsoft.com/office/drawing/2014/main" val="3363443347"/>
                  </a:ext>
                </a:extLst>
              </a:tr>
            </a:tbl>
          </a:graphicData>
        </a:graphic>
      </p:graphicFrame>
    </p:spTree>
    <p:extLst>
      <p:ext uri="{BB962C8B-B14F-4D97-AF65-F5344CB8AC3E}">
        <p14:creationId xmlns:p14="http://schemas.microsoft.com/office/powerpoint/2010/main" val="34650946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CE9C3C-0364-59AB-832E-18520469BF72}"/>
              </a:ext>
            </a:extLst>
          </p:cNvPr>
          <p:cNvSpPr>
            <a:spLocks noGrp="1"/>
          </p:cNvSpPr>
          <p:nvPr>
            <p:ph type="title"/>
          </p:nvPr>
        </p:nvSpPr>
        <p:spPr/>
        <p:txBody>
          <a:bodyPr/>
          <a:lstStyle/>
          <a:p>
            <a:r>
              <a:rPr lang="zh-TW" altLang="en-US" dirty="0"/>
              <a:t>函式</a:t>
            </a:r>
            <a:r>
              <a:rPr lang="en-US" altLang="zh-TW" dirty="0"/>
              <a:t>function</a:t>
            </a:r>
            <a:endParaRPr lang="zh-TW" altLang="en-US" dirty="0"/>
          </a:p>
        </p:txBody>
      </p:sp>
      <p:sp>
        <p:nvSpPr>
          <p:cNvPr id="4" name="內容版面配置區 3">
            <a:extLst>
              <a:ext uri="{FF2B5EF4-FFF2-40B4-BE49-F238E27FC236}">
                <a16:creationId xmlns:a16="http://schemas.microsoft.com/office/drawing/2014/main" id="{661C1185-3359-F4B9-F79F-0F7D7C66A812}"/>
              </a:ext>
            </a:extLst>
          </p:cNvPr>
          <p:cNvSpPr>
            <a:spLocks noGrp="1"/>
          </p:cNvSpPr>
          <p:nvPr>
            <p:ph idx="1"/>
          </p:nvPr>
        </p:nvSpPr>
        <p:spPr>
          <a:xfrm>
            <a:off x="677334" y="1779508"/>
            <a:ext cx="8596668" cy="4728868"/>
          </a:xfrm>
        </p:spPr>
        <p:txBody>
          <a:bodyPr>
            <a:normAutofit/>
          </a:bodyPr>
          <a:lstStyle/>
          <a:p>
            <a:r>
              <a:rPr lang="zh-TW" altLang="en-US" b="1" dirty="0">
                <a:latin typeface="標楷體" panose="03000509000000000000" pitchFamily="65" charset="-120"/>
                <a:ea typeface="標楷體" panose="03000509000000000000" pitchFamily="65" charset="-120"/>
              </a:rPr>
              <a:t>何時使用</a:t>
            </a:r>
            <a:r>
              <a:rPr lang="en-US" altLang="zh-TW" b="1" dirty="0">
                <a:latin typeface="標楷體" panose="03000509000000000000" pitchFamily="65" charset="-120"/>
                <a:ea typeface="標楷體" panose="03000509000000000000" pitchFamily="65" charset="-120"/>
              </a:rPr>
              <a:t>function?</a:t>
            </a:r>
          </a:p>
          <a:p>
            <a:r>
              <a:rPr lang="zh-TW" altLang="en-US" b="1" dirty="0">
                <a:latin typeface="標楷體" panose="03000509000000000000" pitchFamily="65" charset="-120"/>
                <a:ea typeface="標楷體" panose="03000509000000000000" pitchFamily="65" charset="-120"/>
              </a:rPr>
              <a:t>有一段程式需要它重複執行，就可以包成</a:t>
            </a:r>
            <a:r>
              <a:rPr lang="en-US" altLang="zh-TW" b="1" dirty="0">
                <a:latin typeface="標楷體" panose="03000509000000000000" pitchFamily="65" charset="-120"/>
                <a:ea typeface="標楷體" panose="03000509000000000000" pitchFamily="65" charset="-120"/>
              </a:rPr>
              <a:t>function</a:t>
            </a:r>
          </a:p>
          <a:p>
            <a:r>
              <a:rPr lang="zh-TW" altLang="en-US" b="1" dirty="0">
                <a:latin typeface="標楷體" panose="03000509000000000000" pitchFamily="65" charset="-120"/>
                <a:ea typeface="標楷體" panose="03000509000000000000" pitchFamily="65" charset="-120"/>
              </a:rPr>
              <a:t>必須先寫好 ，但不會馬上執行</a:t>
            </a:r>
          </a:p>
          <a:p>
            <a:r>
              <a:rPr lang="en-US" altLang="zh-TW" b="1" dirty="0" err="1">
                <a:latin typeface="標楷體" panose="03000509000000000000" pitchFamily="65" charset="-120"/>
                <a:ea typeface="標楷體" panose="03000509000000000000" pitchFamily="65" charset="-120"/>
              </a:rPr>
              <a:t>functin</a:t>
            </a:r>
            <a:r>
              <a:rPr lang="en-US" altLang="zh-TW" b="1" dirty="0">
                <a:latin typeface="標楷體" panose="03000509000000000000" pitchFamily="65" charset="-120"/>
                <a:ea typeface="標楷體" panose="03000509000000000000" pitchFamily="65" charset="-120"/>
              </a:rPr>
              <a:t> (</a:t>
            </a:r>
            <a:r>
              <a:rPr lang="zh-TW" altLang="en-US" b="1" dirty="0">
                <a:latin typeface="標楷體" panose="03000509000000000000" pitchFamily="65" charset="-120"/>
                <a:ea typeface="標楷體" panose="03000509000000000000" pitchFamily="65" charset="-120"/>
              </a:rPr>
              <a:t>參數</a:t>
            </a:r>
            <a:r>
              <a:rPr lang="en-US" altLang="zh-TW" b="1" dirty="0">
                <a:latin typeface="標楷體" panose="03000509000000000000" pitchFamily="65" charset="-120"/>
                <a:ea typeface="標楷體" panose="03000509000000000000" pitchFamily="65" charset="-120"/>
              </a:rPr>
              <a:t>){</a:t>
            </a:r>
          </a:p>
          <a:p>
            <a:pPr marL="0" indent="0">
              <a:buNone/>
            </a:pPr>
            <a:r>
              <a:rPr lang="en-US" altLang="zh-TW" b="1" dirty="0">
                <a:latin typeface="標楷體" panose="03000509000000000000" pitchFamily="65" charset="-120"/>
                <a:ea typeface="標楷體" panose="03000509000000000000" pitchFamily="65" charset="-120"/>
              </a:rPr>
              <a:t>	</a:t>
            </a:r>
            <a:r>
              <a:rPr lang="zh-TW" altLang="en-US" b="1" dirty="0">
                <a:latin typeface="標楷體" panose="03000509000000000000" pitchFamily="65" charset="-120"/>
                <a:ea typeface="標楷體" panose="03000509000000000000" pitchFamily="65" charset="-120"/>
              </a:rPr>
              <a:t>函式內容</a:t>
            </a:r>
          </a:p>
          <a:p>
            <a:pPr marL="0" indent="0">
              <a:buNone/>
            </a:pPr>
            <a:r>
              <a:rPr lang="en-US" altLang="zh-TW" b="1" dirty="0">
                <a:latin typeface="標楷體" panose="03000509000000000000" pitchFamily="65" charset="-120"/>
                <a:ea typeface="標楷體" panose="03000509000000000000" pitchFamily="65" charset="-120"/>
              </a:rPr>
              <a:t>	}</a:t>
            </a:r>
          </a:p>
          <a:p>
            <a:pPr marL="0" indent="0">
              <a:buNone/>
            </a:pPr>
            <a:r>
              <a:rPr lang="en-US" altLang="zh-TW" b="1" dirty="0">
                <a:latin typeface="標楷體" panose="03000509000000000000" pitchFamily="65" charset="-120"/>
                <a:ea typeface="標楷體" panose="03000509000000000000" pitchFamily="65" charset="-120"/>
              </a:rPr>
              <a:t>	</a:t>
            </a:r>
            <a:r>
              <a:rPr lang="zh-TW" altLang="en-US" b="1" dirty="0">
                <a:solidFill>
                  <a:srgbClr val="FF0000"/>
                </a:solidFill>
                <a:latin typeface="標楷體" panose="03000509000000000000" pitchFamily="65" charset="-120"/>
                <a:ea typeface="標楷體" panose="03000509000000000000" pitchFamily="65" charset="-120"/>
              </a:rPr>
              <a:t>*參數可有可無，看使用需求添加</a:t>
            </a:r>
            <a:endParaRPr lang="en-US" altLang="zh-TW" b="1" dirty="0">
              <a:solidFill>
                <a:srgbClr val="FF0000"/>
              </a:solidFill>
              <a:latin typeface="標楷體" panose="03000509000000000000" pitchFamily="65" charset="-120"/>
              <a:ea typeface="標楷體" panose="03000509000000000000" pitchFamily="65" charset="-120"/>
            </a:endParaRPr>
          </a:p>
          <a:p>
            <a:pPr marL="0" indent="0">
              <a:buNone/>
            </a:pPr>
            <a:br>
              <a:rPr lang="en-US" altLang="zh-TW" b="1" dirty="0">
                <a:solidFill>
                  <a:srgbClr val="FF0000"/>
                </a:solidFill>
                <a:latin typeface="標楷體" panose="03000509000000000000" pitchFamily="65" charset="-120"/>
                <a:ea typeface="標楷體" panose="03000509000000000000" pitchFamily="65" charset="-120"/>
              </a:rPr>
            </a:br>
            <a:endParaRPr lang="en-US" altLang="zh-TW" b="1" dirty="0">
              <a:solidFill>
                <a:srgbClr val="FF0000"/>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5338938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CE9C3C-0364-59AB-832E-18520469BF72}"/>
              </a:ext>
            </a:extLst>
          </p:cNvPr>
          <p:cNvSpPr>
            <a:spLocks noGrp="1"/>
          </p:cNvSpPr>
          <p:nvPr>
            <p:ph type="title"/>
          </p:nvPr>
        </p:nvSpPr>
        <p:spPr/>
        <p:txBody>
          <a:bodyPr/>
          <a:lstStyle/>
          <a:p>
            <a:r>
              <a:rPr lang="zh-TW" altLang="en-US" dirty="0"/>
              <a:t>練習</a:t>
            </a:r>
          </a:p>
        </p:txBody>
      </p:sp>
      <p:sp>
        <p:nvSpPr>
          <p:cNvPr id="4" name="內容版面配置區 3">
            <a:extLst>
              <a:ext uri="{FF2B5EF4-FFF2-40B4-BE49-F238E27FC236}">
                <a16:creationId xmlns:a16="http://schemas.microsoft.com/office/drawing/2014/main" id="{661C1185-3359-F4B9-F79F-0F7D7C66A812}"/>
              </a:ext>
            </a:extLst>
          </p:cNvPr>
          <p:cNvSpPr>
            <a:spLocks noGrp="1"/>
          </p:cNvSpPr>
          <p:nvPr>
            <p:ph idx="1"/>
          </p:nvPr>
        </p:nvSpPr>
        <p:spPr>
          <a:xfrm>
            <a:off x="677334" y="1779508"/>
            <a:ext cx="8596668" cy="4728868"/>
          </a:xfrm>
        </p:spPr>
        <p:txBody>
          <a:bodyPr>
            <a:normAutofit/>
          </a:bodyPr>
          <a:lstStyle/>
          <a:p>
            <a:r>
              <a:rPr lang="en-US" altLang="zh-TW" dirty="0"/>
              <a:t>1.</a:t>
            </a:r>
            <a:r>
              <a:rPr lang="zh-TW" altLang="en-US" dirty="0"/>
              <a:t>日薪</a:t>
            </a:r>
            <a:r>
              <a:rPr lang="en-US" altLang="zh-TW" dirty="0"/>
              <a:t>1000</a:t>
            </a:r>
            <a:r>
              <a:rPr lang="zh-TW" altLang="en-US" dirty="0"/>
              <a:t>元，一個月工作</a:t>
            </a:r>
            <a:r>
              <a:rPr lang="en-US" altLang="zh-TW" dirty="0"/>
              <a:t>20</a:t>
            </a:r>
            <a:r>
              <a:rPr lang="zh-TW" altLang="en-US" dirty="0"/>
              <a:t>天，計算月薪</a:t>
            </a:r>
            <a:endParaRPr lang="en-US" altLang="zh-TW" dirty="0"/>
          </a:p>
          <a:p>
            <a:r>
              <a:rPr lang="en-US" altLang="zh-TW" dirty="0"/>
              <a:t>2.</a:t>
            </a:r>
            <a:r>
              <a:rPr lang="zh-TW" altLang="en-US" dirty="0"/>
              <a:t>日薪</a:t>
            </a:r>
            <a:r>
              <a:rPr lang="en-US" altLang="zh-TW" dirty="0"/>
              <a:t>2000</a:t>
            </a:r>
            <a:r>
              <a:rPr lang="zh-TW" altLang="en-US" dirty="0"/>
              <a:t>元，一個月工作</a:t>
            </a:r>
            <a:r>
              <a:rPr lang="en-US" altLang="zh-TW" dirty="0"/>
              <a:t>20</a:t>
            </a:r>
            <a:r>
              <a:rPr lang="zh-TW" altLang="en-US" dirty="0"/>
              <a:t>天，計算月薪</a:t>
            </a:r>
            <a:endParaRPr lang="en-US" altLang="zh-TW" dirty="0"/>
          </a:p>
          <a:p>
            <a:r>
              <a:rPr lang="en-US" altLang="zh-TW" dirty="0"/>
              <a:t>3.</a:t>
            </a:r>
            <a:r>
              <a:rPr lang="zh-TW" altLang="en-US" dirty="0"/>
              <a:t>日薪</a:t>
            </a:r>
            <a:r>
              <a:rPr lang="en-US" altLang="zh-TW" dirty="0"/>
              <a:t>2000</a:t>
            </a:r>
            <a:r>
              <a:rPr lang="zh-TW" altLang="en-US" dirty="0"/>
              <a:t>元，一個月工作</a:t>
            </a:r>
            <a:r>
              <a:rPr lang="en-US" altLang="zh-TW" dirty="0"/>
              <a:t>30</a:t>
            </a:r>
            <a:r>
              <a:rPr lang="zh-TW" altLang="en-US" dirty="0"/>
              <a:t>天，計算月薪</a:t>
            </a:r>
            <a:endParaRPr lang="en-US" altLang="zh-TW" dirty="0"/>
          </a:p>
          <a:p>
            <a:endParaRPr lang="en-US" altLang="zh-TW" dirty="0"/>
          </a:p>
          <a:p>
            <a:endParaRPr lang="en-US" altLang="zh-TW" dirty="0"/>
          </a:p>
          <a:p>
            <a:endParaRPr lang="en-US" altLang="zh-TW" dirty="0"/>
          </a:p>
          <a:p>
            <a:pPr marL="0" indent="0">
              <a:buNone/>
            </a:pPr>
            <a:br>
              <a:rPr lang="en-US" altLang="zh-TW" b="1" dirty="0">
                <a:solidFill>
                  <a:srgbClr val="FF0000"/>
                </a:solidFill>
                <a:latin typeface="標楷體" panose="03000509000000000000" pitchFamily="65" charset="-120"/>
                <a:ea typeface="標楷體" panose="03000509000000000000" pitchFamily="65" charset="-120"/>
              </a:rPr>
            </a:br>
            <a:endParaRPr lang="en-US" altLang="zh-TW" b="1" dirty="0">
              <a:solidFill>
                <a:srgbClr val="FF0000"/>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1979475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CE9C3C-0364-59AB-832E-18520469BF72}"/>
              </a:ext>
            </a:extLst>
          </p:cNvPr>
          <p:cNvSpPr>
            <a:spLocks noGrp="1"/>
          </p:cNvSpPr>
          <p:nvPr>
            <p:ph type="title"/>
          </p:nvPr>
        </p:nvSpPr>
        <p:spPr/>
        <p:txBody>
          <a:bodyPr/>
          <a:lstStyle/>
          <a:p>
            <a:r>
              <a:rPr lang="zh-TW" altLang="en-US" dirty="0"/>
              <a:t>內建函式</a:t>
            </a:r>
          </a:p>
        </p:txBody>
      </p:sp>
      <p:sp>
        <p:nvSpPr>
          <p:cNvPr id="4" name="內容版面配置區 3">
            <a:extLst>
              <a:ext uri="{FF2B5EF4-FFF2-40B4-BE49-F238E27FC236}">
                <a16:creationId xmlns:a16="http://schemas.microsoft.com/office/drawing/2014/main" id="{661C1185-3359-F4B9-F79F-0F7D7C66A812}"/>
              </a:ext>
            </a:extLst>
          </p:cNvPr>
          <p:cNvSpPr>
            <a:spLocks noGrp="1"/>
          </p:cNvSpPr>
          <p:nvPr>
            <p:ph idx="1"/>
          </p:nvPr>
        </p:nvSpPr>
        <p:spPr>
          <a:xfrm>
            <a:off x="677334" y="1779508"/>
            <a:ext cx="8596668" cy="4728868"/>
          </a:xfrm>
        </p:spPr>
        <p:txBody>
          <a:bodyPr>
            <a:normAutofit/>
          </a:bodyPr>
          <a:lstStyle/>
          <a:p>
            <a:r>
              <a:rPr lang="en-US" altLang="zh-TW" b="1" dirty="0">
                <a:latin typeface="標楷體" panose="03000509000000000000" pitchFamily="65" charset="-120"/>
                <a:ea typeface="標楷體" panose="03000509000000000000" pitchFamily="65" charset="-120"/>
              </a:rPr>
              <a:t>rand(</a:t>
            </a:r>
            <a:r>
              <a:rPr lang="zh-TW" altLang="en-US" b="1" dirty="0">
                <a:latin typeface="標楷體" panose="03000509000000000000" pitchFamily="65" charset="-120"/>
                <a:ea typeface="標楷體" panose="03000509000000000000" pitchFamily="65" charset="-120"/>
              </a:rPr>
              <a:t>初始值</a:t>
            </a:r>
            <a:r>
              <a:rPr lang="en-US" altLang="zh-TW" b="1" dirty="0">
                <a:latin typeface="標楷體" panose="03000509000000000000" pitchFamily="65" charset="-120"/>
                <a:ea typeface="標楷體" panose="03000509000000000000" pitchFamily="65" charset="-120"/>
              </a:rPr>
              <a:t>,</a:t>
            </a:r>
            <a:r>
              <a:rPr lang="zh-TW" altLang="en-US" b="1" dirty="0">
                <a:latin typeface="標楷體" panose="03000509000000000000" pitchFamily="65" charset="-120"/>
                <a:ea typeface="標楷體" panose="03000509000000000000" pitchFamily="65" charset="-120"/>
              </a:rPr>
              <a:t>終止值</a:t>
            </a:r>
            <a:r>
              <a:rPr lang="en-US" altLang="zh-TW" b="1" dirty="0">
                <a:latin typeface="標楷體" panose="03000509000000000000" pitchFamily="65" charset="-120"/>
                <a:ea typeface="標楷體" panose="03000509000000000000" pitchFamily="65" charset="-120"/>
              </a:rPr>
              <a:t>);</a:t>
            </a:r>
            <a:r>
              <a:rPr lang="zh-TW" altLang="en-US" b="1" dirty="0">
                <a:latin typeface="標楷體" panose="03000509000000000000" pitchFamily="65" charset="-120"/>
                <a:ea typeface="標楷體" panose="03000509000000000000" pitchFamily="65" charset="-120"/>
              </a:rPr>
              <a:t> </a:t>
            </a:r>
            <a:r>
              <a:rPr lang="en-US" altLang="zh-TW" b="1" dirty="0">
                <a:latin typeface="標楷體" panose="03000509000000000000" pitchFamily="65" charset="-120"/>
                <a:ea typeface="標楷體" panose="03000509000000000000" pitchFamily="65" charset="-120"/>
              </a:rPr>
              <a:t>//</a:t>
            </a:r>
            <a:r>
              <a:rPr lang="zh-TW" altLang="en-US" b="1" dirty="0">
                <a:latin typeface="標楷體" panose="03000509000000000000" pitchFamily="65" charset="-120"/>
                <a:ea typeface="標楷體" panose="03000509000000000000" pitchFamily="65" charset="-120"/>
              </a:rPr>
              <a:t>隨機整數函式</a:t>
            </a:r>
            <a:endParaRPr lang="en-US" altLang="zh-TW" b="1" dirty="0">
              <a:latin typeface="標楷體" panose="03000509000000000000" pitchFamily="65" charset="-120"/>
              <a:ea typeface="標楷體" panose="03000509000000000000" pitchFamily="65" charset="-120"/>
            </a:endParaRPr>
          </a:p>
          <a:p>
            <a:r>
              <a:rPr lang="en-US" altLang="zh-TW" b="1" dirty="0">
                <a:latin typeface="標楷體" panose="03000509000000000000" pitchFamily="65" charset="-120"/>
                <a:ea typeface="標楷體" panose="03000509000000000000" pitchFamily="65" charset="-120"/>
              </a:rPr>
              <a:t>floor(); //</a:t>
            </a:r>
            <a:r>
              <a:rPr lang="zh-TW" altLang="en-US" b="1" dirty="0">
                <a:latin typeface="標楷體" panose="03000509000000000000" pitchFamily="65" charset="-120"/>
                <a:ea typeface="標楷體" panose="03000509000000000000" pitchFamily="65" charset="-120"/>
              </a:rPr>
              <a:t>無條件捨去</a:t>
            </a:r>
          </a:p>
          <a:p>
            <a:r>
              <a:rPr lang="en-US" altLang="zh-TW" b="1" dirty="0">
                <a:latin typeface="標楷體" panose="03000509000000000000" pitchFamily="65" charset="-120"/>
                <a:ea typeface="標楷體" panose="03000509000000000000" pitchFamily="65" charset="-120"/>
              </a:rPr>
              <a:t>ceil(); //</a:t>
            </a:r>
            <a:r>
              <a:rPr lang="zh-TW" altLang="en-US" b="1" dirty="0">
                <a:latin typeface="標楷體" panose="03000509000000000000" pitchFamily="65" charset="-120"/>
                <a:ea typeface="標楷體" panose="03000509000000000000" pitchFamily="65" charset="-120"/>
              </a:rPr>
              <a:t>無條件進位</a:t>
            </a:r>
          </a:p>
          <a:p>
            <a:r>
              <a:rPr lang="en-US" altLang="zh-TW" b="1" dirty="0">
                <a:latin typeface="標楷體" panose="03000509000000000000" pitchFamily="65" charset="-120"/>
                <a:ea typeface="標楷體" panose="03000509000000000000" pitchFamily="65" charset="-120"/>
              </a:rPr>
              <a:t>round(); //</a:t>
            </a:r>
            <a:r>
              <a:rPr lang="zh-TW" altLang="en-US" b="1" dirty="0">
                <a:latin typeface="標楷體" panose="03000509000000000000" pitchFamily="65" charset="-120"/>
                <a:ea typeface="標楷體" panose="03000509000000000000" pitchFamily="65" charset="-120"/>
              </a:rPr>
              <a:t>四捨五入</a:t>
            </a:r>
          </a:p>
          <a:p>
            <a:endParaRPr lang="en-US" altLang="zh-TW" b="1" dirty="0">
              <a:latin typeface="標楷體" panose="03000509000000000000" pitchFamily="65" charset="-120"/>
              <a:ea typeface="標楷體" panose="03000509000000000000" pitchFamily="65" charset="-120"/>
            </a:endParaRPr>
          </a:p>
          <a:p>
            <a:endParaRPr lang="en-US" altLang="zh-TW" b="1" dirty="0">
              <a:solidFill>
                <a:srgbClr val="FF0000"/>
              </a:solidFill>
              <a:latin typeface="標楷體" panose="03000509000000000000" pitchFamily="65" charset="-120"/>
              <a:ea typeface="標楷體" panose="03000509000000000000" pitchFamily="65" charset="-120"/>
            </a:endParaRPr>
          </a:p>
          <a:p>
            <a:r>
              <a:rPr lang="zh-TW" altLang="en-US" b="1" dirty="0">
                <a:solidFill>
                  <a:srgbClr val="FF0000"/>
                </a:solidFill>
                <a:latin typeface="標楷體" panose="03000509000000000000" pitchFamily="65" charset="-120"/>
                <a:ea typeface="標楷體" panose="03000509000000000000" pitchFamily="65" charset="-120"/>
              </a:rPr>
              <a:t>範例</a:t>
            </a:r>
            <a:r>
              <a:rPr lang="en-US" altLang="zh-TW" b="1" dirty="0">
                <a:solidFill>
                  <a:srgbClr val="FF0000"/>
                </a:solidFill>
                <a:latin typeface="標楷體" panose="03000509000000000000" pitchFamily="65" charset="-120"/>
                <a:ea typeface="標楷體" panose="03000509000000000000" pitchFamily="65" charset="-120"/>
              </a:rPr>
              <a:t>:</a:t>
            </a:r>
          </a:p>
          <a:p>
            <a:pPr marL="0" indent="0">
              <a:buNone/>
            </a:pPr>
            <a:r>
              <a:rPr lang="en-US" altLang="zh-TW" b="1" dirty="0">
                <a:solidFill>
                  <a:srgbClr val="FF0000"/>
                </a:solidFill>
                <a:latin typeface="標楷體" panose="03000509000000000000" pitchFamily="65" charset="-120"/>
                <a:ea typeface="標楷體" panose="03000509000000000000" pitchFamily="65" charset="-120"/>
              </a:rPr>
              <a:t>	rand(1, 1000); //</a:t>
            </a:r>
            <a:r>
              <a:rPr lang="zh-TW" altLang="en-US" b="1" dirty="0">
                <a:solidFill>
                  <a:srgbClr val="FF0000"/>
                </a:solidFill>
                <a:latin typeface="標楷體" panose="03000509000000000000" pitchFamily="65" charset="-120"/>
                <a:ea typeface="標楷體" panose="03000509000000000000" pitchFamily="65" charset="-120"/>
              </a:rPr>
              <a:t>會隨機產生出</a:t>
            </a:r>
            <a:r>
              <a:rPr lang="en-US" altLang="zh-TW" b="1" dirty="0">
                <a:solidFill>
                  <a:srgbClr val="FF0000"/>
                </a:solidFill>
                <a:latin typeface="標楷體" panose="03000509000000000000" pitchFamily="65" charset="-120"/>
                <a:ea typeface="標楷體" panose="03000509000000000000" pitchFamily="65" charset="-120"/>
              </a:rPr>
              <a:t>1~1000</a:t>
            </a:r>
            <a:r>
              <a:rPr lang="zh-TW" altLang="en-US" b="1" dirty="0">
                <a:solidFill>
                  <a:srgbClr val="FF0000"/>
                </a:solidFill>
                <a:latin typeface="標楷體" panose="03000509000000000000" pitchFamily="65" charset="-120"/>
                <a:ea typeface="標楷體" panose="03000509000000000000" pitchFamily="65" charset="-120"/>
              </a:rPr>
              <a:t>的隨機整數</a:t>
            </a:r>
            <a:endParaRPr lang="en-US" altLang="zh-TW" b="1" dirty="0">
              <a:solidFill>
                <a:srgbClr val="FF0000"/>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8142869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CE9C3C-0364-59AB-832E-18520469BF72}"/>
              </a:ext>
            </a:extLst>
          </p:cNvPr>
          <p:cNvSpPr>
            <a:spLocks noGrp="1"/>
          </p:cNvSpPr>
          <p:nvPr>
            <p:ph type="title"/>
          </p:nvPr>
        </p:nvSpPr>
        <p:spPr/>
        <p:txBody>
          <a:bodyPr/>
          <a:lstStyle/>
          <a:p>
            <a:r>
              <a:rPr lang="zh-TW" altLang="en-US" dirty="0"/>
              <a:t>流程控制</a:t>
            </a:r>
            <a:r>
              <a:rPr lang="en-US" altLang="zh-TW" dirty="0"/>
              <a:t>if …else …</a:t>
            </a:r>
            <a:endParaRPr lang="zh-TW" altLang="en-US" dirty="0"/>
          </a:p>
        </p:txBody>
      </p:sp>
      <p:sp>
        <p:nvSpPr>
          <p:cNvPr id="4" name="內容版面配置區 3">
            <a:extLst>
              <a:ext uri="{FF2B5EF4-FFF2-40B4-BE49-F238E27FC236}">
                <a16:creationId xmlns:a16="http://schemas.microsoft.com/office/drawing/2014/main" id="{661C1185-3359-F4B9-F79F-0F7D7C66A812}"/>
              </a:ext>
            </a:extLst>
          </p:cNvPr>
          <p:cNvSpPr>
            <a:spLocks noGrp="1"/>
          </p:cNvSpPr>
          <p:nvPr>
            <p:ph idx="1"/>
          </p:nvPr>
        </p:nvSpPr>
        <p:spPr>
          <a:xfrm>
            <a:off x="677334" y="1779508"/>
            <a:ext cx="8596668" cy="4728868"/>
          </a:xfrm>
        </p:spPr>
        <p:txBody>
          <a:bodyPr>
            <a:normAutofit/>
          </a:bodyPr>
          <a:lstStyle/>
          <a:p>
            <a:r>
              <a:rPr lang="en-US" altLang="zh-TW" b="1" dirty="0">
                <a:latin typeface="標楷體" panose="03000509000000000000" pitchFamily="65" charset="-120"/>
                <a:ea typeface="標楷體" panose="03000509000000000000" pitchFamily="65" charset="-120"/>
              </a:rPr>
              <a:t>if(true){</a:t>
            </a:r>
            <a:br>
              <a:rPr lang="en-US" altLang="zh-TW" b="1" dirty="0">
                <a:latin typeface="標楷體" panose="03000509000000000000" pitchFamily="65" charset="-120"/>
                <a:ea typeface="標楷體" panose="03000509000000000000" pitchFamily="65" charset="-120"/>
              </a:rPr>
            </a:br>
            <a:r>
              <a:rPr lang="en-US" altLang="zh-TW" b="1" dirty="0">
                <a:latin typeface="標楷體" panose="03000509000000000000" pitchFamily="65" charset="-120"/>
                <a:ea typeface="標楷體" panose="03000509000000000000" pitchFamily="65" charset="-120"/>
              </a:rPr>
              <a:t>		echo “A”;</a:t>
            </a:r>
            <a:br>
              <a:rPr lang="en-US" altLang="zh-TW" b="1" dirty="0">
                <a:latin typeface="標楷體" panose="03000509000000000000" pitchFamily="65" charset="-120"/>
                <a:ea typeface="標楷體" panose="03000509000000000000" pitchFamily="65" charset="-120"/>
              </a:rPr>
            </a:br>
            <a:r>
              <a:rPr lang="en-US" altLang="zh-TW" b="1" dirty="0">
                <a:latin typeface="標楷體" panose="03000509000000000000" pitchFamily="65" charset="-120"/>
                <a:ea typeface="標楷體" panose="03000509000000000000" pitchFamily="65" charset="-120"/>
              </a:rPr>
              <a:t>}else{</a:t>
            </a:r>
            <a:br>
              <a:rPr lang="en-US" altLang="zh-TW" b="1" dirty="0">
                <a:latin typeface="標楷體" panose="03000509000000000000" pitchFamily="65" charset="-120"/>
                <a:ea typeface="標楷體" panose="03000509000000000000" pitchFamily="65" charset="-120"/>
              </a:rPr>
            </a:br>
            <a:r>
              <a:rPr lang="en-US" altLang="zh-TW" b="1" dirty="0">
                <a:latin typeface="標楷體" panose="03000509000000000000" pitchFamily="65" charset="-120"/>
                <a:ea typeface="標楷體" panose="03000509000000000000" pitchFamily="65" charset="-120"/>
              </a:rPr>
              <a:t>		echo “B”;</a:t>
            </a:r>
            <a:br>
              <a:rPr lang="en-US" altLang="zh-TW" b="1" dirty="0">
                <a:latin typeface="標楷體" panose="03000509000000000000" pitchFamily="65" charset="-120"/>
                <a:ea typeface="標楷體" panose="03000509000000000000" pitchFamily="65" charset="-120"/>
              </a:rPr>
            </a:br>
            <a:r>
              <a:rPr lang="en-US" altLang="zh-TW" b="1" dirty="0">
                <a:latin typeface="標楷體" panose="03000509000000000000" pitchFamily="65" charset="-120"/>
                <a:ea typeface="標楷體" panose="03000509000000000000" pitchFamily="65" charset="-120"/>
              </a:rPr>
              <a:t>}</a:t>
            </a:r>
            <a:br>
              <a:rPr lang="en-US" altLang="zh-TW" b="1" dirty="0">
                <a:latin typeface="標楷體" panose="03000509000000000000" pitchFamily="65" charset="-120"/>
                <a:ea typeface="標楷體" panose="03000509000000000000" pitchFamily="65" charset="-120"/>
              </a:rPr>
            </a:br>
            <a:br>
              <a:rPr lang="en-US" altLang="zh-TW" b="1" dirty="0">
                <a:latin typeface="標楷體" panose="03000509000000000000" pitchFamily="65" charset="-120"/>
                <a:ea typeface="標楷體" panose="03000509000000000000" pitchFamily="65" charset="-120"/>
              </a:rPr>
            </a:br>
            <a:r>
              <a:rPr lang="zh-TW" altLang="en-US" b="1" dirty="0">
                <a:solidFill>
                  <a:srgbClr val="FF0000"/>
                </a:solidFill>
                <a:latin typeface="標楷體" panose="03000509000000000000" pitchFamily="65" charset="-120"/>
                <a:ea typeface="標楷體" panose="03000509000000000000" pitchFamily="65" charset="-120"/>
              </a:rPr>
              <a:t>結果</a:t>
            </a:r>
            <a:r>
              <a:rPr lang="en-US" altLang="zh-TW" b="1" dirty="0">
                <a:solidFill>
                  <a:srgbClr val="FF0000"/>
                </a:solidFill>
                <a:latin typeface="標楷體" panose="03000509000000000000" pitchFamily="65" charset="-120"/>
                <a:ea typeface="標楷體" panose="03000509000000000000" pitchFamily="65" charset="-120"/>
              </a:rPr>
              <a:t>:</a:t>
            </a:r>
            <a:r>
              <a:rPr lang="zh-TW" altLang="en-US" b="1" dirty="0">
                <a:solidFill>
                  <a:srgbClr val="FF0000"/>
                </a:solidFill>
                <a:latin typeface="標楷體" panose="03000509000000000000" pitchFamily="65" charset="-120"/>
                <a:ea typeface="標楷體" panose="03000509000000000000" pitchFamily="65" charset="-120"/>
              </a:rPr>
              <a:t>印出 </a:t>
            </a:r>
            <a:r>
              <a:rPr lang="en-US" altLang="zh-TW" b="1" dirty="0">
                <a:solidFill>
                  <a:srgbClr val="FF0000"/>
                </a:solidFill>
                <a:latin typeface="標楷體" panose="03000509000000000000" pitchFamily="65" charset="-120"/>
                <a:ea typeface="標楷體" panose="03000509000000000000" pitchFamily="65" charset="-120"/>
              </a:rPr>
              <a:t>A</a:t>
            </a:r>
          </a:p>
          <a:p>
            <a:endParaRPr lang="en-US" altLang="zh-TW" b="1" dirty="0">
              <a:solidFill>
                <a:srgbClr val="FF0000"/>
              </a:solidFill>
              <a:latin typeface="標楷體" panose="03000509000000000000" pitchFamily="65" charset="-120"/>
              <a:ea typeface="標楷體" panose="03000509000000000000" pitchFamily="65" charset="-120"/>
            </a:endParaRPr>
          </a:p>
          <a:p>
            <a:r>
              <a:rPr lang="en-US" altLang="zh-TW" b="1" dirty="0">
                <a:latin typeface="標楷體" panose="03000509000000000000" pitchFamily="65" charset="-120"/>
                <a:ea typeface="標楷體" panose="03000509000000000000" pitchFamily="65" charset="-120"/>
              </a:rPr>
              <a:t>if(false){</a:t>
            </a:r>
            <a:br>
              <a:rPr lang="en-US" altLang="zh-TW" b="1" dirty="0">
                <a:latin typeface="標楷體" panose="03000509000000000000" pitchFamily="65" charset="-120"/>
                <a:ea typeface="標楷體" panose="03000509000000000000" pitchFamily="65" charset="-120"/>
              </a:rPr>
            </a:br>
            <a:r>
              <a:rPr lang="en-US" altLang="zh-TW" b="1" dirty="0">
                <a:latin typeface="標楷體" panose="03000509000000000000" pitchFamily="65" charset="-120"/>
                <a:ea typeface="標楷體" panose="03000509000000000000" pitchFamily="65" charset="-120"/>
              </a:rPr>
              <a:t>		echo “A”;</a:t>
            </a:r>
            <a:br>
              <a:rPr lang="en-US" altLang="zh-TW" b="1" dirty="0">
                <a:latin typeface="標楷體" panose="03000509000000000000" pitchFamily="65" charset="-120"/>
                <a:ea typeface="標楷體" panose="03000509000000000000" pitchFamily="65" charset="-120"/>
              </a:rPr>
            </a:br>
            <a:r>
              <a:rPr lang="en-US" altLang="zh-TW" b="1" dirty="0">
                <a:latin typeface="標楷體" panose="03000509000000000000" pitchFamily="65" charset="-120"/>
                <a:ea typeface="標楷體" panose="03000509000000000000" pitchFamily="65" charset="-120"/>
              </a:rPr>
              <a:t>}else{</a:t>
            </a:r>
            <a:br>
              <a:rPr lang="en-US" altLang="zh-TW" b="1" dirty="0">
                <a:latin typeface="標楷體" panose="03000509000000000000" pitchFamily="65" charset="-120"/>
                <a:ea typeface="標楷體" panose="03000509000000000000" pitchFamily="65" charset="-120"/>
              </a:rPr>
            </a:br>
            <a:r>
              <a:rPr lang="en-US" altLang="zh-TW" b="1" dirty="0">
                <a:latin typeface="標楷體" panose="03000509000000000000" pitchFamily="65" charset="-120"/>
                <a:ea typeface="標楷體" panose="03000509000000000000" pitchFamily="65" charset="-120"/>
              </a:rPr>
              <a:t>		echo “B”;</a:t>
            </a:r>
            <a:br>
              <a:rPr lang="en-US" altLang="zh-TW" b="1" dirty="0">
                <a:latin typeface="標楷體" panose="03000509000000000000" pitchFamily="65" charset="-120"/>
                <a:ea typeface="標楷體" panose="03000509000000000000" pitchFamily="65" charset="-120"/>
              </a:rPr>
            </a:br>
            <a:r>
              <a:rPr lang="en-US" altLang="zh-TW" b="1" dirty="0">
                <a:latin typeface="標楷體" panose="03000509000000000000" pitchFamily="65" charset="-120"/>
                <a:ea typeface="標楷體" panose="03000509000000000000" pitchFamily="65" charset="-120"/>
              </a:rPr>
              <a:t>}</a:t>
            </a:r>
            <a:br>
              <a:rPr lang="en-US" altLang="zh-TW" b="1" dirty="0">
                <a:latin typeface="標楷體" panose="03000509000000000000" pitchFamily="65" charset="-120"/>
                <a:ea typeface="標楷體" panose="03000509000000000000" pitchFamily="65" charset="-120"/>
              </a:rPr>
            </a:br>
            <a:r>
              <a:rPr lang="zh-TW" altLang="en-US" b="1" dirty="0">
                <a:solidFill>
                  <a:srgbClr val="FF0000"/>
                </a:solidFill>
                <a:latin typeface="標楷體" panose="03000509000000000000" pitchFamily="65" charset="-120"/>
                <a:ea typeface="標楷體" panose="03000509000000000000" pitchFamily="65" charset="-120"/>
              </a:rPr>
              <a:t>結果</a:t>
            </a:r>
            <a:r>
              <a:rPr lang="en-US" altLang="zh-TW" b="1" dirty="0">
                <a:solidFill>
                  <a:srgbClr val="FF0000"/>
                </a:solidFill>
                <a:latin typeface="標楷體" panose="03000509000000000000" pitchFamily="65" charset="-120"/>
                <a:ea typeface="標楷體" panose="03000509000000000000" pitchFamily="65" charset="-120"/>
              </a:rPr>
              <a:t>:</a:t>
            </a:r>
            <a:r>
              <a:rPr lang="zh-TW" altLang="en-US" b="1" dirty="0">
                <a:solidFill>
                  <a:srgbClr val="FF0000"/>
                </a:solidFill>
                <a:latin typeface="標楷體" panose="03000509000000000000" pitchFamily="65" charset="-120"/>
                <a:ea typeface="標楷體" panose="03000509000000000000" pitchFamily="65" charset="-120"/>
              </a:rPr>
              <a:t>印出 </a:t>
            </a:r>
            <a:r>
              <a:rPr lang="en-US" altLang="zh-TW" b="1" dirty="0">
                <a:solidFill>
                  <a:srgbClr val="FF0000"/>
                </a:solidFill>
                <a:latin typeface="標楷體" panose="03000509000000000000" pitchFamily="65" charset="-120"/>
                <a:ea typeface="標楷體" panose="03000509000000000000" pitchFamily="65" charset="-120"/>
              </a:rPr>
              <a:t>B</a:t>
            </a:r>
            <a:br>
              <a:rPr lang="en-US" altLang="zh-TW" b="1" dirty="0">
                <a:solidFill>
                  <a:srgbClr val="FF0000"/>
                </a:solidFill>
                <a:latin typeface="標楷體" panose="03000509000000000000" pitchFamily="65" charset="-120"/>
                <a:ea typeface="標楷體" panose="03000509000000000000" pitchFamily="65" charset="-120"/>
              </a:rPr>
            </a:br>
            <a:endParaRPr lang="en-US" altLang="zh-TW" b="1" dirty="0">
              <a:solidFill>
                <a:srgbClr val="FF0000"/>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8265643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CE9C3C-0364-59AB-832E-18520469BF72}"/>
              </a:ext>
            </a:extLst>
          </p:cNvPr>
          <p:cNvSpPr>
            <a:spLocks noGrp="1"/>
          </p:cNvSpPr>
          <p:nvPr>
            <p:ph type="title"/>
          </p:nvPr>
        </p:nvSpPr>
        <p:spPr/>
        <p:txBody>
          <a:bodyPr/>
          <a:lstStyle/>
          <a:p>
            <a:r>
              <a:rPr lang="zh-TW" altLang="en-US" dirty="0"/>
              <a:t>流程控制</a:t>
            </a:r>
            <a:r>
              <a:rPr lang="en-US" altLang="zh-TW" dirty="0"/>
              <a:t>if …else …</a:t>
            </a:r>
            <a:endParaRPr lang="zh-TW" altLang="en-US" dirty="0"/>
          </a:p>
        </p:txBody>
      </p:sp>
      <p:sp>
        <p:nvSpPr>
          <p:cNvPr id="4" name="內容版面配置區 3">
            <a:extLst>
              <a:ext uri="{FF2B5EF4-FFF2-40B4-BE49-F238E27FC236}">
                <a16:creationId xmlns:a16="http://schemas.microsoft.com/office/drawing/2014/main" id="{661C1185-3359-F4B9-F79F-0F7D7C66A812}"/>
              </a:ext>
            </a:extLst>
          </p:cNvPr>
          <p:cNvSpPr>
            <a:spLocks noGrp="1"/>
          </p:cNvSpPr>
          <p:nvPr>
            <p:ph idx="1"/>
          </p:nvPr>
        </p:nvSpPr>
        <p:spPr>
          <a:xfrm>
            <a:off x="677334" y="1779508"/>
            <a:ext cx="8596668" cy="4728868"/>
          </a:xfrm>
        </p:spPr>
        <p:txBody>
          <a:bodyPr>
            <a:normAutofit fontScale="92500" lnSpcReduction="20000"/>
          </a:bodyPr>
          <a:lstStyle/>
          <a:p>
            <a:r>
              <a:rPr lang="en-US" altLang="zh-TW" b="1" dirty="0">
                <a:latin typeface="標楷體" panose="03000509000000000000" pitchFamily="65" charset="-120"/>
                <a:ea typeface="標楷體" panose="03000509000000000000" pitchFamily="65" charset="-120"/>
              </a:rPr>
              <a:t>if(false){</a:t>
            </a:r>
            <a:br>
              <a:rPr lang="en-US" altLang="zh-TW" b="1" dirty="0">
                <a:latin typeface="標楷體" panose="03000509000000000000" pitchFamily="65" charset="-120"/>
                <a:ea typeface="標楷體" panose="03000509000000000000" pitchFamily="65" charset="-120"/>
              </a:rPr>
            </a:br>
            <a:r>
              <a:rPr lang="en-US" altLang="zh-TW" b="1" dirty="0">
                <a:latin typeface="標楷體" panose="03000509000000000000" pitchFamily="65" charset="-120"/>
                <a:ea typeface="標楷體" panose="03000509000000000000" pitchFamily="65" charset="-120"/>
              </a:rPr>
              <a:t>		echo “A”;</a:t>
            </a:r>
            <a:br>
              <a:rPr lang="en-US" altLang="zh-TW" b="1" dirty="0">
                <a:latin typeface="標楷體" panose="03000509000000000000" pitchFamily="65" charset="-120"/>
                <a:ea typeface="標楷體" panose="03000509000000000000" pitchFamily="65" charset="-120"/>
              </a:rPr>
            </a:br>
            <a:r>
              <a:rPr lang="en-US" altLang="zh-TW" b="1" dirty="0">
                <a:latin typeface="標楷體" panose="03000509000000000000" pitchFamily="65" charset="-120"/>
                <a:ea typeface="標楷體" panose="03000509000000000000" pitchFamily="65" charset="-120"/>
              </a:rPr>
              <a:t>}elseif(true){</a:t>
            </a:r>
            <a:br>
              <a:rPr lang="en-US" altLang="zh-TW" b="1" dirty="0">
                <a:latin typeface="標楷體" panose="03000509000000000000" pitchFamily="65" charset="-120"/>
                <a:ea typeface="標楷體" panose="03000509000000000000" pitchFamily="65" charset="-120"/>
              </a:rPr>
            </a:br>
            <a:r>
              <a:rPr lang="en-US" altLang="zh-TW" b="1" dirty="0">
                <a:latin typeface="標楷體" panose="03000509000000000000" pitchFamily="65" charset="-120"/>
                <a:ea typeface="標楷體" panose="03000509000000000000" pitchFamily="65" charset="-120"/>
              </a:rPr>
              <a:t>		echo “B”;</a:t>
            </a:r>
            <a:br>
              <a:rPr lang="en-US" altLang="zh-TW" b="1" dirty="0">
                <a:latin typeface="標楷體" panose="03000509000000000000" pitchFamily="65" charset="-120"/>
                <a:ea typeface="標楷體" panose="03000509000000000000" pitchFamily="65" charset="-120"/>
              </a:rPr>
            </a:br>
            <a:r>
              <a:rPr lang="en-US" altLang="zh-TW" b="1" dirty="0">
                <a:latin typeface="標楷體" panose="03000509000000000000" pitchFamily="65" charset="-120"/>
                <a:ea typeface="標楷體" panose="03000509000000000000" pitchFamily="65" charset="-120"/>
              </a:rPr>
              <a:t>}else{</a:t>
            </a:r>
            <a:br>
              <a:rPr lang="en-US" altLang="zh-TW" b="1" dirty="0">
                <a:latin typeface="標楷體" panose="03000509000000000000" pitchFamily="65" charset="-120"/>
                <a:ea typeface="標楷體" panose="03000509000000000000" pitchFamily="65" charset="-120"/>
              </a:rPr>
            </a:br>
            <a:r>
              <a:rPr lang="en-US" altLang="zh-TW" b="1" dirty="0">
                <a:latin typeface="標楷體" panose="03000509000000000000" pitchFamily="65" charset="-120"/>
                <a:ea typeface="標楷體" panose="03000509000000000000" pitchFamily="65" charset="-120"/>
              </a:rPr>
              <a:t>		echo “C”;</a:t>
            </a:r>
            <a:br>
              <a:rPr lang="en-US" altLang="zh-TW" b="1" dirty="0">
                <a:latin typeface="標楷體" panose="03000509000000000000" pitchFamily="65" charset="-120"/>
                <a:ea typeface="標楷體" panose="03000509000000000000" pitchFamily="65" charset="-120"/>
              </a:rPr>
            </a:br>
            <a:r>
              <a:rPr lang="en-US" altLang="zh-TW" b="1" dirty="0">
                <a:latin typeface="標楷體" panose="03000509000000000000" pitchFamily="65" charset="-120"/>
                <a:ea typeface="標楷體" panose="03000509000000000000" pitchFamily="65" charset="-120"/>
              </a:rPr>
              <a:t>}</a:t>
            </a:r>
            <a:br>
              <a:rPr lang="en-US" altLang="zh-TW" b="1" dirty="0">
                <a:latin typeface="標楷體" panose="03000509000000000000" pitchFamily="65" charset="-120"/>
                <a:ea typeface="標楷體" panose="03000509000000000000" pitchFamily="65" charset="-120"/>
              </a:rPr>
            </a:br>
            <a:r>
              <a:rPr lang="zh-TW" altLang="en-US" b="1" dirty="0">
                <a:solidFill>
                  <a:srgbClr val="FF0000"/>
                </a:solidFill>
                <a:latin typeface="標楷體" panose="03000509000000000000" pitchFamily="65" charset="-120"/>
                <a:ea typeface="標楷體" panose="03000509000000000000" pitchFamily="65" charset="-120"/>
              </a:rPr>
              <a:t>結果</a:t>
            </a:r>
            <a:r>
              <a:rPr lang="en-US" altLang="zh-TW" b="1" dirty="0">
                <a:solidFill>
                  <a:srgbClr val="FF0000"/>
                </a:solidFill>
                <a:latin typeface="標楷體" panose="03000509000000000000" pitchFamily="65" charset="-120"/>
                <a:ea typeface="標楷體" panose="03000509000000000000" pitchFamily="65" charset="-120"/>
              </a:rPr>
              <a:t>:</a:t>
            </a:r>
            <a:r>
              <a:rPr lang="zh-TW" altLang="en-US" b="1" dirty="0">
                <a:solidFill>
                  <a:srgbClr val="FF0000"/>
                </a:solidFill>
                <a:latin typeface="標楷體" panose="03000509000000000000" pitchFamily="65" charset="-120"/>
                <a:ea typeface="標楷體" panose="03000509000000000000" pitchFamily="65" charset="-120"/>
              </a:rPr>
              <a:t>印出 </a:t>
            </a:r>
            <a:r>
              <a:rPr lang="en-US" altLang="zh-TW" b="1" dirty="0">
                <a:solidFill>
                  <a:srgbClr val="FF0000"/>
                </a:solidFill>
                <a:latin typeface="標楷體" panose="03000509000000000000" pitchFamily="65" charset="-120"/>
                <a:ea typeface="標楷體" panose="03000509000000000000" pitchFamily="65" charset="-120"/>
              </a:rPr>
              <a:t>B</a:t>
            </a:r>
          </a:p>
          <a:p>
            <a:endParaRPr lang="en-US" altLang="zh-TW" b="1" dirty="0">
              <a:solidFill>
                <a:srgbClr val="FF0000"/>
              </a:solidFill>
              <a:latin typeface="標楷體" panose="03000509000000000000" pitchFamily="65" charset="-120"/>
              <a:ea typeface="標楷體" panose="03000509000000000000" pitchFamily="65" charset="-120"/>
            </a:endParaRPr>
          </a:p>
          <a:p>
            <a:r>
              <a:rPr lang="en-US" altLang="zh-TW" b="1" dirty="0">
                <a:latin typeface="標楷體" panose="03000509000000000000" pitchFamily="65" charset="-120"/>
                <a:ea typeface="標楷體" panose="03000509000000000000" pitchFamily="65" charset="-120"/>
              </a:rPr>
              <a:t>if(true){</a:t>
            </a:r>
            <a:br>
              <a:rPr lang="en-US" altLang="zh-TW" b="1" dirty="0">
                <a:latin typeface="標楷體" panose="03000509000000000000" pitchFamily="65" charset="-120"/>
                <a:ea typeface="標楷體" panose="03000509000000000000" pitchFamily="65" charset="-120"/>
              </a:rPr>
            </a:br>
            <a:r>
              <a:rPr lang="en-US" altLang="zh-TW" b="1" dirty="0">
                <a:latin typeface="標楷體" panose="03000509000000000000" pitchFamily="65" charset="-120"/>
                <a:ea typeface="標楷體" panose="03000509000000000000" pitchFamily="65" charset="-120"/>
              </a:rPr>
              <a:t>		if(false){</a:t>
            </a:r>
            <a:br>
              <a:rPr lang="en-US" altLang="zh-TW" b="1" dirty="0">
                <a:latin typeface="標楷體" panose="03000509000000000000" pitchFamily="65" charset="-120"/>
                <a:ea typeface="標楷體" panose="03000509000000000000" pitchFamily="65" charset="-120"/>
              </a:rPr>
            </a:br>
            <a:r>
              <a:rPr lang="en-US" altLang="zh-TW" b="1" dirty="0">
                <a:latin typeface="標楷體" panose="03000509000000000000" pitchFamily="65" charset="-120"/>
                <a:ea typeface="標楷體" panose="03000509000000000000" pitchFamily="65" charset="-120"/>
              </a:rPr>
              <a:t>			 echo “A”;</a:t>
            </a:r>
            <a:br>
              <a:rPr lang="en-US" altLang="zh-TW" b="1" dirty="0">
                <a:latin typeface="標楷體" panose="03000509000000000000" pitchFamily="65" charset="-120"/>
                <a:ea typeface="標楷體" panose="03000509000000000000" pitchFamily="65" charset="-120"/>
              </a:rPr>
            </a:br>
            <a:r>
              <a:rPr lang="en-US" altLang="zh-TW" b="1" dirty="0">
                <a:latin typeface="標楷體" panose="03000509000000000000" pitchFamily="65" charset="-120"/>
                <a:ea typeface="標楷體" panose="03000509000000000000" pitchFamily="65" charset="-120"/>
              </a:rPr>
              <a:t>		}else{</a:t>
            </a:r>
            <a:br>
              <a:rPr lang="en-US" altLang="zh-TW" b="1" dirty="0">
                <a:latin typeface="標楷體" panose="03000509000000000000" pitchFamily="65" charset="-120"/>
                <a:ea typeface="標楷體" panose="03000509000000000000" pitchFamily="65" charset="-120"/>
              </a:rPr>
            </a:br>
            <a:r>
              <a:rPr lang="en-US" altLang="zh-TW" b="1" dirty="0">
                <a:latin typeface="標楷體" panose="03000509000000000000" pitchFamily="65" charset="-120"/>
                <a:ea typeface="標楷體" panose="03000509000000000000" pitchFamily="65" charset="-120"/>
              </a:rPr>
              <a:t>			 echo “B”;</a:t>
            </a:r>
            <a:br>
              <a:rPr lang="en-US" altLang="zh-TW" b="1" dirty="0">
                <a:latin typeface="標楷體" panose="03000509000000000000" pitchFamily="65" charset="-120"/>
                <a:ea typeface="標楷體" panose="03000509000000000000" pitchFamily="65" charset="-120"/>
              </a:rPr>
            </a:br>
            <a:r>
              <a:rPr lang="en-US" altLang="zh-TW" b="1" dirty="0">
                <a:latin typeface="標楷體" panose="03000509000000000000" pitchFamily="65" charset="-120"/>
                <a:ea typeface="標楷體" panose="03000509000000000000" pitchFamily="65" charset="-120"/>
              </a:rPr>
              <a:t>		}</a:t>
            </a:r>
            <a:br>
              <a:rPr lang="en-US" altLang="zh-TW" b="1" dirty="0">
                <a:latin typeface="標楷體" panose="03000509000000000000" pitchFamily="65" charset="-120"/>
                <a:ea typeface="標楷體" panose="03000509000000000000" pitchFamily="65" charset="-120"/>
              </a:rPr>
            </a:br>
            <a:r>
              <a:rPr lang="en-US" altLang="zh-TW" b="1" dirty="0">
                <a:latin typeface="標楷體" panose="03000509000000000000" pitchFamily="65" charset="-120"/>
                <a:ea typeface="標楷體" panose="03000509000000000000" pitchFamily="65" charset="-120"/>
              </a:rPr>
              <a:t>}else{</a:t>
            </a:r>
            <a:br>
              <a:rPr lang="en-US" altLang="zh-TW" b="1" dirty="0">
                <a:latin typeface="標楷體" panose="03000509000000000000" pitchFamily="65" charset="-120"/>
                <a:ea typeface="標楷體" panose="03000509000000000000" pitchFamily="65" charset="-120"/>
              </a:rPr>
            </a:br>
            <a:r>
              <a:rPr lang="en-US" altLang="zh-TW" b="1" dirty="0">
                <a:latin typeface="標楷體" panose="03000509000000000000" pitchFamily="65" charset="-120"/>
                <a:ea typeface="標楷體" panose="03000509000000000000" pitchFamily="65" charset="-120"/>
              </a:rPr>
              <a:t>		echo “C”;</a:t>
            </a:r>
            <a:br>
              <a:rPr lang="en-US" altLang="zh-TW" b="1" dirty="0">
                <a:latin typeface="標楷體" panose="03000509000000000000" pitchFamily="65" charset="-120"/>
                <a:ea typeface="標楷體" panose="03000509000000000000" pitchFamily="65" charset="-120"/>
              </a:rPr>
            </a:br>
            <a:r>
              <a:rPr lang="en-US" altLang="zh-TW" b="1" dirty="0">
                <a:latin typeface="標楷體" panose="03000509000000000000" pitchFamily="65" charset="-120"/>
                <a:ea typeface="標楷體" panose="03000509000000000000" pitchFamily="65" charset="-120"/>
              </a:rPr>
              <a:t>}</a:t>
            </a:r>
            <a:br>
              <a:rPr lang="en-US" altLang="zh-TW" b="1" dirty="0">
                <a:latin typeface="標楷體" panose="03000509000000000000" pitchFamily="65" charset="-120"/>
                <a:ea typeface="標楷體" panose="03000509000000000000" pitchFamily="65" charset="-120"/>
              </a:rPr>
            </a:br>
            <a:r>
              <a:rPr lang="zh-TW" altLang="en-US" b="1" dirty="0">
                <a:solidFill>
                  <a:srgbClr val="FF0000"/>
                </a:solidFill>
                <a:latin typeface="標楷體" panose="03000509000000000000" pitchFamily="65" charset="-120"/>
                <a:ea typeface="標楷體" panose="03000509000000000000" pitchFamily="65" charset="-120"/>
              </a:rPr>
              <a:t>結果</a:t>
            </a:r>
            <a:r>
              <a:rPr lang="en-US" altLang="zh-TW" b="1" dirty="0">
                <a:solidFill>
                  <a:srgbClr val="FF0000"/>
                </a:solidFill>
                <a:latin typeface="標楷體" panose="03000509000000000000" pitchFamily="65" charset="-120"/>
                <a:ea typeface="標楷體" panose="03000509000000000000" pitchFamily="65" charset="-120"/>
              </a:rPr>
              <a:t>:</a:t>
            </a:r>
            <a:r>
              <a:rPr lang="zh-TW" altLang="en-US" b="1" dirty="0">
                <a:solidFill>
                  <a:srgbClr val="FF0000"/>
                </a:solidFill>
                <a:latin typeface="標楷體" panose="03000509000000000000" pitchFamily="65" charset="-120"/>
                <a:ea typeface="標楷體" panose="03000509000000000000" pitchFamily="65" charset="-120"/>
              </a:rPr>
              <a:t>印出 </a:t>
            </a:r>
            <a:r>
              <a:rPr lang="en-US" altLang="zh-TW" b="1" dirty="0">
                <a:solidFill>
                  <a:srgbClr val="FF0000"/>
                </a:solidFill>
                <a:latin typeface="標楷體" panose="03000509000000000000" pitchFamily="65" charset="-120"/>
                <a:ea typeface="標楷體" panose="03000509000000000000" pitchFamily="65" charset="-120"/>
              </a:rPr>
              <a:t>B</a:t>
            </a:r>
            <a:br>
              <a:rPr lang="en-US" altLang="zh-TW" b="1" dirty="0">
                <a:solidFill>
                  <a:srgbClr val="FF0000"/>
                </a:solidFill>
                <a:latin typeface="標楷體" panose="03000509000000000000" pitchFamily="65" charset="-120"/>
                <a:ea typeface="標楷體" panose="03000509000000000000" pitchFamily="65" charset="-120"/>
              </a:rPr>
            </a:br>
            <a:endParaRPr lang="en-US" altLang="zh-TW" b="1" dirty="0">
              <a:solidFill>
                <a:srgbClr val="FF0000"/>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888293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7BC47D7-72D5-E930-B7B9-E8B756B772F8}"/>
              </a:ext>
            </a:extLst>
          </p:cNvPr>
          <p:cNvSpPr>
            <a:spLocks noGrp="1"/>
          </p:cNvSpPr>
          <p:nvPr>
            <p:ph type="title"/>
          </p:nvPr>
        </p:nvSpPr>
        <p:spPr/>
        <p:txBody>
          <a:bodyPr/>
          <a:lstStyle/>
          <a:p>
            <a:r>
              <a:rPr lang="zh-TW" altLang="en-US" dirty="0"/>
              <a:t>學習目標</a:t>
            </a:r>
          </a:p>
        </p:txBody>
      </p:sp>
      <p:sp>
        <p:nvSpPr>
          <p:cNvPr id="3" name="內容版面配置區 2">
            <a:extLst>
              <a:ext uri="{FF2B5EF4-FFF2-40B4-BE49-F238E27FC236}">
                <a16:creationId xmlns:a16="http://schemas.microsoft.com/office/drawing/2014/main" id="{A8321E4C-9B5D-680C-CEBB-B0B76C1A2A30}"/>
              </a:ext>
            </a:extLst>
          </p:cNvPr>
          <p:cNvSpPr>
            <a:spLocks noGrp="1"/>
          </p:cNvSpPr>
          <p:nvPr>
            <p:ph idx="1"/>
          </p:nvPr>
        </p:nvSpPr>
        <p:spPr/>
        <p:txBody>
          <a:bodyPr/>
          <a:lstStyle/>
          <a:p>
            <a:pPr>
              <a:defRPr/>
            </a:pPr>
            <a:r>
              <a:rPr lang="zh-TW" altLang="en-US" sz="3200" dirty="0">
                <a:effectLst/>
                <a:latin typeface="標楷體" pitchFamily="65" charset="-120"/>
                <a:ea typeface="標楷體" pitchFamily="65" charset="-120"/>
              </a:rPr>
              <a:t>完成本課程，學生將能：</a:t>
            </a:r>
          </a:p>
          <a:p>
            <a:pPr lvl="1">
              <a:defRPr/>
            </a:pPr>
            <a:r>
              <a:rPr lang="zh-TW" altLang="en-US" sz="2800" dirty="0">
                <a:effectLst/>
                <a:latin typeface="標楷體" pitchFamily="65" charset="-120"/>
                <a:ea typeface="標楷體" pitchFamily="65" charset="-120"/>
              </a:rPr>
              <a:t>熟悉網頁設計技術概念</a:t>
            </a:r>
          </a:p>
          <a:p>
            <a:pPr lvl="1">
              <a:defRPr/>
            </a:pPr>
            <a:r>
              <a:rPr lang="zh-TW" altLang="en-US" sz="2800" dirty="0">
                <a:effectLst/>
                <a:latin typeface="標楷體" pitchFamily="65" charset="-120"/>
                <a:ea typeface="標楷體" pitchFamily="65" charset="-120"/>
              </a:rPr>
              <a:t>演練</a:t>
            </a:r>
            <a:r>
              <a:rPr lang="en-US" altLang="zh-TW" sz="2800" dirty="0">
                <a:effectLst/>
                <a:latin typeface="標楷體" pitchFamily="65" charset="-120"/>
                <a:ea typeface="標楷體" pitchFamily="65" charset="-120"/>
              </a:rPr>
              <a:t>HTML</a:t>
            </a:r>
            <a:r>
              <a:rPr lang="zh-TW" altLang="en-US" sz="2800" dirty="0">
                <a:effectLst/>
                <a:latin typeface="標楷體" pitchFamily="65" charset="-120"/>
                <a:ea typeface="標楷體" pitchFamily="65" charset="-120"/>
              </a:rPr>
              <a:t>、</a:t>
            </a:r>
            <a:r>
              <a:rPr lang="en-US" altLang="zh-TW" sz="2800" dirty="0">
                <a:latin typeface="標楷體" pitchFamily="65" charset="-120"/>
                <a:ea typeface="標楷體" pitchFamily="65" charset="-120"/>
              </a:rPr>
              <a:t>PHP</a:t>
            </a:r>
            <a:r>
              <a:rPr lang="zh-TW" altLang="en-US" sz="2800" dirty="0">
                <a:effectLst/>
                <a:latin typeface="標楷體" pitchFamily="65" charset="-120"/>
                <a:ea typeface="標楷體" pitchFamily="65" charset="-120"/>
              </a:rPr>
              <a:t>語法</a:t>
            </a:r>
          </a:p>
          <a:p>
            <a:pPr lvl="1">
              <a:defRPr/>
            </a:pPr>
            <a:r>
              <a:rPr lang="zh-TW" altLang="en-US" sz="2800" dirty="0">
                <a:effectLst/>
                <a:latin typeface="標楷體" pitchFamily="65" charset="-120"/>
                <a:ea typeface="標楷體" pitchFamily="65" charset="-120"/>
              </a:rPr>
              <a:t>演練資料庫與</a:t>
            </a:r>
            <a:r>
              <a:rPr lang="en-US" altLang="zh-TW" sz="2800" dirty="0">
                <a:effectLst/>
                <a:latin typeface="標楷體" pitchFamily="65" charset="-120"/>
                <a:ea typeface="標楷體" pitchFamily="65" charset="-120"/>
              </a:rPr>
              <a:t>SQL(Structured Query Language)</a:t>
            </a:r>
            <a:r>
              <a:rPr lang="zh-TW" altLang="en-US" sz="2800" dirty="0">
                <a:effectLst/>
                <a:latin typeface="標楷體" pitchFamily="65" charset="-120"/>
                <a:ea typeface="標楷體" pitchFamily="65" charset="-120"/>
              </a:rPr>
              <a:t>語法</a:t>
            </a:r>
          </a:p>
          <a:p>
            <a:pPr lvl="1">
              <a:defRPr/>
            </a:pPr>
            <a:r>
              <a:rPr lang="zh-TW" altLang="en-US" sz="2800" dirty="0">
                <a:effectLst/>
                <a:latin typeface="標楷體" pitchFamily="65" charset="-120"/>
                <a:ea typeface="標楷體" pitchFamily="65" charset="-120"/>
              </a:rPr>
              <a:t>使用上述技術，架構</a:t>
            </a:r>
            <a:r>
              <a:rPr lang="zh-TW" altLang="en-US" sz="2800" dirty="0">
                <a:latin typeface="標楷體" pitchFamily="65" charset="-120"/>
                <a:ea typeface="標楷體" pitchFamily="65" charset="-120"/>
              </a:rPr>
              <a:t>部落格</a:t>
            </a:r>
            <a:r>
              <a:rPr lang="zh-TW" altLang="en-US" sz="2800" dirty="0">
                <a:effectLst/>
                <a:latin typeface="標楷體" pitchFamily="65" charset="-120"/>
                <a:ea typeface="標楷體" pitchFamily="65" charset="-120"/>
              </a:rPr>
              <a:t>網站雛形</a:t>
            </a:r>
            <a:endParaRPr lang="zh-TW" altLang="en-US" sz="2800" dirty="0">
              <a:latin typeface="標楷體" pitchFamily="65" charset="-120"/>
              <a:ea typeface="標楷體" pitchFamily="65" charset="-120"/>
            </a:endParaRPr>
          </a:p>
        </p:txBody>
      </p:sp>
    </p:spTree>
    <p:extLst>
      <p:ext uri="{BB962C8B-B14F-4D97-AF65-F5344CB8AC3E}">
        <p14:creationId xmlns:p14="http://schemas.microsoft.com/office/powerpoint/2010/main" val="17676964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CE9C3C-0364-59AB-832E-18520469BF72}"/>
              </a:ext>
            </a:extLst>
          </p:cNvPr>
          <p:cNvSpPr>
            <a:spLocks noGrp="1"/>
          </p:cNvSpPr>
          <p:nvPr>
            <p:ph type="title"/>
          </p:nvPr>
        </p:nvSpPr>
        <p:spPr/>
        <p:txBody>
          <a:bodyPr/>
          <a:lstStyle/>
          <a:p>
            <a:r>
              <a:rPr lang="zh-TW" altLang="en-US" dirty="0"/>
              <a:t>練習</a:t>
            </a:r>
          </a:p>
        </p:txBody>
      </p:sp>
      <p:sp>
        <p:nvSpPr>
          <p:cNvPr id="4" name="內容版面配置區 3">
            <a:extLst>
              <a:ext uri="{FF2B5EF4-FFF2-40B4-BE49-F238E27FC236}">
                <a16:creationId xmlns:a16="http://schemas.microsoft.com/office/drawing/2014/main" id="{661C1185-3359-F4B9-F79F-0F7D7C66A812}"/>
              </a:ext>
            </a:extLst>
          </p:cNvPr>
          <p:cNvSpPr>
            <a:spLocks noGrp="1"/>
          </p:cNvSpPr>
          <p:nvPr>
            <p:ph idx="1"/>
          </p:nvPr>
        </p:nvSpPr>
        <p:spPr>
          <a:xfrm>
            <a:off x="677334" y="1779508"/>
            <a:ext cx="8596668" cy="4728868"/>
          </a:xfrm>
        </p:spPr>
        <p:txBody>
          <a:bodyPr>
            <a:normAutofit/>
          </a:bodyPr>
          <a:lstStyle/>
          <a:p>
            <a:pPr marL="0" indent="0">
              <a:buNone/>
            </a:pPr>
            <a:endParaRPr lang="en-US" altLang="zh-TW" b="1" dirty="0">
              <a:latin typeface="標楷體" panose="03000509000000000000" pitchFamily="65" charset="-120"/>
              <a:ea typeface="標楷體" panose="03000509000000000000" pitchFamily="65" charset="-120"/>
            </a:endParaRPr>
          </a:p>
          <a:p>
            <a:r>
              <a:rPr lang="en-US" altLang="zh-TW" b="1" dirty="0">
                <a:latin typeface="標楷體" panose="03000509000000000000" pitchFamily="65" charset="-120"/>
                <a:ea typeface="標楷體" panose="03000509000000000000" pitchFamily="65" charset="-120"/>
              </a:rPr>
              <a:t>1.</a:t>
            </a:r>
            <a:r>
              <a:rPr lang="zh-TW" altLang="en-US" b="1" dirty="0">
                <a:latin typeface="標楷體" panose="03000509000000000000" pitchFamily="65" charset="-120"/>
                <a:ea typeface="標楷體" panose="03000509000000000000" pitchFamily="65" charset="-120"/>
              </a:rPr>
              <a:t>判斷是否為</a:t>
            </a:r>
            <a:r>
              <a:rPr lang="en-US" altLang="zh-TW" b="1" dirty="0">
                <a:latin typeface="標楷體" panose="03000509000000000000" pitchFamily="65" charset="-120"/>
                <a:ea typeface="標楷體" panose="03000509000000000000" pitchFamily="65" charset="-120"/>
              </a:rPr>
              <a:t>3</a:t>
            </a:r>
            <a:r>
              <a:rPr lang="zh-TW" altLang="en-US" b="1" dirty="0">
                <a:latin typeface="標楷體" panose="03000509000000000000" pitchFamily="65" charset="-120"/>
                <a:ea typeface="標楷體" panose="03000509000000000000" pitchFamily="65" charset="-120"/>
              </a:rPr>
              <a:t>的倍數</a:t>
            </a:r>
            <a:endParaRPr lang="en-US" altLang="zh-TW" b="1" dirty="0">
              <a:latin typeface="標楷體" panose="03000509000000000000" pitchFamily="65" charset="-120"/>
              <a:ea typeface="標楷體" panose="03000509000000000000" pitchFamily="65" charset="-120"/>
            </a:endParaRPr>
          </a:p>
          <a:p>
            <a:r>
              <a:rPr lang="en-US" altLang="zh-TW" b="1" dirty="0">
                <a:latin typeface="標楷體" panose="03000509000000000000" pitchFamily="65" charset="-120"/>
                <a:ea typeface="標楷體" panose="03000509000000000000" pitchFamily="65" charset="-120"/>
              </a:rPr>
              <a:t>2.</a:t>
            </a:r>
            <a:r>
              <a:rPr lang="zh-TW" altLang="en-US" b="1" dirty="0">
                <a:latin typeface="標楷體" panose="03000509000000000000" pitchFamily="65" charset="-120"/>
                <a:ea typeface="標楷體" panose="03000509000000000000" pitchFamily="65" charset="-120"/>
              </a:rPr>
              <a:t>判斷是否是</a:t>
            </a:r>
            <a:r>
              <a:rPr lang="en-US" altLang="zh-TW" b="1" dirty="0">
                <a:latin typeface="標楷體" panose="03000509000000000000" pitchFamily="65" charset="-120"/>
                <a:ea typeface="標楷體" panose="03000509000000000000" pitchFamily="65" charset="-120"/>
              </a:rPr>
              <a:t>3</a:t>
            </a:r>
            <a:r>
              <a:rPr lang="zh-TW" altLang="en-US" b="1" dirty="0">
                <a:latin typeface="標楷體" panose="03000509000000000000" pitchFamily="65" charset="-120"/>
                <a:ea typeface="標楷體" panose="03000509000000000000" pitchFamily="65" charset="-120"/>
              </a:rPr>
              <a:t>的倍數也是</a:t>
            </a:r>
            <a:r>
              <a:rPr lang="en-US" altLang="zh-TW" b="1" dirty="0">
                <a:latin typeface="標楷體" panose="03000509000000000000" pitchFamily="65" charset="-120"/>
                <a:ea typeface="標楷體" panose="03000509000000000000" pitchFamily="65" charset="-120"/>
              </a:rPr>
              <a:t>7</a:t>
            </a:r>
            <a:r>
              <a:rPr lang="zh-TW" altLang="en-US" b="1" dirty="0">
                <a:latin typeface="標楷體" panose="03000509000000000000" pitchFamily="65" charset="-120"/>
                <a:ea typeface="標楷體" panose="03000509000000000000" pitchFamily="65" charset="-120"/>
              </a:rPr>
              <a:t>的倍數</a:t>
            </a:r>
            <a:br>
              <a:rPr lang="en-US" altLang="zh-TW" b="1" dirty="0">
                <a:latin typeface="標楷體" panose="03000509000000000000" pitchFamily="65" charset="-120"/>
                <a:ea typeface="標楷體" panose="03000509000000000000" pitchFamily="65" charset="-120"/>
              </a:rPr>
            </a:br>
            <a:endParaRPr lang="en-US" altLang="zh-TW" b="1" dirty="0">
              <a:solidFill>
                <a:srgbClr val="FF0000"/>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854833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CE9C3C-0364-59AB-832E-18520469BF72}"/>
              </a:ext>
            </a:extLst>
          </p:cNvPr>
          <p:cNvSpPr>
            <a:spLocks noGrp="1"/>
          </p:cNvSpPr>
          <p:nvPr>
            <p:ph type="title"/>
          </p:nvPr>
        </p:nvSpPr>
        <p:spPr/>
        <p:txBody>
          <a:bodyPr/>
          <a:lstStyle/>
          <a:p>
            <a:r>
              <a:rPr lang="zh-TW" altLang="en-US" dirty="0"/>
              <a:t>迴圈</a:t>
            </a:r>
          </a:p>
        </p:txBody>
      </p:sp>
      <p:sp>
        <p:nvSpPr>
          <p:cNvPr id="4" name="內容版面配置區 3">
            <a:extLst>
              <a:ext uri="{FF2B5EF4-FFF2-40B4-BE49-F238E27FC236}">
                <a16:creationId xmlns:a16="http://schemas.microsoft.com/office/drawing/2014/main" id="{661C1185-3359-F4B9-F79F-0F7D7C66A812}"/>
              </a:ext>
            </a:extLst>
          </p:cNvPr>
          <p:cNvSpPr>
            <a:spLocks noGrp="1"/>
          </p:cNvSpPr>
          <p:nvPr>
            <p:ph idx="1"/>
          </p:nvPr>
        </p:nvSpPr>
        <p:spPr>
          <a:xfrm>
            <a:off x="677334" y="1779508"/>
            <a:ext cx="8596668" cy="4728868"/>
          </a:xfrm>
        </p:spPr>
        <p:txBody>
          <a:bodyPr>
            <a:normAutofit/>
          </a:bodyPr>
          <a:lstStyle/>
          <a:p>
            <a:pPr marL="0" indent="0">
              <a:buNone/>
            </a:pPr>
            <a:endParaRPr lang="en-US" altLang="zh-TW" b="1" dirty="0">
              <a:latin typeface="標楷體" panose="03000509000000000000" pitchFamily="65" charset="-120"/>
              <a:ea typeface="標楷體" panose="03000509000000000000" pitchFamily="65" charset="-120"/>
            </a:endParaRPr>
          </a:p>
          <a:p>
            <a:r>
              <a:rPr lang="zh-TW" altLang="en-US" b="1" dirty="0">
                <a:latin typeface="標楷體" panose="03000509000000000000" pitchFamily="65" charset="-120"/>
                <a:ea typeface="標楷體" panose="03000509000000000000" pitchFamily="65" charset="-120"/>
              </a:rPr>
              <a:t>需要重複執行的程式，但我們不可能寫一句程式碼十行，所以寫一行請程式幫我們寫</a:t>
            </a:r>
            <a:r>
              <a:rPr lang="en-US" altLang="zh-TW" b="1" dirty="0">
                <a:latin typeface="標楷體" panose="03000509000000000000" pitchFamily="65" charset="-120"/>
                <a:ea typeface="標楷體" panose="03000509000000000000" pitchFamily="65" charset="-120"/>
              </a:rPr>
              <a:t>10</a:t>
            </a:r>
            <a:r>
              <a:rPr lang="zh-TW" altLang="en-US" b="1" dirty="0">
                <a:latin typeface="標楷體" panose="03000509000000000000" pitchFamily="65" charset="-120"/>
                <a:ea typeface="標楷體" panose="03000509000000000000" pitchFamily="65" charset="-120"/>
              </a:rPr>
              <a:t>行</a:t>
            </a:r>
          </a:p>
          <a:p>
            <a:r>
              <a:rPr lang="zh-TW" altLang="en-US" b="1" dirty="0">
                <a:latin typeface="標楷體" panose="03000509000000000000" pitchFamily="65" charset="-120"/>
                <a:ea typeface="標楷體" panose="03000509000000000000" pitchFamily="65" charset="-120"/>
              </a:rPr>
              <a:t>迴圈三要素</a:t>
            </a:r>
          </a:p>
          <a:p>
            <a:pPr marL="400050" lvl="1" indent="0">
              <a:buNone/>
            </a:pPr>
            <a:r>
              <a:rPr lang="en-US" altLang="zh-TW" b="1" dirty="0">
                <a:latin typeface="標楷體" panose="03000509000000000000" pitchFamily="65" charset="-120"/>
                <a:ea typeface="標楷體" panose="03000509000000000000" pitchFamily="65" charset="-120"/>
              </a:rPr>
              <a:t>1.</a:t>
            </a:r>
            <a:r>
              <a:rPr lang="zh-TW" altLang="en-US" b="1" dirty="0">
                <a:latin typeface="標楷體" panose="03000509000000000000" pitchFamily="65" charset="-120"/>
                <a:ea typeface="標楷體" panose="03000509000000000000" pitchFamily="65" charset="-120"/>
              </a:rPr>
              <a:t>初始條件</a:t>
            </a:r>
            <a:br>
              <a:rPr lang="en-US" altLang="zh-TW" b="1" dirty="0">
                <a:latin typeface="標楷體" panose="03000509000000000000" pitchFamily="65" charset="-120"/>
                <a:ea typeface="標楷體" panose="03000509000000000000" pitchFamily="65" charset="-120"/>
              </a:rPr>
            </a:br>
            <a:r>
              <a:rPr lang="en-US" altLang="zh-TW" b="1" dirty="0">
                <a:latin typeface="標楷體" panose="03000509000000000000" pitchFamily="65" charset="-120"/>
                <a:ea typeface="標楷體" panose="03000509000000000000" pitchFamily="65" charset="-120"/>
              </a:rPr>
              <a:t>2.</a:t>
            </a:r>
            <a:r>
              <a:rPr lang="zh-TW" altLang="en-US" b="1" dirty="0">
                <a:latin typeface="標楷體" panose="03000509000000000000" pitchFamily="65" charset="-120"/>
                <a:ea typeface="標楷體" panose="03000509000000000000" pitchFamily="65" charset="-120"/>
              </a:rPr>
              <a:t>判斷</a:t>
            </a:r>
            <a:r>
              <a:rPr lang="en-US" altLang="zh-TW" b="1" dirty="0">
                <a:latin typeface="標楷體" panose="03000509000000000000" pitchFamily="65" charset="-120"/>
                <a:ea typeface="標楷體" panose="03000509000000000000" pitchFamily="65" charset="-120"/>
              </a:rPr>
              <a:t>(</a:t>
            </a:r>
            <a:r>
              <a:rPr lang="zh-TW" altLang="en-US" b="1" dirty="0">
                <a:latin typeface="標楷體" panose="03000509000000000000" pitchFamily="65" charset="-120"/>
                <a:ea typeface="標楷體" panose="03000509000000000000" pitchFamily="65" charset="-120"/>
              </a:rPr>
              <a:t>停止</a:t>
            </a:r>
            <a:r>
              <a:rPr lang="en-US" altLang="zh-TW" b="1" dirty="0">
                <a:latin typeface="標楷體" panose="03000509000000000000" pitchFamily="65" charset="-120"/>
                <a:ea typeface="標楷體" panose="03000509000000000000" pitchFamily="65" charset="-120"/>
              </a:rPr>
              <a:t>)</a:t>
            </a:r>
            <a:r>
              <a:rPr lang="zh-TW" altLang="en-US" b="1" dirty="0">
                <a:latin typeface="標楷體" panose="03000509000000000000" pitchFamily="65" charset="-120"/>
                <a:ea typeface="標楷體" panose="03000509000000000000" pitchFamily="65" charset="-120"/>
              </a:rPr>
              <a:t>條件</a:t>
            </a:r>
            <a:br>
              <a:rPr lang="en-US" altLang="zh-TW" b="1" dirty="0">
                <a:latin typeface="標楷體" panose="03000509000000000000" pitchFamily="65" charset="-120"/>
                <a:ea typeface="標楷體" panose="03000509000000000000" pitchFamily="65" charset="-120"/>
              </a:rPr>
            </a:br>
            <a:r>
              <a:rPr lang="en-US" altLang="zh-TW" b="1" dirty="0">
                <a:latin typeface="標楷體" panose="03000509000000000000" pitchFamily="65" charset="-120"/>
                <a:ea typeface="標楷體" panose="03000509000000000000" pitchFamily="65" charset="-120"/>
              </a:rPr>
              <a:t>3.</a:t>
            </a:r>
            <a:r>
              <a:rPr lang="zh-TW" altLang="en-US" b="1" dirty="0">
                <a:latin typeface="標楷體" panose="03000509000000000000" pitchFamily="65" charset="-120"/>
                <a:ea typeface="標楷體" panose="03000509000000000000" pitchFamily="65" charset="-120"/>
              </a:rPr>
              <a:t>步進</a:t>
            </a:r>
            <a:br>
              <a:rPr lang="en-US" altLang="zh-TW" b="1" dirty="0">
                <a:latin typeface="標楷體" panose="03000509000000000000" pitchFamily="65" charset="-120"/>
                <a:ea typeface="標楷體" panose="03000509000000000000" pitchFamily="65" charset="-120"/>
              </a:rPr>
            </a:br>
            <a:endParaRPr lang="en-US" altLang="zh-TW" b="1" dirty="0">
              <a:solidFill>
                <a:srgbClr val="FF0000"/>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509951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CE9C3C-0364-59AB-832E-18520469BF72}"/>
              </a:ext>
            </a:extLst>
          </p:cNvPr>
          <p:cNvSpPr>
            <a:spLocks noGrp="1"/>
          </p:cNvSpPr>
          <p:nvPr>
            <p:ph type="title"/>
          </p:nvPr>
        </p:nvSpPr>
        <p:spPr/>
        <p:txBody>
          <a:bodyPr/>
          <a:lstStyle/>
          <a:p>
            <a:r>
              <a:rPr lang="zh-TW" altLang="en-US" dirty="0"/>
              <a:t>迴圈</a:t>
            </a:r>
          </a:p>
        </p:txBody>
      </p:sp>
      <p:pic>
        <p:nvPicPr>
          <p:cNvPr id="3" name="內容版面配置區 3">
            <a:extLst>
              <a:ext uri="{FF2B5EF4-FFF2-40B4-BE49-F238E27FC236}">
                <a16:creationId xmlns:a16="http://schemas.microsoft.com/office/drawing/2014/main" id="{1B3E53CC-7854-BB53-E3DE-512AC3A630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4609" y="1930400"/>
            <a:ext cx="5502117" cy="3764606"/>
          </a:xfrm>
        </p:spPr>
      </p:pic>
    </p:spTree>
    <p:extLst>
      <p:ext uri="{BB962C8B-B14F-4D97-AF65-F5344CB8AC3E}">
        <p14:creationId xmlns:p14="http://schemas.microsoft.com/office/powerpoint/2010/main" val="12981785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CE9C3C-0364-59AB-832E-18520469BF72}"/>
              </a:ext>
            </a:extLst>
          </p:cNvPr>
          <p:cNvSpPr>
            <a:spLocks noGrp="1"/>
          </p:cNvSpPr>
          <p:nvPr>
            <p:ph type="title"/>
          </p:nvPr>
        </p:nvSpPr>
        <p:spPr/>
        <p:txBody>
          <a:bodyPr/>
          <a:lstStyle/>
          <a:p>
            <a:r>
              <a:rPr lang="en-US" altLang="zh-TW" dirty="0"/>
              <a:t>While</a:t>
            </a:r>
            <a:r>
              <a:rPr lang="zh-TW" altLang="en-US" dirty="0"/>
              <a:t>迴圈</a:t>
            </a:r>
          </a:p>
        </p:txBody>
      </p:sp>
      <p:sp>
        <p:nvSpPr>
          <p:cNvPr id="5" name="內容版面配置區 4">
            <a:extLst>
              <a:ext uri="{FF2B5EF4-FFF2-40B4-BE49-F238E27FC236}">
                <a16:creationId xmlns:a16="http://schemas.microsoft.com/office/drawing/2014/main" id="{1464D598-8927-A356-41DB-F496B36FD8F1}"/>
              </a:ext>
            </a:extLst>
          </p:cNvPr>
          <p:cNvSpPr>
            <a:spLocks noGrp="1"/>
          </p:cNvSpPr>
          <p:nvPr>
            <p:ph idx="1"/>
          </p:nvPr>
        </p:nvSpPr>
        <p:spPr/>
        <p:txBody>
          <a:bodyPr/>
          <a:lstStyle/>
          <a:p>
            <a:r>
              <a:rPr lang="en-US" altLang="zh-TW" dirty="0"/>
              <a:t>while</a:t>
            </a:r>
            <a:r>
              <a:rPr lang="zh-TW" altLang="en-US" dirty="0"/>
              <a:t>迴圈需要在小括號裡面放判斷式，如果該判斷式是</a:t>
            </a:r>
            <a:r>
              <a:rPr lang="en-US" altLang="zh-TW" dirty="0"/>
              <a:t>true</a:t>
            </a:r>
            <a:r>
              <a:rPr lang="zh-TW" altLang="en-US" dirty="0"/>
              <a:t>則繼續執行，如果是</a:t>
            </a:r>
            <a:r>
              <a:rPr lang="en-US" altLang="zh-TW" dirty="0"/>
              <a:t>false</a:t>
            </a:r>
            <a:r>
              <a:rPr lang="zh-TW" altLang="en-US" dirty="0"/>
              <a:t>則跳出迴圈</a:t>
            </a:r>
            <a:endParaRPr lang="en-US" altLang="zh-TW" dirty="0"/>
          </a:p>
          <a:p>
            <a:r>
              <a:rPr lang="en-US" altLang="zh-TW" dirty="0"/>
              <a:t>while(</a:t>
            </a:r>
            <a:r>
              <a:rPr lang="zh-TW" altLang="en-US" dirty="0"/>
              <a:t>判斷式</a:t>
            </a:r>
            <a:r>
              <a:rPr lang="en-US" altLang="zh-TW" dirty="0"/>
              <a:t>){</a:t>
            </a:r>
          </a:p>
          <a:p>
            <a:pPr marL="0" indent="0">
              <a:buNone/>
            </a:pPr>
            <a:r>
              <a:rPr lang="en-US" altLang="zh-TW" dirty="0"/>
              <a:t>		echo “</a:t>
            </a:r>
            <a:r>
              <a:rPr lang="zh-TW" altLang="en-US" dirty="0"/>
              <a:t>執行成功</a:t>
            </a:r>
            <a:r>
              <a:rPr lang="en-US" altLang="zh-TW" dirty="0"/>
              <a:t>”;</a:t>
            </a:r>
          </a:p>
          <a:p>
            <a:pPr marL="0" indent="0">
              <a:buNone/>
            </a:pPr>
            <a:r>
              <a:rPr lang="en-US" altLang="zh-TW" dirty="0"/>
              <a:t>		</a:t>
            </a:r>
            <a:r>
              <a:rPr lang="zh-TW" altLang="en-US" dirty="0"/>
              <a:t>步進</a:t>
            </a:r>
            <a:r>
              <a:rPr lang="en-US" altLang="zh-TW" dirty="0"/>
              <a:t>;</a:t>
            </a:r>
            <a:br>
              <a:rPr lang="en-US" altLang="zh-TW" dirty="0"/>
            </a:br>
            <a:r>
              <a:rPr lang="en-US" altLang="zh-TW" dirty="0"/>
              <a:t>	}</a:t>
            </a:r>
          </a:p>
          <a:p>
            <a:pPr marL="0" indent="0">
              <a:buNone/>
            </a:pPr>
            <a:r>
              <a:rPr lang="en-US" altLang="zh-TW" dirty="0"/>
              <a:t>	echo “</a:t>
            </a:r>
            <a:r>
              <a:rPr lang="zh-TW" altLang="en-US" dirty="0"/>
              <a:t>迴圈結束</a:t>
            </a:r>
            <a:r>
              <a:rPr lang="en-US" altLang="zh-TW" dirty="0"/>
              <a:t>";</a:t>
            </a:r>
            <a:endParaRPr lang="zh-TW" altLang="en-US" dirty="0"/>
          </a:p>
        </p:txBody>
      </p:sp>
    </p:spTree>
    <p:extLst>
      <p:ext uri="{BB962C8B-B14F-4D97-AF65-F5344CB8AC3E}">
        <p14:creationId xmlns:p14="http://schemas.microsoft.com/office/powerpoint/2010/main" val="23667020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CE9C3C-0364-59AB-832E-18520469BF72}"/>
              </a:ext>
            </a:extLst>
          </p:cNvPr>
          <p:cNvSpPr>
            <a:spLocks noGrp="1"/>
          </p:cNvSpPr>
          <p:nvPr>
            <p:ph type="title"/>
          </p:nvPr>
        </p:nvSpPr>
        <p:spPr/>
        <p:txBody>
          <a:bodyPr/>
          <a:lstStyle/>
          <a:p>
            <a:r>
              <a:rPr lang="zh-TW" altLang="en-US" dirty="0"/>
              <a:t>範例</a:t>
            </a:r>
          </a:p>
        </p:txBody>
      </p:sp>
      <p:pic>
        <p:nvPicPr>
          <p:cNvPr id="4" name="內容版面配置區 3">
            <a:extLst>
              <a:ext uri="{FF2B5EF4-FFF2-40B4-BE49-F238E27FC236}">
                <a16:creationId xmlns:a16="http://schemas.microsoft.com/office/drawing/2014/main" id="{D1DD9A4C-C148-CBDC-0089-9AD56E3BE40B}"/>
              </a:ext>
            </a:extLst>
          </p:cNvPr>
          <p:cNvPicPr>
            <a:picLocks noGrp="1" noChangeAspect="1"/>
          </p:cNvPicPr>
          <p:nvPr>
            <p:ph idx="1"/>
          </p:nvPr>
        </p:nvPicPr>
        <p:blipFill>
          <a:blip r:embed="rId2"/>
          <a:stretch>
            <a:fillRect/>
          </a:stretch>
        </p:blipFill>
        <p:spPr>
          <a:xfrm>
            <a:off x="806699" y="1733177"/>
            <a:ext cx="2967442" cy="2806418"/>
          </a:xfrm>
        </p:spPr>
      </p:pic>
    </p:spTree>
    <p:extLst>
      <p:ext uri="{BB962C8B-B14F-4D97-AF65-F5344CB8AC3E}">
        <p14:creationId xmlns:p14="http://schemas.microsoft.com/office/powerpoint/2010/main" val="29217575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CE9C3C-0364-59AB-832E-18520469BF72}"/>
              </a:ext>
            </a:extLst>
          </p:cNvPr>
          <p:cNvSpPr>
            <a:spLocks noGrp="1"/>
          </p:cNvSpPr>
          <p:nvPr>
            <p:ph type="title"/>
          </p:nvPr>
        </p:nvSpPr>
        <p:spPr/>
        <p:txBody>
          <a:bodyPr/>
          <a:lstStyle/>
          <a:p>
            <a:r>
              <a:rPr lang="zh-TW" altLang="en-US" dirty="0"/>
              <a:t>迴圈進階應用 </a:t>
            </a:r>
            <a:r>
              <a:rPr lang="en-US" altLang="zh-TW" dirty="0"/>
              <a:t>break</a:t>
            </a:r>
            <a:r>
              <a:rPr lang="zh-TW" altLang="en-US" dirty="0"/>
              <a:t>、</a:t>
            </a:r>
            <a:r>
              <a:rPr lang="en-US" altLang="zh-TW" dirty="0"/>
              <a:t>continue</a:t>
            </a:r>
            <a:endParaRPr lang="zh-TW" altLang="en-US" dirty="0"/>
          </a:p>
        </p:txBody>
      </p:sp>
      <p:sp>
        <p:nvSpPr>
          <p:cNvPr id="5" name="內容版面配置區 4">
            <a:extLst>
              <a:ext uri="{FF2B5EF4-FFF2-40B4-BE49-F238E27FC236}">
                <a16:creationId xmlns:a16="http://schemas.microsoft.com/office/drawing/2014/main" id="{D7DB2560-067D-8BC4-C64B-996EAAD5130C}"/>
              </a:ext>
            </a:extLst>
          </p:cNvPr>
          <p:cNvSpPr>
            <a:spLocks noGrp="1"/>
          </p:cNvSpPr>
          <p:nvPr>
            <p:ph idx="1"/>
          </p:nvPr>
        </p:nvSpPr>
        <p:spPr/>
        <p:txBody>
          <a:bodyPr/>
          <a:lstStyle/>
          <a:p>
            <a:r>
              <a:rPr lang="en-US" altLang="zh-TW" dirty="0"/>
              <a:t>break(</a:t>
            </a:r>
            <a:r>
              <a:rPr lang="zh-TW" altLang="en-US" dirty="0"/>
              <a:t>強制跳出迴圈</a:t>
            </a:r>
            <a:r>
              <a:rPr lang="en-US" altLang="zh-TW" dirty="0"/>
              <a:t>)</a:t>
            </a:r>
          </a:p>
          <a:p>
            <a:r>
              <a:rPr lang="en-US" altLang="zh-TW" dirty="0"/>
              <a:t>continue(</a:t>
            </a:r>
            <a:r>
              <a:rPr lang="zh-TW" altLang="en-US" dirty="0"/>
              <a:t>強制放棄本圈迴圈</a:t>
            </a:r>
            <a:r>
              <a:rPr lang="en-US" altLang="zh-TW" dirty="0"/>
              <a:t>)</a:t>
            </a:r>
          </a:p>
          <a:p>
            <a:endParaRPr lang="zh-TW" altLang="en-US" dirty="0"/>
          </a:p>
        </p:txBody>
      </p:sp>
    </p:spTree>
    <p:extLst>
      <p:ext uri="{BB962C8B-B14F-4D97-AF65-F5344CB8AC3E}">
        <p14:creationId xmlns:p14="http://schemas.microsoft.com/office/powerpoint/2010/main" val="23502211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CE9C3C-0364-59AB-832E-18520469BF72}"/>
              </a:ext>
            </a:extLst>
          </p:cNvPr>
          <p:cNvSpPr>
            <a:spLocks noGrp="1"/>
          </p:cNvSpPr>
          <p:nvPr>
            <p:ph type="title"/>
          </p:nvPr>
        </p:nvSpPr>
        <p:spPr/>
        <p:txBody>
          <a:bodyPr/>
          <a:lstStyle/>
          <a:p>
            <a:r>
              <a:rPr lang="en-US" altLang="zh-TW" dirty="0"/>
              <a:t>for</a:t>
            </a:r>
            <a:r>
              <a:rPr lang="zh-TW" altLang="en-US" dirty="0"/>
              <a:t>迴圈</a:t>
            </a:r>
          </a:p>
        </p:txBody>
      </p:sp>
      <p:sp>
        <p:nvSpPr>
          <p:cNvPr id="5" name="內容版面配置區 4">
            <a:extLst>
              <a:ext uri="{FF2B5EF4-FFF2-40B4-BE49-F238E27FC236}">
                <a16:creationId xmlns:a16="http://schemas.microsoft.com/office/drawing/2014/main" id="{F2736B63-06F8-18CE-78BE-BDE460854353}"/>
              </a:ext>
            </a:extLst>
          </p:cNvPr>
          <p:cNvSpPr>
            <a:spLocks noGrp="1"/>
          </p:cNvSpPr>
          <p:nvPr>
            <p:ph idx="1"/>
          </p:nvPr>
        </p:nvSpPr>
        <p:spPr/>
        <p:txBody>
          <a:bodyPr/>
          <a:lstStyle/>
          <a:p>
            <a:r>
              <a:rPr lang="en-US" altLang="zh-TW" dirty="0"/>
              <a:t>for(</a:t>
            </a:r>
            <a:r>
              <a:rPr lang="zh-TW" altLang="en-US" dirty="0"/>
              <a:t>賦予初始值</a:t>
            </a:r>
            <a:r>
              <a:rPr lang="en-US" altLang="zh-TW" dirty="0"/>
              <a:t>;</a:t>
            </a:r>
            <a:r>
              <a:rPr lang="zh-TW" altLang="en-US" dirty="0"/>
              <a:t>判斷式</a:t>
            </a:r>
            <a:r>
              <a:rPr lang="en-US" altLang="zh-TW" dirty="0"/>
              <a:t>;</a:t>
            </a:r>
            <a:r>
              <a:rPr lang="zh-TW" altLang="en-US" dirty="0"/>
              <a:t>步進</a:t>
            </a:r>
            <a:r>
              <a:rPr lang="en-US" altLang="zh-TW" dirty="0"/>
              <a:t>;){</a:t>
            </a:r>
          </a:p>
          <a:p>
            <a:pPr marL="0" indent="0">
              <a:buNone/>
            </a:pPr>
            <a:r>
              <a:rPr lang="en-US" altLang="zh-TW" dirty="0"/>
              <a:t>		echo “</a:t>
            </a:r>
            <a:r>
              <a:rPr lang="zh-TW" altLang="en-US" dirty="0"/>
              <a:t>執行成功</a:t>
            </a:r>
            <a:r>
              <a:rPr lang="en-US" altLang="zh-TW" dirty="0"/>
              <a:t>”;</a:t>
            </a:r>
          </a:p>
          <a:p>
            <a:pPr marL="0" indent="0">
              <a:buNone/>
            </a:pPr>
            <a:r>
              <a:rPr lang="en-US" altLang="zh-TW" dirty="0"/>
              <a:t>	}</a:t>
            </a:r>
          </a:p>
          <a:p>
            <a:pPr marL="0" indent="0">
              <a:buNone/>
            </a:pPr>
            <a:r>
              <a:rPr lang="en-US" altLang="zh-TW" dirty="0"/>
              <a:t>	echo “</a:t>
            </a:r>
            <a:r>
              <a:rPr lang="zh-TW" altLang="en-US" dirty="0"/>
              <a:t>迴圈結束</a:t>
            </a:r>
            <a:r>
              <a:rPr lang="en-US" altLang="zh-TW" dirty="0"/>
              <a:t>”;</a:t>
            </a:r>
            <a:endParaRPr lang="zh-TW" altLang="en-US" dirty="0"/>
          </a:p>
        </p:txBody>
      </p:sp>
      <p:pic>
        <p:nvPicPr>
          <p:cNvPr id="7" name="圖片 6">
            <a:extLst>
              <a:ext uri="{FF2B5EF4-FFF2-40B4-BE49-F238E27FC236}">
                <a16:creationId xmlns:a16="http://schemas.microsoft.com/office/drawing/2014/main" id="{FFDF351F-5AE2-5874-3D36-1BA180A132CB}"/>
              </a:ext>
            </a:extLst>
          </p:cNvPr>
          <p:cNvPicPr>
            <a:picLocks noChangeAspect="1"/>
          </p:cNvPicPr>
          <p:nvPr/>
        </p:nvPicPr>
        <p:blipFill>
          <a:blip r:embed="rId2"/>
          <a:stretch>
            <a:fillRect/>
          </a:stretch>
        </p:blipFill>
        <p:spPr>
          <a:xfrm>
            <a:off x="973883" y="4303649"/>
            <a:ext cx="2695951" cy="1724266"/>
          </a:xfrm>
          <a:prstGeom prst="rect">
            <a:avLst/>
          </a:prstGeom>
        </p:spPr>
      </p:pic>
    </p:spTree>
    <p:extLst>
      <p:ext uri="{BB962C8B-B14F-4D97-AF65-F5344CB8AC3E}">
        <p14:creationId xmlns:p14="http://schemas.microsoft.com/office/powerpoint/2010/main" val="15388290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CE9C3C-0364-59AB-832E-18520469BF72}"/>
              </a:ext>
            </a:extLst>
          </p:cNvPr>
          <p:cNvSpPr>
            <a:spLocks noGrp="1"/>
          </p:cNvSpPr>
          <p:nvPr>
            <p:ph type="title"/>
          </p:nvPr>
        </p:nvSpPr>
        <p:spPr/>
        <p:txBody>
          <a:bodyPr/>
          <a:lstStyle/>
          <a:p>
            <a:r>
              <a:rPr lang="en-US" altLang="zh-TW" dirty="0"/>
              <a:t>for</a:t>
            </a:r>
            <a:r>
              <a:rPr lang="zh-TW" altLang="en-US" dirty="0"/>
              <a:t>迴圈</a:t>
            </a:r>
          </a:p>
        </p:txBody>
      </p:sp>
      <p:sp>
        <p:nvSpPr>
          <p:cNvPr id="5" name="內容版面配置區 4">
            <a:extLst>
              <a:ext uri="{FF2B5EF4-FFF2-40B4-BE49-F238E27FC236}">
                <a16:creationId xmlns:a16="http://schemas.microsoft.com/office/drawing/2014/main" id="{F2736B63-06F8-18CE-78BE-BDE460854353}"/>
              </a:ext>
            </a:extLst>
          </p:cNvPr>
          <p:cNvSpPr>
            <a:spLocks noGrp="1"/>
          </p:cNvSpPr>
          <p:nvPr>
            <p:ph idx="1"/>
          </p:nvPr>
        </p:nvSpPr>
        <p:spPr/>
        <p:txBody>
          <a:bodyPr/>
          <a:lstStyle/>
          <a:p>
            <a:r>
              <a:rPr lang="en-US" altLang="zh-TW" dirty="0"/>
              <a:t>for(</a:t>
            </a:r>
            <a:r>
              <a:rPr lang="zh-TW" altLang="en-US" dirty="0"/>
              <a:t>賦予初始值</a:t>
            </a:r>
            <a:r>
              <a:rPr lang="en-US" altLang="zh-TW" dirty="0"/>
              <a:t>;</a:t>
            </a:r>
            <a:r>
              <a:rPr lang="zh-TW" altLang="en-US" dirty="0"/>
              <a:t>判斷式</a:t>
            </a:r>
            <a:r>
              <a:rPr lang="en-US" altLang="zh-TW" dirty="0"/>
              <a:t>;</a:t>
            </a:r>
            <a:r>
              <a:rPr lang="zh-TW" altLang="en-US" dirty="0"/>
              <a:t>步進</a:t>
            </a:r>
            <a:r>
              <a:rPr lang="en-US" altLang="zh-TW" dirty="0"/>
              <a:t>;){</a:t>
            </a:r>
          </a:p>
          <a:p>
            <a:pPr marL="0" indent="0">
              <a:buNone/>
            </a:pPr>
            <a:r>
              <a:rPr lang="en-US" altLang="zh-TW" dirty="0"/>
              <a:t>		echo “</a:t>
            </a:r>
            <a:r>
              <a:rPr lang="zh-TW" altLang="en-US" dirty="0"/>
              <a:t>執行成功</a:t>
            </a:r>
            <a:r>
              <a:rPr lang="en-US" altLang="zh-TW" dirty="0"/>
              <a:t>”;</a:t>
            </a:r>
          </a:p>
          <a:p>
            <a:pPr marL="0" indent="0">
              <a:buNone/>
            </a:pPr>
            <a:r>
              <a:rPr lang="en-US" altLang="zh-TW" dirty="0"/>
              <a:t>	}</a:t>
            </a:r>
          </a:p>
          <a:p>
            <a:pPr marL="0" indent="0">
              <a:buNone/>
            </a:pPr>
            <a:r>
              <a:rPr lang="en-US" altLang="zh-TW" dirty="0"/>
              <a:t>	echo “</a:t>
            </a:r>
            <a:r>
              <a:rPr lang="zh-TW" altLang="en-US" dirty="0"/>
              <a:t>迴圈結束</a:t>
            </a:r>
            <a:r>
              <a:rPr lang="en-US" altLang="zh-TW" dirty="0"/>
              <a:t>”;</a:t>
            </a:r>
            <a:endParaRPr lang="zh-TW" altLang="en-US" dirty="0"/>
          </a:p>
        </p:txBody>
      </p:sp>
      <p:pic>
        <p:nvPicPr>
          <p:cNvPr id="7" name="圖片 6">
            <a:extLst>
              <a:ext uri="{FF2B5EF4-FFF2-40B4-BE49-F238E27FC236}">
                <a16:creationId xmlns:a16="http://schemas.microsoft.com/office/drawing/2014/main" id="{FFDF351F-5AE2-5874-3D36-1BA180A132CB}"/>
              </a:ext>
            </a:extLst>
          </p:cNvPr>
          <p:cNvPicPr>
            <a:picLocks noChangeAspect="1"/>
          </p:cNvPicPr>
          <p:nvPr/>
        </p:nvPicPr>
        <p:blipFill>
          <a:blip r:embed="rId2"/>
          <a:stretch>
            <a:fillRect/>
          </a:stretch>
        </p:blipFill>
        <p:spPr>
          <a:xfrm>
            <a:off x="973883" y="4303649"/>
            <a:ext cx="2695951" cy="1724266"/>
          </a:xfrm>
          <a:prstGeom prst="rect">
            <a:avLst/>
          </a:prstGeom>
        </p:spPr>
      </p:pic>
    </p:spTree>
    <p:extLst>
      <p:ext uri="{BB962C8B-B14F-4D97-AF65-F5344CB8AC3E}">
        <p14:creationId xmlns:p14="http://schemas.microsoft.com/office/powerpoint/2010/main" val="16124401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CE9C3C-0364-59AB-832E-18520469BF72}"/>
              </a:ext>
            </a:extLst>
          </p:cNvPr>
          <p:cNvSpPr>
            <a:spLocks noGrp="1"/>
          </p:cNvSpPr>
          <p:nvPr>
            <p:ph type="title"/>
          </p:nvPr>
        </p:nvSpPr>
        <p:spPr/>
        <p:txBody>
          <a:bodyPr/>
          <a:lstStyle/>
          <a:p>
            <a:r>
              <a:rPr lang="zh-TW" altLang="en-US" dirty="0"/>
              <a:t>陣列</a:t>
            </a:r>
          </a:p>
        </p:txBody>
      </p:sp>
      <p:sp>
        <p:nvSpPr>
          <p:cNvPr id="5" name="內容版面配置區 4">
            <a:extLst>
              <a:ext uri="{FF2B5EF4-FFF2-40B4-BE49-F238E27FC236}">
                <a16:creationId xmlns:a16="http://schemas.microsoft.com/office/drawing/2014/main" id="{F2736B63-06F8-18CE-78BE-BDE460854353}"/>
              </a:ext>
            </a:extLst>
          </p:cNvPr>
          <p:cNvSpPr>
            <a:spLocks noGrp="1"/>
          </p:cNvSpPr>
          <p:nvPr>
            <p:ph idx="1"/>
          </p:nvPr>
        </p:nvSpPr>
        <p:spPr/>
        <p:txBody>
          <a:bodyPr/>
          <a:lstStyle/>
          <a:p>
            <a:r>
              <a:rPr lang="zh-TW" altLang="en-US" dirty="0">
                <a:latin typeface="標楷體" panose="03000509000000000000" pitchFamily="65" charset="-120"/>
                <a:ea typeface="標楷體" panose="03000509000000000000" pitchFamily="65" charset="-120"/>
              </a:rPr>
              <a:t>一個變數可裝多個資料</a:t>
            </a:r>
          </a:p>
          <a:p>
            <a:r>
              <a:rPr lang="en-US" altLang="zh-TW" dirty="0">
                <a:latin typeface="標楷體" panose="03000509000000000000" pitchFamily="65" charset="-120"/>
                <a:ea typeface="標楷體" panose="03000509000000000000" pitchFamily="65" charset="-120"/>
              </a:rPr>
              <a:t>$</a:t>
            </a:r>
            <a:r>
              <a:rPr lang="en-US" altLang="zh-TW" dirty="0" err="1">
                <a:latin typeface="標楷體" panose="03000509000000000000" pitchFamily="65" charset="-120"/>
                <a:ea typeface="標楷體" panose="03000509000000000000" pitchFamily="65" charset="-120"/>
              </a:rPr>
              <a:t>arr</a:t>
            </a:r>
            <a:r>
              <a:rPr lang="en-US" altLang="zh-TW" dirty="0">
                <a:latin typeface="標楷體" panose="03000509000000000000" pitchFamily="65" charset="-120"/>
                <a:ea typeface="標楷體" panose="03000509000000000000" pitchFamily="65" charset="-120"/>
              </a:rPr>
              <a:t> = array(</a:t>
            </a:r>
            <a:r>
              <a:rPr lang="zh-TW" altLang="en-US" dirty="0">
                <a:latin typeface="標楷體" panose="03000509000000000000" pitchFamily="65" charset="-120"/>
                <a:ea typeface="標楷體" panose="03000509000000000000" pitchFamily="65" charset="-120"/>
              </a:rPr>
              <a:t>資料</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資料</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資料</a:t>
            </a:r>
            <a:r>
              <a:rPr lang="en-US" altLang="zh-TW" dirty="0">
                <a:latin typeface="標楷體" panose="03000509000000000000" pitchFamily="65" charset="-120"/>
                <a:ea typeface="標楷體" panose="03000509000000000000" pitchFamily="65" charset="-120"/>
              </a:rPr>
              <a:t>); </a:t>
            </a:r>
            <a:r>
              <a:rPr lang="zh-TW" altLang="en-US" dirty="0">
                <a:latin typeface="標楷體" panose="03000509000000000000" pitchFamily="65" charset="-120"/>
                <a:ea typeface="標楷體" panose="03000509000000000000" pitchFamily="65" charset="-120"/>
              </a:rPr>
              <a:t>或是 </a:t>
            </a:r>
            <a:r>
              <a:rPr lang="en-US" altLang="zh-TW" dirty="0">
                <a:latin typeface="標楷體" panose="03000509000000000000" pitchFamily="65" charset="-120"/>
                <a:ea typeface="標楷體" panose="03000509000000000000" pitchFamily="65" charset="-120"/>
              </a:rPr>
              <a:t>$</a:t>
            </a:r>
            <a:r>
              <a:rPr lang="en-US" altLang="zh-TW" dirty="0" err="1">
                <a:latin typeface="標楷體" panose="03000509000000000000" pitchFamily="65" charset="-120"/>
                <a:ea typeface="標楷體" panose="03000509000000000000" pitchFamily="65" charset="-120"/>
              </a:rPr>
              <a:t>arr</a:t>
            </a:r>
            <a:r>
              <a:rPr lang="en-US" altLang="zh-TW" dirty="0">
                <a:latin typeface="標楷體" panose="03000509000000000000" pitchFamily="65" charset="-120"/>
                <a:ea typeface="標楷體" panose="03000509000000000000" pitchFamily="65" charset="-120"/>
              </a:rPr>
              <a:t> = [</a:t>
            </a:r>
            <a:r>
              <a:rPr lang="zh-TW" altLang="en-US" dirty="0">
                <a:latin typeface="標楷體" panose="03000509000000000000" pitchFamily="65" charset="-120"/>
                <a:ea typeface="標楷體" panose="03000509000000000000" pitchFamily="65" charset="-120"/>
              </a:rPr>
              <a:t>資料</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資料</a:t>
            </a:r>
            <a:r>
              <a:rPr lang="en-US" altLang="zh-TW" dirty="0">
                <a:latin typeface="標楷體" panose="03000509000000000000" pitchFamily="65" charset="-120"/>
                <a:ea typeface="標楷體" panose="03000509000000000000" pitchFamily="65" charset="-120"/>
              </a:rPr>
              <a:t>, </a:t>
            </a:r>
            <a:r>
              <a:rPr lang="zh-TW" altLang="en-US" dirty="0">
                <a:latin typeface="標楷體" panose="03000509000000000000" pitchFamily="65" charset="-120"/>
                <a:ea typeface="標楷體" panose="03000509000000000000" pitchFamily="65" charset="-120"/>
              </a:rPr>
              <a:t>資料</a:t>
            </a:r>
            <a:r>
              <a:rPr lang="en-US" altLang="zh-TW" dirty="0">
                <a:latin typeface="標楷體" panose="03000509000000000000" pitchFamily="65" charset="-120"/>
                <a:ea typeface="標楷體" panose="03000509000000000000" pitchFamily="65" charset="-120"/>
              </a:rPr>
              <a:t>];</a:t>
            </a:r>
          </a:p>
          <a:p>
            <a:r>
              <a:rPr lang="en-US" altLang="zh-TW" dirty="0" err="1">
                <a:latin typeface="標楷體" panose="03000509000000000000" pitchFamily="65" charset="-120"/>
                <a:ea typeface="標楷體" panose="03000509000000000000" pitchFamily="65" charset="-120"/>
              </a:rPr>
              <a:t>print_r</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陣列變數</a:t>
            </a:r>
            <a:r>
              <a:rPr lang="en-US" altLang="zh-TW" dirty="0">
                <a:latin typeface="標楷體" panose="03000509000000000000" pitchFamily="65" charset="-120"/>
                <a:ea typeface="標楷體" panose="03000509000000000000" pitchFamily="65" charset="-120"/>
              </a:rPr>
              <a:t>)  //</a:t>
            </a:r>
            <a:r>
              <a:rPr lang="zh-TW" altLang="en-US" dirty="0">
                <a:latin typeface="標楷體" panose="03000509000000000000" pitchFamily="65" charset="-120"/>
                <a:ea typeface="標楷體" panose="03000509000000000000" pitchFamily="65" charset="-120"/>
              </a:rPr>
              <a:t>查看陣列結構</a:t>
            </a:r>
          </a:p>
          <a:p>
            <a:r>
              <a:rPr lang="en-US" altLang="zh-TW" dirty="0" err="1">
                <a:latin typeface="標楷體" panose="03000509000000000000" pitchFamily="65" charset="-120"/>
                <a:ea typeface="標楷體" panose="03000509000000000000" pitchFamily="65" charset="-120"/>
              </a:rPr>
              <a:t>array_push</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陣列變數</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新的資料</a:t>
            </a:r>
            <a:r>
              <a:rPr lang="en-US" altLang="zh-TW" dirty="0">
                <a:latin typeface="標楷體" panose="03000509000000000000" pitchFamily="65" charset="-120"/>
                <a:ea typeface="標楷體" panose="03000509000000000000" pitchFamily="65" charset="-120"/>
              </a:rPr>
              <a:t>); //</a:t>
            </a:r>
            <a:r>
              <a:rPr lang="zh-TW" altLang="en-US" dirty="0">
                <a:latin typeface="標楷體" panose="03000509000000000000" pitchFamily="65" charset="-120"/>
                <a:ea typeface="標楷體" panose="03000509000000000000" pitchFamily="65" charset="-120"/>
              </a:rPr>
              <a:t>新增資料進陣列，會排在最後</a:t>
            </a:r>
            <a:endParaRPr lang="en-US" altLang="zh-TW" dirty="0">
              <a:latin typeface="標楷體" panose="03000509000000000000" pitchFamily="65" charset="-120"/>
              <a:ea typeface="標楷體" panose="03000509000000000000" pitchFamily="65" charset="-120"/>
            </a:endParaRPr>
          </a:p>
          <a:p>
            <a:r>
              <a:rPr lang="en-US" altLang="zh-TW" dirty="0" err="1">
                <a:latin typeface="標楷體" panose="03000509000000000000" pitchFamily="65" charset="-120"/>
                <a:ea typeface="標楷體" panose="03000509000000000000" pitchFamily="65" charset="-120"/>
              </a:rPr>
              <a:t>array_unshift</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陣列變數</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新的資料</a:t>
            </a:r>
            <a:r>
              <a:rPr lang="en-US" altLang="zh-TW" dirty="0">
                <a:latin typeface="標楷體" panose="03000509000000000000" pitchFamily="65" charset="-120"/>
                <a:ea typeface="標楷體" panose="03000509000000000000" pitchFamily="65" charset="-120"/>
              </a:rPr>
              <a:t>)</a:t>
            </a:r>
          </a:p>
          <a:p>
            <a:r>
              <a:rPr lang="en-US" altLang="zh-TW" dirty="0" err="1">
                <a:latin typeface="標楷體" panose="03000509000000000000" pitchFamily="65" charset="-120"/>
                <a:ea typeface="標楷體" panose="03000509000000000000" pitchFamily="65" charset="-120"/>
              </a:rPr>
              <a:t>array_pop</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陣列變數</a:t>
            </a:r>
            <a:r>
              <a:rPr lang="en-US" altLang="zh-TW" dirty="0">
                <a:latin typeface="標楷體" panose="03000509000000000000" pitchFamily="65" charset="-120"/>
                <a:ea typeface="標楷體" panose="03000509000000000000" pitchFamily="65" charset="-120"/>
              </a:rPr>
              <a:t>); //</a:t>
            </a:r>
            <a:r>
              <a:rPr lang="zh-TW" altLang="en-US" dirty="0">
                <a:latin typeface="標楷體" panose="03000509000000000000" pitchFamily="65" charset="-120"/>
                <a:ea typeface="標楷體" panose="03000509000000000000" pitchFamily="65" charset="-120"/>
              </a:rPr>
              <a:t>刪除陣列最後一個資料</a:t>
            </a:r>
            <a:endParaRPr lang="en-US" altLang="zh-TW" dirty="0">
              <a:latin typeface="標楷體" panose="03000509000000000000" pitchFamily="65" charset="-120"/>
              <a:ea typeface="標楷體" panose="03000509000000000000" pitchFamily="65" charset="-120"/>
            </a:endParaRPr>
          </a:p>
          <a:p>
            <a:r>
              <a:rPr lang="en-US" altLang="zh-TW" dirty="0" err="1">
                <a:latin typeface="標楷體" panose="03000509000000000000" pitchFamily="65" charset="-120"/>
                <a:ea typeface="標楷體" panose="03000509000000000000" pitchFamily="65" charset="-120"/>
              </a:rPr>
              <a:t>array_shift</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陣列變數</a:t>
            </a:r>
            <a:r>
              <a:rPr lang="en-US" altLang="zh-TW" dirty="0">
                <a:latin typeface="標楷體" panose="03000509000000000000" pitchFamily="65" charset="-120"/>
                <a:ea typeface="標楷體" panose="03000509000000000000" pitchFamily="65" charset="-120"/>
              </a:rPr>
              <a:t>); //</a:t>
            </a:r>
            <a:r>
              <a:rPr lang="zh-TW" altLang="en-US" dirty="0">
                <a:latin typeface="標楷體" panose="03000509000000000000" pitchFamily="65" charset="-120"/>
                <a:ea typeface="標楷體" panose="03000509000000000000" pitchFamily="65" charset="-120"/>
              </a:rPr>
              <a:t>刪除陣列第一個資料</a:t>
            </a:r>
          </a:p>
          <a:p>
            <a:r>
              <a:rPr lang="en-US" altLang="zh-TW" dirty="0">
                <a:latin typeface="標楷體" panose="03000509000000000000" pitchFamily="65" charset="-120"/>
                <a:ea typeface="標楷體" panose="03000509000000000000" pitchFamily="65" charset="-120"/>
              </a:rPr>
              <a:t>count(</a:t>
            </a:r>
            <a:r>
              <a:rPr lang="zh-TW" altLang="en-US" dirty="0">
                <a:latin typeface="標楷體" panose="03000509000000000000" pitchFamily="65" charset="-120"/>
                <a:ea typeface="標楷體" panose="03000509000000000000" pitchFamily="65" charset="-120"/>
              </a:rPr>
              <a:t>陣列變數</a:t>
            </a:r>
            <a:r>
              <a:rPr lang="en-US" altLang="zh-TW" dirty="0">
                <a:latin typeface="標楷體" panose="03000509000000000000" pitchFamily="65" charset="-120"/>
                <a:ea typeface="標楷體" panose="03000509000000000000" pitchFamily="65" charset="-120"/>
              </a:rPr>
              <a:t>); //</a:t>
            </a:r>
            <a:r>
              <a:rPr lang="zh-TW" altLang="en-US" dirty="0">
                <a:latin typeface="標楷體" panose="03000509000000000000" pitchFamily="65" charset="-120"/>
                <a:ea typeface="標楷體" panose="03000509000000000000" pitchFamily="65" charset="-120"/>
              </a:rPr>
              <a:t>查看陣列長度</a:t>
            </a:r>
          </a:p>
          <a:p>
            <a:r>
              <a:rPr lang="en-US" altLang="zh-TW" dirty="0" err="1">
                <a:latin typeface="標楷體" panose="03000509000000000000" pitchFamily="65" charset="-120"/>
                <a:ea typeface="標楷體" panose="03000509000000000000" pitchFamily="65" charset="-120"/>
              </a:rPr>
              <a:t>in_array</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查詢的內容值</a:t>
            </a:r>
            <a:r>
              <a:rPr lang="en-US" altLang="zh-TW" dirty="0">
                <a:latin typeface="標楷體" panose="03000509000000000000" pitchFamily="65" charset="-120"/>
                <a:ea typeface="標楷體" panose="03000509000000000000" pitchFamily="65" charset="-120"/>
              </a:rPr>
              <a:t>, </a:t>
            </a:r>
            <a:r>
              <a:rPr lang="zh-TW" altLang="en-US" dirty="0">
                <a:latin typeface="標楷體" panose="03000509000000000000" pitchFamily="65" charset="-120"/>
                <a:ea typeface="標楷體" panose="03000509000000000000" pitchFamily="65" charset="-120"/>
              </a:rPr>
              <a:t>陣列變數</a:t>
            </a:r>
            <a:r>
              <a:rPr lang="en-US" altLang="zh-TW" dirty="0">
                <a:latin typeface="標楷體" panose="03000509000000000000" pitchFamily="65" charset="-120"/>
                <a:ea typeface="標楷體" panose="03000509000000000000" pitchFamily="65" charset="-120"/>
              </a:rPr>
              <a:t>); //</a:t>
            </a:r>
            <a:r>
              <a:rPr lang="zh-TW" altLang="en-US" dirty="0">
                <a:latin typeface="標楷體" panose="03000509000000000000" pitchFamily="65" charset="-120"/>
                <a:ea typeface="標楷體" panose="03000509000000000000" pitchFamily="65" charset="-120"/>
              </a:rPr>
              <a:t>判斷指定的內容值是不是已經在陣列中</a:t>
            </a:r>
          </a:p>
          <a:p>
            <a:endParaRPr lang="zh-TW" altLang="en-US"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94235041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CE9C3C-0364-59AB-832E-18520469BF72}"/>
              </a:ext>
            </a:extLst>
          </p:cNvPr>
          <p:cNvSpPr>
            <a:spLocks noGrp="1"/>
          </p:cNvSpPr>
          <p:nvPr>
            <p:ph type="title"/>
          </p:nvPr>
        </p:nvSpPr>
        <p:spPr/>
        <p:txBody>
          <a:bodyPr/>
          <a:lstStyle/>
          <a:p>
            <a:r>
              <a:rPr lang="zh-TW" altLang="en-US" dirty="0"/>
              <a:t>陣列索引</a:t>
            </a:r>
          </a:p>
        </p:txBody>
      </p:sp>
      <p:pic>
        <p:nvPicPr>
          <p:cNvPr id="4" name="圖片 3">
            <a:extLst>
              <a:ext uri="{FF2B5EF4-FFF2-40B4-BE49-F238E27FC236}">
                <a16:creationId xmlns:a16="http://schemas.microsoft.com/office/drawing/2014/main" id="{50903BF3-3F45-711E-DC0E-C57AB0C3FFF1}"/>
              </a:ext>
            </a:extLst>
          </p:cNvPr>
          <p:cNvPicPr>
            <a:picLocks noChangeAspect="1"/>
          </p:cNvPicPr>
          <p:nvPr/>
        </p:nvPicPr>
        <p:blipFill>
          <a:blip r:embed="rId2"/>
          <a:stretch>
            <a:fillRect/>
          </a:stretch>
        </p:blipFill>
        <p:spPr>
          <a:xfrm>
            <a:off x="2439638" y="1714260"/>
            <a:ext cx="6344535" cy="3429479"/>
          </a:xfrm>
          <a:prstGeom prst="rect">
            <a:avLst/>
          </a:prstGeom>
        </p:spPr>
      </p:pic>
    </p:spTree>
    <p:extLst>
      <p:ext uri="{BB962C8B-B14F-4D97-AF65-F5344CB8AC3E}">
        <p14:creationId xmlns:p14="http://schemas.microsoft.com/office/powerpoint/2010/main" val="4231731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7BC47D7-72D5-E930-B7B9-E8B756B772F8}"/>
              </a:ext>
            </a:extLst>
          </p:cNvPr>
          <p:cNvSpPr>
            <a:spLocks noGrp="1"/>
          </p:cNvSpPr>
          <p:nvPr>
            <p:ph type="title"/>
          </p:nvPr>
        </p:nvSpPr>
        <p:spPr/>
        <p:txBody>
          <a:bodyPr/>
          <a:lstStyle/>
          <a:p>
            <a:r>
              <a:rPr lang="zh-TW" altLang="en-US" dirty="0"/>
              <a:t>評分標準</a:t>
            </a:r>
          </a:p>
        </p:txBody>
      </p:sp>
      <p:sp>
        <p:nvSpPr>
          <p:cNvPr id="3" name="內容版面配置區 2">
            <a:extLst>
              <a:ext uri="{FF2B5EF4-FFF2-40B4-BE49-F238E27FC236}">
                <a16:creationId xmlns:a16="http://schemas.microsoft.com/office/drawing/2014/main" id="{A8321E4C-9B5D-680C-CEBB-B0B76C1A2A30}"/>
              </a:ext>
            </a:extLst>
          </p:cNvPr>
          <p:cNvSpPr>
            <a:spLocks noGrp="1"/>
          </p:cNvSpPr>
          <p:nvPr>
            <p:ph idx="1"/>
          </p:nvPr>
        </p:nvSpPr>
        <p:spPr/>
        <p:txBody>
          <a:bodyPr>
            <a:normAutofit/>
          </a:bodyPr>
          <a:lstStyle/>
          <a:p>
            <a:pPr>
              <a:defRPr/>
            </a:pPr>
            <a:r>
              <a:rPr lang="zh-TW" altLang="en-US" sz="2000" dirty="0">
                <a:latin typeface="標楷體" pitchFamily="65" charset="-120"/>
                <a:ea typeface="標楷體" pitchFamily="65" charset="-120"/>
              </a:rPr>
              <a:t>出席</a:t>
            </a:r>
            <a:r>
              <a:rPr lang="en-US" altLang="zh-TW" sz="2000" dirty="0">
                <a:latin typeface="標楷體" pitchFamily="65" charset="-120"/>
                <a:ea typeface="標楷體" pitchFamily="65" charset="-120"/>
              </a:rPr>
              <a:t>:10%</a:t>
            </a:r>
          </a:p>
          <a:p>
            <a:pPr>
              <a:defRPr/>
            </a:pPr>
            <a:r>
              <a:rPr lang="zh-TW" altLang="en-US" sz="2000" dirty="0">
                <a:latin typeface="標楷體" pitchFamily="65" charset="-120"/>
                <a:ea typeface="標楷體" pitchFamily="65" charset="-120"/>
              </a:rPr>
              <a:t>作業</a:t>
            </a:r>
            <a:r>
              <a:rPr lang="en-US" altLang="zh-TW" sz="2000" dirty="0">
                <a:latin typeface="標楷體" pitchFamily="65" charset="-120"/>
                <a:ea typeface="標楷體" pitchFamily="65" charset="-120"/>
              </a:rPr>
              <a:t>30%</a:t>
            </a:r>
          </a:p>
          <a:p>
            <a:pPr>
              <a:defRPr/>
            </a:pPr>
            <a:r>
              <a:rPr lang="zh-TW" altLang="en-US" sz="2000" dirty="0">
                <a:latin typeface="標楷體" pitchFamily="65" charset="-120"/>
                <a:ea typeface="標楷體" pitchFamily="65" charset="-120"/>
              </a:rPr>
              <a:t>期中考</a:t>
            </a:r>
            <a:r>
              <a:rPr lang="en-US" altLang="zh-TW" sz="2000" dirty="0">
                <a:latin typeface="標楷體" pitchFamily="65" charset="-120"/>
                <a:ea typeface="標楷體" pitchFamily="65" charset="-120"/>
              </a:rPr>
              <a:t>:30%</a:t>
            </a:r>
          </a:p>
          <a:p>
            <a:pPr>
              <a:defRPr/>
            </a:pPr>
            <a:r>
              <a:rPr lang="zh-TW" altLang="en-US" sz="2000" dirty="0">
                <a:latin typeface="標楷體" pitchFamily="65" charset="-120"/>
                <a:ea typeface="標楷體" pitchFamily="65" charset="-120"/>
              </a:rPr>
              <a:t>期末專案</a:t>
            </a:r>
            <a:r>
              <a:rPr lang="en-US" altLang="zh-TW" sz="2000" dirty="0">
                <a:latin typeface="標楷體" pitchFamily="65" charset="-120"/>
                <a:ea typeface="標楷體" pitchFamily="65" charset="-120"/>
              </a:rPr>
              <a:t>30%</a:t>
            </a:r>
            <a:endParaRPr lang="zh-TW" altLang="en-US" sz="2000" dirty="0">
              <a:latin typeface="標楷體" pitchFamily="65" charset="-120"/>
              <a:ea typeface="標楷體" pitchFamily="65" charset="-120"/>
            </a:endParaRPr>
          </a:p>
        </p:txBody>
      </p:sp>
    </p:spTree>
    <p:extLst>
      <p:ext uri="{BB962C8B-B14F-4D97-AF65-F5344CB8AC3E}">
        <p14:creationId xmlns:p14="http://schemas.microsoft.com/office/powerpoint/2010/main" val="15916071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CE9C3C-0364-59AB-832E-18520469BF72}"/>
              </a:ext>
            </a:extLst>
          </p:cNvPr>
          <p:cNvSpPr>
            <a:spLocks noGrp="1"/>
          </p:cNvSpPr>
          <p:nvPr>
            <p:ph type="title"/>
          </p:nvPr>
        </p:nvSpPr>
        <p:spPr/>
        <p:txBody>
          <a:bodyPr/>
          <a:lstStyle/>
          <a:p>
            <a:r>
              <a:rPr lang="zh-TW" altLang="en-US" dirty="0"/>
              <a:t>如何將陣列的資料一筆一筆印出來</a:t>
            </a:r>
          </a:p>
        </p:txBody>
      </p:sp>
      <p:sp>
        <p:nvSpPr>
          <p:cNvPr id="5" name="內容版面配置區 4">
            <a:extLst>
              <a:ext uri="{FF2B5EF4-FFF2-40B4-BE49-F238E27FC236}">
                <a16:creationId xmlns:a16="http://schemas.microsoft.com/office/drawing/2014/main" id="{F2736B63-06F8-18CE-78BE-BDE460854353}"/>
              </a:ext>
            </a:extLst>
          </p:cNvPr>
          <p:cNvSpPr>
            <a:spLocks noGrp="1"/>
          </p:cNvSpPr>
          <p:nvPr>
            <p:ph idx="1"/>
          </p:nvPr>
        </p:nvSpPr>
        <p:spPr/>
        <p:txBody>
          <a:bodyPr/>
          <a:lstStyle/>
          <a:p>
            <a:r>
              <a:rPr lang="en-US" altLang="zh-TW" dirty="0">
                <a:latin typeface="標楷體" panose="03000509000000000000" pitchFamily="65" charset="-120"/>
                <a:ea typeface="標楷體" panose="03000509000000000000" pitchFamily="65" charset="-120"/>
              </a:rPr>
              <a:t>for</a:t>
            </a:r>
            <a:r>
              <a:rPr lang="zh-TW" altLang="en-US" dirty="0">
                <a:latin typeface="標楷體" panose="03000509000000000000" pitchFamily="65" charset="-120"/>
                <a:ea typeface="標楷體" panose="03000509000000000000" pitchFamily="65" charset="-120"/>
              </a:rPr>
              <a:t>迴圈</a:t>
            </a:r>
          </a:p>
          <a:p>
            <a:r>
              <a:rPr lang="en-US" altLang="zh-TW" dirty="0">
                <a:latin typeface="標楷體" panose="03000509000000000000" pitchFamily="65" charset="-120"/>
                <a:ea typeface="標楷體" panose="03000509000000000000" pitchFamily="65" charset="-120"/>
              </a:rPr>
              <a:t>foreach</a:t>
            </a:r>
            <a:r>
              <a:rPr lang="zh-TW" altLang="en-US" dirty="0">
                <a:latin typeface="標楷體" panose="03000509000000000000" pitchFamily="65" charset="-120"/>
                <a:ea typeface="標楷體" panose="03000509000000000000" pitchFamily="65" charset="-120"/>
              </a:rPr>
              <a:t>迴圈</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專門給陣列資料使用</a:t>
            </a:r>
            <a:r>
              <a:rPr lang="en-US" altLang="zh-TW" dirty="0">
                <a:latin typeface="標楷體" panose="03000509000000000000" pitchFamily="65" charset="-120"/>
                <a:ea typeface="標楷體" panose="03000509000000000000" pitchFamily="65" charset="-120"/>
              </a:rPr>
              <a:t>)</a:t>
            </a:r>
          </a:p>
          <a:p>
            <a:r>
              <a:rPr lang="en-US" altLang="zh-TW" dirty="0">
                <a:latin typeface="標楷體" panose="03000509000000000000" pitchFamily="65" charset="-120"/>
                <a:ea typeface="標楷體" panose="03000509000000000000" pitchFamily="65" charset="-120"/>
              </a:rPr>
              <a:t>foreach ( </a:t>
            </a:r>
            <a:r>
              <a:rPr lang="zh-TW" altLang="en-US" dirty="0">
                <a:latin typeface="標楷體" panose="03000509000000000000" pitchFamily="65" charset="-120"/>
                <a:ea typeface="標楷體" panose="03000509000000000000" pitchFamily="65" charset="-120"/>
              </a:rPr>
              <a:t>陣列名稱  </a:t>
            </a:r>
            <a:r>
              <a:rPr lang="en-US" altLang="zh-TW" dirty="0">
                <a:latin typeface="標楷體" panose="03000509000000000000" pitchFamily="65" charset="-120"/>
                <a:ea typeface="標楷體" panose="03000509000000000000" pitchFamily="65" charset="-120"/>
              </a:rPr>
              <a:t>as  </a:t>
            </a:r>
            <a:r>
              <a:rPr lang="zh-TW" altLang="en-US" dirty="0">
                <a:latin typeface="標楷體" panose="03000509000000000000" pitchFamily="65" charset="-120"/>
                <a:ea typeface="標楷體" panose="03000509000000000000" pitchFamily="65" charset="-120"/>
              </a:rPr>
              <a:t>索引值 </a:t>
            </a:r>
            <a:r>
              <a:rPr lang="en-US" altLang="zh-TW" dirty="0">
                <a:latin typeface="標楷體" panose="03000509000000000000" pitchFamily="65" charset="-120"/>
                <a:ea typeface="標楷體" panose="03000509000000000000" pitchFamily="65" charset="-120"/>
              </a:rPr>
              <a:t>=&gt; </a:t>
            </a:r>
            <a:r>
              <a:rPr lang="zh-TW" altLang="en-US" dirty="0">
                <a:latin typeface="標楷體" panose="03000509000000000000" pitchFamily="65" charset="-120"/>
                <a:ea typeface="標楷體" panose="03000509000000000000" pitchFamily="65" charset="-120"/>
              </a:rPr>
              <a:t>內容值 </a:t>
            </a:r>
            <a:r>
              <a:rPr lang="en-US" altLang="zh-TW" dirty="0">
                <a:latin typeface="標楷體" panose="03000509000000000000" pitchFamily="65" charset="-120"/>
                <a:ea typeface="標楷體" panose="03000509000000000000" pitchFamily="65" charset="-120"/>
              </a:rPr>
              <a:t>)</a:t>
            </a:r>
          </a:p>
          <a:p>
            <a:endParaRPr lang="en-US" altLang="zh-TW"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1184689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CE9C3C-0364-59AB-832E-18520469BF72}"/>
              </a:ext>
            </a:extLst>
          </p:cNvPr>
          <p:cNvSpPr>
            <a:spLocks noGrp="1"/>
          </p:cNvSpPr>
          <p:nvPr>
            <p:ph type="title"/>
          </p:nvPr>
        </p:nvSpPr>
        <p:spPr/>
        <p:txBody>
          <a:bodyPr/>
          <a:lstStyle/>
          <a:p>
            <a:r>
              <a:rPr lang="zh-TW" altLang="en-US" dirty="0"/>
              <a:t>陣列自訂索引</a:t>
            </a:r>
          </a:p>
        </p:txBody>
      </p:sp>
      <p:pic>
        <p:nvPicPr>
          <p:cNvPr id="4" name="圖片 3">
            <a:extLst>
              <a:ext uri="{FF2B5EF4-FFF2-40B4-BE49-F238E27FC236}">
                <a16:creationId xmlns:a16="http://schemas.microsoft.com/office/drawing/2014/main" id="{F94555C6-1F62-635B-41DF-28903A03C4D5}"/>
              </a:ext>
            </a:extLst>
          </p:cNvPr>
          <p:cNvPicPr>
            <a:picLocks noChangeAspect="1"/>
          </p:cNvPicPr>
          <p:nvPr/>
        </p:nvPicPr>
        <p:blipFill>
          <a:blip r:embed="rId2"/>
          <a:stretch>
            <a:fillRect/>
          </a:stretch>
        </p:blipFill>
        <p:spPr>
          <a:xfrm>
            <a:off x="677334" y="1716837"/>
            <a:ext cx="2610214" cy="1895740"/>
          </a:xfrm>
          <a:prstGeom prst="rect">
            <a:avLst/>
          </a:prstGeom>
        </p:spPr>
      </p:pic>
    </p:spTree>
    <p:extLst>
      <p:ext uri="{BB962C8B-B14F-4D97-AF65-F5344CB8AC3E}">
        <p14:creationId xmlns:p14="http://schemas.microsoft.com/office/powerpoint/2010/main" val="149497865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CE9C3C-0364-59AB-832E-18520469BF72}"/>
              </a:ext>
            </a:extLst>
          </p:cNvPr>
          <p:cNvSpPr>
            <a:spLocks noGrp="1"/>
          </p:cNvSpPr>
          <p:nvPr>
            <p:ph type="title"/>
          </p:nvPr>
        </p:nvSpPr>
        <p:spPr/>
        <p:txBody>
          <a:bodyPr/>
          <a:lstStyle/>
          <a:p>
            <a:r>
              <a:rPr lang="zh-TW" altLang="en-US" dirty="0"/>
              <a:t>陣列自訂索引</a:t>
            </a:r>
          </a:p>
        </p:txBody>
      </p:sp>
      <p:pic>
        <p:nvPicPr>
          <p:cNvPr id="4" name="圖片 3">
            <a:extLst>
              <a:ext uri="{FF2B5EF4-FFF2-40B4-BE49-F238E27FC236}">
                <a16:creationId xmlns:a16="http://schemas.microsoft.com/office/drawing/2014/main" id="{F94555C6-1F62-635B-41DF-28903A03C4D5}"/>
              </a:ext>
            </a:extLst>
          </p:cNvPr>
          <p:cNvPicPr>
            <a:picLocks noChangeAspect="1"/>
          </p:cNvPicPr>
          <p:nvPr/>
        </p:nvPicPr>
        <p:blipFill>
          <a:blip r:embed="rId2"/>
          <a:stretch>
            <a:fillRect/>
          </a:stretch>
        </p:blipFill>
        <p:spPr>
          <a:xfrm>
            <a:off x="677334" y="1716837"/>
            <a:ext cx="2610214" cy="1895740"/>
          </a:xfrm>
          <a:prstGeom prst="rect">
            <a:avLst/>
          </a:prstGeom>
        </p:spPr>
      </p:pic>
    </p:spTree>
    <p:extLst>
      <p:ext uri="{BB962C8B-B14F-4D97-AF65-F5344CB8AC3E}">
        <p14:creationId xmlns:p14="http://schemas.microsoft.com/office/powerpoint/2010/main" val="2737983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7BC47D7-72D5-E930-B7B9-E8B756B772F8}"/>
              </a:ext>
            </a:extLst>
          </p:cNvPr>
          <p:cNvSpPr>
            <a:spLocks noGrp="1"/>
          </p:cNvSpPr>
          <p:nvPr>
            <p:ph type="title"/>
          </p:nvPr>
        </p:nvSpPr>
        <p:spPr/>
        <p:txBody>
          <a:bodyPr/>
          <a:lstStyle/>
          <a:p>
            <a:r>
              <a:rPr lang="zh-TW" altLang="en-US" dirty="0"/>
              <a:t>課前準備</a:t>
            </a:r>
          </a:p>
        </p:txBody>
      </p:sp>
      <p:sp>
        <p:nvSpPr>
          <p:cNvPr id="3" name="內容版面配置區 2">
            <a:extLst>
              <a:ext uri="{FF2B5EF4-FFF2-40B4-BE49-F238E27FC236}">
                <a16:creationId xmlns:a16="http://schemas.microsoft.com/office/drawing/2014/main" id="{A8321E4C-9B5D-680C-CEBB-B0B76C1A2A30}"/>
              </a:ext>
            </a:extLst>
          </p:cNvPr>
          <p:cNvSpPr>
            <a:spLocks noGrp="1"/>
          </p:cNvSpPr>
          <p:nvPr>
            <p:ph idx="1"/>
          </p:nvPr>
        </p:nvSpPr>
        <p:spPr/>
        <p:txBody>
          <a:bodyPr/>
          <a:lstStyle/>
          <a:p>
            <a:pPr>
              <a:defRPr/>
            </a:pPr>
            <a:r>
              <a:rPr lang="zh-TW" altLang="en-US" b="1" i="0" dirty="0">
                <a:effectLst/>
                <a:latin typeface="標楷體" panose="03000509000000000000" pitchFamily="65" charset="-120"/>
                <a:ea typeface="標楷體" panose="03000509000000000000" pitchFamily="65" charset="-120"/>
              </a:rPr>
              <a:t>需要準備的工具</a:t>
            </a:r>
            <a:endParaRPr lang="en-US" altLang="zh-TW" b="1" i="0" dirty="0">
              <a:effectLst/>
              <a:latin typeface="標楷體" panose="03000509000000000000" pitchFamily="65" charset="-120"/>
              <a:ea typeface="標楷體" panose="03000509000000000000" pitchFamily="65" charset="-120"/>
            </a:endParaRPr>
          </a:p>
          <a:p>
            <a:pPr marL="0" indent="0">
              <a:buNone/>
              <a:defRPr/>
            </a:pPr>
            <a:r>
              <a:rPr lang="en-US" altLang="zh-TW" dirty="0">
                <a:latin typeface="標楷體" panose="03000509000000000000" pitchFamily="65" charset="-120"/>
                <a:ea typeface="標楷體" panose="03000509000000000000" pitchFamily="65" charset="-120"/>
              </a:rPr>
              <a:t>	</a:t>
            </a:r>
            <a:r>
              <a:rPr lang="zh-TW" altLang="en-US" dirty="0">
                <a:latin typeface="標楷體" panose="03000509000000000000" pitchFamily="65" charset="-120"/>
                <a:ea typeface="標楷體" panose="03000509000000000000" pitchFamily="65" charset="-120"/>
              </a:rPr>
              <a:t>*一台電腦</a:t>
            </a:r>
            <a:endParaRPr lang="en-US" altLang="zh-TW" dirty="0">
              <a:latin typeface="標楷體" panose="03000509000000000000" pitchFamily="65" charset="-120"/>
              <a:ea typeface="標楷體" panose="03000509000000000000" pitchFamily="65" charset="-120"/>
            </a:endParaRPr>
          </a:p>
          <a:p>
            <a:pPr>
              <a:defRPr/>
            </a:pPr>
            <a:r>
              <a:rPr lang="zh-TW" altLang="en-US" b="1" dirty="0">
                <a:latin typeface="標楷體" panose="03000509000000000000" pitchFamily="65" charset="-120"/>
                <a:ea typeface="標楷體" panose="03000509000000000000" pitchFamily="65" charset="-120"/>
              </a:rPr>
              <a:t>具備背景知識</a:t>
            </a:r>
            <a:endParaRPr lang="en-US" altLang="zh-TW" b="1" dirty="0">
              <a:latin typeface="標楷體" pitchFamily="65" charset="-120"/>
              <a:ea typeface="標楷體" pitchFamily="65" charset="-120"/>
            </a:endParaRPr>
          </a:p>
          <a:p>
            <a:pPr marL="0" indent="0">
              <a:buNone/>
              <a:defRPr/>
            </a:pPr>
            <a:r>
              <a:rPr lang="en-US" altLang="zh-TW" dirty="0">
                <a:latin typeface="標楷體" pitchFamily="65" charset="-120"/>
                <a:ea typeface="標楷體" pitchFamily="65" charset="-120"/>
              </a:rPr>
              <a:t>	</a:t>
            </a:r>
            <a:r>
              <a:rPr lang="zh-TW" altLang="en-US" dirty="0">
                <a:latin typeface="標楷體" panose="03000509000000000000" pitchFamily="65" charset="-120"/>
                <a:ea typeface="標楷體" panose="03000509000000000000" pitchFamily="65" charset="-120"/>
              </a:rPr>
              <a:t>*會用電腦</a:t>
            </a:r>
            <a:endParaRPr lang="en-US" altLang="zh-TW" dirty="0">
              <a:latin typeface="標楷體" panose="03000509000000000000" pitchFamily="65" charset="-120"/>
              <a:ea typeface="標楷體" panose="03000509000000000000" pitchFamily="65" charset="-120"/>
            </a:endParaRPr>
          </a:p>
          <a:p>
            <a:pPr>
              <a:defRPr/>
            </a:pPr>
            <a:r>
              <a:rPr lang="zh-TW" altLang="en-US" b="1" dirty="0">
                <a:latin typeface="標楷體" panose="03000509000000000000" pitchFamily="65" charset="-120"/>
                <a:ea typeface="標楷體" panose="03000509000000000000" pitchFamily="65" charset="-120"/>
              </a:rPr>
              <a:t>哪些人適合這堂課</a:t>
            </a:r>
            <a:r>
              <a:rPr lang="en-US" altLang="zh-TW" b="1" dirty="0">
                <a:latin typeface="標楷體" pitchFamily="65" charset="-120"/>
                <a:ea typeface="標楷體" pitchFamily="65" charset="-120"/>
              </a:rPr>
              <a:t>?</a:t>
            </a:r>
          </a:p>
          <a:p>
            <a:pPr marL="0" indent="0">
              <a:buNone/>
              <a:defRPr/>
            </a:pPr>
            <a:r>
              <a:rPr lang="en-US" altLang="zh-TW" dirty="0">
                <a:latin typeface="標楷體" pitchFamily="65" charset="-120"/>
                <a:ea typeface="標楷體" pitchFamily="65" charset="-120"/>
              </a:rPr>
              <a:t>	</a:t>
            </a:r>
            <a:r>
              <a:rPr lang="zh-TW" altLang="en-US" dirty="0">
                <a:latin typeface="標楷體" panose="03000509000000000000" pitchFamily="65" charset="-120"/>
                <a:ea typeface="標楷體" panose="03000509000000000000" pitchFamily="65" charset="-120"/>
              </a:rPr>
              <a:t>*有選到這堂課的學生</a:t>
            </a:r>
            <a:endParaRPr lang="en-US" altLang="zh-TW" dirty="0">
              <a:latin typeface="標楷體" panose="03000509000000000000" pitchFamily="65" charset="-120"/>
              <a:ea typeface="標楷體" panose="03000509000000000000" pitchFamily="65" charset="-120"/>
            </a:endParaRPr>
          </a:p>
          <a:p>
            <a:pPr>
              <a:defRPr/>
            </a:pPr>
            <a:endParaRPr lang="en-US" altLang="zh-TW" b="1" i="0" dirty="0">
              <a:effectLst/>
              <a:latin typeface="標楷體" panose="03000509000000000000" pitchFamily="65" charset="-120"/>
              <a:ea typeface="標楷體" panose="03000509000000000000" pitchFamily="65" charset="-120"/>
            </a:endParaRPr>
          </a:p>
          <a:p>
            <a:pPr marL="0" indent="0">
              <a:buNone/>
              <a:defRPr/>
            </a:pPr>
            <a:r>
              <a:rPr lang="en-US" altLang="zh-TW" dirty="0">
                <a:latin typeface="標楷體" panose="03000509000000000000" pitchFamily="65" charset="-120"/>
                <a:ea typeface="標楷體" panose="03000509000000000000" pitchFamily="65" charset="-120"/>
              </a:rPr>
              <a:t>	</a:t>
            </a:r>
            <a:endParaRPr lang="en-US" altLang="zh-TW" sz="28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055546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F0FB4FD-AA92-FA85-D29F-8C12DFB816FB}"/>
              </a:ext>
            </a:extLst>
          </p:cNvPr>
          <p:cNvSpPr>
            <a:spLocks noGrp="1"/>
          </p:cNvSpPr>
          <p:nvPr>
            <p:ph type="title"/>
          </p:nvPr>
        </p:nvSpPr>
        <p:spPr/>
        <p:txBody>
          <a:bodyPr/>
          <a:lstStyle/>
          <a:p>
            <a:r>
              <a:rPr lang="zh-TW" altLang="en-US" dirty="0"/>
              <a:t>網站與資料庫管理是什麼</a:t>
            </a:r>
            <a:r>
              <a:rPr lang="en-US" altLang="zh-TW" dirty="0"/>
              <a:t>?</a:t>
            </a:r>
            <a:endParaRPr lang="zh-TW" altLang="en-US" dirty="0"/>
          </a:p>
        </p:txBody>
      </p:sp>
      <p:sp>
        <p:nvSpPr>
          <p:cNvPr id="3" name="內容版面配置區 2">
            <a:extLst>
              <a:ext uri="{FF2B5EF4-FFF2-40B4-BE49-F238E27FC236}">
                <a16:creationId xmlns:a16="http://schemas.microsoft.com/office/drawing/2014/main" id="{6DBE19C5-EE6F-8056-8FF9-5DEF23EA063F}"/>
              </a:ext>
            </a:extLst>
          </p:cNvPr>
          <p:cNvSpPr>
            <a:spLocks noGrp="1"/>
          </p:cNvSpPr>
          <p:nvPr>
            <p:ph idx="1"/>
          </p:nvPr>
        </p:nvSpPr>
        <p:spPr/>
        <p:txBody>
          <a:bodyPr>
            <a:normAutofit/>
          </a:bodyPr>
          <a:lstStyle/>
          <a:p>
            <a:r>
              <a:rPr lang="zh-TW" altLang="en-US" sz="5400" b="1" dirty="0">
                <a:latin typeface="標楷體" panose="03000509000000000000" pitchFamily="65" charset="-120"/>
                <a:ea typeface="標楷體" panose="03000509000000000000" pitchFamily="65" charset="-120"/>
              </a:rPr>
              <a:t>就是網站</a:t>
            </a:r>
            <a:r>
              <a:rPr lang="en-US" altLang="zh-TW" sz="5400" b="1" dirty="0">
                <a:latin typeface="標楷體" panose="03000509000000000000" pitchFamily="65" charset="-120"/>
                <a:ea typeface="標楷體" panose="03000509000000000000" pitchFamily="65" charset="-120"/>
              </a:rPr>
              <a:t>+</a:t>
            </a:r>
            <a:r>
              <a:rPr lang="zh-TW" altLang="en-US" sz="5400" b="1" dirty="0">
                <a:latin typeface="標楷體" panose="03000509000000000000" pitchFamily="65" charset="-120"/>
                <a:ea typeface="標楷體" panose="03000509000000000000" pitchFamily="65" charset="-120"/>
              </a:rPr>
              <a:t>資料庫</a:t>
            </a:r>
          </a:p>
        </p:txBody>
      </p:sp>
    </p:spTree>
    <p:extLst>
      <p:ext uri="{BB962C8B-B14F-4D97-AF65-F5344CB8AC3E}">
        <p14:creationId xmlns:p14="http://schemas.microsoft.com/office/powerpoint/2010/main" val="3452984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3E15527-E8E2-8E9F-A203-4E5509A9842B}"/>
              </a:ext>
            </a:extLst>
          </p:cNvPr>
          <p:cNvSpPr>
            <a:spLocks noGrp="1"/>
          </p:cNvSpPr>
          <p:nvPr>
            <p:ph type="title"/>
          </p:nvPr>
        </p:nvSpPr>
        <p:spPr/>
        <p:txBody>
          <a:bodyPr/>
          <a:lstStyle/>
          <a:p>
            <a:r>
              <a:rPr lang="zh-TW" altLang="en-US" dirty="0"/>
              <a:t>網站是什麼</a:t>
            </a:r>
            <a:r>
              <a:rPr lang="en-US" altLang="zh-TW" dirty="0"/>
              <a:t>?</a:t>
            </a:r>
            <a:endParaRPr lang="zh-TW" altLang="en-US" dirty="0"/>
          </a:p>
        </p:txBody>
      </p:sp>
      <p:sp>
        <p:nvSpPr>
          <p:cNvPr id="3" name="內容版面配置區 2">
            <a:extLst>
              <a:ext uri="{FF2B5EF4-FFF2-40B4-BE49-F238E27FC236}">
                <a16:creationId xmlns:a16="http://schemas.microsoft.com/office/drawing/2014/main" id="{1C152714-64C6-3303-D381-2C5C30C917DB}"/>
              </a:ext>
            </a:extLst>
          </p:cNvPr>
          <p:cNvSpPr>
            <a:spLocks noGrp="1"/>
          </p:cNvSpPr>
          <p:nvPr>
            <p:ph idx="1"/>
          </p:nvPr>
        </p:nvSpPr>
        <p:spPr>
          <a:xfrm>
            <a:off x="677334" y="2160589"/>
            <a:ext cx="8596668" cy="735011"/>
          </a:xfrm>
        </p:spPr>
        <p:txBody>
          <a:bodyPr/>
          <a:lstStyle/>
          <a:p>
            <a:r>
              <a:rPr lang="zh-TW" altLang="en-US" dirty="0">
                <a:latin typeface="標楷體" panose="03000509000000000000" pitchFamily="65" charset="-120"/>
                <a:ea typeface="標楷體" panose="03000509000000000000" pitchFamily="65" charset="-120"/>
              </a:rPr>
              <a:t>網頁是網站的基本單位，一個網站由多個相互連結的網頁組成。當用戶在瀏覽器中輸入網址時，瀏覽器會向伺服器請求對應的網頁資源，然後將其呈現給用戶。</a:t>
            </a:r>
            <a:endParaRPr lang="en-US" altLang="zh-TW" dirty="0">
              <a:latin typeface="標楷體" panose="03000509000000000000" pitchFamily="65" charset="-120"/>
              <a:ea typeface="標楷體" panose="03000509000000000000" pitchFamily="65" charset="-120"/>
            </a:endParaRPr>
          </a:p>
        </p:txBody>
      </p:sp>
      <p:pic>
        <p:nvPicPr>
          <p:cNvPr id="6" name="圖片 5">
            <a:extLst>
              <a:ext uri="{FF2B5EF4-FFF2-40B4-BE49-F238E27FC236}">
                <a16:creationId xmlns:a16="http://schemas.microsoft.com/office/drawing/2014/main" id="{6D0C6388-BFB7-5BB5-A42E-9E570405EB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9355" y="2995490"/>
            <a:ext cx="3497385" cy="3497385"/>
          </a:xfrm>
          <a:prstGeom prst="rect">
            <a:avLst/>
          </a:prstGeom>
        </p:spPr>
      </p:pic>
    </p:spTree>
    <p:extLst>
      <p:ext uri="{BB962C8B-B14F-4D97-AF65-F5344CB8AC3E}">
        <p14:creationId xmlns:p14="http://schemas.microsoft.com/office/powerpoint/2010/main" val="4248668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3E15527-E8E2-8E9F-A203-4E5509A9842B}"/>
              </a:ext>
            </a:extLst>
          </p:cNvPr>
          <p:cNvSpPr>
            <a:spLocks noGrp="1"/>
          </p:cNvSpPr>
          <p:nvPr>
            <p:ph type="title"/>
          </p:nvPr>
        </p:nvSpPr>
        <p:spPr/>
        <p:txBody>
          <a:bodyPr/>
          <a:lstStyle/>
          <a:p>
            <a:r>
              <a:rPr lang="zh-TW" altLang="en-US" dirty="0"/>
              <a:t>網頁是什麼</a:t>
            </a:r>
            <a:r>
              <a:rPr lang="en-US" altLang="zh-TW" dirty="0"/>
              <a:t>?</a:t>
            </a:r>
            <a:endParaRPr lang="zh-TW" altLang="en-US" dirty="0"/>
          </a:p>
        </p:txBody>
      </p:sp>
      <p:sp>
        <p:nvSpPr>
          <p:cNvPr id="3" name="內容版面配置區 2">
            <a:extLst>
              <a:ext uri="{FF2B5EF4-FFF2-40B4-BE49-F238E27FC236}">
                <a16:creationId xmlns:a16="http://schemas.microsoft.com/office/drawing/2014/main" id="{1C152714-64C6-3303-D381-2C5C30C917DB}"/>
              </a:ext>
            </a:extLst>
          </p:cNvPr>
          <p:cNvSpPr>
            <a:spLocks noGrp="1"/>
          </p:cNvSpPr>
          <p:nvPr>
            <p:ph idx="1"/>
          </p:nvPr>
        </p:nvSpPr>
        <p:spPr/>
        <p:txBody>
          <a:bodyPr/>
          <a:lstStyle/>
          <a:p>
            <a:r>
              <a:rPr lang="zh-TW" altLang="en-US" dirty="0">
                <a:latin typeface="標楷體" panose="03000509000000000000" pitchFamily="65" charset="-120"/>
                <a:ea typeface="標楷體" panose="03000509000000000000" pitchFamily="65" charset="-120"/>
              </a:rPr>
              <a:t>網頁是透過網際網路傳送並顯示在瀏覽器中的文件或資源，通常為</a:t>
            </a:r>
            <a:r>
              <a:rPr lang="en-US" altLang="zh-TW" dirty="0">
                <a:latin typeface="標楷體" panose="03000509000000000000" pitchFamily="65" charset="-120"/>
                <a:ea typeface="標楷體" panose="03000509000000000000" pitchFamily="65" charset="-120"/>
              </a:rPr>
              <a:t>HTML</a:t>
            </a:r>
            <a:r>
              <a:rPr lang="zh-TW" altLang="en-US" dirty="0">
                <a:latin typeface="標楷體" panose="03000509000000000000" pitchFamily="65" charset="-120"/>
                <a:ea typeface="標楷體" panose="03000509000000000000" pitchFamily="65" charset="-120"/>
              </a:rPr>
              <a:t>來結構化內容，可以包含文字、圖片、影片、超連結等元素。</a:t>
            </a:r>
            <a:endParaRPr lang="en-US" altLang="zh-TW"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806268167"/>
      </p:ext>
    </p:extLst>
  </p:cSld>
  <p:clrMapOvr>
    <a:masterClrMapping/>
  </p:clrMapOvr>
</p:sld>
</file>

<file path=ppt/theme/theme1.xml><?xml version="1.0" encoding="utf-8"?>
<a:theme xmlns:a="http://schemas.openxmlformats.org/drawingml/2006/main" name="多面向">
  <a:themeElements>
    <a:clrScheme name="多面向">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多面向">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多面向">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450</TotalTime>
  <Words>2299</Words>
  <Application>Microsoft Office PowerPoint</Application>
  <PresentationFormat>寬螢幕</PresentationFormat>
  <Paragraphs>262</Paragraphs>
  <Slides>52</Slides>
  <Notes>2</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52</vt:i4>
      </vt:variant>
    </vt:vector>
  </HeadingPairs>
  <TitlesOfParts>
    <vt:vector size="59" baseType="lpstr">
      <vt:lpstr>標楷體</vt:lpstr>
      <vt:lpstr>Arial</vt:lpstr>
      <vt:lpstr>Calibri</vt:lpstr>
      <vt:lpstr>Trebuchet MS</vt:lpstr>
      <vt:lpstr>Wingdings</vt:lpstr>
      <vt:lpstr>Wingdings 3</vt:lpstr>
      <vt:lpstr>多面向</vt:lpstr>
      <vt:lpstr>網站資料庫應用</vt:lpstr>
      <vt:lpstr>網站資料庫應用</vt:lpstr>
      <vt:lpstr>課程教學目標</vt:lpstr>
      <vt:lpstr>學習目標</vt:lpstr>
      <vt:lpstr>評分標準</vt:lpstr>
      <vt:lpstr>課前準備</vt:lpstr>
      <vt:lpstr>網站與資料庫管理是什麼?</vt:lpstr>
      <vt:lpstr>網站是什麼?</vt:lpstr>
      <vt:lpstr>網頁是什麼?</vt:lpstr>
      <vt:lpstr>HTML是什麼?</vt:lpstr>
      <vt:lpstr>網站的標配:CSS、Javascript</vt:lpstr>
      <vt:lpstr>靜態網站與動態網站</vt:lpstr>
      <vt:lpstr>靜態網站與動態網站</vt:lpstr>
      <vt:lpstr>使用PHP讓靜態網站變成動態網站</vt:lpstr>
      <vt:lpstr>客戶端與伺服器端</vt:lpstr>
      <vt:lpstr>選擇PHP的理由</vt:lpstr>
      <vt:lpstr>選擇PHP的理由</vt:lpstr>
      <vt:lpstr>選擇PHP的理由</vt:lpstr>
      <vt:lpstr>資料庫是啥?</vt:lpstr>
      <vt:lpstr>環境安裝</vt:lpstr>
      <vt:lpstr>環境安裝</vt:lpstr>
      <vt:lpstr>Port是什麼?</vt:lpstr>
      <vt:lpstr>使用Vscode的PHP Server套件監聽port號</vt:lpstr>
      <vt:lpstr>使用PHP內建伺服器啟動監聽Port號</vt:lpstr>
      <vt:lpstr>撰寫第一支PHP程式</vt:lpstr>
      <vt:lpstr>建立變數，用$表示變數</vt:lpstr>
      <vt:lpstr>變數無限重新賦予</vt:lpstr>
      <vt:lpstr>使用常數，const</vt:lpstr>
      <vt:lpstr>使用註解</vt:lpstr>
      <vt:lpstr>資料型別</vt:lpstr>
      <vt:lpstr>NULL跟Undefined 的差別</vt:lpstr>
      <vt:lpstr>字串的單引號跟雙引號</vt:lpstr>
      <vt:lpstr>常用的算術運算</vt:lpstr>
      <vt:lpstr>常用的邏輯運算</vt:lpstr>
      <vt:lpstr>函式function</vt:lpstr>
      <vt:lpstr>練習</vt:lpstr>
      <vt:lpstr>內建函式</vt:lpstr>
      <vt:lpstr>流程控制if …else …</vt:lpstr>
      <vt:lpstr>流程控制if …else …</vt:lpstr>
      <vt:lpstr>練習</vt:lpstr>
      <vt:lpstr>迴圈</vt:lpstr>
      <vt:lpstr>迴圈</vt:lpstr>
      <vt:lpstr>While迴圈</vt:lpstr>
      <vt:lpstr>範例</vt:lpstr>
      <vt:lpstr>迴圈進階應用 break、continue</vt:lpstr>
      <vt:lpstr>for迴圈</vt:lpstr>
      <vt:lpstr>for迴圈</vt:lpstr>
      <vt:lpstr>陣列</vt:lpstr>
      <vt:lpstr>陣列索引</vt:lpstr>
      <vt:lpstr>如何將陣列的資料一筆一筆印出來</vt:lpstr>
      <vt:lpstr>陣列自訂索引</vt:lpstr>
      <vt:lpstr>陣列自訂索引</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sada ma</dc:creator>
  <cp:lastModifiedBy>ChengYan Li</cp:lastModifiedBy>
  <cp:revision>342</cp:revision>
  <dcterms:created xsi:type="dcterms:W3CDTF">2024-09-07T08:37:59Z</dcterms:created>
  <dcterms:modified xsi:type="dcterms:W3CDTF">2024-09-15T05:24:17Z</dcterms:modified>
</cp:coreProperties>
</file>