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tif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产品汪与程序猿之战"/>
          <p:cNvSpPr txBox="1"/>
          <p:nvPr/>
        </p:nvSpPr>
        <p:spPr>
          <a:xfrm>
            <a:off x="3794958" y="800100"/>
            <a:ext cx="5829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迷你简平黑"/>
                <a:ea typeface="迷你简平黑"/>
                <a:cs typeface="迷你简平黑"/>
                <a:sym typeface="迷你简平黑"/>
              </a:defRPr>
            </a:lvl1pPr>
          </a:lstStyle>
          <a:p>
            <a:pPr/>
            <a:r>
              <a:t>产品汪与程序猿之战</a:t>
            </a:r>
          </a:p>
        </p:txBody>
      </p:sp>
      <p:pic>
        <p:nvPicPr>
          <p:cNvPr id="120" name="programmer.jpg" descr="programm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617" y="2229374"/>
            <a:ext cx="3484483" cy="6559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m.jpg" descr="p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6617" y="2229374"/>
            <a:ext cx="3484483" cy="65590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VS"/>
          <p:cNvSpPr txBox="1"/>
          <p:nvPr/>
        </p:nvSpPr>
        <p:spPr>
          <a:xfrm>
            <a:off x="5897316" y="5041900"/>
            <a:ext cx="1434085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Charlemagne Std"/>
                <a:ea typeface="Charlemagne Std"/>
                <a:cs typeface="Charlemagne Std"/>
                <a:sym typeface="Charlemagne Std"/>
              </a:defRPr>
            </a:lvl1pPr>
          </a:lstStyle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04.png" descr="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3028950"/>
            <a:ext cx="5092700" cy="290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946" y="424353"/>
            <a:ext cx="1371854" cy="181084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假设现在你的网站登录和注册只能使用，邮箱+密码的方式，…"/>
          <p:cNvSpPr txBox="1"/>
          <p:nvPr/>
        </p:nvSpPr>
        <p:spPr>
          <a:xfrm>
            <a:off x="2349042" y="1045956"/>
            <a:ext cx="8306716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假设现在你的网站登录和注册只能使用，邮箱+密码的方式，</a:t>
            </a:r>
          </a:p>
          <a:p>
            <a:pPr algn="l"/>
            <a:r>
              <a:t>然后要新增手机+验证码的登录注册功能。</a:t>
            </a:r>
          </a:p>
        </p:txBody>
      </p:sp>
      <p:pic>
        <p:nvPicPr>
          <p:cNvPr id="212" name="05.png" descr="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8950" y="3105150"/>
            <a:ext cx="51689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06.png" descr="0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4350" y="6534150"/>
            <a:ext cx="5118100" cy="283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后端开发要干的：…"/>
          <p:cNvSpPr txBox="1"/>
          <p:nvPr/>
        </p:nvSpPr>
        <p:spPr>
          <a:xfrm>
            <a:off x="1232509" y="3031052"/>
            <a:ext cx="4723182" cy="220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后端开发要干的：</a:t>
            </a:r>
          </a:p>
          <a:p>
            <a:pPr marL="228600" indent="-228600" algn="l">
              <a:buSzPct val="100000"/>
              <a:buChar char="•"/>
            </a:pPr>
            <a:r>
              <a:t>修改数据库</a:t>
            </a:r>
          </a:p>
          <a:p>
            <a:pPr marL="228600" indent="-228600" algn="l">
              <a:buSzPct val="100000"/>
              <a:buChar char="•"/>
            </a:pPr>
            <a:r>
              <a:t>修改用户基础信息接口</a:t>
            </a:r>
          </a:p>
          <a:p>
            <a:pPr marL="228600" indent="-228600" algn="l">
              <a:buSzPct val="100000"/>
              <a:buChar char="•"/>
            </a:pPr>
            <a:r>
              <a:t>修改现有的登录/注册接口</a:t>
            </a:r>
          </a:p>
          <a:p>
            <a:pPr marL="228600" indent="-228600" algn="l">
              <a:buSzPct val="100000"/>
              <a:buChar char="•"/>
            </a:pPr>
            <a:r>
              <a:t>新增发送短信/短信验证两个接口</a:t>
            </a:r>
          </a:p>
        </p:txBody>
      </p:sp>
      <p:sp>
        <p:nvSpPr>
          <p:cNvPr id="216" name="前端开发要干的：…"/>
          <p:cNvSpPr txBox="1"/>
          <p:nvPr/>
        </p:nvSpPr>
        <p:spPr>
          <a:xfrm>
            <a:off x="7531709" y="2825923"/>
            <a:ext cx="3170835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前端开发要干的：</a:t>
            </a:r>
          </a:p>
          <a:p>
            <a:pPr marL="228600" indent="-228600" algn="l">
              <a:buSzPct val="100000"/>
              <a:buChar char="•"/>
            </a:pPr>
            <a:r>
              <a:t>修改登录注册界面</a:t>
            </a:r>
          </a:p>
          <a:p>
            <a:pPr marL="228600" indent="-228600" algn="l">
              <a:buSzPct val="100000"/>
              <a:buChar char="•"/>
            </a:pPr>
            <a:r>
              <a:t>两种方式的切换交互</a:t>
            </a:r>
          </a:p>
          <a:p>
            <a:pPr marL="228600" indent="-228600" algn="l">
              <a:buSzPct val="100000"/>
              <a:buChar char="•"/>
            </a:pPr>
            <a:r>
              <a:t>输入内容的校验</a:t>
            </a:r>
          </a:p>
          <a:p>
            <a:pPr marL="228600" indent="-228600" algn="l">
              <a:buSzPct val="100000"/>
              <a:buChar char="•"/>
            </a:pPr>
            <a:r>
              <a:t>已发送倒计时</a:t>
            </a:r>
          </a:p>
          <a:p>
            <a:pPr marL="228600" indent="-228600" algn="l">
              <a:buSzPct val="100000"/>
              <a:buChar char="•"/>
            </a:pPr>
            <a:r>
              <a:t>调用后端新接口</a:t>
            </a:r>
          </a:p>
        </p:txBody>
      </p:sp>
      <p:sp>
        <p:nvSpPr>
          <p:cNvPr id="217" name="一眼就能看出来的"/>
          <p:cNvSpPr txBox="1"/>
          <p:nvPr/>
        </p:nvSpPr>
        <p:spPr>
          <a:xfrm>
            <a:off x="5086350" y="8191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一眼就能看出来的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用户修改绑定手机号功能…"/>
          <p:cNvSpPr txBox="1"/>
          <p:nvPr/>
        </p:nvSpPr>
        <p:spPr>
          <a:xfrm>
            <a:off x="2984474" y="5759450"/>
            <a:ext cx="703585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用户修改绑定手机号功能</a:t>
            </a:r>
          </a:p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用户通过任一一种方式注册，都可以绑定另外一种方式联系方式</a:t>
            </a:r>
          </a:p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通过手机验证码方式修改登录密码</a:t>
            </a:r>
          </a:p>
        </p:txBody>
      </p:sp>
      <p:sp>
        <p:nvSpPr>
          <p:cNvPr id="220" name="第二眼才能看出来的"/>
          <p:cNvSpPr txBox="1"/>
          <p:nvPr/>
        </p:nvSpPr>
        <p:spPr>
          <a:xfrm>
            <a:off x="1733550" y="2152650"/>
            <a:ext cx="2857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第二眼才能看出来的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9711" y="858504"/>
            <a:ext cx="5509890" cy="3503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如果用户相关接口有外部使用者，需要非常谨慎，及时通知到使用者，并且要保障兼容性。…"/>
          <p:cNvSpPr txBox="1"/>
          <p:nvPr/>
        </p:nvSpPr>
        <p:spPr>
          <a:xfrm>
            <a:off x="2311374" y="4698999"/>
            <a:ext cx="977905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如果用户相关接口有外部使用者，需要非常谨慎，及时通知到使用者，并且要保障兼容性。</a:t>
            </a:r>
          </a:p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如果有用户搜索功能，要支持邮箱及手机号都能搜索到。</a:t>
            </a:r>
          </a:p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用户中心的展示内容和交互也要一起变更。</a:t>
            </a:r>
          </a:p>
          <a:p>
            <a:pPr marL="457200" indent="-317500" algn="l" defTabSz="457200">
              <a:lnSpc>
                <a:spcPts val="3800"/>
              </a:lnSpc>
              <a:buClr>
                <a:srgbClr val="333333"/>
              </a:buClr>
              <a:buSzPct val="145000"/>
              <a:buFont typeface="ArialUnicodeMS"/>
              <a:buChar char="•"/>
              <a:defRPr sz="1800">
                <a:solidFill>
                  <a:srgbClr val="333333"/>
                </a:solidFill>
              </a:defRPr>
            </a:pPr>
            <a:r>
              <a:t>如果这个产品是可以多端使用的，怎么处理？</a:t>
            </a:r>
          </a:p>
        </p:txBody>
      </p:sp>
      <p:sp>
        <p:nvSpPr>
          <p:cNvPr id="224" name="第三眼才能看出来的"/>
          <p:cNvSpPr txBox="1"/>
          <p:nvPr/>
        </p:nvSpPr>
        <p:spPr>
          <a:xfrm>
            <a:off x="2635250" y="1479550"/>
            <a:ext cx="2857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第三眼才能看出来的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5565" y="626328"/>
            <a:ext cx="3865186" cy="289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然后…"/>
          <p:cNvSpPr txBox="1"/>
          <p:nvPr/>
        </p:nvSpPr>
        <p:spPr>
          <a:xfrm>
            <a:off x="5031282" y="1318870"/>
            <a:ext cx="2942236" cy="129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然后</a:t>
            </a:r>
          </a:p>
          <a:p>
            <a:pPr/>
            <a:r>
              <a:t>研发评估了一下工时</a:t>
            </a:r>
          </a:p>
        </p:txBody>
      </p:sp>
      <p:sp>
        <p:nvSpPr>
          <p:cNvPr id="228" name="前端（2PD）：…"/>
          <p:cNvSpPr txBox="1"/>
          <p:nvPr/>
        </p:nvSpPr>
        <p:spPr>
          <a:xfrm>
            <a:off x="2806700" y="3452152"/>
            <a:ext cx="2092698" cy="180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300"/>
              </a:lnSpc>
              <a:spcBef>
                <a:spcPts val="1400"/>
              </a:spcBef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前端（2PD）：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新增界面样式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新旧界面切换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输入内容校验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调用登录/注册接口</a:t>
            </a:r>
          </a:p>
        </p:txBody>
      </p:sp>
      <p:sp>
        <p:nvSpPr>
          <p:cNvPr id="229" name="后端（3PD）：…"/>
          <p:cNvSpPr txBox="1"/>
          <p:nvPr/>
        </p:nvSpPr>
        <p:spPr>
          <a:xfrm>
            <a:off x="7124700" y="3452152"/>
            <a:ext cx="2754499" cy="180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300"/>
              </a:lnSpc>
              <a:spcBef>
                <a:spcPts val="1400"/>
              </a:spcBef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后端（3PD）：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修改数据库的用户表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修改用户基础信息底层接口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修改现有登录/注册接口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新增发送短信验证码接口</a:t>
            </a:r>
          </a:p>
        </p:txBody>
      </p:sp>
      <p:sp>
        <p:nvSpPr>
          <p:cNvPr id="230" name="测试（3PD）：…"/>
          <p:cNvSpPr txBox="1"/>
          <p:nvPr/>
        </p:nvSpPr>
        <p:spPr>
          <a:xfrm>
            <a:off x="2806700" y="5697827"/>
            <a:ext cx="4176899" cy="130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300"/>
              </a:lnSpc>
              <a:spcBef>
                <a:spcPts val="1400"/>
              </a:spcBef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测试（3PD）：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测试登录及注册所有流程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测试界面在各个浏览器和操作系统下的兼容性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测试所有与用户信息相关的接口</a:t>
            </a:r>
          </a:p>
        </p:txBody>
      </p:sp>
      <p:sp>
        <p:nvSpPr>
          <p:cNvPr id="231" name="总工作量是8PD"/>
          <p:cNvSpPr txBox="1"/>
          <p:nvPr/>
        </p:nvSpPr>
        <p:spPr>
          <a:xfrm>
            <a:off x="5383936" y="8223250"/>
            <a:ext cx="22369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总工作量是8PD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32385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Line"/>
          <p:cNvSpPr/>
          <p:nvPr/>
        </p:nvSpPr>
        <p:spPr>
          <a:xfrm flipH="1">
            <a:off x="7862688" y="3025080"/>
            <a:ext cx="278756" cy="6991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PM"/>
          <p:cNvSpPr txBox="1"/>
          <p:nvPr/>
        </p:nvSpPr>
        <p:spPr>
          <a:xfrm>
            <a:off x="7894472" y="2436470"/>
            <a:ext cx="5940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一个可能会引起血案的事情"/>
          <p:cNvSpPr txBox="1"/>
          <p:nvPr/>
        </p:nvSpPr>
        <p:spPr>
          <a:xfrm>
            <a:off x="4616449" y="4616450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一个可能会引起血案的事情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5735300" cy="979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ext"/>
          <p:cNvSpPr txBox="1"/>
          <p:nvPr/>
        </p:nvSpPr>
        <p:spPr>
          <a:xfrm>
            <a:off x="0" y="-228601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修改的代价"/>
          <p:cNvSpPr txBox="1"/>
          <p:nvPr/>
        </p:nvSpPr>
        <p:spPr>
          <a:xfrm>
            <a:off x="5572596" y="2857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修改的代价</a:t>
            </a:r>
          </a:p>
        </p:txBody>
      </p:sp>
      <p:pic>
        <p:nvPicPr>
          <p:cNvPr id="243" name="10.png" descr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887" y="1215097"/>
            <a:ext cx="10089720" cy="7890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研发怕改需求"/>
          <p:cNvSpPr txBox="1"/>
          <p:nvPr/>
        </p:nvSpPr>
        <p:spPr>
          <a:xfrm>
            <a:off x="2635250" y="2241550"/>
            <a:ext cx="19431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研发怕改需求</a:t>
            </a:r>
          </a:p>
        </p:txBody>
      </p:sp>
      <p:sp>
        <p:nvSpPr>
          <p:cNvPr id="246" name="研发不怕改需求"/>
          <p:cNvSpPr txBox="1"/>
          <p:nvPr/>
        </p:nvSpPr>
        <p:spPr>
          <a:xfrm>
            <a:off x="2482849" y="52768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研发不怕改需求</a:t>
            </a:r>
          </a:p>
        </p:txBody>
      </p:sp>
      <p:sp>
        <p:nvSpPr>
          <p:cNvPr id="247" name="怕的是频繁而无理由的改动"/>
          <p:cNvSpPr txBox="1"/>
          <p:nvPr/>
        </p:nvSpPr>
        <p:spPr>
          <a:xfrm>
            <a:off x="6635750" y="2241550"/>
            <a:ext cx="3771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怕的是频繁而无理由的改动</a:t>
            </a:r>
          </a:p>
        </p:txBody>
      </p:sp>
      <p:sp>
        <p:nvSpPr>
          <p:cNvPr id="248" name="只要有合理的说明和改动的时间"/>
          <p:cNvSpPr txBox="1"/>
          <p:nvPr/>
        </p:nvSpPr>
        <p:spPr>
          <a:xfrm>
            <a:off x="6153150" y="5276850"/>
            <a:ext cx="4381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只要有合理的说明和改动的时间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3183" y="2397583"/>
            <a:ext cx="4958434" cy="495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深入的看一点"/>
          <p:cNvSpPr txBox="1"/>
          <p:nvPr/>
        </p:nvSpPr>
        <p:spPr>
          <a:xfrm>
            <a:off x="5530850" y="9715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深入的看一点</a:t>
            </a:r>
          </a:p>
        </p:txBody>
      </p:sp>
      <p:sp>
        <p:nvSpPr>
          <p:cNvPr id="251" name="双方关注点不同"/>
          <p:cNvSpPr txBox="1"/>
          <p:nvPr/>
        </p:nvSpPr>
        <p:spPr>
          <a:xfrm>
            <a:off x="5378450" y="29273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双方关注点不同</a:t>
            </a:r>
          </a:p>
        </p:txBody>
      </p:sp>
      <p:sp>
        <p:nvSpPr>
          <p:cNvPr id="252" name="PM关心：…"/>
          <p:cNvSpPr txBox="1"/>
          <p:nvPr/>
        </p:nvSpPr>
        <p:spPr>
          <a:xfrm>
            <a:off x="2046782" y="4878729"/>
            <a:ext cx="2942236" cy="136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PM关心：</a:t>
            </a:r>
          </a:p>
          <a:p>
            <a:pPr/>
            <a:r>
              <a:t>需求能不能尽快上线</a:t>
            </a:r>
          </a:p>
          <a:p>
            <a:pPr/>
            <a:r>
              <a:t>上线以后效果怎么样</a:t>
            </a:r>
          </a:p>
        </p:txBody>
      </p:sp>
      <p:sp>
        <p:nvSpPr>
          <p:cNvPr id="253" name="研发关心：…"/>
          <p:cNvSpPr txBox="1"/>
          <p:nvPr/>
        </p:nvSpPr>
        <p:spPr>
          <a:xfrm>
            <a:off x="7156449" y="4883149"/>
            <a:ext cx="529590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研发关心：</a:t>
            </a:r>
          </a:p>
          <a:p>
            <a:pPr/>
            <a:r>
              <a:t>代码如何写会更好？</a:t>
            </a:r>
          </a:p>
          <a:p>
            <a:pPr/>
            <a:r>
              <a:t>这些改动是否会给系统带来不良影响？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再深入一点"/>
          <p:cNvSpPr txBox="1"/>
          <p:nvPr/>
        </p:nvSpPr>
        <p:spPr>
          <a:xfrm>
            <a:off x="5683250" y="16192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再深入一点</a:t>
            </a:r>
          </a:p>
        </p:txBody>
      </p:sp>
      <p:sp>
        <p:nvSpPr>
          <p:cNvPr id="256" name="你们的绩效评判天生对立啊，兄dei！"/>
          <p:cNvSpPr txBox="1"/>
          <p:nvPr/>
        </p:nvSpPr>
        <p:spPr>
          <a:xfrm>
            <a:off x="3939336" y="3194050"/>
            <a:ext cx="51261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你们的绩效评判天生对立啊，兄dei！</a:t>
            </a:r>
          </a:p>
        </p:txBody>
      </p:sp>
      <p:sp>
        <p:nvSpPr>
          <p:cNvPr id="257" name="PM的绩效：…"/>
          <p:cNvSpPr txBox="1"/>
          <p:nvPr/>
        </p:nvSpPr>
        <p:spPr>
          <a:xfrm>
            <a:off x="1792782" y="4768850"/>
            <a:ext cx="3551836" cy="136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PM的绩效：</a:t>
            </a:r>
          </a:p>
          <a:p>
            <a:pPr/>
            <a:r>
              <a:t>本季度增加了多少用户？</a:t>
            </a:r>
          </a:p>
          <a:p>
            <a:pPr/>
            <a:r>
              <a:t>用户留存率提高了多少？</a:t>
            </a:r>
          </a:p>
        </p:txBody>
      </p:sp>
      <p:sp>
        <p:nvSpPr>
          <p:cNvPr id="258" name="研发的绩效：…"/>
          <p:cNvSpPr txBox="1"/>
          <p:nvPr/>
        </p:nvSpPr>
        <p:spPr>
          <a:xfrm>
            <a:off x="7256576" y="4768850"/>
            <a:ext cx="3495448" cy="136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研发的绩效：</a:t>
            </a:r>
          </a:p>
          <a:p>
            <a:pPr/>
            <a:r>
              <a:t>本季度bug数量有多少？</a:t>
            </a:r>
          </a:p>
          <a:p>
            <a:pPr/>
            <a:r>
              <a:t>系统性能提高了多少？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站在更高的角度去看待问题"/>
          <p:cNvSpPr txBox="1"/>
          <p:nvPr/>
        </p:nvSpPr>
        <p:spPr>
          <a:xfrm>
            <a:off x="4616449" y="2178050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站在更高的角度去看待问题</a:t>
            </a:r>
          </a:p>
        </p:txBody>
      </p:sp>
      <p:sp>
        <p:nvSpPr>
          <p:cNvPr id="261" name="如果你是公司CEO，如何看待这个矛盾？"/>
          <p:cNvSpPr txBox="1"/>
          <p:nvPr/>
        </p:nvSpPr>
        <p:spPr>
          <a:xfrm>
            <a:off x="3676599" y="4311650"/>
            <a:ext cx="56516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如果你是公司CEO，如何看待这个矛盾？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问题本质在于…"/>
          <p:cNvSpPr txBox="1"/>
          <p:nvPr/>
        </p:nvSpPr>
        <p:spPr>
          <a:xfrm>
            <a:off x="1443955" y="1170127"/>
            <a:ext cx="10116890" cy="741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0" sz="2600"/>
            </a:pPr>
            <a:r>
              <a:t>问题本质在于</a:t>
            </a:r>
          </a:p>
          <a:p>
            <a:pPr algn="l">
              <a:spcBef>
                <a:spcPts val="4200"/>
              </a:spcBef>
              <a:defRPr b="0" sz="2600"/>
            </a:pPr>
            <a:r>
              <a:t>这个问题本质上是：一个项目 / 一个部门 / 一家公司 在当下这个阶段的发展侧重问题。</a:t>
            </a:r>
          </a:p>
          <a:p>
            <a:pPr marL="228600" indent="-228600" algn="l">
              <a:spcBef>
                <a:spcPts val="4200"/>
              </a:spcBef>
              <a:buSzPct val="100000"/>
              <a:buChar char="•"/>
              <a:defRPr b="0" sz="2600"/>
            </a:pPr>
            <a:r>
              <a:t>初创阶段：追求用户数量，可以舍弃一定的系统质量去迅速抢占市场。</a:t>
            </a:r>
            <a:endParaRPr>
              <a:solidFill>
                <a:srgbClr val="333333"/>
              </a:solidFill>
            </a:endParaRPr>
          </a:p>
          <a:p>
            <a:pPr marL="228600" indent="-228600" algn="l">
              <a:spcBef>
                <a:spcPts val="4200"/>
              </a:spcBef>
              <a:buSzPct val="100000"/>
              <a:buChar char="•"/>
              <a:defRPr b="0" sz="2600"/>
            </a:pPr>
            <a:r>
              <a:t>发展中阶段：用户增长速度放缓，这时既要保证系统质量，也要保证用户增长。</a:t>
            </a:r>
            <a:endParaRPr>
              <a:solidFill>
                <a:srgbClr val="333333"/>
              </a:solidFill>
            </a:endParaRPr>
          </a:p>
          <a:p>
            <a:pPr marL="228600" indent="-228600" algn="l">
              <a:spcBef>
                <a:spcPts val="4200"/>
              </a:spcBef>
              <a:buSzPct val="100000"/>
              <a:buChar char="•"/>
              <a:defRPr b="0" sz="2600"/>
            </a:pPr>
            <a:r>
              <a:t>成熟阶段：追求用户留存/日活等，这个时候对于系统质量要求非常高，对于产品功能的新增或者改变会很谨慎。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学技术的误区"/>
          <p:cNvSpPr txBox="1"/>
          <p:nvPr/>
        </p:nvSpPr>
        <p:spPr>
          <a:xfrm>
            <a:off x="5530850" y="15303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学技术的误区</a:t>
            </a:r>
          </a:p>
        </p:txBody>
      </p:sp>
      <p:sp>
        <p:nvSpPr>
          <p:cNvPr id="266" name="学技术防怼…"/>
          <p:cNvSpPr txBox="1"/>
          <p:nvPr/>
        </p:nvSpPr>
        <p:spPr>
          <a:xfrm>
            <a:off x="5292725" y="4197349"/>
            <a:ext cx="241935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学技术防怼</a:t>
            </a:r>
          </a:p>
          <a:p>
            <a:pPr marL="476250" indent="-476250" algn="l">
              <a:buSzPct val="100000"/>
              <a:buAutoNum type="arabicPeriod" startAt="1"/>
            </a:pPr>
            <a:r>
              <a:t>学技术防坑</a:t>
            </a:r>
          </a:p>
          <a:p>
            <a:pPr marL="476250" indent="-476250" algn="l">
              <a:buSzPct val="100000"/>
              <a:buAutoNum type="arabicPeriod" startAt="1"/>
            </a:pPr>
            <a:r>
              <a:t>学技术聊的好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总结"/>
          <p:cNvSpPr txBox="1"/>
          <p:nvPr/>
        </p:nvSpPr>
        <p:spPr>
          <a:xfrm>
            <a:off x="6140450" y="7937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总结</a:t>
            </a:r>
          </a:p>
        </p:txBody>
      </p:sp>
      <p:sp>
        <p:nvSpPr>
          <p:cNvPr id="269" name="三个段子"/>
          <p:cNvSpPr txBox="1"/>
          <p:nvPr/>
        </p:nvSpPr>
        <p:spPr>
          <a:xfrm>
            <a:off x="5835650" y="46164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三个段子</a:t>
            </a:r>
          </a:p>
        </p:txBody>
      </p:sp>
      <p:sp>
        <p:nvSpPr>
          <p:cNvPr id="270" name="一个流程"/>
          <p:cNvSpPr txBox="1"/>
          <p:nvPr/>
        </p:nvSpPr>
        <p:spPr>
          <a:xfrm>
            <a:off x="5835650" y="59245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一个流程</a:t>
            </a:r>
          </a:p>
        </p:txBody>
      </p:sp>
      <p:sp>
        <p:nvSpPr>
          <p:cNvPr id="271" name="一些术语"/>
          <p:cNvSpPr txBox="1"/>
          <p:nvPr/>
        </p:nvSpPr>
        <p:spPr>
          <a:xfrm>
            <a:off x="5835650" y="74358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一些术语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allout"/>
          <p:cNvSpPr/>
          <p:nvPr/>
        </p:nvSpPr>
        <p:spPr>
          <a:xfrm>
            <a:off x="2852370" y="1796836"/>
            <a:ext cx="5154217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2" y="0"/>
                </a:moveTo>
                <a:cubicBezTo>
                  <a:pt x="1194" y="0"/>
                  <a:pt x="1074" y="1183"/>
                  <a:pt x="1074" y="2651"/>
                </a:cubicBezTo>
                <a:lnTo>
                  <a:pt x="1074" y="6635"/>
                </a:lnTo>
                <a:lnTo>
                  <a:pt x="0" y="11952"/>
                </a:lnTo>
                <a:lnTo>
                  <a:pt x="1074" y="17270"/>
                </a:lnTo>
                <a:lnTo>
                  <a:pt x="1074" y="18933"/>
                </a:lnTo>
                <a:cubicBezTo>
                  <a:pt x="1074" y="20400"/>
                  <a:pt x="1194" y="21600"/>
                  <a:pt x="1342" y="21600"/>
                </a:cubicBezTo>
                <a:lnTo>
                  <a:pt x="21332" y="21600"/>
                </a:lnTo>
                <a:cubicBezTo>
                  <a:pt x="21480" y="21600"/>
                  <a:pt x="21600" y="20400"/>
                  <a:pt x="21600" y="18933"/>
                </a:cubicBezTo>
                <a:lnTo>
                  <a:pt x="21600" y="2651"/>
                </a:lnTo>
                <a:cubicBezTo>
                  <a:pt x="21600" y="1183"/>
                  <a:pt x="21480" y="0"/>
                  <a:pt x="21332" y="0"/>
                </a:cubicBezTo>
                <a:lnTo>
                  <a:pt x="134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55" y="1595809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猿哥，这个需求要改一下，很简单的"/>
          <p:cNvSpPr txBox="1"/>
          <p:nvPr/>
        </p:nvSpPr>
        <p:spPr>
          <a:xfrm>
            <a:off x="3258968" y="1815886"/>
            <a:ext cx="4584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猿哥，这个需求要改一下，很简单的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266" y="2692613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allout"/>
          <p:cNvSpPr/>
          <p:nvPr/>
        </p:nvSpPr>
        <p:spPr>
          <a:xfrm>
            <a:off x="8198822" y="2912690"/>
            <a:ext cx="2125267" cy="48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9" y="0"/>
                </a:moveTo>
                <a:cubicBezTo>
                  <a:pt x="290" y="0"/>
                  <a:pt x="0" y="1277"/>
                  <a:pt x="0" y="2860"/>
                </a:cubicBezTo>
                <a:lnTo>
                  <a:pt x="0" y="18722"/>
                </a:lnTo>
                <a:cubicBezTo>
                  <a:pt x="0" y="20306"/>
                  <a:pt x="290" y="21600"/>
                  <a:pt x="649" y="21600"/>
                </a:cubicBezTo>
                <a:lnTo>
                  <a:pt x="18365" y="21600"/>
                </a:lnTo>
                <a:cubicBezTo>
                  <a:pt x="18725" y="21600"/>
                  <a:pt x="19018" y="20306"/>
                  <a:pt x="19018" y="18722"/>
                </a:cubicBezTo>
                <a:lnTo>
                  <a:pt x="19018" y="16857"/>
                </a:lnTo>
                <a:lnTo>
                  <a:pt x="21600" y="11137"/>
                </a:lnTo>
                <a:lnTo>
                  <a:pt x="19018" y="5418"/>
                </a:lnTo>
                <a:lnTo>
                  <a:pt x="19018" y="2860"/>
                </a:lnTo>
                <a:cubicBezTo>
                  <a:pt x="19018" y="1277"/>
                  <a:pt x="18725" y="0"/>
                  <a:pt x="18365" y="0"/>
                </a:cubicBezTo>
                <a:lnTo>
                  <a:pt x="64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怎么改？"/>
          <p:cNvSpPr txBox="1"/>
          <p:nvPr/>
        </p:nvSpPr>
        <p:spPr>
          <a:xfrm>
            <a:off x="8645505" y="2912690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怎么改？</a:t>
            </a:r>
          </a:p>
        </p:txBody>
      </p:sp>
      <p:sp>
        <p:nvSpPr>
          <p:cNvPr id="132" name="Callout"/>
          <p:cNvSpPr/>
          <p:nvPr/>
        </p:nvSpPr>
        <p:spPr>
          <a:xfrm>
            <a:off x="2750770" y="3917736"/>
            <a:ext cx="6169423" cy="922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1" y="0"/>
                </a:moveTo>
                <a:cubicBezTo>
                  <a:pt x="997" y="0"/>
                  <a:pt x="898" y="668"/>
                  <a:pt x="898" y="1496"/>
                </a:cubicBezTo>
                <a:lnTo>
                  <a:pt x="898" y="8556"/>
                </a:lnTo>
                <a:lnTo>
                  <a:pt x="0" y="11557"/>
                </a:lnTo>
                <a:lnTo>
                  <a:pt x="898" y="14558"/>
                </a:lnTo>
                <a:lnTo>
                  <a:pt x="898" y="20104"/>
                </a:lnTo>
                <a:cubicBezTo>
                  <a:pt x="898" y="20932"/>
                  <a:pt x="997" y="21600"/>
                  <a:pt x="1121" y="21600"/>
                </a:cubicBezTo>
                <a:lnTo>
                  <a:pt x="21376" y="21600"/>
                </a:lnTo>
                <a:cubicBezTo>
                  <a:pt x="21500" y="21600"/>
                  <a:pt x="21600" y="20932"/>
                  <a:pt x="21600" y="20104"/>
                </a:cubicBezTo>
                <a:lnTo>
                  <a:pt x="21600" y="1496"/>
                </a:lnTo>
                <a:cubicBezTo>
                  <a:pt x="21600" y="668"/>
                  <a:pt x="21500" y="0"/>
                  <a:pt x="21376" y="0"/>
                </a:cubicBezTo>
                <a:lnTo>
                  <a:pt x="1121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055" y="3917726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就是把下面的热门频道换到上面去，里面每一条都多展示一个昵称，然后这个按钮改成红色。"/>
          <p:cNvSpPr txBox="1"/>
          <p:nvPr/>
        </p:nvSpPr>
        <p:spPr>
          <a:xfrm>
            <a:off x="3143932" y="3917736"/>
            <a:ext cx="58571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就是把下面的热门频道换到上面去，里面每一条都多展示一个昵称，然后这个按钮改成红色。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266" y="5105613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Callout"/>
          <p:cNvSpPr/>
          <p:nvPr/>
        </p:nvSpPr>
        <p:spPr>
          <a:xfrm>
            <a:off x="8198822" y="5325690"/>
            <a:ext cx="2125267" cy="48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9" y="0"/>
                </a:moveTo>
                <a:cubicBezTo>
                  <a:pt x="290" y="0"/>
                  <a:pt x="0" y="1277"/>
                  <a:pt x="0" y="2860"/>
                </a:cubicBezTo>
                <a:lnTo>
                  <a:pt x="0" y="18722"/>
                </a:lnTo>
                <a:cubicBezTo>
                  <a:pt x="0" y="20306"/>
                  <a:pt x="290" y="21600"/>
                  <a:pt x="649" y="21600"/>
                </a:cubicBezTo>
                <a:lnTo>
                  <a:pt x="18365" y="21600"/>
                </a:lnTo>
                <a:cubicBezTo>
                  <a:pt x="18725" y="21600"/>
                  <a:pt x="19018" y="20306"/>
                  <a:pt x="19018" y="18722"/>
                </a:cubicBezTo>
                <a:lnTo>
                  <a:pt x="19018" y="16857"/>
                </a:lnTo>
                <a:lnTo>
                  <a:pt x="21600" y="11137"/>
                </a:lnTo>
                <a:lnTo>
                  <a:pt x="19018" y="5418"/>
                </a:lnTo>
                <a:lnTo>
                  <a:pt x="19018" y="2860"/>
                </a:lnTo>
                <a:cubicBezTo>
                  <a:pt x="19018" y="1277"/>
                  <a:pt x="18725" y="0"/>
                  <a:pt x="18365" y="0"/>
                </a:cubicBezTo>
                <a:lnTo>
                  <a:pt x="64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为什么？"/>
          <p:cNvSpPr txBox="1"/>
          <p:nvPr/>
        </p:nvSpPr>
        <p:spPr>
          <a:xfrm>
            <a:off x="8645505" y="5325690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为什么？</a:t>
            </a:r>
          </a:p>
        </p:txBody>
      </p:sp>
      <p:sp>
        <p:nvSpPr>
          <p:cNvPr id="138" name="Callout"/>
          <p:cNvSpPr/>
          <p:nvPr/>
        </p:nvSpPr>
        <p:spPr>
          <a:xfrm>
            <a:off x="2760295" y="6178336"/>
            <a:ext cx="2125267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8" y="0"/>
                </a:moveTo>
                <a:cubicBezTo>
                  <a:pt x="2799" y="0"/>
                  <a:pt x="2509" y="1183"/>
                  <a:pt x="2509" y="2651"/>
                </a:cubicBezTo>
                <a:lnTo>
                  <a:pt x="2509" y="5894"/>
                </a:lnTo>
                <a:lnTo>
                  <a:pt x="0" y="11212"/>
                </a:lnTo>
                <a:lnTo>
                  <a:pt x="2509" y="16513"/>
                </a:lnTo>
                <a:lnTo>
                  <a:pt x="2509" y="18933"/>
                </a:lnTo>
                <a:cubicBezTo>
                  <a:pt x="2509" y="20400"/>
                  <a:pt x="2799" y="21600"/>
                  <a:pt x="3158" y="21600"/>
                </a:cubicBezTo>
                <a:lnTo>
                  <a:pt x="20951" y="21600"/>
                </a:lnTo>
                <a:cubicBezTo>
                  <a:pt x="21310" y="21600"/>
                  <a:pt x="21600" y="20400"/>
                  <a:pt x="21600" y="18933"/>
                </a:cubicBezTo>
                <a:lnTo>
                  <a:pt x="21600" y="2651"/>
                </a:lnTo>
                <a:cubicBezTo>
                  <a:pt x="21600" y="1183"/>
                  <a:pt x="21310" y="0"/>
                  <a:pt x="20951" y="0"/>
                </a:cubicBezTo>
                <a:lnTo>
                  <a:pt x="315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055" y="5977309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老板说的"/>
          <p:cNvSpPr txBox="1"/>
          <p:nvPr/>
        </p:nvSpPr>
        <p:spPr>
          <a:xfrm>
            <a:off x="3100715" y="6197386"/>
            <a:ext cx="152062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老板说的</a:t>
            </a:r>
          </a:p>
        </p:txBody>
      </p:sp>
      <p:sp>
        <p:nvSpPr>
          <p:cNvPr id="141" name="到底为什么？"/>
          <p:cNvSpPr txBox="1"/>
          <p:nvPr/>
        </p:nvSpPr>
        <p:spPr>
          <a:xfrm>
            <a:off x="8378805" y="7167190"/>
            <a:ext cx="1790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到底为什么？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266" y="7417013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llout"/>
          <p:cNvSpPr/>
          <p:nvPr/>
        </p:nvSpPr>
        <p:spPr>
          <a:xfrm>
            <a:off x="3748167" y="7256090"/>
            <a:ext cx="6617495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" y="0"/>
                </a:moveTo>
                <a:cubicBezTo>
                  <a:pt x="93" y="0"/>
                  <a:pt x="0" y="495"/>
                  <a:pt x="0" y="1109"/>
                </a:cubicBezTo>
                <a:lnTo>
                  <a:pt x="0" y="20484"/>
                </a:lnTo>
                <a:cubicBezTo>
                  <a:pt x="0" y="21098"/>
                  <a:pt x="93" y="21600"/>
                  <a:pt x="209" y="21600"/>
                </a:cubicBezTo>
                <a:lnTo>
                  <a:pt x="20551" y="21600"/>
                </a:lnTo>
                <a:cubicBezTo>
                  <a:pt x="20666" y="21600"/>
                  <a:pt x="20759" y="21098"/>
                  <a:pt x="20759" y="20484"/>
                </a:cubicBezTo>
                <a:lnTo>
                  <a:pt x="20759" y="14609"/>
                </a:lnTo>
                <a:lnTo>
                  <a:pt x="21600" y="12384"/>
                </a:lnTo>
                <a:lnTo>
                  <a:pt x="20759" y="10159"/>
                </a:lnTo>
                <a:lnTo>
                  <a:pt x="20759" y="1109"/>
                </a:lnTo>
                <a:cubicBezTo>
                  <a:pt x="20759" y="495"/>
                  <a:pt x="20666" y="0"/>
                  <a:pt x="20551" y="0"/>
                </a:cubicBezTo>
                <a:lnTo>
                  <a:pt x="20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口头：好。…"/>
          <p:cNvSpPr txBox="1"/>
          <p:nvPr/>
        </p:nvSpPr>
        <p:spPr>
          <a:xfrm>
            <a:off x="4030767" y="7256090"/>
            <a:ext cx="605229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solidFill>
                  <a:srgbClr val="FFFFFF"/>
                </a:solidFill>
              </a:defRPr>
            </a:pPr>
            <a:r>
              <a:t>口头：好。</a:t>
            </a:r>
          </a:p>
          <a:p>
            <a:pPr algn="l">
              <a:defRPr sz="2200">
                <a:solidFill>
                  <a:srgbClr val="FFFFFF"/>
                </a:solidFill>
              </a:defRPr>
            </a:pPr>
            <a:r>
              <a:t>内心：老板说啥就是啥，把你工资给我，我直接问老板算了，要你何用？</a:t>
            </a:r>
          </a:p>
        </p:txBody>
      </p:sp>
      <p:sp>
        <p:nvSpPr>
          <p:cNvPr id="145" name="情景一（这个需求你思考了吗？）"/>
          <p:cNvSpPr txBox="1"/>
          <p:nvPr/>
        </p:nvSpPr>
        <p:spPr>
          <a:xfrm>
            <a:off x="3587749" y="342900"/>
            <a:ext cx="5829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情景一（这个需求你思考了吗？）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llout"/>
          <p:cNvSpPr/>
          <p:nvPr/>
        </p:nvSpPr>
        <p:spPr>
          <a:xfrm>
            <a:off x="2763470" y="1803186"/>
            <a:ext cx="3461545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9" y="0"/>
                </a:moveTo>
                <a:cubicBezTo>
                  <a:pt x="1778" y="0"/>
                  <a:pt x="1600" y="1213"/>
                  <a:pt x="1600" y="2717"/>
                </a:cubicBezTo>
                <a:lnTo>
                  <a:pt x="1600" y="5248"/>
                </a:lnTo>
                <a:lnTo>
                  <a:pt x="0" y="10699"/>
                </a:lnTo>
                <a:lnTo>
                  <a:pt x="1600" y="16149"/>
                </a:lnTo>
                <a:lnTo>
                  <a:pt x="1600" y="18883"/>
                </a:lnTo>
                <a:cubicBezTo>
                  <a:pt x="1600" y="20387"/>
                  <a:pt x="1778" y="21600"/>
                  <a:pt x="1999" y="21600"/>
                </a:cubicBezTo>
                <a:lnTo>
                  <a:pt x="21199" y="21600"/>
                </a:lnTo>
                <a:cubicBezTo>
                  <a:pt x="21420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420" y="0"/>
                  <a:pt x="21199" y="0"/>
                </a:cubicBezTo>
                <a:lnTo>
                  <a:pt x="199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55" y="1595809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这个需求做要几天呢？"/>
          <p:cNvSpPr txBox="1"/>
          <p:nvPr/>
        </p:nvSpPr>
        <p:spPr>
          <a:xfrm>
            <a:off x="3271668" y="1815886"/>
            <a:ext cx="2908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这个需求做要几天呢？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266" y="2808384"/>
            <a:ext cx="914479" cy="92275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allout"/>
          <p:cNvSpPr/>
          <p:nvPr/>
        </p:nvSpPr>
        <p:spPr>
          <a:xfrm>
            <a:off x="5877302" y="2817450"/>
            <a:ext cx="4450954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0" y="0"/>
                </a:moveTo>
                <a:cubicBezTo>
                  <a:pt x="138" y="0"/>
                  <a:pt x="0" y="456"/>
                  <a:pt x="0" y="1020"/>
                </a:cubicBezTo>
                <a:lnTo>
                  <a:pt x="0" y="20580"/>
                </a:lnTo>
                <a:cubicBezTo>
                  <a:pt x="0" y="21144"/>
                  <a:pt x="138" y="21600"/>
                  <a:pt x="310" y="21600"/>
                </a:cubicBezTo>
                <a:lnTo>
                  <a:pt x="20036" y="21600"/>
                </a:lnTo>
                <a:cubicBezTo>
                  <a:pt x="20208" y="21600"/>
                  <a:pt x="20346" y="21144"/>
                  <a:pt x="20346" y="20580"/>
                </a:cubicBezTo>
                <a:lnTo>
                  <a:pt x="20346" y="8696"/>
                </a:lnTo>
                <a:lnTo>
                  <a:pt x="21600" y="6649"/>
                </a:lnTo>
                <a:lnTo>
                  <a:pt x="20346" y="4608"/>
                </a:lnTo>
                <a:lnTo>
                  <a:pt x="20346" y="1020"/>
                </a:lnTo>
                <a:cubicBezTo>
                  <a:pt x="20346" y="456"/>
                  <a:pt x="20208" y="0"/>
                  <a:pt x="20036" y="0"/>
                </a:cubicBezTo>
                <a:lnTo>
                  <a:pt x="31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前端1天，后端2天，测试2天，一共5PD，最快上线时间4天以后"/>
          <p:cNvSpPr txBox="1"/>
          <p:nvPr/>
        </p:nvSpPr>
        <p:spPr>
          <a:xfrm>
            <a:off x="6021478" y="2864792"/>
            <a:ext cx="3904634" cy="126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前端1天，后端2天，测试2天，一共5PD，最快上线时间4天以后</a:t>
            </a:r>
          </a:p>
        </p:txBody>
      </p:sp>
      <p:sp>
        <p:nvSpPr>
          <p:cNvPr id="153" name="Callout"/>
          <p:cNvSpPr/>
          <p:nvPr/>
        </p:nvSpPr>
        <p:spPr>
          <a:xfrm>
            <a:off x="2700718" y="4622800"/>
            <a:ext cx="3319464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8" y="0"/>
                </a:moveTo>
                <a:cubicBezTo>
                  <a:pt x="1807" y="0"/>
                  <a:pt x="1622" y="1213"/>
                  <a:pt x="1622" y="2717"/>
                </a:cubicBezTo>
                <a:lnTo>
                  <a:pt x="1622" y="5079"/>
                </a:lnTo>
                <a:lnTo>
                  <a:pt x="0" y="10547"/>
                </a:lnTo>
                <a:lnTo>
                  <a:pt x="1622" y="15997"/>
                </a:lnTo>
                <a:lnTo>
                  <a:pt x="1622" y="18883"/>
                </a:lnTo>
                <a:cubicBezTo>
                  <a:pt x="1622" y="20387"/>
                  <a:pt x="1807" y="21600"/>
                  <a:pt x="2038" y="21600"/>
                </a:cubicBezTo>
                <a:lnTo>
                  <a:pt x="21184" y="21600"/>
                </a:lnTo>
                <a:cubicBezTo>
                  <a:pt x="21414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414" y="0"/>
                  <a:pt x="21184" y="0"/>
                </a:cubicBezTo>
                <a:lnTo>
                  <a:pt x="203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259" y="4415422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什么？！要这么久？！"/>
          <p:cNvSpPr txBox="1"/>
          <p:nvPr/>
        </p:nvSpPr>
        <p:spPr>
          <a:xfrm>
            <a:off x="3112136" y="4648200"/>
            <a:ext cx="276421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什么？！要这么久？！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266" y="5105613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allout"/>
          <p:cNvSpPr/>
          <p:nvPr/>
        </p:nvSpPr>
        <p:spPr>
          <a:xfrm>
            <a:off x="8198822" y="5325690"/>
            <a:ext cx="2128839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8" y="0"/>
                </a:moveTo>
                <a:cubicBezTo>
                  <a:pt x="289" y="0"/>
                  <a:pt x="0" y="1213"/>
                  <a:pt x="0" y="2717"/>
                </a:cubicBezTo>
                <a:lnTo>
                  <a:pt x="0" y="18883"/>
                </a:lnTo>
                <a:cubicBezTo>
                  <a:pt x="0" y="20387"/>
                  <a:pt x="289" y="21600"/>
                  <a:pt x="648" y="21600"/>
                </a:cubicBezTo>
                <a:lnTo>
                  <a:pt x="18334" y="21600"/>
                </a:lnTo>
                <a:cubicBezTo>
                  <a:pt x="18693" y="21600"/>
                  <a:pt x="18987" y="20387"/>
                  <a:pt x="18987" y="18883"/>
                </a:cubicBezTo>
                <a:lnTo>
                  <a:pt x="18987" y="16402"/>
                </a:lnTo>
                <a:lnTo>
                  <a:pt x="21600" y="10952"/>
                </a:lnTo>
                <a:lnTo>
                  <a:pt x="18987" y="5501"/>
                </a:lnTo>
                <a:lnTo>
                  <a:pt x="18987" y="2717"/>
                </a:lnTo>
                <a:cubicBezTo>
                  <a:pt x="18987" y="1213"/>
                  <a:pt x="18693" y="0"/>
                  <a:pt x="18334" y="0"/>
                </a:cubicBezTo>
                <a:lnTo>
                  <a:pt x="64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这还久？"/>
          <p:cNvSpPr txBox="1"/>
          <p:nvPr/>
        </p:nvSpPr>
        <p:spPr>
          <a:xfrm>
            <a:off x="8404155" y="5338390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这还久？</a:t>
            </a:r>
          </a:p>
        </p:txBody>
      </p:sp>
      <p:sp>
        <p:nvSpPr>
          <p:cNvPr id="159" name="Callout"/>
          <p:cNvSpPr/>
          <p:nvPr/>
        </p:nvSpPr>
        <p:spPr>
          <a:xfrm>
            <a:off x="2775926" y="6419636"/>
            <a:ext cx="3436938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6" y="0"/>
                </a:moveTo>
                <a:cubicBezTo>
                  <a:pt x="1534" y="0"/>
                  <a:pt x="1354" y="1213"/>
                  <a:pt x="1354" y="2717"/>
                </a:cubicBezTo>
                <a:lnTo>
                  <a:pt x="1354" y="5940"/>
                </a:lnTo>
                <a:lnTo>
                  <a:pt x="0" y="11374"/>
                </a:lnTo>
                <a:lnTo>
                  <a:pt x="1354" y="16807"/>
                </a:lnTo>
                <a:lnTo>
                  <a:pt x="1354" y="18883"/>
                </a:lnTo>
                <a:cubicBezTo>
                  <a:pt x="1354" y="20387"/>
                  <a:pt x="1534" y="21600"/>
                  <a:pt x="1756" y="21600"/>
                </a:cubicBezTo>
                <a:lnTo>
                  <a:pt x="21196" y="21600"/>
                </a:lnTo>
                <a:cubicBezTo>
                  <a:pt x="21418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418" y="0"/>
                  <a:pt x="21196" y="0"/>
                </a:cubicBezTo>
                <a:lnTo>
                  <a:pt x="175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259" y="6212259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我跟老板说今天就能上"/>
          <p:cNvSpPr txBox="1"/>
          <p:nvPr/>
        </p:nvSpPr>
        <p:spPr>
          <a:xfrm>
            <a:off x="3135693" y="6432336"/>
            <a:ext cx="3025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我跟老板说今天就能上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266" y="7247626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Callout"/>
          <p:cNvSpPr/>
          <p:nvPr/>
        </p:nvSpPr>
        <p:spPr>
          <a:xfrm>
            <a:off x="8042602" y="7448653"/>
            <a:ext cx="2310608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7" y="0"/>
                </a:moveTo>
                <a:cubicBezTo>
                  <a:pt x="267" y="0"/>
                  <a:pt x="0" y="1213"/>
                  <a:pt x="0" y="2717"/>
                </a:cubicBezTo>
                <a:lnTo>
                  <a:pt x="0" y="18883"/>
                </a:lnTo>
                <a:cubicBezTo>
                  <a:pt x="0" y="20387"/>
                  <a:pt x="267" y="21600"/>
                  <a:pt x="597" y="21600"/>
                </a:cubicBezTo>
                <a:lnTo>
                  <a:pt x="18591" y="21600"/>
                </a:lnTo>
                <a:cubicBezTo>
                  <a:pt x="18922" y="21600"/>
                  <a:pt x="19188" y="20387"/>
                  <a:pt x="19188" y="18883"/>
                </a:cubicBezTo>
                <a:lnTo>
                  <a:pt x="19188" y="16251"/>
                </a:lnTo>
                <a:lnTo>
                  <a:pt x="21600" y="10800"/>
                </a:lnTo>
                <a:lnTo>
                  <a:pt x="19188" y="5349"/>
                </a:lnTo>
                <a:lnTo>
                  <a:pt x="19188" y="2717"/>
                </a:lnTo>
                <a:cubicBezTo>
                  <a:pt x="19188" y="1213"/>
                  <a:pt x="18922" y="0"/>
                  <a:pt x="18591" y="0"/>
                </a:cubicBezTo>
                <a:lnTo>
                  <a:pt x="59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那你来做吧"/>
          <p:cNvSpPr txBox="1"/>
          <p:nvPr/>
        </p:nvSpPr>
        <p:spPr>
          <a:xfrm>
            <a:off x="8336488" y="7467703"/>
            <a:ext cx="16974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那你来做吧</a:t>
            </a:r>
          </a:p>
        </p:txBody>
      </p:sp>
      <p:sp>
        <p:nvSpPr>
          <p:cNvPr id="165" name="情景二（不要越俎代庖）"/>
          <p:cNvSpPr txBox="1"/>
          <p:nvPr/>
        </p:nvSpPr>
        <p:spPr>
          <a:xfrm>
            <a:off x="4349749" y="342900"/>
            <a:ext cx="4305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情景二（不要越俎代庖）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这个需求做要几天呢？"/>
          <p:cNvSpPr txBox="1"/>
          <p:nvPr/>
        </p:nvSpPr>
        <p:spPr>
          <a:xfrm>
            <a:off x="3271668" y="1815886"/>
            <a:ext cx="2908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这个需求做要几天呢？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366" y="1376378"/>
            <a:ext cx="914479" cy="9227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allout"/>
          <p:cNvSpPr/>
          <p:nvPr/>
        </p:nvSpPr>
        <p:spPr>
          <a:xfrm>
            <a:off x="5192682" y="1583756"/>
            <a:ext cx="5173663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7" y="0"/>
                </a:moveTo>
                <a:cubicBezTo>
                  <a:pt x="119" y="0"/>
                  <a:pt x="0" y="1213"/>
                  <a:pt x="0" y="2717"/>
                </a:cubicBezTo>
                <a:lnTo>
                  <a:pt x="0" y="18883"/>
                </a:lnTo>
                <a:cubicBezTo>
                  <a:pt x="0" y="20387"/>
                  <a:pt x="119" y="21600"/>
                  <a:pt x="267" y="21600"/>
                </a:cubicBezTo>
                <a:lnTo>
                  <a:pt x="20255" y="21600"/>
                </a:lnTo>
                <a:cubicBezTo>
                  <a:pt x="20402" y="21600"/>
                  <a:pt x="20521" y="20387"/>
                  <a:pt x="20521" y="18883"/>
                </a:cubicBezTo>
                <a:lnTo>
                  <a:pt x="20521" y="16065"/>
                </a:lnTo>
                <a:lnTo>
                  <a:pt x="21600" y="10614"/>
                </a:lnTo>
                <a:lnTo>
                  <a:pt x="20521" y="5164"/>
                </a:lnTo>
                <a:lnTo>
                  <a:pt x="20521" y="2717"/>
                </a:lnTo>
                <a:cubicBezTo>
                  <a:pt x="20521" y="1213"/>
                  <a:pt x="20402" y="0"/>
                  <a:pt x="20255" y="0"/>
                </a:cubicBezTo>
                <a:lnTo>
                  <a:pt x="26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这个搜索输入框有没有字数限制？"/>
          <p:cNvSpPr txBox="1"/>
          <p:nvPr/>
        </p:nvSpPr>
        <p:spPr>
          <a:xfrm>
            <a:off x="5582115" y="1596456"/>
            <a:ext cx="43947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这个搜索输入框有没有字数限制？</a:t>
            </a:r>
          </a:p>
        </p:txBody>
      </p:sp>
      <p:sp>
        <p:nvSpPr>
          <p:cNvPr id="171" name="Callout"/>
          <p:cNvSpPr/>
          <p:nvPr/>
        </p:nvSpPr>
        <p:spPr>
          <a:xfrm>
            <a:off x="2675318" y="2463800"/>
            <a:ext cx="2128839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77" y="0"/>
                </a:moveTo>
                <a:cubicBezTo>
                  <a:pt x="2818" y="0"/>
                  <a:pt x="2529" y="1213"/>
                  <a:pt x="2529" y="2717"/>
                </a:cubicBezTo>
                <a:lnTo>
                  <a:pt x="2529" y="5079"/>
                </a:lnTo>
                <a:lnTo>
                  <a:pt x="0" y="10547"/>
                </a:lnTo>
                <a:lnTo>
                  <a:pt x="2529" y="15997"/>
                </a:lnTo>
                <a:lnTo>
                  <a:pt x="2529" y="18883"/>
                </a:lnTo>
                <a:cubicBezTo>
                  <a:pt x="2529" y="20387"/>
                  <a:pt x="2818" y="21600"/>
                  <a:pt x="3177" y="21600"/>
                </a:cubicBezTo>
                <a:lnTo>
                  <a:pt x="20952" y="21600"/>
                </a:lnTo>
                <a:cubicBezTo>
                  <a:pt x="21311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311" y="0"/>
                  <a:pt x="20952" y="0"/>
                </a:cubicBezTo>
                <a:lnTo>
                  <a:pt x="317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8859" y="2256422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呃，我想想"/>
          <p:cNvSpPr txBox="1"/>
          <p:nvPr/>
        </p:nvSpPr>
        <p:spPr>
          <a:xfrm>
            <a:off x="3086736" y="2489200"/>
            <a:ext cx="169743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呃，我想想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3166" y="3294434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allout"/>
          <p:cNvSpPr/>
          <p:nvPr/>
        </p:nvSpPr>
        <p:spPr>
          <a:xfrm>
            <a:off x="5399167" y="3294444"/>
            <a:ext cx="4991101" cy="922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7" y="0"/>
                </a:moveTo>
                <a:cubicBezTo>
                  <a:pt x="123" y="0"/>
                  <a:pt x="0" y="668"/>
                  <a:pt x="0" y="1496"/>
                </a:cubicBezTo>
                <a:lnTo>
                  <a:pt x="0" y="20104"/>
                </a:lnTo>
                <a:cubicBezTo>
                  <a:pt x="0" y="20932"/>
                  <a:pt x="123" y="21600"/>
                  <a:pt x="277" y="21600"/>
                </a:cubicBezTo>
                <a:lnTo>
                  <a:pt x="20157" y="21600"/>
                </a:lnTo>
                <a:cubicBezTo>
                  <a:pt x="20310" y="21600"/>
                  <a:pt x="20434" y="20932"/>
                  <a:pt x="20434" y="20104"/>
                </a:cubicBezTo>
                <a:lnTo>
                  <a:pt x="20434" y="15245"/>
                </a:lnTo>
                <a:lnTo>
                  <a:pt x="21600" y="12245"/>
                </a:lnTo>
                <a:lnTo>
                  <a:pt x="20434" y="9253"/>
                </a:lnTo>
                <a:lnTo>
                  <a:pt x="20434" y="1496"/>
                </a:lnTo>
                <a:cubicBezTo>
                  <a:pt x="20434" y="668"/>
                  <a:pt x="20310" y="0"/>
                  <a:pt x="20157" y="0"/>
                </a:cubicBezTo>
                <a:lnTo>
                  <a:pt x="27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这里标题如果太长，是用省略号代替还是直接截断？"/>
          <p:cNvSpPr txBox="1"/>
          <p:nvPr/>
        </p:nvSpPr>
        <p:spPr>
          <a:xfrm>
            <a:off x="5530850" y="3324011"/>
            <a:ext cx="42299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这里标题如果太长，是用省略号代替还是直接截断？</a:t>
            </a:r>
          </a:p>
        </p:txBody>
      </p:sp>
      <p:sp>
        <p:nvSpPr>
          <p:cNvPr id="177" name="Callout"/>
          <p:cNvSpPr/>
          <p:nvPr/>
        </p:nvSpPr>
        <p:spPr>
          <a:xfrm>
            <a:off x="2680602" y="4558980"/>
            <a:ext cx="3436938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6" y="0"/>
                </a:moveTo>
                <a:cubicBezTo>
                  <a:pt x="1534" y="0"/>
                  <a:pt x="1354" y="1213"/>
                  <a:pt x="1354" y="2717"/>
                </a:cubicBezTo>
                <a:lnTo>
                  <a:pt x="1354" y="5940"/>
                </a:lnTo>
                <a:lnTo>
                  <a:pt x="0" y="11374"/>
                </a:lnTo>
                <a:lnTo>
                  <a:pt x="1354" y="16807"/>
                </a:lnTo>
                <a:lnTo>
                  <a:pt x="1354" y="18883"/>
                </a:lnTo>
                <a:cubicBezTo>
                  <a:pt x="1354" y="20387"/>
                  <a:pt x="1534" y="21600"/>
                  <a:pt x="1756" y="21600"/>
                </a:cubicBezTo>
                <a:lnTo>
                  <a:pt x="21196" y="21600"/>
                </a:lnTo>
                <a:cubicBezTo>
                  <a:pt x="21418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418" y="0"/>
                  <a:pt x="21196" y="0"/>
                </a:cubicBezTo>
                <a:lnTo>
                  <a:pt x="175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8859" y="4278791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哈哈，这个我也想想"/>
          <p:cNvSpPr txBox="1"/>
          <p:nvPr/>
        </p:nvSpPr>
        <p:spPr>
          <a:xfrm>
            <a:off x="3002269" y="4571680"/>
            <a:ext cx="3025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哈哈，这个我也想想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066" y="5201545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allout"/>
          <p:cNvSpPr/>
          <p:nvPr/>
        </p:nvSpPr>
        <p:spPr>
          <a:xfrm>
            <a:off x="5412611" y="5402572"/>
            <a:ext cx="49911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7" y="0"/>
                </a:moveTo>
                <a:cubicBezTo>
                  <a:pt x="123" y="0"/>
                  <a:pt x="0" y="1213"/>
                  <a:pt x="0" y="2717"/>
                </a:cubicBezTo>
                <a:lnTo>
                  <a:pt x="0" y="18883"/>
                </a:lnTo>
                <a:cubicBezTo>
                  <a:pt x="0" y="20387"/>
                  <a:pt x="123" y="21600"/>
                  <a:pt x="277" y="21600"/>
                </a:cubicBezTo>
                <a:lnTo>
                  <a:pt x="20209" y="21600"/>
                </a:lnTo>
                <a:cubicBezTo>
                  <a:pt x="20362" y="21600"/>
                  <a:pt x="20485" y="20387"/>
                  <a:pt x="20485" y="18883"/>
                </a:cubicBezTo>
                <a:lnTo>
                  <a:pt x="20485" y="16251"/>
                </a:lnTo>
                <a:lnTo>
                  <a:pt x="21600" y="10800"/>
                </a:lnTo>
                <a:lnTo>
                  <a:pt x="20485" y="5349"/>
                </a:lnTo>
                <a:lnTo>
                  <a:pt x="20485" y="2717"/>
                </a:lnTo>
                <a:cubicBezTo>
                  <a:pt x="20485" y="1213"/>
                  <a:pt x="20362" y="0"/>
                  <a:pt x="20209" y="0"/>
                </a:cubicBezTo>
                <a:lnTo>
                  <a:pt x="27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这个新闻列表的排序规则是什么？"/>
          <p:cNvSpPr txBox="1"/>
          <p:nvPr/>
        </p:nvSpPr>
        <p:spPr>
          <a:xfrm>
            <a:off x="5564782" y="5421622"/>
            <a:ext cx="43533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这个新闻列表的排序规则是什么？</a:t>
            </a:r>
          </a:p>
        </p:txBody>
      </p:sp>
      <p:sp>
        <p:nvSpPr>
          <p:cNvPr id="183" name="情景三（需求评审很重要，PRD要清晰详细）"/>
          <p:cNvSpPr txBox="1"/>
          <p:nvPr/>
        </p:nvSpPr>
        <p:spPr>
          <a:xfrm>
            <a:off x="2610484" y="342900"/>
            <a:ext cx="778383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情景三（需求评审很重要，PRD要清晰详细）</a:t>
            </a:r>
          </a:p>
        </p:txBody>
      </p:sp>
      <p:sp>
        <p:nvSpPr>
          <p:cNvPr id="184" name="Callout"/>
          <p:cNvSpPr/>
          <p:nvPr/>
        </p:nvSpPr>
        <p:spPr>
          <a:xfrm>
            <a:off x="2693302" y="6300441"/>
            <a:ext cx="2772172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77" y="0"/>
                </a:moveTo>
                <a:cubicBezTo>
                  <a:pt x="1901" y="0"/>
                  <a:pt x="1679" y="1213"/>
                  <a:pt x="1679" y="2717"/>
                </a:cubicBezTo>
                <a:lnTo>
                  <a:pt x="1679" y="5940"/>
                </a:lnTo>
                <a:lnTo>
                  <a:pt x="0" y="11374"/>
                </a:lnTo>
                <a:lnTo>
                  <a:pt x="1679" y="16807"/>
                </a:lnTo>
                <a:lnTo>
                  <a:pt x="1679" y="18883"/>
                </a:lnTo>
                <a:cubicBezTo>
                  <a:pt x="1679" y="20387"/>
                  <a:pt x="1901" y="21600"/>
                  <a:pt x="2177" y="21600"/>
                </a:cubicBezTo>
                <a:lnTo>
                  <a:pt x="21099" y="21600"/>
                </a:lnTo>
                <a:cubicBezTo>
                  <a:pt x="21375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375" y="0"/>
                  <a:pt x="21099" y="0"/>
                </a:cubicBezTo>
                <a:lnTo>
                  <a:pt x="217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2435" y="6093063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按时间排就行了"/>
          <p:cNvSpPr txBox="1"/>
          <p:nvPr/>
        </p:nvSpPr>
        <p:spPr>
          <a:xfrm>
            <a:off x="3014969" y="6313141"/>
            <a:ext cx="21288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按时间排就行了</a:t>
            </a:r>
          </a:p>
        </p:txBody>
      </p:sp>
      <p:sp>
        <p:nvSpPr>
          <p:cNvPr id="187" name="Callout"/>
          <p:cNvSpPr/>
          <p:nvPr/>
        </p:nvSpPr>
        <p:spPr>
          <a:xfrm>
            <a:off x="5438011" y="7111573"/>
            <a:ext cx="4991101" cy="86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7" y="0"/>
                </a:moveTo>
                <a:cubicBezTo>
                  <a:pt x="123" y="0"/>
                  <a:pt x="0" y="713"/>
                  <a:pt x="0" y="1598"/>
                </a:cubicBezTo>
                <a:lnTo>
                  <a:pt x="0" y="20002"/>
                </a:lnTo>
                <a:cubicBezTo>
                  <a:pt x="0" y="20887"/>
                  <a:pt x="123" y="21600"/>
                  <a:pt x="277" y="21600"/>
                </a:cubicBezTo>
                <a:lnTo>
                  <a:pt x="20209" y="21600"/>
                </a:lnTo>
                <a:cubicBezTo>
                  <a:pt x="20362" y="21600"/>
                  <a:pt x="20485" y="20887"/>
                  <a:pt x="20485" y="20002"/>
                </a:cubicBezTo>
                <a:lnTo>
                  <a:pt x="20485" y="14066"/>
                </a:lnTo>
                <a:lnTo>
                  <a:pt x="21600" y="10860"/>
                </a:lnTo>
                <a:lnTo>
                  <a:pt x="20485" y="7653"/>
                </a:lnTo>
                <a:lnTo>
                  <a:pt x="20485" y="1598"/>
                </a:lnTo>
                <a:cubicBezTo>
                  <a:pt x="20485" y="713"/>
                  <a:pt x="20362" y="0"/>
                  <a:pt x="20209" y="0"/>
                </a:cubicBezTo>
                <a:lnTo>
                  <a:pt x="27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只考虑时间因素？用户看过之后再刷新展示什么样内容？"/>
          <p:cNvSpPr txBox="1"/>
          <p:nvPr/>
        </p:nvSpPr>
        <p:spPr>
          <a:xfrm>
            <a:off x="5590182" y="7111573"/>
            <a:ext cx="435332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只考虑时间因素？用户看过之后再刷新展示什么样内容？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3166" y="7081996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allout"/>
          <p:cNvSpPr/>
          <p:nvPr/>
        </p:nvSpPr>
        <p:spPr>
          <a:xfrm>
            <a:off x="2655202" y="8116158"/>
            <a:ext cx="3025776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5" y="0"/>
                </a:moveTo>
                <a:cubicBezTo>
                  <a:pt x="1742" y="0"/>
                  <a:pt x="1538" y="1213"/>
                  <a:pt x="1538" y="2717"/>
                </a:cubicBezTo>
                <a:lnTo>
                  <a:pt x="1538" y="5940"/>
                </a:lnTo>
                <a:lnTo>
                  <a:pt x="0" y="11374"/>
                </a:lnTo>
                <a:lnTo>
                  <a:pt x="1538" y="16807"/>
                </a:lnTo>
                <a:lnTo>
                  <a:pt x="1538" y="18883"/>
                </a:lnTo>
                <a:cubicBezTo>
                  <a:pt x="1538" y="20387"/>
                  <a:pt x="1742" y="21600"/>
                  <a:pt x="1995" y="21600"/>
                </a:cubicBezTo>
                <a:lnTo>
                  <a:pt x="21144" y="21600"/>
                </a:lnTo>
                <a:cubicBezTo>
                  <a:pt x="21396" y="21600"/>
                  <a:pt x="21600" y="20387"/>
                  <a:pt x="21600" y="18883"/>
                </a:cubicBezTo>
                <a:lnTo>
                  <a:pt x="21600" y="2717"/>
                </a:lnTo>
                <a:cubicBezTo>
                  <a:pt x="21600" y="1213"/>
                  <a:pt x="21396" y="0"/>
                  <a:pt x="21144" y="0"/>
                </a:cubicBezTo>
                <a:lnTo>
                  <a:pt x="199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335" y="7908781"/>
            <a:ext cx="1028701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哦！我去再研究一下"/>
          <p:cNvSpPr txBox="1"/>
          <p:nvPr/>
        </p:nvSpPr>
        <p:spPr>
          <a:xfrm>
            <a:off x="2976869" y="8128858"/>
            <a:ext cx="27721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哦！我去再研究一下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0466" y="8648060"/>
            <a:ext cx="914479" cy="92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allout"/>
          <p:cNvSpPr/>
          <p:nvPr/>
        </p:nvSpPr>
        <p:spPr>
          <a:xfrm>
            <a:off x="6301611" y="8855436"/>
            <a:ext cx="4131073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" y="0"/>
                </a:moveTo>
                <a:cubicBezTo>
                  <a:pt x="149" y="0"/>
                  <a:pt x="0" y="1213"/>
                  <a:pt x="0" y="2717"/>
                </a:cubicBezTo>
                <a:lnTo>
                  <a:pt x="0" y="18883"/>
                </a:lnTo>
                <a:cubicBezTo>
                  <a:pt x="0" y="20387"/>
                  <a:pt x="149" y="21600"/>
                  <a:pt x="334" y="21600"/>
                </a:cubicBezTo>
                <a:lnTo>
                  <a:pt x="19919" y="21600"/>
                </a:lnTo>
                <a:cubicBezTo>
                  <a:pt x="20104" y="21600"/>
                  <a:pt x="20253" y="20387"/>
                  <a:pt x="20253" y="18883"/>
                </a:cubicBezTo>
                <a:lnTo>
                  <a:pt x="20253" y="16251"/>
                </a:lnTo>
                <a:lnTo>
                  <a:pt x="21600" y="10800"/>
                </a:lnTo>
                <a:lnTo>
                  <a:pt x="20253" y="5349"/>
                </a:lnTo>
                <a:lnTo>
                  <a:pt x="20253" y="2717"/>
                </a:lnTo>
                <a:cubicBezTo>
                  <a:pt x="20253" y="1213"/>
                  <a:pt x="20104" y="0"/>
                  <a:pt x="19919" y="0"/>
                </a:cubicBezTo>
                <a:lnTo>
                  <a:pt x="33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你能不能把需求搞明白了？！"/>
          <p:cNvSpPr txBox="1"/>
          <p:nvPr/>
        </p:nvSpPr>
        <p:spPr>
          <a:xfrm>
            <a:off x="6453782" y="8874486"/>
            <a:ext cx="36105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你能不能把需求搞明白了？！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三段出三问"/>
          <p:cNvSpPr txBox="1"/>
          <p:nvPr/>
        </p:nvSpPr>
        <p:spPr>
          <a:xfrm>
            <a:off x="5492749" y="1714500"/>
            <a:ext cx="2019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三段出三问</a:t>
            </a:r>
          </a:p>
        </p:txBody>
      </p:sp>
      <p:sp>
        <p:nvSpPr>
          <p:cNvPr id="198" name="所有的需求思考了吗？…"/>
          <p:cNvSpPr txBox="1"/>
          <p:nvPr/>
        </p:nvSpPr>
        <p:spPr>
          <a:xfrm>
            <a:off x="2672555" y="3778249"/>
            <a:ext cx="7659690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lnSpc>
                <a:spcPct val="200000"/>
              </a:lnSpc>
              <a:buSzPct val="100000"/>
              <a:buAutoNum type="arabicPeriod" startAt="1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所有的需求思考了吗？</a:t>
            </a:r>
          </a:p>
          <a:p>
            <a:pPr marL="476250" indent="-476250" algn="l">
              <a:lnSpc>
                <a:spcPct val="200000"/>
              </a:lnSpc>
              <a:buSzPct val="100000"/>
              <a:buAutoNum type="arabicPeriod" startAt="1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先定上线时间，再告诉研发，这个流程是否合理？</a:t>
            </a:r>
          </a:p>
          <a:p>
            <a:pPr marL="476250" indent="-476250" algn="l">
              <a:lnSpc>
                <a:spcPct val="200000"/>
              </a:lnSpc>
              <a:buSzPct val="100000"/>
              <a:buAutoNum type="arabicPeriod" startAt="1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需求是否已经足够详细和全面？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一些技术术语"/>
          <p:cNvSpPr txBox="1"/>
          <p:nvPr/>
        </p:nvSpPr>
        <p:spPr>
          <a:xfrm>
            <a:off x="5530850" y="10985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一些技术术语</a:t>
            </a:r>
          </a:p>
        </p:txBody>
      </p:sp>
      <p:sp>
        <p:nvSpPr>
          <p:cNvPr id="201" name="接口/API : 就像功能的开关，比如：开关灯。…"/>
          <p:cNvSpPr txBox="1"/>
          <p:nvPr/>
        </p:nvSpPr>
        <p:spPr>
          <a:xfrm>
            <a:off x="609600" y="2412593"/>
            <a:ext cx="11785600" cy="581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b="0" sz="1900"/>
            </a:pPr>
            <a:r>
              <a:t>接口/API : 就像功能的开关，比如：开关灯。</a:t>
            </a:r>
          </a:p>
          <a:p>
            <a:pPr algn="l">
              <a:spcBef>
                <a:spcPts val="3200"/>
              </a:spcBef>
              <a:defRPr b="0" sz="1900"/>
            </a:pPr>
            <a:r>
              <a:t>数据库： 放数据的仓库。如果数据是水，数据库就是水库。</a:t>
            </a:r>
          </a:p>
          <a:p>
            <a:pPr algn="l">
              <a:spcBef>
                <a:spcPts val="3200"/>
              </a:spcBef>
              <a:defRPr b="0" sz="1900"/>
            </a:pPr>
            <a:r>
              <a:t>服务：按某种维度划分的功能的集合。比如，去餐厅吃饭，做饭服务的是厨师，上菜服务的是传菜员，接待服务的是接待员等等。往大看，餐厅本身也是一种服务，更高维度的服务；往小看，做饭的厨师还有面点厨师、川菜厨师等等。</a:t>
            </a:r>
          </a:p>
          <a:p>
            <a:pPr algn="l">
              <a:spcBef>
                <a:spcPts val="3200"/>
              </a:spcBef>
              <a:defRPr b="0" sz="1900"/>
            </a:pPr>
            <a:r>
              <a:t>写死的（静态的）：写在前端代码里的内容，必须通过发布代码才能改变。</a:t>
            </a:r>
          </a:p>
          <a:p>
            <a:pPr algn="l">
              <a:spcBef>
                <a:spcPts val="3200"/>
              </a:spcBef>
              <a:defRPr b="0" sz="1900"/>
            </a:pPr>
            <a:r>
              <a:t>没写死的（动态的）：内容是从接口获取到的，不需要重新发布代码可以随时改变的，通常会有配套的后端管理系统。</a:t>
            </a:r>
          </a:p>
          <a:p>
            <a:pPr algn="l">
              <a:spcBef>
                <a:spcPts val="3200"/>
              </a:spcBef>
              <a:defRPr b="0" sz="1900"/>
            </a:pPr>
            <a:r>
              <a:t>A/B test：让一部分用户用到新版本。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项目开发完整流程"/>
          <p:cNvSpPr txBox="1"/>
          <p:nvPr/>
        </p:nvSpPr>
        <p:spPr>
          <a:xfrm>
            <a:off x="552450" y="4000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项目开发完整流程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8764" y="0"/>
            <a:ext cx="3393072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后端开发主要工作：…"/>
          <p:cNvSpPr txBox="1"/>
          <p:nvPr/>
        </p:nvSpPr>
        <p:spPr>
          <a:xfrm>
            <a:off x="2770682" y="3670300"/>
            <a:ext cx="294223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后端开发主要工作：</a:t>
            </a:r>
          </a:p>
          <a:p>
            <a:pPr marL="228600" indent="-228600" algn="l">
              <a:buSzPct val="100000"/>
              <a:buChar char="•"/>
            </a:pPr>
            <a:r>
              <a:t>业务逻辑</a:t>
            </a:r>
          </a:p>
          <a:p>
            <a:pPr marL="228600" indent="-228600" algn="l">
              <a:buSzPct val="100000"/>
              <a:buChar char="•"/>
            </a:pPr>
            <a:r>
              <a:t>数据库相关</a:t>
            </a:r>
          </a:p>
          <a:p>
            <a:pPr marL="228600" indent="-228600" algn="l">
              <a:buSzPct val="100000"/>
              <a:buChar char="•"/>
            </a:pPr>
            <a:r>
              <a:t>服务器性能</a:t>
            </a:r>
          </a:p>
        </p:txBody>
      </p:sp>
      <p:sp>
        <p:nvSpPr>
          <p:cNvPr id="207" name="前端开发主要工作：…"/>
          <p:cNvSpPr txBox="1"/>
          <p:nvPr/>
        </p:nvSpPr>
        <p:spPr>
          <a:xfrm>
            <a:off x="7622082" y="3670300"/>
            <a:ext cx="294223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前端开发主要工作：</a:t>
            </a:r>
          </a:p>
          <a:p>
            <a:pPr marL="228600" indent="-228600" algn="l">
              <a:buSzPct val="100000"/>
              <a:buChar char="•"/>
            </a:pPr>
            <a:r>
              <a:t>界面开发</a:t>
            </a:r>
          </a:p>
          <a:p>
            <a:pPr marL="228600" indent="-228600" algn="l">
              <a:buSzPct val="100000"/>
              <a:buChar char="•"/>
            </a:pPr>
            <a:r>
              <a:t>交互逻辑</a:t>
            </a:r>
          </a:p>
          <a:p>
            <a:pPr marL="228600" indent="-228600" algn="l">
              <a:buSzPct val="100000"/>
              <a:buChar char="•"/>
            </a:pPr>
            <a:r>
              <a:t>与后端互通数据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