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Nunito SemiBold"/>
      <p:regular r:id="rId35"/>
      <p:bold r:id="rId36"/>
      <p:italic r:id="rId37"/>
      <p:boldItalic r:id="rId38"/>
    </p:embeddedFont>
    <p:embeddedFont>
      <p:font typeface="Nunito"/>
      <p:regular r:id="rId39"/>
      <p:bold r:id="rId40"/>
      <p:italic r:id="rId41"/>
      <p:boldItalic r:id="rId42"/>
    </p:embeddedFont>
    <p:embeddedFont>
      <p:font typeface="Maven Pro"/>
      <p:regular r:id="rId43"/>
      <p:bold r:id="rId44"/>
    </p:embeddedFont>
    <p:embeddedFont>
      <p:font typeface="Open San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0644DED-9C38-48D9-86DE-73FAFDD3B32B}">
  <a:tblStyle styleId="{40644DED-9C38-48D9-86DE-73FAFDD3B3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CA746D9-6D62-469C-BDE2-B633527C4D79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.fntdata"/><Relationship Id="rId20" Type="http://schemas.openxmlformats.org/officeDocument/2006/relationships/slide" Target="slides/slide14.xml"/><Relationship Id="rId42" Type="http://schemas.openxmlformats.org/officeDocument/2006/relationships/font" Target="fonts/Nunito-boldItalic.fntdata"/><Relationship Id="rId41" Type="http://schemas.openxmlformats.org/officeDocument/2006/relationships/font" Target="fonts/Nunito-italic.fntdata"/><Relationship Id="rId22" Type="http://schemas.openxmlformats.org/officeDocument/2006/relationships/slide" Target="slides/slide16.xml"/><Relationship Id="rId44" Type="http://schemas.openxmlformats.org/officeDocument/2006/relationships/font" Target="fonts/MavenPro-bold.fntdata"/><Relationship Id="rId21" Type="http://schemas.openxmlformats.org/officeDocument/2006/relationships/slide" Target="slides/slide15.xml"/><Relationship Id="rId43" Type="http://schemas.openxmlformats.org/officeDocument/2006/relationships/font" Target="fonts/MavenPro-regular.fntdata"/><Relationship Id="rId24" Type="http://schemas.openxmlformats.org/officeDocument/2006/relationships/slide" Target="slides/slide18.xml"/><Relationship Id="rId46" Type="http://schemas.openxmlformats.org/officeDocument/2006/relationships/font" Target="fonts/OpenSans-bold.fntdata"/><Relationship Id="rId23" Type="http://schemas.openxmlformats.org/officeDocument/2006/relationships/slide" Target="slides/slide17.xml"/><Relationship Id="rId45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OpenSans-boldItalic.fntdata"/><Relationship Id="rId25" Type="http://schemas.openxmlformats.org/officeDocument/2006/relationships/slide" Target="slides/slide19.xml"/><Relationship Id="rId47" Type="http://schemas.openxmlformats.org/officeDocument/2006/relationships/font" Target="fonts/OpenSans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NunitoSemiBold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NunitoSemiBold-italic.fntdata"/><Relationship Id="rId14" Type="http://schemas.openxmlformats.org/officeDocument/2006/relationships/slide" Target="slides/slide8.xml"/><Relationship Id="rId36" Type="http://schemas.openxmlformats.org/officeDocument/2006/relationships/font" Target="fonts/NunitoSemiBold-bold.fntdata"/><Relationship Id="rId17" Type="http://schemas.openxmlformats.org/officeDocument/2006/relationships/slide" Target="slides/slide11.xml"/><Relationship Id="rId39" Type="http://schemas.openxmlformats.org/officeDocument/2006/relationships/font" Target="fonts/Nunito-regular.fntdata"/><Relationship Id="rId16" Type="http://schemas.openxmlformats.org/officeDocument/2006/relationships/slide" Target="slides/slide10.xml"/><Relationship Id="rId38" Type="http://schemas.openxmlformats.org/officeDocument/2006/relationships/font" Target="fonts/NunitoSemiBold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a4e633ec4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a4e633ec4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a4e633ec4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a4e633ec4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a4e633ec4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a4e633ec4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a4e633ec46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a4e633ec46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a4e633ec46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a4e633ec46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a4e633ec46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a4e633ec46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a4e633ec46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a4e633ec46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a4e633ec46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a4e633ec46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a4e633ec46_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a4e633ec46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a4e633ec46_3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a4e633ec46_3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a4e37498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a4e37498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a4e633ec46_3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a4e633ec46_3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a4e633ec46_3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a4e633ec46_3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a4e633ec46_3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a4e633ec46_3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a4e633ec46_3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a4e633ec46_3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232fa72a2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232fa72a2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a4e374980b_0_1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a4e374980b_0_1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232fa72a2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232fa72a2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232fa72a2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232fa72a2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a4e374980b_0_1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a4e374980b_0_1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a4e633ec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a4e633ec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a4e633ec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a4e633ec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a4e633ec4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a4e633ec4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a4e633ec4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a4e633ec4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a4e633ec4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a4e633ec4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a4e633ec4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a4e633ec4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a4e374980b_0_1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a4e374980b_0_1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0824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SPANISH REAL </a:t>
            </a:r>
            <a:r>
              <a:rPr lang="ca"/>
              <a:t>ESTATE</a:t>
            </a:r>
            <a:r>
              <a:rPr lang="ca"/>
              <a:t> ANALYSIS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826900"/>
            <a:ext cx="60141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500"/>
              <a:t>Joan Marc Coll, Guillem Gaya, Dimas Noguera and Ada Peña</a:t>
            </a:r>
            <a:endParaRPr sz="1500"/>
          </a:p>
        </p:txBody>
      </p:sp>
      <p:pic>
        <p:nvPicPr>
          <p:cNvPr id="279" name="Google Shape;279;p13"/>
          <p:cNvPicPr preferRelativeResize="0"/>
          <p:nvPr/>
        </p:nvPicPr>
        <p:blipFill rotWithShape="1">
          <a:blip r:embed="rId3">
            <a:alphaModFix/>
          </a:blip>
          <a:srcRect b="36211" l="24623" r="25550" t="16421"/>
          <a:stretch/>
        </p:blipFill>
        <p:spPr>
          <a:xfrm>
            <a:off x="7860800" y="150375"/>
            <a:ext cx="1062800" cy="10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3"/>
          <p:cNvSpPr txBox="1"/>
          <p:nvPr>
            <p:ph idx="1" type="subTitle"/>
          </p:nvPr>
        </p:nvSpPr>
        <p:spPr>
          <a:xfrm>
            <a:off x="824000" y="2713525"/>
            <a:ext cx="18009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ADEI 2024-2025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Modeling: Subsetting </a:t>
            </a:r>
            <a:endParaRPr/>
          </a:p>
        </p:txBody>
      </p:sp>
      <p:sp>
        <p:nvSpPr>
          <p:cNvPr id="348" name="Google Shape;348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1" y="1470399"/>
            <a:ext cx="5914202" cy="35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Modeling: Subsetting </a:t>
            </a:r>
            <a:endParaRPr/>
          </a:p>
        </p:txBody>
      </p:sp>
      <p:sp>
        <p:nvSpPr>
          <p:cNvPr id="355" name="Google Shape;355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6" name="Google Shape;3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489100"/>
            <a:ext cx="5883125" cy="350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Modeling: Subsetting </a:t>
            </a:r>
            <a:endParaRPr/>
          </a:p>
        </p:txBody>
      </p:sp>
      <p:sp>
        <p:nvSpPr>
          <p:cNvPr id="362" name="Google Shape;362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3" name="Google Shape;3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1" y="1499850"/>
            <a:ext cx="5929727" cy="353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Modeling:  Numerical Linear Regression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69" name="Google Shape;369;p25"/>
          <p:cNvGraphicFramePr/>
          <p:nvPr/>
        </p:nvGraphicFramePr>
        <p:xfrm>
          <a:off x="406175" y="189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{40644DED-9C38-48D9-86DE-73FAFDD3B32B}</a:tableStyleId>
              </a:tblPr>
              <a:tblGrid>
                <a:gridCol w="2490200"/>
                <a:gridCol w="2790500"/>
                <a:gridCol w="1618725"/>
                <a:gridCol w="1377825"/>
              </a:tblGrid>
              <a:tr h="38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Model</a:t>
                      </a:r>
                      <a:endParaRPr b="1"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Formula</a:t>
                      </a:r>
                      <a:endParaRPr b="1"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Residual Standard Error (RSE)</a:t>
                      </a:r>
                      <a:endParaRPr b="1"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Variance Explained R2</a:t>
                      </a:r>
                      <a:endParaRPr b="1"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price ~ Null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price = 1237.29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1281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0%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</a:tr>
              <a:tr h="38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price ~ rooms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price = 412.46 + 439.81 ⋅ rooms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1218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9.9%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</a:tr>
              <a:tr h="38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price ~ baths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price = 1152.95 + 54.45 ⋅ baths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1271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1.8%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</a:tr>
              <a:tr h="38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price ~ area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price = 15.46 ⋅ area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874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53.5%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</a:tr>
              <a:tr h="38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price ~ area + rooms + baths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price = 18.26 ⋅ area - 308.17 ⋅ rooms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848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56.6%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Modeling:  Categorical Linear Regression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6"/>
          <p:cNvSpPr txBox="1"/>
          <p:nvPr>
            <p:ph idx="1" type="body"/>
          </p:nvPr>
        </p:nvSpPr>
        <p:spPr>
          <a:xfrm>
            <a:off x="1303800" y="20444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76" name="Google Shape;376;p26"/>
          <p:cNvGraphicFramePr/>
          <p:nvPr/>
        </p:nvGraphicFramePr>
        <p:xfrm>
          <a:off x="433375" y="391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{40644DED-9C38-48D9-86DE-73FAFDD3B32B}</a:tableStyleId>
              </a:tblPr>
              <a:tblGrid>
                <a:gridCol w="2490200"/>
                <a:gridCol w="2790500"/>
                <a:gridCol w="1618725"/>
                <a:gridCol w="1377825"/>
              </a:tblGrid>
              <a:tr h="323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Model</a:t>
                      </a:r>
                      <a:endParaRPr b="1"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Formula</a:t>
                      </a:r>
                      <a:endParaRPr b="1"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Residual Standard Error (RSE)</a:t>
                      </a:r>
                      <a:endParaRPr b="1"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Variance Explained R2</a:t>
                      </a:r>
                      <a:endParaRPr b="1"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8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price ~ area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price=10⋅area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950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60%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pic>
        <p:nvPicPr>
          <p:cNvPr id="377" name="Google Shape;377;p26"/>
          <p:cNvPicPr preferRelativeResize="0"/>
          <p:nvPr/>
        </p:nvPicPr>
        <p:blipFill rotWithShape="1">
          <a:blip r:embed="rId3">
            <a:alphaModFix/>
          </a:blip>
          <a:srcRect b="0" l="0" r="0" t="5784"/>
          <a:stretch/>
        </p:blipFill>
        <p:spPr>
          <a:xfrm>
            <a:off x="2893275" y="1353750"/>
            <a:ext cx="3851548" cy="243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Modeling:  Categorical Linear Regression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83" name="Google Shape;383;p27"/>
          <p:cNvGraphicFramePr/>
          <p:nvPr/>
        </p:nvGraphicFramePr>
        <p:xfrm>
          <a:off x="211600" y="209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{1CA746D9-6D62-469C-BDE2-B633527C4D79}</a:tableStyleId>
              </a:tblPr>
              <a:tblGrid>
                <a:gridCol w="954975"/>
                <a:gridCol w="787725"/>
                <a:gridCol w="943100"/>
                <a:gridCol w="2009725"/>
                <a:gridCol w="867500"/>
                <a:gridCol w="2212075"/>
                <a:gridCol w="945675"/>
              </a:tblGrid>
              <a:tr h="466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Property Type</a:t>
                      </a:r>
                      <a:endParaRPr b="1"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RSE/R2</a:t>
                      </a:r>
                      <a:endParaRPr b="1"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Property Type * Interaction</a:t>
                      </a:r>
                      <a:endParaRPr b="1"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RSE/R2</a:t>
                      </a:r>
                      <a:endParaRPr b="1"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Property Type + Interaction</a:t>
                      </a:r>
                      <a:endParaRPr b="1"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RSE/R2</a:t>
                      </a:r>
                      <a:endParaRPr b="1"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40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Base Level</a:t>
                      </a:r>
                      <a:endParaRPr b="1"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1200</a:t>
                      </a:r>
                      <a:endParaRPr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1280 </a:t>
                      </a:r>
                      <a:r>
                        <a:rPr b="1"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/</a:t>
                      </a: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30%</a:t>
                      </a:r>
                      <a:endParaRPr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1000 + 15 ⋅ area</a:t>
                      </a:r>
                      <a:endParaRPr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890 </a:t>
                      </a:r>
                      <a:r>
                        <a:rPr b="1"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/ </a:t>
                      </a: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65%</a:t>
                      </a:r>
                      <a:endParaRPr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1100 + 12 ⋅ area</a:t>
                      </a:r>
                      <a:endParaRPr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950 </a:t>
                      </a:r>
                      <a:r>
                        <a:rPr b="1"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/</a:t>
                      </a: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60%</a:t>
                      </a:r>
                      <a:endParaRPr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293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LAND</a:t>
                      </a:r>
                      <a:endParaRPr b="1"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1500</a:t>
                      </a:r>
                      <a:endParaRPr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1260 </a:t>
                      </a:r>
                      <a:r>
                        <a:rPr b="1"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/</a:t>
                      </a: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32%</a:t>
                      </a:r>
                      <a:endParaRPr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1300 + 17 ⋅ area</a:t>
                      </a:r>
                      <a:endParaRPr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870 </a:t>
                      </a:r>
                      <a:r>
                        <a:rPr b="1"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/</a:t>
                      </a: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66%</a:t>
                      </a:r>
                      <a:endParaRPr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1300 + 12 ⋅ area</a:t>
                      </a:r>
                      <a:endParaRPr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940 </a:t>
                      </a:r>
                      <a:r>
                        <a:rPr b="1"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/</a:t>
                      </a: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59%</a:t>
                      </a:r>
                      <a:endParaRPr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293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PREMISES</a:t>
                      </a:r>
                      <a:endParaRPr b="1"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1700</a:t>
                      </a:r>
                      <a:endParaRPr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1270 </a:t>
                      </a:r>
                      <a:r>
                        <a:rPr b="1"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/</a:t>
                      </a: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29%</a:t>
                      </a:r>
                      <a:endParaRPr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1500 + 14 ⋅ area</a:t>
                      </a:r>
                      <a:endParaRPr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880 </a:t>
                      </a:r>
                      <a:r>
                        <a:rPr b="1"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/</a:t>
                      </a: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64%</a:t>
                      </a:r>
                      <a:endParaRPr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1500 + 12 ⋅ area</a:t>
                      </a:r>
                      <a:endParaRPr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950 </a:t>
                      </a:r>
                      <a:r>
                        <a:rPr b="1"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/</a:t>
                      </a: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60%</a:t>
                      </a:r>
                      <a:endParaRPr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293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I.U.</a:t>
                      </a:r>
                      <a:endParaRPr b="1"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1900</a:t>
                      </a:r>
                      <a:endParaRPr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1250 </a:t>
                      </a:r>
                      <a:r>
                        <a:rPr b="1"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/ </a:t>
                      </a: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33%</a:t>
                      </a:r>
                      <a:endParaRPr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1700 + 20 ⋅ area</a:t>
                      </a:r>
                      <a:endParaRPr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850 </a:t>
                      </a:r>
                      <a:r>
                        <a:rPr b="1"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/</a:t>
                      </a: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68%</a:t>
                      </a:r>
                      <a:endParaRPr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1700 + 12 ⋅ area</a:t>
                      </a:r>
                      <a:endParaRPr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940 </a:t>
                      </a:r>
                      <a:r>
                        <a:rPr b="1"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/</a:t>
                      </a: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59%</a:t>
                      </a:r>
                      <a:endParaRPr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Principal Component Analysis (PCA)</a:t>
            </a:r>
            <a:endParaRPr/>
          </a:p>
        </p:txBody>
      </p:sp>
      <p:pic>
        <p:nvPicPr>
          <p:cNvPr id="389" name="Google Shape;3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814530"/>
            <a:ext cx="3684675" cy="2122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8"/>
          <p:cNvSpPr txBox="1"/>
          <p:nvPr>
            <p:ph idx="1" type="body"/>
          </p:nvPr>
        </p:nvSpPr>
        <p:spPr>
          <a:xfrm>
            <a:off x="5140875" y="1890725"/>
            <a:ext cx="3193500" cy="24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PC1 </a:t>
            </a:r>
            <a:r>
              <a:rPr lang="ca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strongly influenced by </a:t>
            </a:r>
            <a:r>
              <a:rPr b="1" lang="ca">
                <a:solidFill>
                  <a:srgbClr val="188038"/>
                </a:solidFill>
                <a:latin typeface="Open Sans"/>
                <a:ea typeface="Open Sans"/>
                <a:cs typeface="Open Sans"/>
                <a:sym typeface="Open Sans"/>
              </a:rPr>
              <a:t>price</a:t>
            </a:r>
            <a:r>
              <a:rPr b="1" lang="ca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ca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b="1" lang="ca">
                <a:solidFill>
                  <a:srgbClr val="188038"/>
                </a:solidFill>
                <a:latin typeface="Open Sans"/>
                <a:ea typeface="Open Sans"/>
                <a:cs typeface="Open Sans"/>
                <a:sym typeface="Open Sans"/>
              </a:rPr>
              <a:t>area</a:t>
            </a:r>
            <a:r>
              <a:rPr lang="ca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ca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PC2 </a:t>
            </a:r>
            <a:r>
              <a:rPr lang="ca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has high loadings for </a:t>
            </a:r>
            <a:r>
              <a:rPr b="1" lang="ca">
                <a:solidFill>
                  <a:srgbClr val="188038"/>
                </a:solidFill>
                <a:latin typeface="Open Sans"/>
                <a:ea typeface="Open Sans"/>
                <a:cs typeface="Open Sans"/>
                <a:sym typeface="Open Sans"/>
              </a:rPr>
              <a:t>rooms</a:t>
            </a:r>
            <a:r>
              <a:rPr b="1" lang="ca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ca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b="1" lang="ca">
                <a:solidFill>
                  <a:srgbClr val="188038"/>
                </a:solidFill>
                <a:latin typeface="Open Sans"/>
                <a:ea typeface="Open Sans"/>
                <a:cs typeface="Open Sans"/>
                <a:sym typeface="Open Sans"/>
              </a:rPr>
              <a:t>baths</a:t>
            </a:r>
            <a:r>
              <a:rPr lang="ca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ca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PC3 </a:t>
            </a:r>
            <a:r>
              <a:rPr lang="ca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mainly highlights </a:t>
            </a:r>
            <a:r>
              <a:rPr b="1" lang="ca">
                <a:solidFill>
                  <a:srgbClr val="188038"/>
                </a:solidFill>
                <a:latin typeface="Open Sans"/>
                <a:ea typeface="Open Sans"/>
                <a:cs typeface="Open Sans"/>
                <a:sym typeface="Open Sans"/>
              </a:rPr>
              <a:t>images</a:t>
            </a:r>
            <a:endParaRPr b="1"/>
          </a:p>
        </p:txBody>
      </p:sp>
      <p:sp>
        <p:nvSpPr>
          <p:cNvPr id="391" name="Google Shape;391;p28"/>
          <p:cNvSpPr txBox="1"/>
          <p:nvPr>
            <p:ph idx="1" type="body"/>
          </p:nvPr>
        </p:nvSpPr>
        <p:spPr>
          <a:xfrm>
            <a:off x="1739700" y="3937200"/>
            <a:ext cx="5328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b="1" lang="ca"/>
              <a:t>PC1</a:t>
            </a:r>
            <a:endParaRPr b="1"/>
          </a:p>
        </p:txBody>
      </p:sp>
      <p:sp>
        <p:nvSpPr>
          <p:cNvPr id="392" name="Google Shape;392;p28"/>
          <p:cNvSpPr txBox="1"/>
          <p:nvPr>
            <p:ph idx="1" type="body"/>
          </p:nvPr>
        </p:nvSpPr>
        <p:spPr>
          <a:xfrm>
            <a:off x="2413950" y="3937200"/>
            <a:ext cx="5328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b="1" lang="ca"/>
              <a:t>PC2</a:t>
            </a:r>
            <a:endParaRPr b="1"/>
          </a:p>
        </p:txBody>
      </p:sp>
      <p:sp>
        <p:nvSpPr>
          <p:cNvPr id="393" name="Google Shape;393;p28"/>
          <p:cNvSpPr txBox="1"/>
          <p:nvPr>
            <p:ph idx="1" type="body"/>
          </p:nvPr>
        </p:nvSpPr>
        <p:spPr>
          <a:xfrm>
            <a:off x="3035100" y="3937200"/>
            <a:ext cx="5328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b="1" lang="ca"/>
              <a:t>PC3</a:t>
            </a:r>
            <a:endParaRPr b="1"/>
          </a:p>
        </p:txBody>
      </p:sp>
      <p:sp>
        <p:nvSpPr>
          <p:cNvPr id="394" name="Google Shape;394;p28"/>
          <p:cNvSpPr txBox="1"/>
          <p:nvPr>
            <p:ph idx="1" type="body"/>
          </p:nvPr>
        </p:nvSpPr>
        <p:spPr>
          <a:xfrm>
            <a:off x="3720900" y="3937200"/>
            <a:ext cx="5328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b="1" lang="ca"/>
              <a:t>PC4</a:t>
            </a:r>
            <a:endParaRPr b="1"/>
          </a:p>
        </p:txBody>
      </p:sp>
      <p:sp>
        <p:nvSpPr>
          <p:cNvPr id="395" name="Google Shape;395;p28"/>
          <p:cNvSpPr txBox="1"/>
          <p:nvPr>
            <p:ph idx="1" type="body"/>
          </p:nvPr>
        </p:nvSpPr>
        <p:spPr>
          <a:xfrm>
            <a:off x="4406700" y="3937200"/>
            <a:ext cx="5328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b="1" lang="ca"/>
              <a:t>PC5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Biplot</a:t>
            </a:r>
            <a:endParaRPr/>
          </a:p>
        </p:txBody>
      </p:sp>
      <p:pic>
        <p:nvPicPr>
          <p:cNvPr id="401" name="Google Shape;4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075" y="1067975"/>
            <a:ext cx="6601550" cy="394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Biplot</a:t>
            </a:r>
            <a:endParaRPr/>
          </a:p>
        </p:txBody>
      </p:sp>
      <p:pic>
        <p:nvPicPr>
          <p:cNvPr id="407" name="Google Shape;4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075" y="1067975"/>
            <a:ext cx="6601550" cy="394165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0"/>
          <p:cNvSpPr/>
          <p:nvPr/>
        </p:nvSpPr>
        <p:spPr>
          <a:xfrm>
            <a:off x="5835050" y="3027125"/>
            <a:ext cx="626400" cy="339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Biplot</a:t>
            </a:r>
            <a:endParaRPr/>
          </a:p>
        </p:txBody>
      </p:sp>
      <p:pic>
        <p:nvPicPr>
          <p:cNvPr id="414" name="Google Shape;4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075" y="1067975"/>
            <a:ext cx="6601550" cy="394165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1"/>
          <p:cNvSpPr/>
          <p:nvPr/>
        </p:nvSpPr>
        <p:spPr>
          <a:xfrm>
            <a:off x="5835050" y="3027125"/>
            <a:ext cx="626400" cy="339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6" name="Google Shape;416;p31"/>
          <p:cNvSpPr/>
          <p:nvPr/>
        </p:nvSpPr>
        <p:spPr>
          <a:xfrm>
            <a:off x="6798025" y="2451450"/>
            <a:ext cx="626400" cy="339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7" name="Google Shape;417;p31"/>
          <p:cNvSpPr/>
          <p:nvPr/>
        </p:nvSpPr>
        <p:spPr>
          <a:xfrm>
            <a:off x="6112225" y="1956900"/>
            <a:ext cx="626400" cy="339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8" name="Google Shape;418;p31"/>
          <p:cNvSpPr/>
          <p:nvPr/>
        </p:nvSpPr>
        <p:spPr>
          <a:xfrm>
            <a:off x="5938100" y="2492013"/>
            <a:ext cx="420300" cy="339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Data Source</a:t>
            </a:r>
            <a:endParaRPr/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ca" sz="2000"/>
              <a:t>1000 instances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ca" sz="2000"/>
              <a:t>24 variables</a:t>
            </a:r>
            <a:endParaRPr sz="2000"/>
          </a:p>
        </p:txBody>
      </p:sp>
      <p:pic>
        <p:nvPicPr>
          <p:cNvPr id="287" name="Google Shape;2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1325" y="3224950"/>
            <a:ext cx="4191000" cy="1095375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6660000" dist="123825">
              <a:srgbClr val="000000">
                <a:alpha val="90000"/>
              </a:srgbClr>
            </a:outerShdw>
          </a:effectLst>
        </p:spPr>
      </p:pic>
      <p:pic>
        <p:nvPicPr>
          <p:cNvPr id="288" name="Google Shape;28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4375" y="2807200"/>
            <a:ext cx="1930900" cy="1930900"/>
          </a:xfrm>
          <a:prstGeom prst="rect">
            <a:avLst/>
          </a:prstGeom>
          <a:noFill/>
          <a:ln>
            <a:noFill/>
          </a:ln>
          <a:effectLst>
            <a:outerShdw blurRad="171450" rotWithShape="0" algn="bl" dir="7080000" dist="152400">
              <a:srgbClr val="000000">
                <a:alpha val="87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Biplot</a:t>
            </a:r>
            <a:endParaRPr/>
          </a:p>
        </p:txBody>
      </p:sp>
      <p:pic>
        <p:nvPicPr>
          <p:cNvPr id="424" name="Google Shape;42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075" y="1067975"/>
            <a:ext cx="6601550" cy="394165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32"/>
          <p:cNvSpPr/>
          <p:nvPr/>
        </p:nvSpPr>
        <p:spPr>
          <a:xfrm>
            <a:off x="5835050" y="3027125"/>
            <a:ext cx="626400" cy="339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6" name="Google Shape;426;p32"/>
          <p:cNvSpPr/>
          <p:nvPr/>
        </p:nvSpPr>
        <p:spPr>
          <a:xfrm>
            <a:off x="6798025" y="2451450"/>
            <a:ext cx="626400" cy="339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7" name="Google Shape;427;p32"/>
          <p:cNvSpPr/>
          <p:nvPr/>
        </p:nvSpPr>
        <p:spPr>
          <a:xfrm>
            <a:off x="6112225" y="1956900"/>
            <a:ext cx="626400" cy="339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8" name="Google Shape;428;p32"/>
          <p:cNvSpPr/>
          <p:nvPr/>
        </p:nvSpPr>
        <p:spPr>
          <a:xfrm>
            <a:off x="5938100" y="2492013"/>
            <a:ext cx="420300" cy="339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29" name="Google Shape;429;p32"/>
          <p:cNvCxnSpPr/>
          <p:nvPr/>
        </p:nvCxnSpPr>
        <p:spPr>
          <a:xfrm flipH="1">
            <a:off x="3586525" y="2172775"/>
            <a:ext cx="2860500" cy="1687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Clustering</a:t>
            </a:r>
            <a:endParaRPr/>
          </a:p>
        </p:txBody>
      </p:sp>
      <p:pic>
        <p:nvPicPr>
          <p:cNvPr id="435" name="Google Shape;435;p33"/>
          <p:cNvPicPr preferRelativeResize="0"/>
          <p:nvPr/>
        </p:nvPicPr>
        <p:blipFill rotWithShape="1">
          <a:blip r:embed="rId3">
            <a:alphaModFix/>
          </a:blip>
          <a:srcRect b="19466" l="8472" r="35382" t="23895"/>
          <a:stretch/>
        </p:blipFill>
        <p:spPr>
          <a:xfrm>
            <a:off x="1864425" y="1135850"/>
            <a:ext cx="6777600" cy="3861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6" name="Google Shape;436;p33"/>
          <p:cNvCxnSpPr/>
          <p:nvPr/>
        </p:nvCxnSpPr>
        <p:spPr>
          <a:xfrm flipH="1">
            <a:off x="8313750" y="3185275"/>
            <a:ext cx="600" cy="360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33"/>
          <p:cNvCxnSpPr/>
          <p:nvPr/>
        </p:nvCxnSpPr>
        <p:spPr>
          <a:xfrm>
            <a:off x="7272325" y="3546175"/>
            <a:ext cx="0" cy="225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33"/>
          <p:cNvCxnSpPr/>
          <p:nvPr/>
        </p:nvCxnSpPr>
        <p:spPr>
          <a:xfrm flipH="1">
            <a:off x="4504700" y="3388650"/>
            <a:ext cx="40140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Clustering</a:t>
            </a:r>
            <a:endParaRPr/>
          </a:p>
        </p:txBody>
      </p:sp>
      <p:pic>
        <p:nvPicPr>
          <p:cNvPr id="444" name="Google Shape;44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900" y="1617864"/>
            <a:ext cx="3923600" cy="2699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9908" y="1617875"/>
            <a:ext cx="4219917" cy="269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Clustering</a:t>
            </a:r>
            <a:endParaRPr/>
          </a:p>
        </p:txBody>
      </p:sp>
      <p:pic>
        <p:nvPicPr>
          <p:cNvPr id="451" name="Google Shape;45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587" y="1213100"/>
            <a:ext cx="7224926" cy="36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Profiling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ca" sz="2166"/>
              <a:t>Results</a:t>
            </a:r>
            <a:endParaRPr sz="2166"/>
          </a:p>
        </p:txBody>
      </p:sp>
      <p:sp>
        <p:nvSpPr>
          <p:cNvPr id="457" name="Google Shape;457;p36"/>
          <p:cNvSpPr txBox="1"/>
          <p:nvPr>
            <p:ph idx="1" type="body"/>
          </p:nvPr>
        </p:nvSpPr>
        <p:spPr>
          <a:xfrm>
            <a:off x="362900" y="1930200"/>
            <a:ext cx="2857500" cy="29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500" u="sng"/>
              <a:t>Cluster 1</a:t>
            </a:r>
            <a:endParaRPr b="1" sz="1500" u="sng"/>
          </a:p>
          <a:p>
            <a:pPr indent="-311150" lvl="0" marL="457200" rtl="0" algn="ctr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Average Price: 10.000€</a:t>
            </a:r>
            <a:endParaRPr/>
          </a:p>
          <a:p>
            <a:pPr indent="-31115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Average Area: 50 </a:t>
            </a:r>
            <a:r>
              <a:rPr lang="ca">
                <a:solidFill>
                  <a:srgbClr val="000000"/>
                </a:solidFill>
              </a:rPr>
              <a:t>m²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ca">
                <a:solidFill>
                  <a:srgbClr val="000000"/>
                </a:solidFill>
              </a:rPr>
              <a:t>Small apartments or studios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58" name="Google Shape;458;p36"/>
          <p:cNvSpPr txBox="1"/>
          <p:nvPr>
            <p:ph idx="1" type="body"/>
          </p:nvPr>
        </p:nvSpPr>
        <p:spPr>
          <a:xfrm>
            <a:off x="3140750" y="1930200"/>
            <a:ext cx="2607600" cy="26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516" u="sng"/>
              <a:t>Cluster 2</a:t>
            </a:r>
            <a:endParaRPr b="1" sz="1516" u="sng"/>
          </a:p>
          <a:p>
            <a:pPr indent="-311150" lvl="0" marL="457200" rtl="0" algn="ctr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Average Price: 50.000€</a:t>
            </a:r>
            <a:endParaRPr/>
          </a:p>
          <a:p>
            <a:pPr indent="-31115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Average Area: 150 </a:t>
            </a:r>
            <a:r>
              <a:rPr lang="ca">
                <a:solidFill>
                  <a:srgbClr val="000000"/>
                </a:solidFill>
              </a:rPr>
              <a:t>m²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>
                <a:solidFill>
                  <a:srgbClr val="000000"/>
                </a:solidFill>
              </a:rPr>
              <a:t>Medium-sized properties aimed at families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59" name="Google Shape;459;p36"/>
          <p:cNvSpPr txBox="1"/>
          <p:nvPr>
            <p:ph idx="1" type="body"/>
          </p:nvPr>
        </p:nvSpPr>
        <p:spPr>
          <a:xfrm>
            <a:off x="5609350" y="1930200"/>
            <a:ext cx="3162300" cy="29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500" u="sng"/>
              <a:t>Cluster 3</a:t>
            </a:r>
            <a:endParaRPr b="1" sz="1500" u="sng"/>
          </a:p>
          <a:p>
            <a:pPr indent="-311150" lvl="0" marL="457200" rtl="0" algn="ctr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Average Price: 500.000€</a:t>
            </a:r>
            <a:endParaRPr/>
          </a:p>
          <a:p>
            <a:pPr indent="-31115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Average Area: 300 </a:t>
            </a:r>
            <a:r>
              <a:rPr lang="ca">
                <a:solidFill>
                  <a:srgbClr val="000000"/>
                </a:solidFill>
              </a:rPr>
              <a:t>m²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>
                <a:solidFill>
                  <a:srgbClr val="000000"/>
                </a:solidFill>
              </a:rPr>
              <a:t>Exclusive properties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Profiling</a:t>
            </a:r>
            <a:endParaRPr/>
          </a:p>
        </p:txBody>
      </p:sp>
      <p:pic>
        <p:nvPicPr>
          <p:cNvPr id="465" name="Google Shape;465;p37"/>
          <p:cNvPicPr preferRelativeResize="0"/>
          <p:nvPr/>
        </p:nvPicPr>
        <p:blipFill rotWithShape="1">
          <a:blip r:embed="rId3">
            <a:alphaModFix/>
          </a:blip>
          <a:srcRect b="21829" l="11461" r="34220" t="13566"/>
          <a:stretch/>
        </p:blipFill>
        <p:spPr>
          <a:xfrm>
            <a:off x="477075" y="1750975"/>
            <a:ext cx="3623175" cy="241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37"/>
          <p:cNvPicPr preferRelativeResize="0"/>
          <p:nvPr/>
        </p:nvPicPr>
        <p:blipFill rotWithShape="1">
          <a:blip r:embed="rId4">
            <a:alphaModFix/>
          </a:blip>
          <a:srcRect b="22828" l="11461" r="34220" t="12592"/>
          <a:stretch/>
        </p:blipFill>
        <p:spPr>
          <a:xfrm>
            <a:off x="4711125" y="1743650"/>
            <a:ext cx="3623175" cy="2426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Profiling</a:t>
            </a:r>
            <a:endParaRPr/>
          </a:p>
        </p:txBody>
      </p:sp>
      <p:pic>
        <p:nvPicPr>
          <p:cNvPr id="472" name="Google Shape;472;p38"/>
          <p:cNvPicPr preferRelativeResize="0"/>
          <p:nvPr/>
        </p:nvPicPr>
        <p:blipFill rotWithShape="1">
          <a:blip r:embed="rId3">
            <a:alphaModFix/>
          </a:blip>
          <a:srcRect b="17107" l="11462" r="33718" t="18289"/>
          <a:stretch/>
        </p:blipFill>
        <p:spPr>
          <a:xfrm>
            <a:off x="602975" y="1782413"/>
            <a:ext cx="3442061" cy="22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38"/>
          <p:cNvPicPr preferRelativeResize="0"/>
          <p:nvPr/>
        </p:nvPicPr>
        <p:blipFill rotWithShape="1">
          <a:blip r:embed="rId4">
            <a:alphaModFix/>
          </a:blip>
          <a:srcRect b="28317" l="16447" r="36044" t="15341"/>
          <a:stretch/>
        </p:blipFill>
        <p:spPr>
          <a:xfrm>
            <a:off x="4729725" y="1723027"/>
            <a:ext cx="3604575" cy="240305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38"/>
          <p:cNvSpPr txBox="1"/>
          <p:nvPr/>
        </p:nvSpPr>
        <p:spPr>
          <a:xfrm>
            <a:off x="3488350" y="3833300"/>
            <a:ext cx="13929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750">
                <a:solidFill>
                  <a:srgbClr val="1C1C1C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STUDIO</a:t>
            </a:r>
            <a:endParaRPr sz="750">
              <a:solidFill>
                <a:srgbClr val="1C1C1C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Conclusions</a:t>
            </a:r>
            <a:endParaRPr/>
          </a:p>
        </p:txBody>
      </p:sp>
      <p:sp>
        <p:nvSpPr>
          <p:cNvPr id="480" name="Google Shape;480;p39"/>
          <p:cNvSpPr txBox="1"/>
          <p:nvPr>
            <p:ph idx="1" type="body"/>
          </p:nvPr>
        </p:nvSpPr>
        <p:spPr>
          <a:xfrm>
            <a:off x="362900" y="1930200"/>
            <a:ext cx="2857500" cy="29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500" u="sng"/>
              <a:t>Cluster 1</a:t>
            </a:r>
            <a:endParaRPr b="1" sz="1500" u="sng"/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➔"/>
            </a:pPr>
            <a:r>
              <a:rPr lang="ca"/>
              <a:t>Campaigns for students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ca"/>
              <a:t>People who can’t afford to buy a property</a:t>
            </a:r>
            <a:endParaRPr/>
          </a:p>
        </p:txBody>
      </p:sp>
      <p:sp>
        <p:nvSpPr>
          <p:cNvPr id="481" name="Google Shape;481;p39"/>
          <p:cNvSpPr txBox="1"/>
          <p:nvPr>
            <p:ph idx="1" type="body"/>
          </p:nvPr>
        </p:nvSpPr>
        <p:spPr>
          <a:xfrm>
            <a:off x="3140750" y="1930200"/>
            <a:ext cx="2607600" cy="26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516" u="sng"/>
              <a:t>Cluster 2</a:t>
            </a:r>
            <a:endParaRPr b="1" sz="1516" u="sng"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ca">
                <a:solidFill>
                  <a:srgbClr val="000000"/>
                </a:solidFill>
              </a:rPr>
              <a:t>Families’ medium-sized homes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82" name="Google Shape;482;p39"/>
          <p:cNvSpPr txBox="1"/>
          <p:nvPr>
            <p:ph idx="1" type="body"/>
          </p:nvPr>
        </p:nvSpPr>
        <p:spPr>
          <a:xfrm>
            <a:off x="5989975" y="1930200"/>
            <a:ext cx="2781600" cy="29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500" u="sng"/>
              <a:t>Cluster 3</a:t>
            </a:r>
            <a:endParaRPr b="1" sz="1500" u="sng"/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ca"/>
              <a:t>Premium customers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ca"/>
              <a:t>Lands, premises…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0"/>
          <p:cNvSpPr txBox="1"/>
          <p:nvPr>
            <p:ph type="title"/>
          </p:nvPr>
        </p:nvSpPr>
        <p:spPr>
          <a:xfrm>
            <a:off x="1967550" y="1640100"/>
            <a:ext cx="5208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3600"/>
              <a:t>THANK YOU</a:t>
            </a:r>
            <a:r>
              <a:rPr lang="ca" sz="3600"/>
              <a:t> FOR YOUR ATTENTION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Data Description</a:t>
            </a:r>
            <a:endParaRPr/>
          </a:p>
        </p:txBody>
      </p:sp>
      <p:sp>
        <p:nvSpPr>
          <p:cNvPr id="294" name="Google Shape;294;p15"/>
          <p:cNvSpPr txBox="1"/>
          <p:nvPr>
            <p:ph idx="1" type="body"/>
          </p:nvPr>
        </p:nvSpPr>
        <p:spPr>
          <a:xfrm>
            <a:off x="1303800" y="1597875"/>
            <a:ext cx="17814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ca"/>
              <a:t>website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a"/>
              <a:t>url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a"/>
              <a:t>reference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a"/>
              <a:t>country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ca"/>
              <a:t>province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a"/>
              <a:t>location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a"/>
              <a:t>title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a"/>
              <a:t>description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ca"/>
              <a:t>price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ca"/>
              <a:t>operation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ca"/>
              <a:t>property_type</a:t>
            </a:r>
            <a:endParaRPr b="1"/>
          </a:p>
        </p:txBody>
      </p:sp>
      <p:sp>
        <p:nvSpPr>
          <p:cNvPr id="295" name="Google Shape;295;p15"/>
          <p:cNvSpPr txBox="1"/>
          <p:nvPr>
            <p:ph idx="1" type="body"/>
          </p:nvPr>
        </p:nvSpPr>
        <p:spPr>
          <a:xfrm>
            <a:off x="3184950" y="1597875"/>
            <a:ext cx="13869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ca"/>
              <a:t>rooms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ca"/>
              <a:t>baths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ca"/>
              <a:t>area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a"/>
              <a:t>floor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a"/>
              <a:t>elevator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a"/>
              <a:t>outside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a"/>
              <a:t>floor.1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ca"/>
              <a:t>images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a"/>
              <a:t>latitude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a"/>
              <a:t>longitude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a"/>
              <a:t>dealer</a:t>
            </a:r>
            <a:endParaRPr/>
          </a:p>
        </p:txBody>
      </p:sp>
      <p:sp>
        <p:nvSpPr>
          <p:cNvPr id="296" name="Google Shape;296;p15"/>
          <p:cNvSpPr txBox="1"/>
          <p:nvPr>
            <p:ph idx="1" type="body"/>
          </p:nvPr>
        </p:nvSpPr>
        <p:spPr>
          <a:xfrm>
            <a:off x="4746000" y="1597875"/>
            <a:ext cx="22920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a"/>
              <a:t>dealer_url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a"/>
              <a:t>dealer_is_professional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Data Cleaning &amp; Preprocessing: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Data renaming</a:t>
            </a:r>
            <a:endParaRPr/>
          </a:p>
        </p:txBody>
      </p:sp>
      <p:pic>
        <p:nvPicPr>
          <p:cNvPr id="302" name="Google Shape;3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2139251"/>
            <a:ext cx="2725350" cy="20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3275" y="2139250"/>
            <a:ext cx="1597900" cy="2006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4" name="Google Shape;304;p16"/>
          <p:cNvCxnSpPr/>
          <p:nvPr/>
        </p:nvCxnSpPr>
        <p:spPr>
          <a:xfrm>
            <a:off x="4323550" y="3240825"/>
            <a:ext cx="1142100" cy="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Data Cleaning &amp; Preprocessing: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Data renaming</a:t>
            </a:r>
            <a:endParaRPr/>
          </a:p>
        </p:txBody>
      </p:sp>
      <p:cxnSp>
        <p:nvCxnSpPr>
          <p:cNvPr id="310" name="Google Shape;310;p17"/>
          <p:cNvCxnSpPr/>
          <p:nvPr/>
        </p:nvCxnSpPr>
        <p:spPr>
          <a:xfrm>
            <a:off x="4323550" y="3240825"/>
            <a:ext cx="1142100" cy="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11" name="Google Shape;311;p17"/>
          <p:cNvPicPr preferRelativeResize="0"/>
          <p:nvPr/>
        </p:nvPicPr>
        <p:blipFill rotWithShape="1">
          <a:blip r:embed="rId3">
            <a:alphaModFix/>
          </a:blip>
          <a:srcRect b="-2280" l="0" r="0" t="0"/>
          <a:stretch/>
        </p:blipFill>
        <p:spPr>
          <a:xfrm>
            <a:off x="1303800" y="2143252"/>
            <a:ext cx="2955625" cy="195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9775" y="2143250"/>
            <a:ext cx="2852307" cy="195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Data Cleaning &amp; Preprocessing: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Handling missing data</a:t>
            </a:r>
            <a:endParaRPr/>
          </a:p>
        </p:txBody>
      </p:sp>
      <p:sp>
        <p:nvSpPr>
          <p:cNvPr id="318" name="Google Shape;318;p18"/>
          <p:cNvSpPr txBox="1"/>
          <p:nvPr>
            <p:ph idx="1" type="body"/>
          </p:nvPr>
        </p:nvSpPr>
        <p:spPr>
          <a:xfrm>
            <a:off x="1303800" y="1772125"/>
            <a:ext cx="3268200" cy="27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ca" sz="1500">
                <a:solidFill>
                  <a:srgbClr val="000000"/>
                </a:solidFill>
              </a:rPr>
              <a:t>Erased columns: </a:t>
            </a:r>
            <a:endParaRPr b="1" sz="15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ca" sz="1300">
                <a:solidFill>
                  <a:srgbClr val="000000"/>
                </a:solidFill>
              </a:rPr>
              <a:t>elevator (100% N/A values)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ca" sz="1300">
                <a:solidFill>
                  <a:srgbClr val="000000"/>
                </a:solidFill>
              </a:rPr>
              <a:t>outside </a:t>
            </a:r>
            <a:r>
              <a:rPr lang="ca" sz="1300">
                <a:solidFill>
                  <a:srgbClr val="000000"/>
                </a:solidFill>
              </a:rPr>
              <a:t>(100% N/A values)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ca" sz="1300">
                <a:solidFill>
                  <a:srgbClr val="000000"/>
                </a:solidFill>
              </a:rPr>
              <a:t>floor (94,7% N/A values)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ca" sz="1300">
                <a:solidFill>
                  <a:srgbClr val="000000"/>
                </a:solidFill>
              </a:rPr>
              <a:t>floor.1 (94,7% N/A values)</a:t>
            </a:r>
            <a:endParaRPr sz="1300">
              <a:solidFill>
                <a:srgbClr val="000000"/>
              </a:solidFill>
            </a:endParaRPr>
          </a:p>
        </p:txBody>
      </p:sp>
      <p:sp>
        <p:nvSpPr>
          <p:cNvPr id="319" name="Google Shape;319;p18"/>
          <p:cNvSpPr txBox="1"/>
          <p:nvPr>
            <p:ph idx="1" type="body"/>
          </p:nvPr>
        </p:nvSpPr>
        <p:spPr>
          <a:xfrm>
            <a:off x="5066100" y="1772125"/>
            <a:ext cx="3268200" cy="27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ca" sz="1500">
                <a:solidFill>
                  <a:srgbClr val="000000"/>
                </a:solidFill>
              </a:rPr>
              <a:t>Non-random missings</a:t>
            </a:r>
            <a:r>
              <a:rPr b="1" lang="ca" sz="1500">
                <a:solidFill>
                  <a:srgbClr val="000000"/>
                </a:solidFill>
              </a:rPr>
              <a:t> </a:t>
            </a:r>
            <a:endParaRPr b="1" sz="15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ca" sz="1300">
                <a:solidFill>
                  <a:srgbClr val="000000"/>
                </a:solidFill>
              </a:rPr>
              <a:t>rooms: N/A → 0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ca" sz="1300">
                <a:solidFill>
                  <a:srgbClr val="000000"/>
                </a:solidFill>
              </a:rPr>
              <a:t>baths: </a:t>
            </a:r>
            <a:r>
              <a:rPr lang="ca" sz="1300">
                <a:solidFill>
                  <a:srgbClr val="000000"/>
                </a:solidFill>
              </a:rPr>
              <a:t>N/A → 0</a:t>
            </a:r>
            <a:endParaRPr sz="13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ca" sz="1500">
                <a:solidFill>
                  <a:srgbClr val="000000"/>
                </a:solidFill>
              </a:rPr>
              <a:t>Random missing</a:t>
            </a:r>
            <a:endParaRPr b="1" sz="15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ca" sz="1300">
                <a:solidFill>
                  <a:srgbClr val="000000"/>
                </a:solidFill>
              </a:rPr>
              <a:t>KNN algorithm</a:t>
            </a:r>
            <a:endParaRPr sz="1300">
              <a:solidFill>
                <a:srgbClr val="000000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■"/>
            </a:pPr>
            <a:r>
              <a:rPr lang="ca" sz="1300">
                <a:solidFill>
                  <a:srgbClr val="000000"/>
                </a:solidFill>
              </a:rPr>
              <a:t>area</a:t>
            </a:r>
            <a:endParaRPr sz="1300">
              <a:solidFill>
                <a:srgbClr val="000000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■"/>
            </a:pPr>
            <a:r>
              <a:rPr lang="ca" sz="1300">
                <a:solidFill>
                  <a:srgbClr val="000000"/>
                </a:solidFill>
              </a:rPr>
              <a:t>prices</a:t>
            </a:r>
            <a:endParaRPr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Resulting Data</a:t>
            </a:r>
            <a:endParaRPr/>
          </a:p>
        </p:txBody>
      </p:sp>
      <p:pic>
        <p:nvPicPr>
          <p:cNvPr id="325" name="Google Shape;325;p19"/>
          <p:cNvPicPr preferRelativeResize="0"/>
          <p:nvPr/>
        </p:nvPicPr>
        <p:blipFill rotWithShape="1">
          <a:blip r:embed="rId3">
            <a:alphaModFix/>
          </a:blip>
          <a:srcRect b="42485" l="16944" r="35215" t="5128"/>
          <a:stretch/>
        </p:blipFill>
        <p:spPr>
          <a:xfrm>
            <a:off x="4836875" y="1141250"/>
            <a:ext cx="2686050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788" y="1371775"/>
            <a:ext cx="2524125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8075" y="3270100"/>
            <a:ext cx="2495550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36850" y="2955775"/>
            <a:ext cx="30861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Resulting Data</a:t>
            </a:r>
            <a:endParaRPr/>
          </a:p>
        </p:txBody>
      </p:sp>
      <p:pic>
        <p:nvPicPr>
          <p:cNvPr id="334" name="Google Shape;3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317975"/>
            <a:ext cx="1597900" cy="20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9913" y="3190875"/>
            <a:ext cx="2924175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4375" y="1341325"/>
            <a:ext cx="2852307" cy="195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Modeling: Subsetting </a:t>
            </a:r>
            <a:endParaRPr/>
          </a:p>
        </p:txBody>
      </p:sp>
      <p:sp>
        <p:nvSpPr>
          <p:cNvPr id="342" name="Google Shape;342;p21"/>
          <p:cNvSpPr txBox="1"/>
          <p:nvPr>
            <p:ph idx="1" type="body"/>
          </p:nvPr>
        </p:nvSpPr>
        <p:spPr>
          <a:xfrm>
            <a:off x="1303800" y="17802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500" u="sng"/>
              <a:t>Why?</a:t>
            </a:r>
            <a:endParaRPr sz="15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Ensures more cohesive analysis.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Avoids skewness caused by mixed property types (e.g., LAND, FLAT) and operations (RENT, SALE).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Enables targeted insights on rental price drivers for flats.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