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16c0654f7e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16c0654f7e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16c0654f7e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16c0654f7e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16c0654f7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16c0654f7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16c0654f7e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16c0654f7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16c0654f7e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16c0654f7e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16c0654f7e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16c0654f7e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sparxsystems.com/resources/tutorials/uml2/state-diagram.html" TargetMode="External"/><Relationship Id="rId4" Type="http://schemas.openxmlformats.org/officeDocument/2006/relationships/hyperlink" Target="https://sparxsystems.com/resources/tutorials/uml2/state-diagram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953250" y="1395825"/>
            <a:ext cx="723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ca" sz="3520"/>
              <a:t>Diagrama de Transició d’estats amb UML</a:t>
            </a:r>
            <a:endParaRPr sz="3520"/>
          </a:p>
        </p:txBody>
      </p:sp>
      <p:sp>
        <p:nvSpPr>
          <p:cNvPr id="55" name="Google Shape;55;p13"/>
          <p:cNvSpPr txBox="1"/>
          <p:nvPr/>
        </p:nvSpPr>
        <p:spPr>
          <a:xfrm>
            <a:off x="2704050" y="3052375"/>
            <a:ext cx="3735900" cy="4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1800">
                <a:solidFill>
                  <a:schemeClr val="dk2"/>
                </a:solidFill>
              </a:rPr>
              <a:t>Edgar Bosque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Què és un diagrama de </a:t>
            </a:r>
            <a:r>
              <a:rPr lang="ca"/>
              <a:t>transició</a:t>
            </a:r>
            <a:r>
              <a:rPr lang="ca"/>
              <a:t> d’estats?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9" y="1871250"/>
            <a:ext cx="4321850" cy="203135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401425" y="1262175"/>
            <a:ext cx="3735900" cy="10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100">
                <a:solidFill>
                  <a:schemeClr val="dk1"/>
                </a:solidFill>
              </a:rPr>
              <a:t>És una representació gràfica del comportament d’un sistema dinàmic, que mostra els possibles </a:t>
            </a:r>
            <a:r>
              <a:rPr b="1" lang="ca" sz="1100">
                <a:solidFill>
                  <a:schemeClr val="dk1"/>
                </a:solidFill>
              </a:rPr>
              <a:t>estats</a:t>
            </a:r>
            <a:r>
              <a:rPr lang="ca" sz="1100">
                <a:solidFill>
                  <a:schemeClr val="dk1"/>
                </a:solidFill>
              </a:rPr>
              <a:t> en què pot trobar-se el sistema i les </a:t>
            </a:r>
            <a:r>
              <a:rPr b="1" lang="ca" sz="1100">
                <a:solidFill>
                  <a:schemeClr val="dk1"/>
                </a:solidFill>
              </a:rPr>
              <a:t>transicions</a:t>
            </a:r>
            <a:r>
              <a:rPr lang="ca" sz="1100">
                <a:solidFill>
                  <a:schemeClr val="dk1"/>
                </a:solidFill>
              </a:rPr>
              <a:t> entre aquests estats en funció de determinades condicions o esdeveniments. S’utilitza per: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401425" y="2274075"/>
            <a:ext cx="3735900" cy="20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a" sz="1100">
                <a:solidFill>
                  <a:schemeClr val="dk1"/>
                </a:solidFill>
              </a:rPr>
              <a:t>Modelar el comportament</a:t>
            </a:r>
            <a:r>
              <a:rPr lang="ca" sz="1100">
                <a:solidFill>
                  <a:schemeClr val="dk1"/>
                </a:solidFill>
              </a:rPr>
              <a:t>: És útil per comprendre i descriure com un sistema respon a diferents estímuls o inputs.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a" sz="1100">
                <a:solidFill>
                  <a:schemeClr val="dk1"/>
                </a:solidFill>
              </a:rPr>
              <a:t>Documentació i comunicació</a:t>
            </a:r>
            <a:r>
              <a:rPr lang="ca" sz="1100">
                <a:solidFill>
                  <a:schemeClr val="dk1"/>
                </a:solidFill>
              </a:rPr>
              <a:t>: Facilita la comunicació entre equips en projectes de desenvolupament, ja que ofereix una visió clara i estructurada.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a" sz="1100">
                <a:solidFill>
                  <a:schemeClr val="dk1"/>
                </a:solidFill>
              </a:rPr>
              <a:t>Anàlisi i disseny</a:t>
            </a:r>
            <a:r>
              <a:rPr lang="ca" sz="1100">
                <a:solidFill>
                  <a:schemeClr val="dk1"/>
                </a:solidFill>
              </a:rPr>
              <a:t>: Ajuda a identificar possibles errors o situacions no previstes durant el desenvolupament de sistemes.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a" sz="1100">
                <a:solidFill>
                  <a:schemeClr val="dk1"/>
                </a:solidFill>
              </a:rPr>
              <a:t>Implementació</a:t>
            </a:r>
            <a:r>
              <a:rPr lang="ca" sz="1100">
                <a:solidFill>
                  <a:schemeClr val="dk1"/>
                </a:solidFill>
              </a:rPr>
              <a:t>: Serveix com a guia per desenvolupar el codi o per configurar màquines d'estat en programació.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Elements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3426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100">
                <a:solidFill>
                  <a:schemeClr val="dk1"/>
                </a:solidFill>
                <a:highlight>
                  <a:srgbClr val="FFFFFF"/>
                </a:highlight>
              </a:rPr>
              <a:t>Estats: </a:t>
            </a:r>
            <a:endParaRPr b="1"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ca" sz="1100">
                <a:solidFill>
                  <a:schemeClr val="dk1"/>
                </a:solidFill>
                <a:highlight>
                  <a:srgbClr val="FFFFFF"/>
                </a:highlight>
              </a:rPr>
              <a:t>Es representen amb un rectangle amb cantonades arrodonides, amb el nom de l'estat escrit a dins.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100">
                <a:solidFill>
                  <a:schemeClr val="dk1"/>
                </a:solidFill>
                <a:highlight>
                  <a:srgbClr val="FFFFFF"/>
                </a:highlight>
              </a:rPr>
              <a:t>L'</a:t>
            </a:r>
            <a:r>
              <a:rPr b="1" lang="ca" sz="1100">
                <a:solidFill>
                  <a:schemeClr val="dk1"/>
                </a:solidFill>
                <a:highlight>
                  <a:srgbClr val="FFFFFF"/>
                </a:highlight>
              </a:rPr>
              <a:t>estat inicial</a:t>
            </a:r>
            <a:r>
              <a:rPr lang="ca" sz="1100">
                <a:solidFill>
                  <a:schemeClr val="dk1"/>
                </a:solidFill>
                <a:highlight>
                  <a:srgbClr val="FFFFFF"/>
                </a:highlight>
              </a:rPr>
              <a:t> es representa amb un cercle negre ple, mentre que l'</a:t>
            </a:r>
            <a:r>
              <a:rPr b="1" lang="ca" sz="1100">
                <a:solidFill>
                  <a:schemeClr val="dk1"/>
                </a:solidFill>
                <a:highlight>
                  <a:srgbClr val="FFFFFF"/>
                </a:highlight>
              </a:rPr>
              <a:t>estat final</a:t>
            </a:r>
            <a:r>
              <a:rPr lang="ca" sz="1100">
                <a:solidFill>
                  <a:schemeClr val="dk1"/>
                </a:solidFill>
                <a:highlight>
                  <a:srgbClr val="FFFFFF"/>
                </a:highlight>
              </a:rPr>
              <a:t> es representa amb un cercle que conté un punt al seu interior.</a:t>
            </a:r>
            <a:endParaRPr sz="9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3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1650" y="1912800"/>
            <a:ext cx="3171825" cy="112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Elements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3426000" cy="35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100">
                <a:solidFill>
                  <a:schemeClr val="dk1"/>
                </a:solidFill>
                <a:highlight>
                  <a:srgbClr val="FFFFFF"/>
                </a:highlight>
              </a:rPr>
              <a:t>Transicions</a:t>
            </a:r>
            <a:r>
              <a:rPr b="1" lang="ca" sz="1100">
                <a:solidFill>
                  <a:schemeClr val="dk1"/>
                </a:solidFill>
                <a:highlight>
                  <a:srgbClr val="FFFFFF"/>
                </a:highlight>
              </a:rPr>
              <a:t>: </a:t>
            </a:r>
            <a:endParaRPr b="1"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ca" sz="1100">
                <a:solidFill>
                  <a:schemeClr val="dk1"/>
                </a:solidFill>
                <a:highlight>
                  <a:srgbClr val="FFFFFF"/>
                </a:highlight>
              </a:rPr>
              <a:t>Es representen amb línies amb puntes de fletxa. Una transició pot tenir un desencadenant, una condició de guarda i un efecte.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ca" sz="1100">
                <a:solidFill>
                  <a:schemeClr val="dk1"/>
                </a:solidFill>
                <a:highlight>
                  <a:srgbClr val="FFFFFF"/>
                </a:highlight>
              </a:rPr>
              <a:t>El </a:t>
            </a:r>
            <a:r>
              <a:rPr b="1" lang="ca" sz="1100">
                <a:solidFill>
                  <a:schemeClr val="dk1"/>
                </a:solidFill>
                <a:highlight>
                  <a:srgbClr val="FFFFFF"/>
                </a:highlight>
              </a:rPr>
              <a:t>desencadenant </a:t>
            </a:r>
            <a:r>
              <a:rPr lang="ca" sz="1100">
                <a:solidFill>
                  <a:schemeClr val="dk1"/>
                </a:solidFill>
                <a:highlight>
                  <a:srgbClr val="FFFFFF"/>
                </a:highlight>
              </a:rPr>
              <a:t>és la causa de la transició, que pot ser un senyal, un esdeveniment, un canvi en alguna condició o el pas del temps. La </a:t>
            </a:r>
            <a:r>
              <a:rPr b="1" lang="ca" sz="1100">
                <a:solidFill>
                  <a:schemeClr val="dk1"/>
                </a:solidFill>
                <a:highlight>
                  <a:srgbClr val="FFFFFF"/>
                </a:highlight>
              </a:rPr>
              <a:t>condició de guarda</a:t>
            </a:r>
            <a:r>
              <a:rPr lang="ca" sz="1100">
                <a:solidFill>
                  <a:schemeClr val="dk1"/>
                </a:solidFill>
                <a:highlight>
                  <a:srgbClr val="FFFFFF"/>
                </a:highlight>
              </a:rPr>
              <a:t> és una condició que ha de ser certa perquè el desencadenant provoqui la transició. </a:t>
            </a:r>
            <a:r>
              <a:rPr lang="ca" sz="1100">
                <a:solidFill>
                  <a:schemeClr val="dk1"/>
                </a:solidFill>
                <a:highlight>
                  <a:srgbClr val="FFFFFF"/>
                </a:highlight>
              </a:rPr>
              <a:t>L'</a:t>
            </a:r>
            <a:r>
              <a:rPr b="1" lang="ca" sz="1100">
                <a:solidFill>
                  <a:schemeClr val="dk1"/>
                </a:solidFill>
                <a:highlight>
                  <a:srgbClr val="FFFFFF"/>
                </a:highlight>
              </a:rPr>
              <a:t>efecte</a:t>
            </a:r>
            <a:r>
              <a:rPr lang="ca" sz="1100">
                <a:solidFill>
                  <a:schemeClr val="dk1"/>
                </a:solidFill>
                <a:highlight>
                  <a:srgbClr val="FFFFFF"/>
                </a:highlight>
              </a:rPr>
              <a:t> és una acció que s'executarà directament sobre l'objecte propietari de la màquina d'estats com a resultat de la transició.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300"/>
              </a:spcBef>
              <a:spcAft>
                <a:spcPts val="300"/>
              </a:spcAft>
              <a:buNone/>
            </a:pPr>
            <a:r>
              <a:rPr lang="ca" sz="1100">
                <a:solidFill>
                  <a:schemeClr val="dk1"/>
                </a:solidFill>
                <a:highlight>
                  <a:srgbClr val="FFFFFF"/>
                </a:highlight>
              </a:rPr>
              <a:t>Un estat pot tenir una transició que retorna a si mateix. Això és especialment útil quan un efecte està associat amb la transició.</a:t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7325" y="1479138"/>
            <a:ext cx="4000500" cy="105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03175" y="3162313"/>
            <a:ext cx="1628775" cy="146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Elements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1114500" cy="3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300"/>
              </a:spcAft>
              <a:buNone/>
            </a:pPr>
            <a:r>
              <a:rPr b="1" lang="ca" sz="1100">
                <a:solidFill>
                  <a:schemeClr val="dk1"/>
                </a:solidFill>
                <a:highlight>
                  <a:srgbClr val="FFFFFF"/>
                </a:highlight>
              </a:rPr>
              <a:t>Pseudoestats</a:t>
            </a:r>
            <a:r>
              <a:rPr b="1" lang="ca" sz="1100">
                <a:solidFill>
                  <a:schemeClr val="dk1"/>
                </a:solidFill>
                <a:highlight>
                  <a:srgbClr val="FFFFFF"/>
                </a:highlight>
              </a:rPr>
              <a:t>: 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4300" y="1152475"/>
            <a:ext cx="2397450" cy="157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81088" y="1152475"/>
            <a:ext cx="2114891" cy="157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53375" y="2927425"/>
            <a:ext cx="2397450" cy="1741006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 txBox="1"/>
          <p:nvPr/>
        </p:nvSpPr>
        <p:spPr>
          <a:xfrm>
            <a:off x="915075" y="2640675"/>
            <a:ext cx="3735900" cy="4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dk2"/>
                </a:solidFill>
              </a:rPr>
              <a:t>Choice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89" name="Google Shape;89;p17"/>
          <p:cNvSpPr txBox="1"/>
          <p:nvPr/>
        </p:nvSpPr>
        <p:spPr>
          <a:xfrm>
            <a:off x="4970588" y="2640675"/>
            <a:ext cx="3735900" cy="4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dk2"/>
                </a:solidFill>
              </a:rPr>
              <a:t>Junction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2984150" y="4668425"/>
            <a:ext cx="3735900" cy="4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dk2"/>
                </a:solidFill>
              </a:rPr>
              <a:t>Entry Point</a:t>
            </a:r>
            <a:endParaRPr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Bibliografia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ca" sz="1400">
                <a:solidFill>
                  <a:schemeClr val="dk1"/>
                </a:solidFill>
              </a:rPr>
              <a:t>Sparx Systems. (n.d.). </a:t>
            </a:r>
            <a:r>
              <a:rPr i="1" lang="ca" sz="1400">
                <a:solidFill>
                  <a:schemeClr val="dk1"/>
                </a:solidFill>
              </a:rPr>
              <a:t>UML 2 State Diagram Tutorial</a:t>
            </a:r>
            <a:r>
              <a:rPr lang="ca" sz="1400">
                <a:solidFill>
                  <a:schemeClr val="dk1"/>
                </a:solidFill>
              </a:rPr>
              <a:t>. Retrieved November 20, 2024, from</a:t>
            </a:r>
            <a:r>
              <a:rPr lang="ca" sz="1400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ca" sz="1400" u="sng">
                <a:solidFill>
                  <a:schemeClr val="hlink"/>
                </a:solidFill>
                <a:hlinkClick r:id="rId4"/>
              </a:rPr>
              <a:t>https://sparxsystems.com/resources/tutorials/uml2/state-diagram.html</a:t>
            </a:r>
            <a:endParaRPr sz="2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