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Nuni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Nunito-bold.fntdata"/><Relationship Id="rId12" Type="http://schemas.openxmlformats.org/officeDocument/2006/relationships/font" Target="fonts/Nuni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boldItalic.fntdata"/><Relationship Id="rId14" Type="http://schemas.openxmlformats.org/officeDocument/2006/relationships/font" Target="fonts/Nuni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1c952762d0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1c952762d0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1c952762d0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1c952762d0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1c952762d0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1c952762d0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1c952762d0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1c952762d0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1c952762d0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1c952762d0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thisvsthat.io/eai-vs-esb" TargetMode="External"/><Relationship Id="rId4" Type="http://schemas.openxmlformats.org/officeDocument/2006/relationships/hyperlink" Target="https://thisvsthat.io/eai-vs-esb" TargetMode="External"/><Relationship Id="rId10" Type="http://schemas.openxmlformats.org/officeDocument/2006/relationships/hyperlink" Target="https://www.expandlatam.com/blog/eai-integracion-aplicaciones-empresariales/" TargetMode="External"/><Relationship Id="rId9" Type="http://schemas.openxmlformats.org/officeDocument/2006/relationships/hyperlink" Target="https://www.expandlatam.com/blog/eai-integracion-aplicaciones-empresariales/" TargetMode="External"/><Relationship Id="rId5" Type="http://schemas.openxmlformats.org/officeDocument/2006/relationships/hyperlink" Target="https://www.improvingatlanta.com/knowledge-center/business-connectivity/ESB-EAI-SOA/" TargetMode="External"/><Relationship Id="rId6" Type="http://schemas.openxmlformats.org/officeDocument/2006/relationships/hyperlink" Target="https://www.improvingatlanta.com/knowledge-center/business-connectivity/ESB-EAI-SOA/" TargetMode="External"/><Relationship Id="rId7" Type="http://schemas.openxmlformats.org/officeDocument/2006/relationships/hyperlink" Target="https://aws.amazon.com/es/what-is/enterprise-application-integration/" TargetMode="External"/><Relationship Id="rId8" Type="http://schemas.openxmlformats.org/officeDocument/2006/relationships/hyperlink" Target="https://aws.amazon.com/es/what-is/enterprise-application-integration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Enterprise Application Integration (EAI)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Èric Díez Apolo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439250"/>
            <a:ext cx="7505700" cy="59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En que consisteix EAI ?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188700"/>
            <a:ext cx="75057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Enterprise Application Integration (EAI)</a:t>
            </a:r>
            <a:r>
              <a:rPr lang="ca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és un conjunt de tecnologies i metodologies dissenyat per connectar diverses aplicacions dins d'una organització.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just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ca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Permetre </a:t>
            </a:r>
            <a:r>
              <a:rPr b="1" lang="ca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l’intercanvi de dades y la coordinació entre processos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just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ca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Superar les limitacions de sistemes </a:t>
            </a:r>
            <a:r>
              <a:rPr b="1" lang="ca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aïllats (silos)</a:t>
            </a:r>
            <a:r>
              <a:rPr lang="ca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ja que resulten útils per a la unitat de negoci que els crea, però als quals no poden accedir altres equips que podrien beneficiar-se de les dades que contenen.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just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ca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Garantir una </a:t>
            </a:r>
            <a:r>
              <a:rPr b="1" lang="ca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integració fluida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just"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ca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Optimitzar </a:t>
            </a:r>
            <a:r>
              <a:rPr lang="ca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els processos empresarials.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6" name="Google Shape;13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2300" y="2950500"/>
            <a:ext cx="2884625" cy="157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/>
          <p:nvPr>
            <p:ph type="title"/>
          </p:nvPr>
        </p:nvSpPr>
        <p:spPr>
          <a:xfrm>
            <a:off x="819150" y="310950"/>
            <a:ext cx="75057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ca" sz="2500"/>
              <a:t>Pasos a Seguir Per </a:t>
            </a:r>
            <a:r>
              <a:rPr lang="ca" sz="2500"/>
              <a:t>Implantar</a:t>
            </a:r>
            <a:r>
              <a:rPr lang="ca" sz="2500"/>
              <a:t>-ho</a:t>
            </a:r>
            <a:endParaRPr sz="2500"/>
          </a:p>
        </p:txBody>
      </p:sp>
      <p:sp>
        <p:nvSpPr>
          <p:cNvPr id="142" name="Google Shape;142;p15"/>
          <p:cNvSpPr txBox="1"/>
          <p:nvPr>
            <p:ph idx="1" type="body"/>
          </p:nvPr>
        </p:nvSpPr>
        <p:spPr>
          <a:xfrm>
            <a:off x="483275" y="859900"/>
            <a:ext cx="8394300" cy="40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0758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36"/>
              <a:buFont typeface="Arial"/>
              <a:buAutoNum type="arabicPeriod"/>
            </a:pPr>
            <a:r>
              <a:rPr b="1" lang="ca" sz="113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Anàlisi de requisits i identificació de sistemes: </a:t>
            </a:r>
            <a:r>
              <a:rPr lang="ca" sz="113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Identificar les aplicacions que s'han d'integrar (ERP, CRM, SCM, bases de dades, etc.).</a:t>
            </a:r>
            <a:endParaRPr sz="113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0758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36"/>
              <a:buFont typeface="Arial"/>
              <a:buAutoNum type="arabicPeriod"/>
            </a:pPr>
            <a:r>
              <a:rPr b="1" lang="ca" sz="113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Disseny de l'arquitectura d'integració: </a:t>
            </a:r>
            <a:r>
              <a:rPr lang="ca" sz="113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Escollir el millor model segons les necessitats:</a:t>
            </a:r>
            <a:endParaRPr sz="113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0758" lvl="1" marL="9144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36"/>
              <a:buFont typeface="Arial"/>
              <a:buChar char="○"/>
            </a:pPr>
            <a:r>
              <a:rPr b="1" lang="ca" sz="113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Punt-a-punt:</a:t>
            </a:r>
            <a:r>
              <a:rPr lang="ca" sz="113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Connexions directes entre aplicacions (simple, però difícil d'escalar).</a:t>
            </a:r>
            <a:endParaRPr sz="113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0758" lvl="1" marL="9144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36"/>
              <a:buFont typeface="Arial"/>
              <a:buChar char="○"/>
            </a:pPr>
            <a:r>
              <a:rPr b="1" lang="ca" sz="113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Hub-and-Spoke:</a:t>
            </a:r>
            <a:r>
              <a:rPr lang="ca" sz="113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Una arquitectura centralitzada on un middleware gestiona la comunicació.</a:t>
            </a:r>
            <a:endParaRPr sz="113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0758" lvl="1" marL="9144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36"/>
              <a:buFont typeface="Arial"/>
              <a:buChar char="○"/>
            </a:pPr>
            <a:r>
              <a:rPr b="1" lang="ca" sz="113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Orientació a esdeveniments:</a:t>
            </a:r>
            <a:r>
              <a:rPr lang="ca" sz="113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La comunicació es desencadena per accions específiques en temps real.</a:t>
            </a:r>
            <a:endParaRPr sz="113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0758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36"/>
              <a:buFont typeface="Arial"/>
              <a:buAutoNum type="arabicPeriod"/>
            </a:pPr>
            <a:r>
              <a:rPr b="1" lang="ca" sz="113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Connexió d'aplicacions</a:t>
            </a:r>
            <a:r>
              <a:rPr lang="ca" sz="113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ca" sz="113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Utilitzar </a:t>
            </a:r>
            <a:r>
              <a:rPr b="1" lang="ca" sz="113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connectors o adaptadors</a:t>
            </a:r>
            <a:r>
              <a:rPr lang="ca" sz="113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per vincular les aplicacions al sistema d'integració.</a:t>
            </a:r>
            <a:endParaRPr sz="113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0758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36"/>
              <a:buFont typeface="Arial"/>
              <a:buAutoNum type="arabicPeriod"/>
            </a:pPr>
            <a:r>
              <a:rPr b="1" lang="ca" sz="113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Transformació de dades</a:t>
            </a:r>
            <a:endParaRPr sz="113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0758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36"/>
              <a:buFont typeface="Arial"/>
              <a:buAutoNum type="arabicPeriod"/>
            </a:pPr>
            <a:r>
              <a:rPr b="1" lang="ca" sz="113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Automatització de processos empresarials</a:t>
            </a:r>
            <a:endParaRPr sz="113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0758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36"/>
              <a:buFont typeface="Arial"/>
              <a:buAutoNum type="arabicPeriod"/>
            </a:pPr>
            <a:r>
              <a:rPr b="1" lang="ca" sz="113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Gestió de dades en temps real o per lots: </a:t>
            </a:r>
            <a:r>
              <a:rPr lang="ca" sz="113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Establir com i quan es transfereixen les dades:</a:t>
            </a:r>
            <a:endParaRPr sz="113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0758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36"/>
              <a:buFont typeface="Arial"/>
              <a:buChar char="○"/>
            </a:pPr>
            <a:r>
              <a:rPr b="1" lang="ca" sz="113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 temps real</a:t>
            </a:r>
            <a:r>
              <a:rPr lang="ca" sz="113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Les actualitzacions es fan de manera immediata. </a:t>
            </a:r>
            <a:endParaRPr sz="113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0758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36"/>
              <a:buFont typeface="Arial"/>
              <a:buChar char="○"/>
            </a:pPr>
            <a:r>
              <a:rPr b="1" lang="ca" sz="113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 lots</a:t>
            </a:r>
            <a:r>
              <a:rPr lang="ca" sz="113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Les dades es processen en intervals programats. Adequat per operacions que no són urgents.</a:t>
            </a:r>
            <a:endParaRPr sz="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0758" lvl="0" marL="457200" rtl="0" algn="l">
              <a:spcBef>
                <a:spcPts val="1200"/>
              </a:spcBef>
              <a:spcAft>
                <a:spcPts val="1000"/>
              </a:spcAft>
              <a:buClr>
                <a:srgbClr val="000000"/>
              </a:buClr>
              <a:buSzPts val="1136"/>
              <a:buFont typeface="Arial"/>
              <a:buAutoNum type="arabicPeriod"/>
            </a:pPr>
            <a:r>
              <a:rPr b="1" lang="ca" sz="113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Proves i implementació</a:t>
            </a:r>
            <a:endParaRPr sz="617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/>
          <p:nvPr>
            <p:ph type="title"/>
          </p:nvPr>
        </p:nvSpPr>
        <p:spPr>
          <a:xfrm>
            <a:off x="819150" y="4392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Exemple Pràctic</a:t>
            </a:r>
            <a:endParaRPr/>
          </a:p>
        </p:txBody>
      </p:sp>
      <p:sp>
        <p:nvSpPr>
          <p:cNvPr id="148" name="Google Shape;148;p16"/>
          <p:cNvSpPr txBox="1"/>
          <p:nvPr>
            <p:ph idx="1" type="body"/>
          </p:nvPr>
        </p:nvSpPr>
        <p:spPr>
          <a:xfrm>
            <a:off x="819150" y="1233450"/>
            <a:ext cx="7505700" cy="30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ca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Procés: Gestió de comandes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ca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 client realitza una comanda en un sistema de comerç electrònic.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ca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L'EAI transmet la informació al sistema ERP per gestionar l'inventari.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ca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Simultàniament, la comanda es registra al CRM per a la gestió del client.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100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ca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Finalment, el sistema de comptabilitat genera una factura i el sistema logístic organitza l'enviament.</a:t>
            </a:r>
            <a:endParaRPr sz="1600"/>
          </a:p>
        </p:txBody>
      </p:sp>
      <p:pic>
        <p:nvPicPr>
          <p:cNvPr id="149" name="Google Shape;14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7775" y="3148125"/>
            <a:ext cx="1706650" cy="170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49950" y="3258838"/>
            <a:ext cx="1485225" cy="148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7"/>
          <p:cNvSpPr txBox="1"/>
          <p:nvPr>
            <p:ph type="title"/>
          </p:nvPr>
        </p:nvSpPr>
        <p:spPr>
          <a:xfrm>
            <a:off x="819150" y="289550"/>
            <a:ext cx="7505700" cy="58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ca" sz="2400"/>
              <a:t>Comparativa entre EAI, SOA i ESB</a:t>
            </a:r>
            <a:endParaRPr sz="2400"/>
          </a:p>
        </p:txBody>
      </p:sp>
      <p:pic>
        <p:nvPicPr>
          <p:cNvPr id="156" name="Google Shape;15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0213" y="870350"/>
            <a:ext cx="7383574" cy="396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8"/>
          <p:cNvSpPr txBox="1"/>
          <p:nvPr>
            <p:ph type="title"/>
          </p:nvPr>
        </p:nvSpPr>
        <p:spPr>
          <a:xfrm>
            <a:off x="819150" y="3964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Bibliografia</a:t>
            </a:r>
            <a:endParaRPr/>
          </a:p>
        </p:txBody>
      </p:sp>
      <p:sp>
        <p:nvSpPr>
          <p:cNvPr id="162" name="Google Shape;162;p18"/>
          <p:cNvSpPr txBox="1"/>
          <p:nvPr>
            <p:ph idx="1" type="body"/>
          </p:nvPr>
        </p:nvSpPr>
        <p:spPr>
          <a:xfrm>
            <a:off x="590850" y="1158575"/>
            <a:ext cx="8083500" cy="374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b="1" lang="ca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vs That</a:t>
            </a:r>
            <a:r>
              <a:rPr lang="ca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i="1" lang="ca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EAI vs ESB</a:t>
            </a:r>
            <a:r>
              <a:rPr lang="ca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Extret de</a:t>
            </a:r>
            <a:r>
              <a:rPr lang="ca" sz="1200">
                <a:solidFill>
                  <a:srgbClr val="000000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ca" sz="12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https://thisvsthat.io/eai-vs-esb</a:t>
            </a:r>
            <a:r>
              <a:rPr lang="ca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Últim accés: desembre 2024.</a:t>
            </a:r>
            <a:br>
              <a:rPr lang="ca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ca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(Comparativa entre EAI i ESB, destacant les diferències clau en funcionalitat i usos.)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b="1" lang="ca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Improving Atlanta</a:t>
            </a:r>
            <a:r>
              <a:rPr lang="ca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i="1" lang="ca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Understanding ESB, EAI, and SOA: Connecting Your Business Systems</a:t>
            </a:r>
            <a:r>
              <a:rPr lang="ca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Extret de</a:t>
            </a:r>
            <a:r>
              <a:rPr lang="ca" sz="1200">
                <a:solidFill>
                  <a:srgbClr val="000000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ca" sz="12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https://www.improvingatlanta.com/knowledge-center/business-connectivity/ESB-EAI-SOA/</a:t>
            </a:r>
            <a:r>
              <a:rPr lang="ca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			Últim accés: desembre 2024.</a:t>
            </a:r>
            <a:br>
              <a:rPr lang="ca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ca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(Explicació de les diferències conceptuals i arquitectòniques entre EAI, ESB i SOA, amb exemples pràctics.)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b="1" lang="ca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Amazon Web Services (AWS)</a:t>
            </a:r>
            <a:r>
              <a:rPr lang="ca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i="1" lang="ca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is Enterprise Application Integration (EAI)?</a:t>
            </a:r>
            <a:r>
              <a:rPr lang="ca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Extret de</a:t>
            </a:r>
            <a:r>
              <a:rPr lang="ca" sz="1200">
                <a:solidFill>
                  <a:srgbClr val="000000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ca" sz="12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8"/>
              </a:rPr>
              <a:t>https://aws.amazon.com/es/what-is/enterprise-application-integration/</a:t>
            </a:r>
            <a:r>
              <a:rPr lang="ca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Últim accés: desembre 2024.</a:t>
            </a:r>
            <a:br>
              <a:rPr lang="ca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ca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(Introducció al concepte d'EAI, els seus beneficis i com s'implementa en entorns moderns.)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b="1" lang="ca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Expand Latam</a:t>
            </a:r>
            <a:r>
              <a:rPr lang="ca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i="1" lang="ca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¿Qué es EAI? Integración de aplicaciones empresariales</a:t>
            </a:r>
            <a:r>
              <a:rPr lang="ca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Extret de</a:t>
            </a:r>
            <a:r>
              <a:rPr lang="ca" sz="1200">
                <a:solidFill>
                  <a:srgbClr val="000000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ca" sz="12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0"/>
              </a:rPr>
              <a:t>https://www.expandlatam.com/blog/eai-integracion-aplicaciones-empresariales/</a:t>
            </a:r>
            <a:r>
              <a:rPr lang="ca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Últim accés: desembre 2024.</a:t>
            </a:r>
            <a:br>
              <a:rPr lang="ca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ca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(Discussió detallada sobre EAI, els seus avantatges i exemples d'ús en empreses llatinoamericanes.)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