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8229600" cx="14630400"/>
  <p:notesSz cx="8229600" cy="14630400"/>
  <p:embeddedFontLst>
    <p:embeddedFont>
      <p:font typeface="Gelasio"/>
      <p:regular r:id="rId14"/>
      <p:bold r:id="rId15"/>
      <p:italic r:id="rId16"/>
      <p:boldItalic r:id="rId17"/>
    </p:embeddedFont>
    <p:embeddedFont>
      <p:font typeface="Open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QGt6jxMLbPhAyfDdO4LMgrDmE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italic.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OpenSans-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elasio-bold.fntdata"/><Relationship Id="rId14" Type="http://schemas.openxmlformats.org/officeDocument/2006/relationships/font" Target="fonts/Gelasio-regular.fntdata"/><Relationship Id="rId17" Type="http://schemas.openxmlformats.org/officeDocument/2006/relationships/font" Target="fonts/Gelasio-boldItalic.fntdata"/><Relationship Id="rId16" Type="http://schemas.openxmlformats.org/officeDocument/2006/relationships/font" Target="fonts/Gelasio-italic.fntdata"/><Relationship Id="rId5" Type="http://schemas.openxmlformats.org/officeDocument/2006/relationships/slide" Target="slides/slide1.xml"/><Relationship Id="rId19" Type="http://schemas.openxmlformats.org/officeDocument/2006/relationships/font" Target="fonts/OpenSans-bold.fntdata"/><Relationship Id="rId6" Type="http://schemas.openxmlformats.org/officeDocument/2006/relationships/slide" Target="slides/slide2.xml"/><Relationship Id="rId18" Type="http://schemas.openxmlformats.org/officeDocument/2006/relationships/font" Target="fonts/OpenSans-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 name="Google Shape;4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Hola, somos tal i tal</a:t>
            </a:r>
            <a:endParaRPr/>
          </a:p>
        </p:txBody>
      </p:sp>
      <p:sp>
        <p:nvSpPr>
          <p:cNvPr id="46" name="Google Shape;4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000">
                <a:latin typeface="Open Sans"/>
                <a:ea typeface="Open Sans"/>
                <a:cs typeface="Open Sans"/>
                <a:sym typeface="Open Sans"/>
              </a:rPr>
              <a:t>Estas arquitecturas </a:t>
            </a:r>
            <a:r>
              <a:rPr lang="en-US" sz="1000">
                <a:latin typeface="Open Sans"/>
                <a:ea typeface="Open Sans"/>
                <a:cs typeface="Open Sans"/>
                <a:sym typeface="Open Sans"/>
              </a:rPr>
              <a:t>se encuentran comúnmente en contextos donde el procesamiento en tiempo real, la escalabilidad y la comunicación asíncrona son esenciales</a:t>
            </a:r>
            <a:br>
              <a:rPr lang="en-US" sz="1000">
                <a:latin typeface="Open Sans"/>
                <a:ea typeface="Open Sans"/>
                <a:cs typeface="Open Sans"/>
                <a:sym typeface="Open Sans"/>
              </a:rPr>
            </a:br>
            <a:r>
              <a:rPr lang="en-US" sz="1000">
                <a:latin typeface="Open Sans"/>
                <a:ea typeface="Open Sans"/>
                <a:cs typeface="Open Sans"/>
                <a:sym typeface="Open Sans"/>
              </a:rPr>
              <a:t>Es por eso que sus casos de uso mas comunes son</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US" sz="1000">
                <a:latin typeface="Open Sans"/>
                <a:ea typeface="Open Sans"/>
                <a:cs typeface="Open Sans"/>
                <a:sym typeface="Open Sans"/>
              </a:rPr>
              <a:t>en sistemas IoT (para gestionar de telemetria enviada por sensores o incluso el envio de comandos a actuadores i microcontroladores)</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US" sz="1000">
                <a:latin typeface="Open Sans"/>
                <a:ea typeface="Open Sans"/>
                <a:cs typeface="Open Sans"/>
                <a:sym typeface="Open Sans"/>
              </a:rPr>
              <a:t>en plataformas de comercio electrónico y finanzas (ya que tendrian un volumen alto de datos a gesgtionar en tiempo real)</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US" sz="1000">
                <a:latin typeface="Open Sans"/>
                <a:ea typeface="Open Sans"/>
                <a:cs typeface="Open Sans"/>
                <a:sym typeface="Open Sans"/>
              </a:rPr>
              <a:t>en sistemas de mensajeria (tipo, whatsapp, donde este tipo de arquitectura se puede encargar de la recepcion y envio de mensajes a multiples usuarios de forma paralela)</a:t>
            </a:r>
            <a:endParaRPr sz="1000">
              <a:latin typeface="Open Sans"/>
              <a:ea typeface="Open Sans"/>
              <a:cs typeface="Open Sans"/>
              <a:sym typeface="Open Sans"/>
            </a:endParaRPr>
          </a:p>
          <a:p>
            <a:pPr indent="-292100" lvl="0" marL="457200" rtl="0" algn="l">
              <a:spcBef>
                <a:spcPts val="0"/>
              </a:spcBef>
              <a:spcAft>
                <a:spcPts val="0"/>
              </a:spcAft>
              <a:buSzPts val="1000"/>
              <a:buFont typeface="Open Sans"/>
              <a:buChar char="-"/>
            </a:pPr>
            <a:r>
              <a:rPr lang="en-US" sz="1000">
                <a:latin typeface="Open Sans"/>
                <a:ea typeface="Open Sans"/>
                <a:cs typeface="Open Sans"/>
                <a:sym typeface="Open Sans"/>
              </a:rPr>
              <a:t>o en la comunicacion interservicio en sistemas basados en microservicios.</a:t>
            </a:r>
            <a:endParaRPr sz="1000">
              <a:latin typeface="Open Sans"/>
              <a:ea typeface="Open Sans"/>
              <a:cs typeface="Open Sans"/>
              <a:sym typeface="Open Sans"/>
            </a:endParaRPr>
          </a:p>
        </p:txBody>
      </p:sp>
      <p:sp>
        <p:nvSpPr>
          <p:cNvPr id="54" name="Google Shape;5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40a2254d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g3040a2254d0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Generadores</a:t>
            </a:r>
            <a:br>
              <a:rPr lang="en-US"/>
            </a:br>
            <a:r>
              <a:rPr lang="en-US"/>
              <a:t>Broker</a:t>
            </a:r>
            <a:br>
              <a:rPr lang="en-US"/>
            </a:br>
            <a:r>
              <a:rPr lang="en-US"/>
              <a:t>Procesadores</a:t>
            </a:r>
            <a:br>
              <a:rPr lang="en-US"/>
            </a:br>
            <a:r>
              <a:rPr lang="en-US"/>
              <a:t>Model Pub-Sub , topicos mensajes</a:t>
            </a:r>
            <a:endParaRPr/>
          </a:p>
          <a:p>
            <a:pPr indent="0" lvl="0" marL="0" rtl="0" algn="l">
              <a:spcBef>
                <a:spcPts val="0"/>
              </a:spcBef>
              <a:spcAft>
                <a:spcPts val="0"/>
              </a:spcAft>
              <a:buClr>
                <a:schemeClr val="dk1"/>
              </a:buClr>
              <a:buSzPts val="1100"/>
              <a:buFont typeface="Arial"/>
              <a:buNone/>
            </a:pPr>
            <a:r>
              <a:rPr lang="en-US"/>
              <a:t>per fluxes simples</a:t>
            </a:r>
            <a:endParaRPr/>
          </a:p>
          <a:p>
            <a:pPr indent="0" lvl="0" marL="0" rtl="0" algn="l">
              <a:spcBef>
                <a:spcPts val="0"/>
              </a:spcBef>
              <a:spcAft>
                <a:spcPts val="0"/>
              </a:spcAft>
              <a:buClr>
                <a:schemeClr val="dk1"/>
              </a:buClr>
              <a:buSzPts val="1100"/>
              <a:buFont typeface="Arial"/>
              <a:buNone/>
            </a:pPr>
            <a:r>
              <a:rPr lang="en-US"/>
              <a:t>poc acoblament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Cuando vemos la topologia de estas arquitecturas podemos distinguir </a:t>
            </a:r>
            <a:r>
              <a:rPr lang="en-US"/>
              <a:t>dos distintas: una basada en la figura de Broker y otra basada en la de Mediador.</a:t>
            </a:r>
            <a:endParaRPr/>
          </a:p>
          <a:p>
            <a:pPr indent="-317500" lvl="0" marL="457200" rtl="0" algn="l">
              <a:spcBef>
                <a:spcPts val="0"/>
              </a:spcBef>
              <a:spcAft>
                <a:spcPts val="0"/>
              </a:spcAft>
              <a:buSzPts val="1400"/>
              <a:buChar char="-"/>
            </a:pPr>
            <a:r>
              <a:rPr lang="en-US"/>
              <a:t>En una topologia basada en un broker de eventos, los generadores y procesadores de eventos se comunican de forma asincrónica a través de un intermediario, el broker.</a:t>
            </a:r>
            <a:endParaRPr/>
          </a:p>
          <a:p>
            <a:pPr indent="-317500" lvl="0" marL="457200" rtl="0" algn="l">
              <a:spcBef>
                <a:spcPts val="0"/>
              </a:spcBef>
              <a:spcAft>
                <a:spcPts val="0"/>
              </a:spcAft>
              <a:buSzPts val="1400"/>
              <a:buChar char="-"/>
            </a:pPr>
            <a:r>
              <a:rPr lang="en-US"/>
              <a:t>Este solo se dedica a recibir y transmitir eventos, que en este contexto se les suelen llamar mensajes.</a:t>
            </a:r>
            <a:endParaRPr/>
          </a:p>
          <a:p>
            <a:pPr indent="-317500" lvl="0" marL="457200" rtl="0" algn="l">
              <a:spcBef>
                <a:spcPts val="0"/>
              </a:spcBef>
              <a:spcAft>
                <a:spcPts val="0"/>
              </a:spcAft>
              <a:buSzPts val="1400"/>
              <a:buChar char="-"/>
            </a:pPr>
            <a:r>
              <a:rPr lang="en-US"/>
              <a:t>Esto lo hace mediante un modelo de </a:t>
            </a:r>
            <a:r>
              <a:rPr lang="en-US"/>
              <a:t>publicación</a:t>
            </a:r>
            <a:r>
              <a:rPr lang="en-US"/>
              <a:t> y </a:t>
            </a:r>
            <a:r>
              <a:rPr lang="en-US"/>
              <a:t>suscripción donde basicamente tienes tópicos donde se publican mensajes y aquellos componentes del sistema que esten suscritos a esos topicos recibirian el mensaje. La publicacion y susbscripcion a topicos y la propagacion de mensajes lo orquestra dicho broker…..</a:t>
            </a:r>
            <a:endParaRPr/>
          </a:p>
          <a:p>
            <a:pPr indent="-317500" lvl="0" marL="457200" rtl="0" algn="l">
              <a:spcBef>
                <a:spcPts val="0"/>
              </a:spcBef>
              <a:spcAft>
                <a:spcPts val="0"/>
              </a:spcAft>
              <a:buSzPts val="1400"/>
              <a:buChar char="-"/>
            </a:pPr>
            <a:r>
              <a:rPr lang="en-US"/>
              <a:t>Este approach es ideal para flujos simples y su ventaja principal el poco acoplamiento que introduce.</a:t>
            </a:r>
            <a:endParaRPr/>
          </a:p>
          <a:p>
            <a:pPr indent="-317500" lvl="0" marL="457200" rtl="0" algn="l">
              <a:spcBef>
                <a:spcPts val="0"/>
              </a:spcBef>
              <a:spcAft>
                <a:spcPts val="0"/>
              </a:spcAft>
              <a:buSzPts val="1400"/>
              <a:buChar char="-"/>
            </a:pPr>
            <a:r>
              <a:rPr lang="en-US"/>
              <a:t>Como no hay una gestion centralizada, (recordemos que el broker no gestiona, solo recibe y transmite) el manejo de errores y su </a:t>
            </a:r>
            <a:r>
              <a:rPr lang="en-US"/>
              <a:t>recuperación</a:t>
            </a:r>
            <a:r>
              <a:rPr lang="en-US"/>
              <a:t> mas complicada.</a:t>
            </a:r>
            <a:endParaRPr/>
          </a:p>
          <a:p>
            <a:pPr indent="-317500" lvl="0" marL="457200" rtl="0" algn="l">
              <a:spcBef>
                <a:spcPts val="0"/>
              </a:spcBef>
              <a:spcAft>
                <a:spcPts val="0"/>
              </a:spcAft>
              <a:buSzPts val="1400"/>
              <a:buChar char="-"/>
            </a:pPr>
            <a:r>
              <a:rPr lang="en-US"/>
              <a:t>Esto se suele utilizar en escenarios donde se involucran dispositivos de IoT.</a:t>
            </a:r>
            <a:endParaRPr/>
          </a:p>
        </p:txBody>
      </p:sp>
      <p:sp>
        <p:nvSpPr>
          <p:cNvPr id="77" name="Google Shape;77;g3040a2254d0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40a2254d0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3040a2254d0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n-US"/>
              <a:t>Por otro lado, tenemos otra possible topologia que presenta la figura del Mediador.</a:t>
            </a:r>
            <a:endParaRPr/>
          </a:p>
          <a:p>
            <a:pPr indent="0" lvl="0" marL="0" rtl="0" algn="l">
              <a:spcBef>
                <a:spcPts val="0"/>
              </a:spcBef>
              <a:spcAft>
                <a:spcPts val="0"/>
              </a:spcAft>
              <a:buSzPts val="1100"/>
              <a:buNone/>
            </a:pPr>
            <a:r>
              <a:rPr lang="en-US"/>
              <a:t>Un medidor, en contraste con un Broker, provee mas funcionalidades aparate de recibir i tansmitir mensajes.</a:t>
            </a:r>
            <a:br>
              <a:rPr lang="en-US"/>
            </a:br>
            <a:r>
              <a:rPr lang="en-US"/>
              <a:t>Entre esas funcionalidades tenemos cosas como:</a:t>
            </a:r>
            <a:endParaRPr/>
          </a:p>
          <a:p>
            <a:pPr indent="-317500" lvl="0" marL="457200" rtl="0" algn="l">
              <a:spcBef>
                <a:spcPts val="0"/>
              </a:spcBef>
              <a:spcAft>
                <a:spcPts val="0"/>
              </a:spcAft>
              <a:buSzPts val="1400"/>
              <a:buChar char="-"/>
            </a:pPr>
            <a:r>
              <a:rPr lang="en-US"/>
              <a:t>proveer colas para los distintos tipos de eventos</a:t>
            </a:r>
            <a:endParaRPr/>
          </a:p>
          <a:p>
            <a:pPr indent="-317500" lvl="0" marL="457200" rtl="0" algn="l">
              <a:spcBef>
                <a:spcPts val="0"/>
              </a:spcBef>
              <a:spcAft>
                <a:spcPts val="0"/>
              </a:spcAft>
              <a:buSzPts val="1400"/>
              <a:buChar char="-"/>
            </a:pPr>
            <a:r>
              <a:rPr lang="en-US"/>
              <a:t>dotarles de distintas prioridades</a:t>
            </a:r>
            <a:endParaRPr/>
          </a:p>
          <a:p>
            <a:pPr indent="-317500" lvl="0" marL="457200" rtl="0" algn="l">
              <a:spcBef>
                <a:spcPts val="0"/>
              </a:spcBef>
              <a:spcAft>
                <a:spcPts val="0"/>
              </a:spcAft>
              <a:buSzPts val="1400"/>
              <a:buChar char="-"/>
            </a:pPr>
            <a:r>
              <a:rPr lang="en-US"/>
              <a:t>medios para gestionar mensajes cuya </a:t>
            </a:r>
            <a:r>
              <a:rPr lang="en-US"/>
              <a:t>transmisión</a:t>
            </a:r>
            <a:r>
              <a:rPr lang="en-US"/>
              <a:t> a fallado</a:t>
            </a:r>
            <a:endParaRPr/>
          </a:p>
          <a:p>
            <a:pPr indent="-317500" lvl="0" marL="457200" rtl="0" algn="l">
              <a:spcBef>
                <a:spcPts val="0"/>
              </a:spcBef>
              <a:spcAft>
                <a:spcPts val="0"/>
              </a:spcAft>
              <a:buSzPts val="1400"/>
              <a:buChar char="-"/>
            </a:pPr>
            <a:r>
              <a:rPr lang="en-US"/>
              <a:t>o incluso, en casos mas complejos, pueden llegar a proveer de un lenguaje para escribir normas i flujos de gestion (señalar BPEL)</a:t>
            </a:r>
            <a:endParaRPr/>
          </a:p>
          <a:p>
            <a:pPr indent="0" lvl="0" marL="0" rtl="0" algn="l">
              <a:spcBef>
                <a:spcPts val="0"/>
              </a:spcBef>
              <a:spcAft>
                <a:spcPts val="0"/>
              </a:spcAft>
              <a:buNone/>
            </a:pPr>
            <a:br>
              <a:rPr lang="en-US"/>
            </a:br>
            <a:r>
              <a:rPr lang="en-US"/>
              <a:t>En la imagen podemos ver como tambien se podrian utilizar distintos tipos de mediadores (que pueden variar en complejidad), para agrupar eventos segun su dominio o lo complejo que sea gestionarlos</a:t>
            </a:r>
            <a:endParaRPr/>
          </a:p>
        </p:txBody>
      </p:sp>
      <p:sp>
        <p:nvSpPr>
          <p:cNvPr id="85" name="Google Shape;85;g3040a2254d0_0_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Ponsete</a:t>
            </a:r>
            <a:br>
              <a:rPr lang="en-US"/>
            </a:br>
            <a:r>
              <a:rPr lang="en-US"/>
              <a:t>Toca parlar dels avantatges i els inconvenients de la nostra arquitectura, destacar;</a:t>
            </a:r>
            <a:endParaRPr/>
          </a:p>
          <a:p>
            <a:pPr indent="0" lvl="0" marL="0" rtl="0" algn="l">
              <a:spcBef>
                <a:spcPts val="0"/>
              </a:spcBef>
              <a:spcAft>
                <a:spcPts val="0"/>
              </a:spcAft>
              <a:buClr>
                <a:schemeClr val="dk1"/>
              </a:buClr>
              <a:buSzPts val="1100"/>
              <a:buFont typeface="Arial"/>
              <a:buNone/>
            </a:pPr>
            <a:r>
              <a:rPr lang="en-US"/>
              <a:t>	- Millor escalabilitat i elasticitat, això vol dir que el 	sistema pot augmentar o reduir recursos de manera dinàmica, 	adaptant-se a la demanda sense sobrecarregar el sistema. </a:t>
            </a:r>
            <a:endParaRPr/>
          </a:p>
          <a:p>
            <a:pPr indent="0" lvl="0" marL="0" rtl="0" algn="l">
              <a:spcBef>
                <a:spcPts val="0"/>
              </a:spcBef>
              <a:spcAft>
                <a:spcPts val="0"/>
              </a:spcAft>
              <a:buClr>
                <a:schemeClr val="dk1"/>
              </a:buClr>
              <a:buSzPts val="1100"/>
              <a:buFont typeface="Arial"/>
              <a:buNone/>
            </a:pPr>
            <a:r>
              <a:rPr lang="en-US"/>
              <a:t>	- Millor capacitat de resposta i rendiment, en processar 	els esdeveniments en temps real, els sistemes poden 	respondre de manera més ràpida i eficient a les necessitats 	dels usuaris.</a:t>
            </a:r>
            <a:endParaRPr/>
          </a:p>
          <a:p>
            <a:pPr indent="0" lvl="0" marL="0" rtl="0" algn="l">
              <a:spcBef>
                <a:spcPts val="0"/>
              </a:spcBef>
              <a:spcAft>
                <a:spcPts val="0"/>
              </a:spcAft>
              <a:buClr>
                <a:schemeClr val="dk1"/>
              </a:buClr>
              <a:buSzPts val="1100"/>
              <a:buFont typeface="Arial"/>
              <a:buNone/>
            </a:pPr>
            <a:r>
              <a:rPr lang="en-US"/>
              <a:t>	- Millor presa de decisions en temps real, en processar 	esdeveniments conforme ocorren, el sistema té la capacitat 	danalitzar dades i prendre decisions de manera immediata.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	- Difícil de provar i depurar, com que el flux de processament d'esdeveniments és asíncron i distribuït, és complicat rastrejar errors o comportaments inesperats.</a:t>
            </a:r>
            <a:endParaRPr/>
          </a:p>
          <a:p>
            <a:pPr indent="0" lvl="0" marL="0" rtl="0" algn="l">
              <a:spcBef>
                <a:spcPts val="0"/>
              </a:spcBef>
              <a:spcAft>
                <a:spcPts val="0"/>
              </a:spcAft>
              <a:buClr>
                <a:schemeClr val="dk1"/>
              </a:buClr>
              <a:buSzPts val="1100"/>
              <a:buFont typeface="Arial"/>
              <a:buNone/>
            </a:pPr>
            <a:r>
              <a:rPr lang="en-US"/>
              <a:t>	- Menor certesa sobre el resultat del flux d'esdeveniments, atès que els esdeveniments poden ocórrer en qualsevol ordre i en moments diferents, hi pot haver incertesa sobre com i 	quan es completaran certs processos.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4" name="Google Shape;94;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Hemos escojido un sistema de IoT que utiliza el patron de Pub-Sub, es decir, una topologia con broker.</a:t>
            </a:r>
            <a:br>
              <a:rPr lang="en-US"/>
            </a:br>
            <a:r>
              <a:rPr lang="en-US"/>
              <a:t>Este ejemplo describe un sistema compuesto por un sensor de temperatura, un broker y 3 sistemas que consumen eventos.</a:t>
            </a:r>
            <a:endParaRPr/>
          </a:p>
          <a:p>
            <a:pPr indent="-317500" lvl="0" marL="457200" rtl="0" algn="l">
              <a:spcBef>
                <a:spcPts val="0"/>
              </a:spcBef>
              <a:spcAft>
                <a:spcPts val="0"/>
              </a:spcAft>
              <a:buSzPts val="1400"/>
              <a:buChar char="-"/>
            </a:pPr>
            <a:r>
              <a:rPr lang="en-US"/>
              <a:t>El sensor de temperatura publica eventos que son lecturas al topico env/temp.</a:t>
            </a:r>
            <a:endParaRPr/>
          </a:p>
          <a:p>
            <a:pPr indent="-317500" lvl="0" marL="457200" rtl="0" algn="l">
              <a:spcBef>
                <a:spcPts val="0"/>
              </a:spcBef>
              <a:spcAft>
                <a:spcPts val="0"/>
              </a:spcAft>
              <a:buSzPts val="1400"/>
              <a:buChar char="-"/>
            </a:pPr>
            <a:r>
              <a:rPr lang="en-US"/>
              <a:t>El broker, que sabe que sistemas estan escuchando ese topico, envia los mensajes de forma paralela</a:t>
            </a:r>
            <a:endParaRPr/>
          </a:p>
          <a:p>
            <a:pPr indent="-317500" lvl="1" marL="914400" rtl="0" algn="l">
              <a:spcBef>
                <a:spcPts val="0"/>
              </a:spcBef>
              <a:spcAft>
                <a:spcPts val="0"/>
              </a:spcAft>
              <a:buSzPts val="1400"/>
              <a:buChar char="-"/>
            </a:pPr>
            <a:r>
              <a:rPr lang="en-US"/>
              <a:t>El sistema de aire acondicionado es un controllador que, si la temperatura es demasiado alta, empezaria a enfriar</a:t>
            </a:r>
            <a:endParaRPr/>
          </a:p>
          <a:p>
            <a:pPr indent="-317500" lvl="1" marL="914400" rtl="0" algn="l">
              <a:spcBef>
                <a:spcPts val="0"/>
              </a:spcBef>
              <a:spcAft>
                <a:spcPts val="0"/>
              </a:spcAft>
              <a:buSzPts val="1400"/>
              <a:buChar char="-"/>
            </a:pPr>
            <a:r>
              <a:rPr lang="en-US"/>
              <a:t>El agregador de BD añade las lecturas a una base de datos para mantener un registro </a:t>
            </a:r>
            <a:endParaRPr/>
          </a:p>
          <a:p>
            <a:pPr indent="-317500" lvl="1" marL="914400" rtl="0" algn="l">
              <a:spcBef>
                <a:spcPts val="0"/>
              </a:spcBef>
              <a:spcAft>
                <a:spcPts val="0"/>
              </a:spcAft>
              <a:buSzPts val="1400"/>
              <a:buChar char="-"/>
            </a:pPr>
            <a:r>
              <a:rPr lang="en-US"/>
              <a:t>i por ultimo el sistema de notificacion sms enviaria un mensaje a los usuarios que haga falta</a:t>
            </a:r>
            <a:endParaRPr/>
          </a:p>
          <a:p>
            <a:pPr indent="-317500" lvl="1" marL="914400" rtl="0" algn="l">
              <a:spcBef>
                <a:spcPts val="0"/>
              </a:spcBef>
              <a:spcAft>
                <a:spcPts val="0"/>
              </a:spcAft>
              <a:buSzPts val="1400"/>
              <a:buChar char="-"/>
            </a:pPr>
            <a:r>
              <a:rPr lang="en-US"/>
              <a:t>Vemos como esta arquitectura no introduce acoplamiento entre sistemas y admite facilmente nuevos componentes. (NEXT DIAPO)</a:t>
            </a:r>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040a2254d0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3040a2254d0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por ejemplo, un nuevo sensor de humedad que, sin modificar los demas sistemas el agregador de BD ya podria ser capaz de las lecturas del nuevo sensor</a:t>
            </a:r>
            <a:endParaRPr/>
          </a:p>
          <a:p>
            <a:pPr indent="-317500" lvl="0" marL="457200" rtl="0" algn="l">
              <a:spcBef>
                <a:spcPts val="0"/>
              </a:spcBef>
              <a:spcAft>
                <a:spcPts val="0"/>
              </a:spcAft>
              <a:buSzPts val="1400"/>
              <a:buChar char="-"/>
            </a:pPr>
            <a:r>
              <a:rPr lang="en-US"/>
              <a:t>Ademas, como hemos dicho en las ventajas es responsivo en el sentido de que el retraso de la accion de cada sistema es, normalmente, el introducido por la latencia de red (que esta seria casi nula si el broker i los demas sistemas se ejecuta en el mismo hardware)</a:t>
            </a:r>
            <a:endParaRPr/>
          </a:p>
          <a:p>
            <a:pPr indent="-317500" lvl="0" marL="457200" rtl="0" algn="l">
              <a:spcBef>
                <a:spcPts val="0"/>
              </a:spcBef>
              <a:spcAft>
                <a:spcPts val="0"/>
              </a:spcAft>
              <a:buSzPts val="1400"/>
              <a:buChar char="-"/>
            </a:pPr>
            <a:r>
              <a:rPr lang="en-US"/>
              <a:t>Pero tambien vemos las desventajas ya que para depurar un problema tendremos que determinar primero donde ocurre o por ejemplo, provarlo en un entorno de desarrollo donde no disponemos de hardware hay que simular la produccion de estos eventos</a:t>
            </a:r>
            <a:endParaRPr/>
          </a:p>
          <a:p>
            <a:pPr indent="0" lvl="0" marL="0" rtl="0" algn="l">
              <a:spcBef>
                <a:spcPts val="0"/>
              </a:spcBef>
              <a:spcAft>
                <a:spcPts val="0"/>
              </a:spcAft>
              <a:buNone/>
            </a:pPr>
            <a:r>
              <a:t/>
            </a:r>
            <a:endParaRPr/>
          </a:p>
        </p:txBody>
      </p:sp>
      <p:sp>
        <p:nvSpPr>
          <p:cNvPr id="124" name="Google Shape;124;g3040a2254d0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10"/>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0"/>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11"/>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12"/>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2"/>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1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13"/>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3"/>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1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14"/>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4"/>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1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15"/>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5"/>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1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16"/>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6"/>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1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17"/>
          <p:cNvSpPr/>
          <p:nvPr/>
        </p:nvSpPr>
        <p:spPr>
          <a:xfrm>
            <a:off x="0" y="0"/>
            <a:ext cx="14630400" cy="8229600"/>
          </a:xfrm>
          <a:prstGeom prst="rect">
            <a:avLst/>
          </a:prstGeom>
          <a:solidFill>
            <a:srgbClr val="302D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17"/>
          <p:cNvSpPr/>
          <p:nvPr/>
        </p:nvSpPr>
        <p:spPr>
          <a:xfrm>
            <a:off x="0" y="0"/>
            <a:ext cx="14630400" cy="8229600"/>
          </a:xfrm>
          <a:prstGeom prst="rect">
            <a:avLst/>
          </a:prstGeom>
          <a:solidFill>
            <a:srgbClr val="464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1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2" name="Shape 4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8.png"/><Relationship Id="rId6"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hyperlink" Target="https://www.ibm.com/cloud/learn/event-driven-architectu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47" name="Shape 47"/>
        <p:cNvGrpSpPr/>
        <p:nvPr/>
      </p:nvGrpSpPr>
      <p:grpSpPr>
        <a:xfrm>
          <a:off x="0" y="0"/>
          <a:ext cx="0" cy="0"/>
          <a:chOff x="0" y="0"/>
          <a:chExt cx="0" cy="0"/>
        </a:xfrm>
      </p:grpSpPr>
      <p:pic>
        <p:nvPicPr>
          <p:cNvPr descr="preencoded.png" id="48" name="Google Shape;48;p1"/>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49" name="Google Shape;49;p1"/>
          <p:cNvSpPr/>
          <p:nvPr/>
        </p:nvSpPr>
        <p:spPr>
          <a:xfrm>
            <a:off x="793790" y="2240637"/>
            <a:ext cx="7556421" cy="1956435"/>
          </a:xfrm>
          <a:prstGeom prst="rect">
            <a:avLst/>
          </a:prstGeom>
          <a:noFill/>
          <a:ln>
            <a:noFill/>
          </a:ln>
        </p:spPr>
        <p:txBody>
          <a:bodyPr anchorCtr="0" anchor="t" bIns="0" lIns="0" spcFirstLastPara="1" rIns="0" wrap="square" tIns="0">
            <a:noAutofit/>
          </a:bodyPr>
          <a:lstStyle/>
          <a:p>
            <a:pPr indent="0" lvl="0" marL="0" marR="0" rtl="0" algn="l">
              <a:lnSpc>
                <a:spcPct val="125203"/>
              </a:lnSpc>
              <a:spcBef>
                <a:spcPts val="0"/>
              </a:spcBef>
              <a:spcAft>
                <a:spcPts val="0"/>
              </a:spcAft>
              <a:buClr>
                <a:srgbClr val="D8B6A4"/>
              </a:buClr>
              <a:buSzPts val="6150"/>
              <a:buFont typeface="Gelasio"/>
              <a:buNone/>
            </a:pPr>
            <a:r>
              <a:rPr b="0" i="0" lang="en-US" sz="6150" u="none" cap="none" strike="noStrike">
                <a:solidFill>
                  <a:srgbClr val="D8B6A4"/>
                </a:solidFill>
                <a:latin typeface="Gelasio"/>
                <a:ea typeface="Gelasio"/>
                <a:cs typeface="Gelasio"/>
                <a:sym typeface="Gelasio"/>
              </a:rPr>
              <a:t>Arquitectura basada en eventos</a:t>
            </a:r>
            <a:endParaRPr b="0" i="0" sz="6150" u="none" cap="none" strike="noStrike"/>
          </a:p>
        </p:txBody>
      </p:sp>
      <p:sp>
        <p:nvSpPr>
          <p:cNvPr id="50" name="Google Shape;50;p1"/>
          <p:cNvSpPr txBox="1"/>
          <p:nvPr/>
        </p:nvSpPr>
        <p:spPr>
          <a:xfrm>
            <a:off x="793800" y="6246150"/>
            <a:ext cx="3000000" cy="9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50">
                <a:solidFill>
                  <a:srgbClr val="C9C2C0"/>
                </a:solidFill>
                <a:latin typeface="Gelasio"/>
                <a:ea typeface="Gelasio"/>
                <a:cs typeface="Gelasio"/>
                <a:sym typeface="Gelasio"/>
              </a:rPr>
              <a:t>Pau Galopa</a:t>
            </a:r>
            <a:endParaRPr sz="1750">
              <a:solidFill>
                <a:srgbClr val="C9C2C0"/>
              </a:solidFill>
              <a:latin typeface="Gelasio"/>
              <a:ea typeface="Gelasio"/>
              <a:cs typeface="Gelasio"/>
              <a:sym typeface="Gelasio"/>
            </a:endParaRPr>
          </a:p>
          <a:p>
            <a:pPr indent="0" lvl="0" marL="0" rtl="0" algn="l">
              <a:spcBef>
                <a:spcPts val="0"/>
              </a:spcBef>
              <a:spcAft>
                <a:spcPts val="0"/>
              </a:spcAft>
              <a:buNone/>
            </a:pPr>
            <a:r>
              <a:rPr lang="en-US" sz="1750">
                <a:solidFill>
                  <a:srgbClr val="C9C2C0"/>
                </a:solidFill>
                <a:latin typeface="Gelasio"/>
                <a:ea typeface="Gelasio"/>
                <a:cs typeface="Gelasio"/>
                <a:sym typeface="Gelasio"/>
              </a:rPr>
              <a:t>David Griera</a:t>
            </a:r>
            <a:endParaRPr sz="1750">
              <a:solidFill>
                <a:srgbClr val="C9C2C0"/>
              </a:solidFill>
              <a:latin typeface="Gelasio"/>
              <a:ea typeface="Gelasio"/>
              <a:cs typeface="Gelasio"/>
              <a:sym typeface="Gelasio"/>
            </a:endParaRPr>
          </a:p>
          <a:p>
            <a:pPr indent="0" lvl="0" marL="0" rtl="0" algn="l">
              <a:spcBef>
                <a:spcPts val="0"/>
              </a:spcBef>
              <a:spcAft>
                <a:spcPts val="0"/>
              </a:spcAft>
              <a:buNone/>
            </a:pPr>
            <a:r>
              <a:rPr lang="en-US" sz="1750">
                <a:solidFill>
                  <a:srgbClr val="C9C2C0"/>
                </a:solidFill>
                <a:latin typeface="Gelasio"/>
                <a:ea typeface="Gelasio"/>
                <a:cs typeface="Gelasio"/>
                <a:sym typeface="Gelasio"/>
              </a:rPr>
              <a:t>Arnau Pons</a:t>
            </a:r>
            <a:endParaRPr sz="1750">
              <a:solidFill>
                <a:srgbClr val="C9C2C0"/>
              </a:solidFill>
              <a:latin typeface="Gelasio"/>
              <a:ea typeface="Gelasio"/>
              <a:cs typeface="Gelasio"/>
              <a:sym typeface="Gelasi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55" name="Shape 55"/>
        <p:cNvGrpSpPr/>
        <p:nvPr/>
      </p:nvGrpSpPr>
      <p:grpSpPr>
        <a:xfrm>
          <a:off x="0" y="0"/>
          <a:ext cx="0" cy="0"/>
          <a:chOff x="0" y="0"/>
          <a:chExt cx="0" cy="0"/>
        </a:xfrm>
      </p:grpSpPr>
      <p:sp>
        <p:nvSpPr>
          <p:cNvPr id="56" name="Google Shape;56;p2"/>
          <p:cNvSpPr/>
          <p:nvPr/>
        </p:nvSpPr>
        <p:spPr>
          <a:xfrm>
            <a:off x="4454700" y="608600"/>
            <a:ext cx="5721000" cy="5748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D8B6A4"/>
              </a:buClr>
              <a:buSzPts val="3600"/>
              <a:buFont typeface="Gelasio"/>
              <a:buNone/>
            </a:pPr>
            <a:r>
              <a:rPr b="0" i="0" lang="en-US" sz="3600" u="none" cap="none" strike="noStrike">
                <a:solidFill>
                  <a:srgbClr val="D8B6A4"/>
                </a:solidFill>
                <a:latin typeface="Gelasio"/>
                <a:ea typeface="Gelasio"/>
                <a:cs typeface="Gelasio"/>
                <a:sym typeface="Gelasio"/>
              </a:rPr>
              <a:t>Contexto</a:t>
            </a:r>
            <a:endParaRPr b="0" i="0" sz="3600" u="none" cap="none" strike="noStrike"/>
          </a:p>
        </p:txBody>
      </p:sp>
      <p:sp>
        <p:nvSpPr>
          <p:cNvPr id="57" name="Google Shape;57;p2"/>
          <p:cNvSpPr/>
          <p:nvPr/>
        </p:nvSpPr>
        <p:spPr>
          <a:xfrm>
            <a:off x="3216197" y="3689825"/>
            <a:ext cx="3657600" cy="4116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C9C2C0"/>
              </a:buClr>
              <a:buSzPts val="1800"/>
              <a:buFont typeface="Gelasio"/>
              <a:buNone/>
            </a:pPr>
            <a:r>
              <a:rPr b="1" lang="en-US" sz="2100">
                <a:solidFill>
                  <a:srgbClr val="C9C2C0"/>
                </a:solidFill>
                <a:latin typeface="Gelasio"/>
                <a:ea typeface="Gelasio"/>
                <a:cs typeface="Gelasio"/>
                <a:sym typeface="Gelasio"/>
              </a:rPr>
              <a:t>M</a:t>
            </a:r>
            <a:r>
              <a:rPr b="1" i="0" lang="en-US" sz="2100" u="none" cap="none" strike="noStrike">
                <a:solidFill>
                  <a:srgbClr val="C9C2C0"/>
                </a:solidFill>
                <a:latin typeface="Gelasio"/>
                <a:ea typeface="Gelasio"/>
                <a:cs typeface="Gelasio"/>
                <a:sym typeface="Gelasio"/>
              </a:rPr>
              <a:t>ensajería</a:t>
            </a:r>
            <a:endParaRPr b="1" i="0" sz="2100" u="none" cap="none" strike="noStrike"/>
          </a:p>
        </p:txBody>
      </p:sp>
      <p:sp>
        <p:nvSpPr>
          <p:cNvPr id="58" name="Google Shape;58;p2"/>
          <p:cNvSpPr/>
          <p:nvPr/>
        </p:nvSpPr>
        <p:spPr>
          <a:xfrm>
            <a:off x="7756588" y="5929550"/>
            <a:ext cx="3657600" cy="4116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C9C2C0"/>
              </a:buClr>
              <a:buSzPts val="1800"/>
              <a:buFont typeface="Gelasio"/>
              <a:buNone/>
            </a:pPr>
            <a:r>
              <a:rPr b="1" i="0" lang="en-US" sz="2100" u="none" cap="none" strike="noStrike">
                <a:solidFill>
                  <a:srgbClr val="C9C2C0"/>
                </a:solidFill>
                <a:latin typeface="Gelasio"/>
                <a:ea typeface="Gelasio"/>
                <a:cs typeface="Gelasio"/>
                <a:sym typeface="Gelasio"/>
              </a:rPr>
              <a:t>Aplicaciones de IoT</a:t>
            </a:r>
            <a:endParaRPr b="1" i="0" sz="2100" u="none" cap="none" strike="noStrike"/>
          </a:p>
        </p:txBody>
      </p:sp>
      <p:sp>
        <p:nvSpPr>
          <p:cNvPr id="59" name="Google Shape;59;p2"/>
          <p:cNvSpPr/>
          <p:nvPr/>
        </p:nvSpPr>
        <p:spPr>
          <a:xfrm>
            <a:off x="7756605" y="3689825"/>
            <a:ext cx="3657600" cy="4116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C9C2C0"/>
              </a:buClr>
              <a:buSzPts val="1800"/>
              <a:buFont typeface="Gelasio"/>
              <a:buNone/>
            </a:pPr>
            <a:r>
              <a:rPr b="1" lang="en-US" sz="2100">
                <a:solidFill>
                  <a:srgbClr val="C9C2C0"/>
                </a:solidFill>
                <a:latin typeface="Gelasio"/>
                <a:ea typeface="Gelasio"/>
                <a:cs typeface="Gelasio"/>
                <a:sym typeface="Gelasio"/>
              </a:rPr>
              <a:t>M</a:t>
            </a:r>
            <a:r>
              <a:rPr b="1" i="0" lang="en-US" sz="2100" u="none" cap="none" strike="noStrike">
                <a:solidFill>
                  <a:srgbClr val="C9C2C0"/>
                </a:solidFill>
                <a:latin typeface="Gelasio"/>
                <a:ea typeface="Gelasio"/>
                <a:cs typeface="Gelasio"/>
                <a:sym typeface="Gelasio"/>
              </a:rPr>
              <a:t>icroservicios</a:t>
            </a:r>
            <a:endParaRPr b="1" i="0" sz="2100" u="none" cap="none" strike="noStrike"/>
          </a:p>
        </p:txBody>
      </p:sp>
      <p:sp>
        <p:nvSpPr>
          <p:cNvPr id="60" name="Google Shape;60;p2"/>
          <p:cNvSpPr/>
          <p:nvPr/>
        </p:nvSpPr>
        <p:spPr>
          <a:xfrm>
            <a:off x="3216189" y="5929550"/>
            <a:ext cx="3657600" cy="4116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C9C2C0"/>
              </a:buClr>
              <a:buSzPts val="1800"/>
              <a:buFont typeface="Gelasio"/>
              <a:buNone/>
            </a:pPr>
            <a:r>
              <a:rPr b="1" lang="en-US" sz="2100">
                <a:solidFill>
                  <a:srgbClr val="C9C2C0"/>
                </a:solidFill>
                <a:latin typeface="Gelasio"/>
                <a:ea typeface="Gelasio"/>
                <a:cs typeface="Gelasio"/>
                <a:sym typeface="Gelasio"/>
              </a:rPr>
              <a:t>Finanzas o e-commerce</a:t>
            </a:r>
            <a:endParaRPr b="1" i="0" sz="2100" u="none" cap="none" strike="noStrike"/>
          </a:p>
        </p:txBody>
      </p:sp>
      <p:sp>
        <p:nvSpPr>
          <p:cNvPr id="61" name="Google Shape;61;p2"/>
          <p:cNvSpPr txBox="1"/>
          <p:nvPr/>
        </p:nvSpPr>
        <p:spPr>
          <a:xfrm>
            <a:off x="4454700" y="2891275"/>
            <a:ext cx="5721000" cy="738900"/>
          </a:xfrm>
          <a:prstGeom prst="rect">
            <a:avLst/>
          </a:prstGeom>
          <a:noFill/>
          <a:ln>
            <a:noFill/>
          </a:ln>
        </p:spPr>
        <p:txBody>
          <a:bodyPr anchorCtr="0" anchor="ctr" bIns="91425" lIns="91425" spcFirstLastPara="1" rIns="91425" wrap="square" tIns="91425">
            <a:noAutofit/>
          </a:bodyPr>
          <a:lstStyle/>
          <a:p>
            <a:pPr indent="0" lvl="0" marL="0" rtl="0" algn="ctr">
              <a:lnSpc>
                <a:spcPct val="125000"/>
              </a:lnSpc>
              <a:spcBef>
                <a:spcPts val="0"/>
              </a:spcBef>
              <a:spcAft>
                <a:spcPts val="0"/>
              </a:spcAft>
              <a:buNone/>
            </a:pPr>
            <a:r>
              <a:rPr lang="en-US" sz="3600">
                <a:solidFill>
                  <a:srgbClr val="D8B6A4"/>
                </a:solidFill>
                <a:latin typeface="Gelasio"/>
                <a:ea typeface="Gelasio"/>
                <a:cs typeface="Gelasio"/>
                <a:sym typeface="Gelasio"/>
              </a:rPr>
              <a:t>Escenarios de aplicación</a:t>
            </a:r>
            <a:endParaRPr sz="3600">
              <a:solidFill>
                <a:schemeClr val="dk1"/>
              </a:solidFill>
            </a:endParaRPr>
          </a:p>
        </p:txBody>
      </p:sp>
      <p:sp>
        <p:nvSpPr>
          <p:cNvPr id="62" name="Google Shape;62;p2"/>
          <p:cNvSpPr/>
          <p:nvPr/>
        </p:nvSpPr>
        <p:spPr>
          <a:xfrm>
            <a:off x="1377900" y="1444533"/>
            <a:ext cx="11874600" cy="1185600"/>
          </a:xfrm>
          <a:prstGeom prst="rect">
            <a:avLst/>
          </a:prstGeom>
          <a:noFill/>
          <a:ln>
            <a:noFill/>
          </a:ln>
        </p:spPr>
        <p:txBody>
          <a:bodyPr anchorCtr="0" anchor="ctr" bIns="0" lIns="0" spcFirstLastPara="1" rIns="0" wrap="square" tIns="0">
            <a:noAutofit/>
          </a:bodyPr>
          <a:lstStyle/>
          <a:p>
            <a:pPr indent="0" lvl="0" marL="0" marR="0" rtl="0" algn="ctr">
              <a:lnSpc>
                <a:spcPct val="125000"/>
              </a:lnSpc>
              <a:spcBef>
                <a:spcPts val="0"/>
              </a:spcBef>
              <a:spcAft>
                <a:spcPts val="0"/>
              </a:spcAft>
              <a:buClr>
                <a:srgbClr val="C9C2C0"/>
              </a:buClr>
              <a:buSzPts val="1800"/>
              <a:buFont typeface="Gelasio"/>
              <a:buNone/>
            </a:pPr>
            <a:r>
              <a:rPr b="1" lang="en-US" sz="2100">
                <a:solidFill>
                  <a:srgbClr val="C9C2C0"/>
                </a:solidFill>
                <a:latin typeface="Gelasio"/>
                <a:ea typeface="Gelasio"/>
                <a:cs typeface="Gelasio"/>
                <a:sym typeface="Gelasio"/>
              </a:rPr>
              <a:t>S</a:t>
            </a:r>
            <a:r>
              <a:rPr b="1" lang="en-US" sz="2100">
                <a:solidFill>
                  <a:srgbClr val="C9C2C0"/>
                </a:solidFill>
                <a:latin typeface="Gelasio"/>
                <a:ea typeface="Gelasio"/>
                <a:cs typeface="Gelasio"/>
                <a:sym typeface="Gelasio"/>
              </a:rPr>
              <a:t>e encuentran comúnmente en contextos donde el procesamiento en tiempo real, la escalabilidad y la comunicación asíncrona son esenciales.</a:t>
            </a:r>
            <a:endParaRPr b="1" i="0" sz="2100" u="none" cap="none" strike="noStrike"/>
          </a:p>
        </p:txBody>
      </p:sp>
      <p:pic>
        <p:nvPicPr>
          <p:cNvPr id="63" name="Google Shape;63;p2"/>
          <p:cNvPicPr preferRelativeResize="0"/>
          <p:nvPr/>
        </p:nvPicPr>
        <p:blipFill>
          <a:blip r:embed="rId3">
            <a:alphaModFix/>
          </a:blip>
          <a:stretch>
            <a:fillRect/>
          </a:stretch>
        </p:blipFill>
        <p:spPr>
          <a:xfrm>
            <a:off x="8899600" y="6417358"/>
            <a:ext cx="1371600" cy="1371600"/>
          </a:xfrm>
          <a:prstGeom prst="rect">
            <a:avLst/>
          </a:prstGeom>
          <a:noFill/>
          <a:ln>
            <a:noFill/>
          </a:ln>
        </p:spPr>
      </p:pic>
      <p:pic>
        <p:nvPicPr>
          <p:cNvPr id="64" name="Google Shape;64;p2"/>
          <p:cNvPicPr preferRelativeResize="0"/>
          <p:nvPr/>
        </p:nvPicPr>
        <p:blipFill>
          <a:blip r:embed="rId4">
            <a:alphaModFix/>
          </a:blip>
          <a:stretch>
            <a:fillRect/>
          </a:stretch>
        </p:blipFill>
        <p:spPr>
          <a:xfrm>
            <a:off x="4359205" y="6417358"/>
            <a:ext cx="1371600" cy="1371600"/>
          </a:xfrm>
          <a:prstGeom prst="rect">
            <a:avLst/>
          </a:prstGeom>
          <a:noFill/>
          <a:ln>
            <a:noFill/>
          </a:ln>
        </p:spPr>
      </p:pic>
      <p:pic>
        <p:nvPicPr>
          <p:cNvPr id="65" name="Google Shape;65;p2"/>
          <p:cNvPicPr preferRelativeResize="0"/>
          <p:nvPr/>
        </p:nvPicPr>
        <p:blipFill>
          <a:blip r:embed="rId5">
            <a:alphaModFix/>
          </a:blip>
          <a:stretch>
            <a:fillRect/>
          </a:stretch>
        </p:blipFill>
        <p:spPr>
          <a:xfrm>
            <a:off x="4359188" y="4246483"/>
            <a:ext cx="1371600" cy="1371600"/>
          </a:xfrm>
          <a:prstGeom prst="rect">
            <a:avLst/>
          </a:prstGeom>
          <a:noFill/>
          <a:ln>
            <a:noFill/>
          </a:ln>
        </p:spPr>
      </p:pic>
      <p:pic>
        <p:nvPicPr>
          <p:cNvPr id="66" name="Google Shape;66;p2"/>
          <p:cNvPicPr preferRelativeResize="0"/>
          <p:nvPr/>
        </p:nvPicPr>
        <p:blipFill>
          <a:blip r:embed="rId6">
            <a:alphaModFix/>
          </a:blip>
          <a:stretch>
            <a:fillRect/>
          </a:stretch>
        </p:blipFill>
        <p:spPr>
          <a:xfrm>
            <a:off x="8671000" y="4017871"/>
            <a:ext cx="1828800" cy="1828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71" name="Shape 71"/>
        <p:cNvGrpSpPr/>
        <p:nvPr/>
      </p:nvGrpSpPr>
      <p:grpSpPr>
        <a:xfrm>
          <a:off x="0" y="0"/>
          <a:ext cx="0" cy="0"/>
          <a:chOff x="0" y="0"/>
          <a:chExt cx="0" cy="0"/>
        </a:xfrm>
      </p:grpSpPr>
      <p:sp>
        <p:nvSpPr>
          <p:cNvPr id="72" name="Google Shape;72;p3"/>
          <p:cNvSpPr/>
          <p:nvPr/>
        </p:nvSpPr>
        <p:spPr>
          <a:xfrm>
            <a:off x="3542765" y="1782948"/>
            <a:ext cx="7545000" cy="708900"/>
          </a:xfrm>
          <a:prstGeom prst="rect">
            <a:avLst/>
          </a:prstGeom>
          <a:noFill/>
          <a:ln>
            <a:noFill/>
          </a:ln>
        </p:spPr>
        <p:txBody>
          <a:bodyPr anchorCtr="0" anchor="t" bIns="0" lIns="0" spcFirstLastPara="1" rIns="0" wrap="square" tIns="0">
            <a:noAutofit/>
          </a:bodyPr>
          <a:lstStyle/>
          <a:p>
            <a:pPr indent="0" lvl="0" marL="0" marR="0" rtl="0" algn="ctr">
              <a:lnSpc>
                <a:spcPct val="124719"/>
              </a:lnSpc>
              <a:spcBef>
                <a:spcPts val="0"/>
              </a:spcBef>
              <a:spcAft>
                <a:spcPts val="0"/>
              </a:spcAft>
              <a:buClr>
                <a:srgbClr val="D8B6A4"/>
              </a:buClr>
              <a:buSzPts val="4450"/>
              <a:buFont typeface="Gelasio"/>
              <a:buNone/>
            </a:pPr>
            <a:r>
              <a:rPr b="0" i="0" lang="en-US" sz="4450" u="none" cap="none" strike="noStrike">
                <a:solidFill>
                  <a:srgbClr val="D8B6A4"/>
                </a:solidFill>
                <a:latin typeface="Gelasio"/>
                <a:ea typeface="Gelasio"/>
                <a:cs typeface="Gelasio"/>
                <a:sym typeface="Gelasio"/>
              </a:rPr>
              <a:t>Problema a solucionar</a:t>
            </a:r>
            <a:endParaRPr b="0" i="0" sz="4450" u="none" cap="none" strike="noStrike"/>
          </a:p>
        </p:txBody>
      </p:sp>
      <p:sp>
        <p:nvSpPr>
          <p:cNvPr id="73" name="Google Shape;73;p3"/>
          <p:cNvSpPr/>
          <p:nvPr/>
        </p:nvSpPr>
        <p:spPr>
          <a:xfrm>
            <a:off x="1947825" y="3051401"/>
            <a:ext cx="10734900" cy="3766200"/>
          </a:xfrm>
          <a:prstGeom prst="rect">
            <a:avLst/>
          </a:prstGeom>
          <a:noFill/>
          <a:ln>
            <a:noFill/>
          </a:ln>
        </p:spPr>
        <p:txBody>
          <a:bodyPr anchorCtr="0" anchor="t" bIns="0" lIns="0" spcFirstLastPara="1" rIns="0" wrap="square" tIns="0">
            <a:noAutofit/>
          </a:bodyPr>
          <a:lstStyle/>
          <a:p>
            <a:pPr indent="0" lvl="0" marL="0" rtl="0" algn="l">
              <a:lnSpc>
                <a:spcPct val="162857"/>
              </a:lnSpc>
              <a:spcBef>
                <a:spcPts val="0"/>
              </a:spcBef>
              <a:spcAft>
                <a:spcPts val="0"/>
              </a:spcAft>
              <a:buNone/>
            </a:pPr>
            <a:r>
              <a:rPr lang="en-US" sz="1950">
                <a:solidFill>
                  <a:srgbClr val="C9C2C0"/>
                </a:solidFill>
                <a:latin typeface="Gelasio"/>
                <a:ea typeface="Gelasio"/>
                <a:cs typeface="Gelasio"/>
                <a:sym typeface="Gelasio"/>
              </a:rPr>
              <a:t>Las arquitecturas de </a:t>
            </a:r>
            <a:r>
              <a:rPr lang="en-US" sz="1950">
                <a:solidFill>
                  <a:srgbClr val="C9C2C0"/>
                </a:solidFill>
                <a:latin typeface="Gelasio"/>
                <a:ea typeface="Gelasio"/>
                <a:cs typeface="Gelasio"/>
                <a:sym typeface="Gelasio"/>
              </a:rPr>
              <a:t>carácter</a:t>
            </a:r>
            <a:r>
              <a:rPr lang="en-US" sz="1950">
                <a:solidFill>
                  <a:srgbClr val="C9C2C0"/>
                </a:solidFill>
                <a:latin typeface="Gelasio"/>
                <a:ea typeface="Gelasio"/>
                <a:cs typeface="Gelasio"/>
                <a:sym typeface="Gelasio"/>
              </a:rPr>
              <a:t> </a:t>
            </a:r>
            <a:r>
              <a:rPr lang="en-US" sz="1950">
                <a:solidFill>
                  <a:srgbClr val="C9C2C0"/>
                </a:solidFill>
                <a:latin typeface="Gelasio"/>
                <a:ea typeface="Gelasio"/>
                <a:cs typeface="Gelasio"/>
                <a:sym typeface="Gelasio"/>
              </a:rPr>
              <a:t>síncrono</a:t>
            </a:r>
            <a:r>
              <a:rPr lang="en-US" sz="1950">
                <a:solidFill>
                  <a:srgbClr val="C9C2C0"/>
                </a:solidFill>
                <a:latin typeface="Gelasio"/>
                <a:ea typeface="Gelasio"/>
                <a:cs typeface="Gelasio"/>
                <a:sym typeface="Gelasio"/>
              </a:rPr>
              <a:t> </a:t>
            </a:r>
            <a:r>
              <a:rPr b="1" lang="en-US" sz="1950">
                <a:solidFill>
                  <a:srgbClr val="C9C2C0"/>
                </a:solidFill>
                <a:latin typeface="Gelasio"/>
                <a:ea typeface="Gelasio"/>
                <a:cs typeface="Gelasio"/>
                <a:sym typeface="Gelasio"/>
              </a:rPr>
              <a:t>pueden</a:t>
            </a:r>
            <a:r>
              <a:rPr lang="en-US" sz="1950">
                <a:solidFill>
                  <a:srgbClr val="C9C2C0"/>
                </a:solidFill>
                <a:latin typeface="Gelasio"/>
                <a:ea typeface="Gelasio"/>
                <a:cs typeface="Gelasio"/>
                <a:sym typeface="Gelasio"/>
              </a:rPr>
              <a:t> presentar los siguientes problemas…</a:t>
            </a:r>
            <a:endParaRPr sz="1950">
              <a:solidFill>
                <a:srgbClr val="C9C2C0"/>
              </a:solidFill>
              <a:latin typeface="Gelasio"/>
              <a:ea typeface="Gelasio"/>
              <a:cs typeface="Gelasio"/>
              <a:sym typeface="Gelasio"/>
            </a:endParaRPr>
          </a:p>
          <a:p>
            <a:pPr indent="-352425" lvl="0" marL="457200" rtl="0" algn="l">
              <a:lnSpc>
                <a:spcPct val="162857"/>
              </a:lnSpc>
              <a:spcBef>
                <a:spcPts val="0"/>
              </a:spcBef>
              <a:spcAft>
                <a:spcPts val="0"/>
              </a:spcAft>
              <a:buClr>
                <a:srgbClr val="C9C2C0"/>
              </a:buClr>
              <a:buSzPts val="1950"/>
              <a:buFont typeface="Gelasio"/>
              <a:buChar char="●"/>
            </a:pPr>
            <a:r>
              <a:rPr lang="en-US" sz="1950">
                <a:solidFill>
                  <a:srgbClr val="C9C2C0"/>
                </a:solidFill>
                <a:latin typeface="Gelasio"/>
                <a:ea typeface="Gelasio"/>
                <a:cs typeface="Gelasio"/>
                <a:sym typeface="Gelasio"/>
              </a:rPr>
              <a:t>Su naturaleza bloquante. Es decir, la espera entre que una solicitud se recibe y su respuesta.</a:t>
            </a:r>
            <a:endParaRPr sz="1950">
              <a:solidFill>
                <a:srgbClr val="C9C2C0"/>
              </a:solidFill>
              <a:latin typeface="Gelasio"/>
              <a:ea typeface="Gelasio"/>
              <a:cs typeface="Gelasio"/>
              <a:sym typeface="Gelasio"/>
            </a:endParaRPr>
          </a:p>
          <a:p>
            <a:pPr indent="-352425" lvl="0" marL="457200" rtl="0" algn="l">
              <a:lnSpc>
                <a:spcPct val="162857"/>
              </a:lnSpc>
              <a:spcBef>
                <a:spcPts val="0"/>
              </a:spcBef>
              <a:spcAft>
                <a:spcPts val="0"/>
              </a:spcAft>
              <a:buClr>
                <a:srgbClr val="C9C2C0"/>
              </a:buClr>
              <a:buSzPts val="1950"/>
              <a:buFont typeface="Gelasio"/>
              <a:buChar char="●"/>
            </a:pPr>
            <a:r>
              <a:rPr lang="en-US" sz="1950">
                <a:solidFill>
                  <a:srgbClr val="C9C2C0"/>
                </a:solidFill>
                <a:latin typeface="Gelasio"/>
                <a:ea typeface="Gelasio"/>
                <a:cs typeface="Gelasio"/>
                <a:sym typeface="Gelasio"/>
              </a:rPr>
              <a:t>D</a:t>
            </a:r>
            <a:r>
              <a:rPr lang="en-US" sz="1950">
                <a:solidFill>
                  <a:srgbClr val="C9C2C0"/>
                </a:solidFill>
                <a:latin typeface="Gelasio"/>
                <a:ea typeface="Gelasio"/>
                <a:cs typeface="Gelasio"/>
                <a:sym typeface="Gelasio"/>
              </a:rPr>
              <a:t>ificultad de la comunicación y sincronización entre sistemas distintos.</a:t>
            </a:r>
            <a:endParaRPr sz="1950">
              <a:solidFill>
                <a:srgbClr val="C9C2C0"/>
              </a:solidFill>
              <a:latin typeface="Gelasio"/>
              <a:ea typeface="Gelasio"/>
              <a:cs typeface="Gelasio"/>
              <a:sym typeface="Gelasio"/>
            </a:endParaRPr>
          </a:p>
          <a:p>
            <a:pPr indent="-352425" lvl="0" marL="457200" rtl="0" algn="l">
              <a:lnSpc>
                <a:spcPct val="162857"/>
              </a:lnSpc>
              <a:spcBef>
                <a:spcPts val="0"/>
              </a:spcBef>
              <a:spcAft>
                <a:spcPts val="0"/>
              </a:spcAft>
              <a:buClr>
                <a:srgbClr val="C9C2C0"/>
              </a:buClr>
              <a:buSzPts val="1950"/>
              <a:buFont typeface="Gelasio"/>
              <a:buChar char="●"/>
            </a:pPr>
            <a:r>
              <a:rPr lang="en-US" sz="1950">
                <a:solidFill>
                  <a:srgbClr val="C9C2C0"/>
                </a:solidFill>
                <a:latin typeface="Gelasio"/>
                <a:ea typeface="Gelasio"/>
                <a:cs typeface="Gelasio"/>
                <a:sym typeface="Gelasio"/>
              </a:rPr>
              <a:t>Rigidez para escalar el sistema.</a:t>
            </a:r>
            <a:endParaRPr sz="1950">
              <a:solidFill>
                <a:srgbClr val="C9C2C0"/>
              </a:solidFill>
              <a:latin typeface="Gelasio"/>
              <a:ea typeface="Gelasio"/>
              <a:cs typeface="Gelasio"/>
              <a:sym typeface="Gelasio"/>
            </a:endParaRPr>
          </a:p>
          <a:p>
            <a:pPr indent="-352425" lvl="0" marL="457200" rtl="0" algn="l">
              <a:lnSpc>
                <a:spcPct val="162857"/>
              </a:lnSpc>
              <a:spcBef>
                <a:spcPts val="0"/>
              </a:spcBef>
              <a:spcAft>
                <a:spcPts val="0"/>
              </a:spcAft>
              <a:buClr>
                <a:srgbClr val="C9C2C0"/>
              </a:buClr>
              <a:buSzPts val="1950"/>
              <a:buFont typeface="Gelasio"/>
              <a:buChar char="●"/>
            </a:pPr>
            <a:r>
              <a:rPr lang="en-US" sz="1950">
                <a:solidFill>
                  <a:srgbClr val="C9C2C0"/>
                </a:solidFill>
                <a:latin typeface="Gelasio"/>
                <a:ea typeface="Gelasio"/>
                <a:cs typeface="Gelasio"/>
                <a:sym typeface="Gelasio"/>
              </a:rPr>
              <a:t>Rigidez en la extensibilidad.</a:t>
            </a:r>
            <a:endParaRPr sz="1950">
              <a:solidFill>
                <a:srgbClr val="C9C2C0"/>
              </a:solidFill>
              <a:latin typeface="Gelasio"/>
              <a:ea typeface="Gelasio"/>
              <a:cs typeface="Gelasio"/>
              <a:sym typeface="Gelasio"/>
            </a:endParaRPr>
          </a:p>
          <a:p>
            <a:pPr indent="-352425" lvl="0" marL="457200" rtl="0" algn="l">
              <a:lnSpc>
                <a:spcPct val="162857"/>
              </a:lnSpc>
              <a:spcBef>
                <a:spcPts val="0"/>
              </a:spcBef>
              <a:spcAft>
                <a:spcPts val="0"/>
              </a:spcAft>
              <a:buClr>
                <a:srgbClr val="C9C2C0"/>
              </a:buClr>
              <a:buSzPts val="1950"/>
              <a:buFont typeface="Gelasio"/>
              <a:buChar char="●"/>
            </a:pPr>
            <a:r>
              <a:rPr lang="en-US" sz="1950">
                <a:solidFill>
                  <a:srgbClr val="C9C2C0"/>
                </a:solidFill>
                <a:latin typeface="Gelasio"/>
                <a:ea typeface="Gelasio"/>
                <a:cs typeface="Gelasio"/>
                <a:sym typeface="Gelasio"/>
              </a:rPr>
              <a:t>Mayor acoplamiento en el sistema.</a:t>
            </a:r>
            <a:endParaRPr sz="1950">
              <a:solidFill>
                <a:srgbClr val="C9C2C0"/>
              </a:solidFill>
              <a:latin typeface="Gelasio"/>
              <a:ea typeface="Gelasio"/>
              <a:cs typeface="Gelasio"/>
              <a:sym typeface="Gelasi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78" name="Shape 78"/>
        <p:cNvGrpSpPr/>
        <p:nvPr/>
      </p:nvGrpSpPr>
      <p:grpSpPr>
        <a:xfrm>
          <a:off x="0" y="0"/>
          <a:ext cx="0" cy="0"/>
          <a:chOff x="0" y="0"/>
          <a:chExt cx="0" cy="0"/>
        </a:xfrm>
      </p:grpSpPr>
      <p:sp>
        <p:nvSpPr>
          <p:cNvPr id="79" name="Google Shape;79;g3040a2254d0_0_2"/>
          <p:cNvSpPr/>
          <p:nvPr/>
        </p:nvSpPr>
        <p:spPr>
          <a:xfrm>
            <a:off x="2799700" y="280950"/>
            <a:ext cx="9031200" cy="708900"/>
          </a:xfrm>
          <a:prstGeom prst="rect">
            <a:avLst/>
          </a:prstGeom>
          <a:noFill/>
          <a:ln>
            <a:noFill/>
          </a:ln>
        </p:spPr>
        <p:txBody>
          <a:bodyPr anchorCtr="0" anchor="ctr" bIns="0" lIns="0" spcFirstLastPara="1" rIns="0" wrap="square" tIns="0">
            <a:noAutofit/>
          </a:bodyPr>
          <a:lstStyle/>
          <a:p>
            <a:pPr indent="0" lvl="0" marL="0" marR="0" rtl="0" algn="ctr">
              <a:lnSpc>
                <a:spcPct val="124719"/>
              </a:lnSpc>
              <a:spcBef>
                <a:spcPts val="0"/>
              </a:spcBef>
              <a:spcAft>
                <a:spcPts val="0"/>
              </a:spcAft>
              <a:buClr>
                <a:srgbClr val="D8B6A4"/>
              </a:buClr>
              <a:buSzPts val="4450"/>
              <a:buFont typeface="Gelasio"/>
              <a:buNone/>
            </a:pPr>
            <a:r>
              <a:rPr lang="en-US" sz="4450">
                <a:solidFill>
                  <a:srgbClr val="D8B6A4"/>
                </a:solidFill>
                <a:latin typeface="Gelasio"/>
                <a:ea typeface="Gelasio"/>
                <a:cs typeface="Gelasio"/>
                <a:sym typeface="Gelasio"/>
              </a:rPr>
              <a:t>Topología de la arquitectura</a:t>
            </a:r>
            <a:endParaRPr b="0" i="0" sz="4450" u="none" cap="none" strike="noStrike"/>
          </a:p>
        </p:txBody>
      </p:sp>
      <p:sp>
        <p:nvSpPr>
          <p:cNvPr id="80" name="Google Shape;80;g3040a2254d0_0_2"/>
          <p:cNvSpPr/>
          <p:nvPr/>
        </p:nvSpPr>
        <p:spPr>
          <a:xfrm>
            <a:off x="5486400" y="1142429"/>
            <a:ext cx="3657600" cy="13815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C9C2C0"/>
              </a:buClr>
              <a:buSzPts val="1750"/>
              <a:buFont typeface="Gelasio"/>
              <a:buNone/>
            </a:pPr>
            <a:r>
              <a:rPr lang="en-US" sz="2100">
                <a:solidFill>
                  <a:srgbClr val="C9C2C0"/>
                </a:solidFill>
                <a:latin typeface="Gelasio"/>
                <a:ea typeface="Gelasio"/>
                <a:cs typeface="Gelasio"/>
                <a:sym typeface="Gelasio"/>
              </a:rPr>
              <a:t>Dos topologias principales</a:t>
            </a:r>
            <a:br>
              <a:rPr b="1" lang="en-US" sz="2100">
                <a:solidFill>
                  <a:srgbClr val="C9C2C0"/>
                </a:solidFill>
                <a:latin typeface="Gelasio"/>
                <a:ea typeface="Gelasio"/>
                <a:cs typeface="Gelasio"/>
                <a:sym typeface="Gelasio"/>
              </a:rPr>
            </a:br>
            <a:r>
              <a:rPr b="1" lang="en-US" sz="2100">
                <a:solidFill>
                  <a:srgbClr val="C9C2C0"/>
                </a:solidFill>
                <a:latin typeface="Gelasio"/>
                <a:ea typeface="Gelasio"/>
                <a:cs typeface="Gelasio"/>
                <a:sym typeface="Gelasio"/>
              </a:rPr>
              <a:t>Basado en Broker</a:t>
            </a:r>
            <a:br>
              <a:rPr b="1" lang="en-US" sz="2100">
                <a:solidFill>
                  <a:srgbClr val="C9C2C0"/>
                </a:solidFill>
                <a:latin typeface="Gelasio"/>
                <a:ea typeface="Gelasio"/>
                <a:cs typeface="Gelasio"/>
                <a:sym typeface="Gelasio"/>
              </a:rPr>
            </a:br>
            <a:r>
              <a:rPr b="1" lang="en-US" sz="2100">
                <a:solidFill>
                  <a:srgbClr val="C9C2C0"/>
                </a:solidFill>
                <a:latin typeface="Gelasio"/>
                <a:ea typeface="Gelasio"/>
                <a:cs typeface="Gelasio"/>
                <a:sym typeface="Gelasio"/>
              </a:rPr>
              <a:t>(ej: MQTT)</a:t>
            </a:r>
            <a:endParaRPr b="1" sz="2100">
              <a:solidFill>
                <a:srgbClr val="C9C2C0"/>
              </a:solidFill>
              <a:latin typeface="Gelasio"/>
              <a:ea typeface="Gelasio"/>
              <a:cs typeface="Gelasio"/>
              <a:sym typeface="Gelasio"/>
            </a:endParaRPr>
          </a:p>
        </p:txBody>
      </p:sp>
      <p:pic>
        <p:nvPicPr>
          <p:cNvPr id="81" name="Google Shape;81;g3040a2254d0_0_2"/>
          <p:cNvPicPr preferRelativeResize="0"/>
          <p:nvPr/>
        </p:nvPicPr>
        <p:blipFill>
          <a:blip r:embed="rId3">
            <a:alphaModFix/>
          </a:blip>
          <a:stretch>
            <a:fillRect/>
          </a:stretch>
        </p:blipFill>
        <p:spPr>
          <a:xfrm>
            <a:off x="2799638" y="2676500"/>
            <a:ext cx="9031124" cy="5080025"/>
          </a:xfrm>
          <a:prstGeom prst="rect">
            <a:avLst/>
          </a:prstGeom>
          <a:noFill/>
          <a:ln cap="flat" cmpd="sng" w="28575">
            <a:solidFill>
              <a:srgbClr val="D8B6A4"/>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86" name="Shape 86"/>
        <p:cNvGrpSpPr/>
        <p:nvPr/>
      </p:nvGrpSpPr>
      <p:grpSpPr>
        <a:xfrm>
          <a:off x="0" y="0"/>
          <a:ext cx="0" cy="0"/>
          <a:chOff x="0" y="0"/>
          <a:chExt cx="0" cy="0"/>
        </a:xfrm>
      </p:grpSpPr>
      <p:sp>
        <p:nvSpPr>
          <p:cNvPr id="87" name="Google Shape;87;g3040a2254d0_0_44"/>
          <p:cNvSpPr/>
          <p:nvPr/>
        </p:nvSpPr>
        <p:spPr>
          <a:xfrm>
            <a:off x="3542702" y="280948"/>
            <a:ext cx="7545000" cy="708900"/>
          </a:xfrm>
          <a:prstGeom prst="rect">
            <a:avLst/>
          </a:prstGeom>
          <a:noFill/>
          <a:ln>
            <a:noFill/>
          </a:ln>
        </p:spPr>
        <p:txBody>
          <a:bodyPr anchorCtr="0" anchor="ctr" bIns="0" lIns="0" spcFirstLastPara="1" rIns="0" wrap="square" tIns="0">
            <a:noAutofit/>
          </a:bodyPr>
          <a:lstStyle/>
          <a:p>
            <a:pPr indent="0" lvl="0" marL="0" rtl="0" algn="ctr">
              <a:lnSpc>
                <a:spcPct val="124719"/>
              </a:lnSpc>
              <a:spcBef>
                <a:spcPts val="0"/>
              </a:spcBef>
              <a:spcAft>
                <a:spcPts val="0"/>
              </a:spcAft>
              <a:buClr>
                <a:srgbClr val="D8B6A4"/>
              </a:buClr>
              <a:buSzPts val="4450"/>
              <a:buFont typeface="Gelasio"/>
              <a:buNone/>
            </a:pPr>
            <a:r>
              <a:rPr lang="en-US" sz="4450">
                <a:solidFill>
                  <a:srgbClr val="D8B6A4"/>
                </a:solidFill>
                <a:latin typeface="Gelasio"/>
                <a:ea typeface="Gelasio"/>
                <a:cs typeface="Gelasio"/>
                <a:sym typeface="Gelasio"/>
              </a:rPr>
              <a:t>Topología de la arquitectura</a:t>
            </a:r>
            <a:endParaRPr sz="4450">
              <a:solidFill>
                <a:srgbClr val="D8B6A4"/>
              </a:solidFill>
              <a:latin typeface="Gelasio"/>
              <a:ea typeface="Gelasio"/>
              <a:cs typeface="Gelasio"/>
              <a:sym typeface="Gelasio"/>
            </a:endParaRPr>
          </a:p>
        </p:txBody>
      </p:sp>
      <p:sp>
        <p:nvSpPr>
          <p:cNvPr id="88" name="Google Shape;88;g3040a2254d0_0_44"/>
          <p:cNvSpPr/>
          <p:nvPr/>
        </p:nvSpPr>
        <p:spPr>
          <a:xfrm>
            <a:off x="2223825" y="914125"/>
            <a:ext cx="10128300" cy="11367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C9C2C0"/>
              </a:buClr>
              <a:buSzPts val="1750"/>
              <a:buFont typeface="Gelasio"/>
              <a:buNone/>
            </a:pPr>
            <a:r>
              <a:rPr b="1" lang="en-US" sz="2100">
                <a:solidFill>
                  <a:srgbClr val="C9C2C0"/>
                </a:solidFill>
                <a:latin typeface="Gelasio"/>
                <a:ea typeface="Gelasio"/>
                <a:cs typeface="Gelasio"/>
                <a:sym typeface="Gelasio"/>
              </a:rPr>
              <a:t>Basado en Mediador</a:t>
            </a:r>
            <a:br>
              <a:rPr b="1" lang="en-US" sz="2100">
                <a:solidFill>
                  <a:srgbClr val="C9C2C0"/>
                </a:solidFill>
                <a:latin typeface="Gelasio"/>
                <a:ea typeface="Gelasio"/>
                <a:cs typeface="Gelasio"/>
                <a:sym typeface="Gelasio"/>
              </a:rPr>
            </a:br>
            <a:r>
              <a:rPr b="1" lang="en-US" sz="2100">
                <a:solidFill>
                  <a:srgbClr val="C9C2C0"/>
                </a:solidFill>
                <a:latin typeface="Gelasio"/>
                <a:ea typeface="Gelasio"/>
                <a:cs typeface="Gelasio"/>
                <a:sym typeface="Gelasio"/>
              </a:rPr>
              <a:t>(ej: Simple Event Mediator -&gt; RabbitMQ)</a:t>
            </a:r>
            <a:br>
              <a:rPr b="1" lang="en-US" sz="2100">
                <a:solidFill>
                  <a:srgbClr val="C9C2C0"/>
                </a:solidFill>
                <a:latin typeface="Gelasio"/>
                <a:ea typeface="Gelasio"/>
                <a:cs typeface="Gelasio"/>
                <a:sym typeface="Gelasio"/>
              </a:rPr>
            </a:br>
            <a:r>
              <a:rPr b="1" lang="en-US" sz="2100">
                <a:solidFill>
                  <a:srgbClr val="C9C2C0"/>
                </a:solidFill>
                <a:latin typeface="Gelasio"/>
                <a:ea typeface="Gelasio"/>
                <a:cs typeface="Gelasio"/>
                <a:sym typeface="Gelasio"/>
              </a:rPr>
              <a:t>(ej: BPEL -&gt; </a:t>
            </a:r>
            <a:r>
              <a:rPr b="1" lang="en-US" sz="2100">
                <a:solidFill>
                  <a:srgbClr val="C9C2C0"/>
                </a:solidFill>
                <a:latin typeface="Gelasio"/>
                <a:ea typeface="Gelasio"/>
                <a:cs typeface="Gelasio"/>
                <a:sym typeface="Gelasio"/>
              </a:rPr>
              <a:t>Apache ODE</a:t>
            </a:r>
            <a:r>
              <a:rPr b="1" lang="en-US" sz="2100">
                <a:solidFill>
                  <a:srgbClr val="C9C2C0"/>
                </a:solidFill>
                <a:latin typeface="Gelasio"/>
                <a:ea typeface="Gelasio"/>
                <a:cs typeface="Gelasio"/>
                <a:sym typeface="Gelasio"/>
              </a:rPr>
              <a:t>)</a:t>
            </a:r>
            <a:endParaRPr b="1" sz="2100">
              <a:solidFill>
                <a:srgbClr val="C9C2C0"/>
              </a:solidFill>
              <a:latin typeface="Gelasio"/>
              <a:ea typeface="Gelasio"/>
              <a:cs typeface="Gelasio"/>
              <a:sym typeface="Gelasio"/>
            </a:endParaRPr>
          </a:p>
        </p:txBody>
      </p:sp>
      <p:pic>
        <p:nvPicPr>
          <p:cNvPr id="89" name="Google Shape;89;g3040a2254d0_0_44"/>
          <p:cNvPicPr preferRelativeResize="0"/>
          <p:nvPr/>
        </p:nvPicPr>
        <p:blipFill>
          <a:blip r:embed="rId3">
            <a:alphaModFix/>
          </a:blip>
          <a:stretch>
            <a:fillRect/>
          </a:stretch>
        </p:blipFill>
        <p:spPr>
          <a:xfrm>
            <a:off x="4088963" y="2066729"/>
            <a:ext cx="6452481" cy="5400870"/>
          </a:xfrm>
          <a:prstGeom prst="rect">
            <a:avLst/>
          </a:prstGeom>
          <a:noFill/>
          <a:ln>
            <a:noFill/>
          </a:ln>
        </p:spPr>
      </p:pic>
      <p:sp>
        <p:nvSpPr>
          <p:cNvPr id="90" name="Google Shape;90;g3040a2254d0_0_44"/>
          <p:cNvSpPr txBox="1"/>
          <p:nvPr/>
        </p:nvSpPr>
        <p:spPr>
          <a:xfrm>
            <a:off x="9734550" y="7467600"/>
            <a:ext cx="47796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1600">
                <a:solidFill>
                  <a:srgbClr val="C9C2C0"/>
                </a:solidFill>
                <a:latin typeface="Gelasio"/>
                <a:ea typeface="Gelasio"/>
                <a:cs typeface="Gelasio"/>
                <a:sym typeface="Gelasio"/>
              </a:rPr>
              <a:t>*Business Process Execution Language (BPEL)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95" name="Shape 95"/>
        <p:cNvGrpSpPr/>
        <p:nvPr/>
      </p:nvGrpSpPr>
      <p:grpSpPr>
        <a:xfrm>
          <a:off x="0" y="0"/>
          <a:ext cx="0" cy="0"/>
          <a:chOff x="0" y="0"/>
          <a:chExt cx="0" cy="0"/>
        </a:xfrm>
      </p:grpSpPr>
      <p:sp>
        <p:nvSpPr>
          <p:cNvPr id="96" name="Google Shape;96;p5"/>
          <p:cNvSpPr/>
          <p:nvPr/>
        </p:nvSpPr>
        <p:spPr>
          <a:xfrm>
            <a:off x="793790" y="1065728"/>
            <a:ext cx="6492002"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D8B6A4"/>
              </a:buClr>
              <a:buSzPts val="4450"/>
              <a:buFont typeface="Gelasio"/>
              <a:buNone/>
            </a:pPr>
            <a:r>
              <a:rPr b="0" i="0" lang="en-US" sz="4450" u="none" cap="none" strike="noStrike">
                <a:solidFill>
                  <a:srgbClr val="D8B6A4"/>
                </a:solidFill>
                <a:latin typeface="Gelasio"/>
                <a:ea typeface="Gelasio"/>
                <a:cs typeface="Gelasio"/>
                <a:sym typeface="Gelasio"/>
              </a:rPr>
              <a:t>Ventajas e inconvenientes</a:t>
            </a:r>
            <a:endParaRPr b="0" i="0" sz="4450" u="none" cap="none" strike="noStrike"/>
          </a:p>
        </p:txBody>
      </p:sp>
      <p:sp>
        <p:nvSpPr>
          <p:cNvPr id="97" name="Google Shape;97;p5"/>
          <p:cNvSpPr/>
          <p:nvPr/>
        </p:nvSpPr>
        <p:spPr>
          <a:xfrm>
            <a:off x="793790" y="2909280"/>
            <a:ext cx="7556400" cy="3342300"/>
          </a:xfrm>
          <a:prstGeom prst="roundRect">
            <a:avLst>
              <a:gd fmla="val 1018" name="adj"/>
            </a:avLst>
          </a:prstGeom>
          <a:noFill/>
          <a:ln cap="flat" cmpd="sng" w="9525">
            <a:solidFill>
              <a:srgbClr val="FFFFFF">
                <a:alpha val="23921"/>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p:nvPr/>
        </p:nvSpPr>
        <p:spPr>
          <a:xfrm>
            <a:off x="801410" y="2916900"/>
            <a:ext cx="7541100" cy="650400"/>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a:off x="1853849" y="2495183"/>
            <a:ext cx="33132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b="1" i="0" lang="en-US" sz="1750" u="none" cap="none" strike="noStrike">
                <a:solidFill>
                  <a:srgbClr val="C9C2C0"/>
                </a:solidFill>
                <a:latin typeface="Gelasio"/>
                <a:ea typeface="Gelasio"/>
                <a:cs typeface="Gelasio"/>
                <a:sym typeface="Gelasio"/>
              </a:rPr>
              <a:t>Ventajas</a:t>
            </a:r>
            <a:endParaRPr b="1" i="0" sz="1750" u="none" cap="none" strike="noStrike"/>
          </a:p>
        </p:txBody>
      </p:sp>
      <p:sp>
        <p:nvSpPr>
          <p:cNvPr id="100" name="Google Shape;100;p5"/>
          <p:cNvSpPr/>
          <p:nvPr/>
        </p:nvSpPr>
        <p:spPr>
          <a:xfrm>
            <a:off x="5398099" y="2495233"/>
            <a:ext cx="33132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b="1" i="0" lang="en-US" sz="1750" u="none" cap="none" strike="noStrike">
                <a:solidFill>
                  <a:srgbClr val="C9C2C0"/>
                </a:solidFill>
                <a:latin typeface="Gelasio"/>
                <a:ea typeface="Gelasio"/>
                <a:cs typeface="Gelasio"/>
                <a:sym typeface="Gelasio"/>
              </a:rPr>
              <a:t>Inconvenientes</a:t>
            </a:r>
            <a:endParaRPr b="1" i="0" sz="1750" u="none" cap="none" strike="noStrike"/>
          </a:p>
        </p:txBody>
      </p:sp>
      <p:sp>
        <p:nvSpPr>
          <p:cNvPr id="101" name="Google Shape;101;p5"/>
          <p:cNvSpPr/>
          <p:nvPr/>
        </p:nvSpPr>
        <p:spPr>
          <a:xfrm>
            <a:off x="801410" y="3567219"/>
            <a:ext cx="7541100" cy="1013100"/>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1028224" y="3710928"/>
            <a:ext cx="33132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lang="en-US" sz="1750">
                <a:solidFill>
                  <a:srgbClr val="C9C2C0"/>
                </a:solidFill>
                <a:latin typeface="Gelasio"/>
                <a:ea typeface="Gelasio"/>
                <a:cs typeface="Gelasio"/>
                <a:sym typeface="Gelasio"/>
              </a:rPr>
              <a:t>Mejor agilidad y gestión del cambio</a:t>
            </a:r>
            <a:endParaRPr b="0" i="0" sz="1750" u="none" cap="none" strike="noStrike"/>
          </a:p>
        </p:txBody>
      </p:sp>
      <p:sp>
        <p:nvSpPr>
          <p:cNvPr id="103" name="Google Shape;103;p5"/>
          <p:cNvSpPr/>
          <p:nvPr/>
        </p:nvSpPr>
        <p:spPr>
          <a:xfrm>
            <a:off x="4802624" y="3710928"/>
            <a:ext cx="3313200" cy="725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lang="en-US" sz="1750">
                <a:solidFill>
                  <a:srgbClr val="C9C2C0"/>
                </a:solidFill>
                <a:latin typeface="Gelasio"/>
                <a:ea typeface="Gelasio"/>
                <a:cs typeface="Gelasio"/>
                <a:sym typeface="Gelasio"/>
              </a:rPr>
              <a:t>Menor certeza sobre el resultado del flujo de eventos</a:t>
            </a:r>
            <a:endParaRPr b="0" i="0" sz="1750" u="none" cap="none" strike="noStrike"/>
          </a:p>
        </p:txBody>
      </p:sp>
      <p:sp>
        <p:nvSpPr>
          <p:cNvPr id="104" name="Google Shape;104;p5"/>
          <p:cNvSpPr/>
          <p:nvPr/>
        </p:nvSpPr>
        <p:spPr>
          <a:xfrm>
            <a:off x="801410" y="4580441"/>
            <a:ext cx="7541100" cy="1013100"/>
          </a:xfrm>
          <a:prstGeom prst="rect">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1028224" y="4724150"/>
            <a:ext cx="33132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b="0" i="0" lang="en-US" sz="1750" u="none" cap="none" strike="noStrike">
                <a:solidFill>
                  <a:srgbClr val="C9C2C0"/>
                </a:solidFill>
                <a:latin typeface="Gelasio"/>
                <a:ea typeface="Gelasio"/>
                <a:cs typeface="Gelasio"/>
                <a:sym typeface="Gelasio"/>
              </a:rPr>
              <a:t>Escalabilidad y </a:t>
            </a:r>
            <a:r>
              <a:rPr lang="en-US" sz="1750">
                <a:solidFill>
                  <a:srgbClr val="C9C2C0"/>
                </a:solidFill>
                <a:latin typeface="Gelasio"/>
                <a:ea typeface="Gelasio"/>
                <a:cs typeface="Gelasio"/>
                <a:sym typeface="Gelasio"/>
              </a:rPr>
              <a:t>Flexibilidad</a:t>
            </a:r>
            <a:endParaRPr b="0" i="0" sz="1750" u="none" cap="none" strike="noStrike"/>
          </a:p>
        </p:txBody>
      </p:sp>
      <p:sp>
        <p:nvSpPr>
          <p:cNvPr id="106" name="Google Shape;106;p5"/>
          <p:cNvSpPr/>
          <p:nvPr/>
        </p:nvSpPr>
        <p:spPr>
          <a:xfrm>
            <a:off x="4802624" y="4724150"/>
            <a:ext cx="3313200" cy="725700"/>
          </a:xfrm>
          <a:prstGeom prst="rect">
            <a:avLst/>
          </a:prstGeom>
          <a:noFill/>
          <a:ln>
            <a:noFill/>
          </a:ln>
        </p:spPr>
        <p:txBody>
          <a:bodyPr anchorCtr="0" anchor="t" bIns="0" lIns="0" spcFirstLastPara="1" rIns="0" wrap="square" tIns="0">
            <a:noAutofit/>
          </a:bodyPr>
          <a:lstStyle/>
          <a:p>
            <a:pPr indent="0" lvl="0" marL="0" rtl="0" algn="l">
              <a:lnSpc>
                <a:spcPct val="162857"/>
              </a:lnSpc>
              <a:spcBef>
                <a:spcPts val="0"/>
              </a:spcBef>
              <a:spcAft>
                <a:spcPts val="0"/>
              </a:spcAft>
              <a:buClr>
                <a:srgbClr val="C9C2C0"/>
              </a:buClr>
              <a:buSzPts val="1750"/>
              <a:buFont typeface="Gelasio"/>
              <a:buNone/>
            </a:pPr>
            <a:r>
              <a:rPr lang="en-US" sz="1750">
                <a:solidFill>
                  <a:srgbClr val="C9C2C0"/>
                </a:solidFill>
                <a:latin typeface="Gelasio"/>
                <a:ea typeface="Gelasio"/>
                <a:cs typeface="Gelasio"/>
                <a:sym typeface="Gelasio"/>
              </a:rPr>
              <a:t>Difícil de probar y depurar</a:t>
            </a:r>
            <a:endParaRPr sz="1750">
              <a:solidFill>
                <a:schemeClr val="dk1"/>
              </a:solidFill>
            </a:endParaRPr>
          </a:p>
          <a:p>
            <a:pPr indent="0" lvl="0" marL="0" marR="0" rtl="0" algn="l">
              <a:lnSpc>
                <a:spcPct val="162857"/>
              </a:lnSpc>
              <a:spcBef>
                <a:spcPts val="0"/>
              </a:spcBef>
              <a:spcAft>
                <a:spcPts val="0"/>
              </a:spcAft>
              <a:buClr>
                <a:srgbClr val="C9C2C0"/>
              </a:buClr>
              <a:buSzPts val="1750"/>
              <a:buFont typeface="Gelasio"/>
              <a:buNone/>
            </a:pPr>
            <a:r>
              <a:t/>
            </a:r>
            <a:endParaRPr sz="1750"/>
          </a:p>
        </p:txBody>
      </p:sp>
      <p:sp>
        <p:nvSpPr>
          <p:cNvPr id="107" name="Google Shape;107;p5"/>
          <p:cNvSpPr/>
          <p:nvPr/>
        </p:nvSpPr>
        <p:spPr>
          <a:xfrm>
            <a:off x="801410" y="5593663"/>
            <a:ext cx="7541100" cy="650400"/>
          </a:xfrm>
          <a:prstGeom prst="rect">
            <a:avLst/>
          </a:prstGeom>
          <a:solidFill>
            <a:srgbClr val="000000">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1028225" y="5737375"/>
            <a:ext cx="3774300" cy="363000"/>
          </a:xfrm>
          <a:prstGeom prst="rect">
            <a:avLst/>
          </a:prstGeom>
          <a:noFill/>
          <a:ln>
            <a:noFill/>
          </a:ln>
        </p:spPr>
        <p:txBody>
          <a:bodyPr anchorCtr="0" anchor="t" bIns="0" lIns="0" spcFirstLastPara="1" rIns="0" wrap="square" tIns="0">
            <a:noAutofit/>
          </a:bodyPr>
          <a:lstStyle/>
          <a:p>
            <a:pPr indent="0" lvl="0" marL="0" rtl="0" algn="l">
              <a:lnSpc>
                <a:spcPct val="162857"/>
              </a:lnSpc>
              <a:spcBef>
                <a:spcPts val="0"/>
              </a:spcBef>
              <a:spcAft>
                <a:spcPts val="0"/>
              </a:spcAft>
              <a:buClr>
                <a:schemeClr val="dk1"/>
              </a:buClr>
              <a:buSzPts val="1100"/>
              <a:buFont typeface="Arial"/>
              <a:buNone/>
            </a:pPr>
            <a:r>
              <a:rPr lang="en-US" sz="1750">
                <a:solidFill>
                  <a:srgbClr val="C9C2C0"/>
                </a:solidFill>
                <a:latin typeface="Gelasio"/>
                <a:ea typeface="Gelasio"/>
                <a:cs typeface="Gelasio"/>
                <a:sym typeface="Gelasio"/>
              </a:rPr>
              <a:t>Toma de decisiones en tiempo real</a:t>
            </a:r>
            <a:endParaRPr sz="1750">
              <a:solidFill>
                <a:srgbClr val="C9C2C0"/>
              </a:solidFill>
              <a:latin typeface="Gelasio"/>
              <a:ea typeface="Gelasio"/>
              <a:cs typeface="Gelasio"/>
              <a:sym typeface="Gelasio"/>
            </a:endParaRPr>
          </a:p>
          <a:p>
            <a:pPr indent="0" lvl="0" marL="0" rtl="0" algn="l">
              <a:lnSpc>
                <a:spcPct val="162857"/>
              </a:lnSpc>
              <a:spcBef>
                <a:spcPts val="0"/>
              </a:spcBef>
              <a:spcAft>
                <a:spcPts val="0"/>
              </a:spcAft>
              <a:buClr>
                <a:schemeClr val="dk1"/>
              </a:buClr>
              <a:buSzPts val="1100"/>
              <a:buFont typeface="Arial"/>
              <a:buNone/>
            </a:pPr>
            <a:r>
              <a:t/>
            </a:r>
            <a:endParaRPr sz="1750"/>
          </a:p>
          <a:p>
            <a:pPr indent="0" lvl="0" marL="0" marR="0" rtl="0" algn="l">
              <a:lnSpc>
                <a:spcPct val="162857"/>
              </a:lnSpc>
              <a:spcBef>
                <a:spcPts val="0"/>
              </a:spcBef>
              <a:spcAft>
                <a:spcPts val="0"/>
              </a:spcAft>
              <a:buClr>
                <a:srgbClr val="C9C2C0"/>
              </a:buClr>
              <a:buSzPts val="1750"/>
              <a:buFont typeface="Gelasio"/>
              <a:buNone/>
            </a:pPr>
            <a:r>
              <a:t/>
            </a:r>
            <a:endParaRPr sz="1750">
              <a:latin typeface="Gelasio"/>
              <a:ea typeface="Gelasio"/>
              <a:cs typeface="Gelasio"/>
              <a:sym typeface="Gelasio"/>
            </a:endParaRPr>
          </a:p>
        </p:txBody>
      </p:sp>
      <p:sp>
        <p:nvSpPr>
          <p:cNvPr id="109" name="Google Shape;109;p5"/>
          <p:cNvSpPr/>
          <p:nvPr/>
        </p:nvSpPr>
        <p:spPr>
          <a:xfrm>
            <a:off x="4802624" y="5737372"/>
            <a:ext cx="33132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t/>
            </a:r>
            <a:endParaRPr b="0" i="0" sz="1750" u="none" cap="none" strike="noStrike"/>
          </a:p>
        </p:txBody>
      </p:sp>
      <p:pic>
        <p:nvPicPr>
          <p:cNvPr id="110" name="Google Shape;110;p5"/>
          <p:cNvPicPr preferRelativeResize="0"/>
          <p:nvPr/>
        </p:nvPicPr>
        <p:blipFill rotWithShape="1">
          <a:blip r:embed="rId3">
            <a:alphaModFix/>
          </a:blip>
          <a:srcRect b="22134" l="0" r="50320" t="12437"/>
          <a:stretch/>
        </p:blipFill>
        <p:spPr>
          <a:xfrm>
            <a:off x="8942350" y="0"/>
            <a:ext cx="5688050" cy="4494500"/>
          </a:xfrm>
          <a:prstGeom prst="rect">
            <a:avLst/>
          </a:prstGeom>
          <a:noFill/>
          <a:ln>
            <a:noFill/>
          </a:ln>
        </p:spPr>
      </p:pic>
      <p:pic>
        <p:nvPicPr>
          <p:cNvPr id="111" name="Google Shape;111;p5"/>
          <p:cNvPicPr preferRelativeResize="0"/>
          <p:nvPr/>
        </p:nvPicPr>
        <p:blipFill rotWithShape="1">
          <a:blip r:embed="rId3">
            <a:alphaModFix/>
          </a:blip>
          <a:srcRect b="12289" l="49944" r="0" t="27819"/>
          <a:stretch/>
        </p:blipFill>
        <p:spPr>
          <a:xfrm>
            <a:off x="8942350" y="4146200"/>
            <a:ext cx="5688050" cy="4083400"/>
          </a:xfrm>
          <a:prstGeom prst="rect">
            <a:avLst/>
          </a:prstGeom>
          <a:noFill/>
          <a:ln>
            <a:noFill/>
          </a:ln>
        </p:spPr>
      </p:pic>
      <p:sp>
        <p:nvSpPr>
          <p:cNvPr id="112" name="Google Shape;112;p5"/>
          <p:cNvSpPr/>
          <p:nvPr/>
        </p:nvSpPr>
        <p:spPr>
          <a:xfrm>
            <a:off x="1028224" y="3103053"/>
            <a:ext cx="33132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lang="en-US" sz="1750">
                <a:solidFill>
                  <a:srgbClr val="C9C2C0"/>
                </a:solidFill>
                <a:latin typeface="Gelasio"/>
                <a:ea typeface="Gelasio"/>
                <a:cs typeface="Gelasio"/>
                <a:sym typeface="Gelasio"/>
              </a:rPr>
              <a:t>Mejor capacidad de respuesta</a:t>
            </a:r>
            <a:endParaRPr b="0" i="0" sz="1750" u="none" cap="none" strike="noStrike"/>
          </a:p>
        </p:txBody>
      </p:sp>
      <p:sp>
        <p:nvSpPr>
          <p:cNvPr id="113" name="Google Shape;113;p5"/>
          <p:cNvSpPr/>
          <p:nvPr/>
        </p:nvSpPr>
        <p:spPr>
          <a:xfrm>
            <a:off x="4802625" y="3103075"/>
            <a:ext cx="36720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lang="en-US" sz="1750">
                <a:solidFill>
                  <a:srgbClr val="C9C2C0"/>
                </a:solidFill>
                <a:latin typeface="Gelasio"/>
                <a:ea typeface="Gelasio"/>
                <a:cs typeface="Gelasio"/>
                <a:sym typeface="Gelasio"/>
              </a:rPr>
              <a:t>Solo soporta consistencia eventual</a:t>
            </a:r>
            <a:endParaRPr b="0" i="0" sz="1750" u="none" cap="none" strike="noStrike"/>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118" name="Shape 118"/>
        <p:cNvGrpSpPr/>
        <p:nvPr/>
      </p:nvGrpSpPr>
      <p:grpSpPr>
        <a:xfrm>
          <a:off x="0" y="0"/>
          <a:ext cx="0" cy="0"/>
          <a:chOff x="0" y="0"/>
          <a:chExt cx="0" cy="0"/>
        </a:xfrm>
      </p:grpSpPr>
      <p:sp>
        <p:nvSpPr>
          <p:cNvPr id="119" name="Google Shape;119;p6"/>
          <p:cNvSpPr/>
          <p:nvPr/>
        </p:nvSpPr>
        <p:spPr>
          <a:xfrm>
            <a:off x="502325" y="420489"/>
            <a:ext cx="3588600" cy="4485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8B6A4"/>
              </a:buClr>
              <a:buSzPts val="2800"/>
              <a:buFont typeface="Gelasio"/>
              <a:buNone/>
            </a:pPr>
            <a:r>
              <a:rPr b="0" i="0" lang="en-US" sz="2800" u="none" cap="none" strike="noStrike">
                <a:solidFill>
                  <a:srgbClr val="D8B6A4"/>
                </a:solidFill>
                <a:latin typeface="Gelasio"/>
                <a:ea typeface="Gelasio"/>
                <a:cs typeface="Gelasio"/>
                <a:sym typeface="Gelasio"/>
              </a:rPr>
              <a:t>Ejemplo de aplicación</a:t>
            </a:r>
            <a:endParaRPr b="0" i="0" sz="2800" u="none" cap="none" strike="noStrike"/>
          </a:p>
        </p:txBody>
      </p:sp>
      <p:pic>
        <p:nvPicPr>
          <p:cNvPr id="120" name="Google Shape;120;p6"/>
          <p:cNvPicPr preferRelativeResize="0"/>
          <p:nvPr/>
        </p:nvPicPr>
        <p:blipFill>
          <a:blip r:embed="rId3">
            <a:alphaModFix/>
          </a:blip>
          <a:stretch>
            <a:fillRect/>
          </a:stretch>
        </p:blipFill>
        <p:spPr>
          <a:xfrm>
            <a:off x="327363" y="1922757"/>
            <a:ext cx="13975677" cy="438408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125" name="Shape 125"/>
        <p:cNvGrpSpPr/>
        <p:nvPr/>
      </p:nvGrpSpPr>
      <p:grpSpPr>
        <a:xfrm>
          <a:off x="0" y="0"/>
          <a:ext cx="0" cy="0"/>
          <a:chOff x="0" y="0"/>
          <a:chExt cx="0" cy="0"/>
        </a:xfrm>
      </p:grpSpPr>
      <p:sp>
        <p:nvSpPr>
          <p:cNvPr id="126" name="Google Shape;126;g3040a2254d0_0_61"/>
          <p:cNvSpPr/>
          <p:nvPr/>
        </p:nvSpPr>
        <p:spPr>
          <a:xfrm>
            <a:off x="502325" y="420489"/>
            <a:ext cx="3588600" cy="4485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D8B6A4"/>
              </a:buClr>
              <a:buSzPts val="2800"/>
              <a:buFont typeface="Gelasio"/>
              <a:buNone/>
            </a:pPr>
            <a:r>
              <a:rPr b="0" i="0" lang="en-US" sz="2800" u="none" cap="none" strike="noStrike">
                <a:solidFill>
                  <a:srgbClr val="D8B6A4"/>
                </a:solidFill>
                <a:latin typeface="Gelasio"/>
                <a:ea typeface="Gelasio"/>
                <a:cs typeface="Gelasio"/>
                <a:sym typeface="Gelasio"/>
              </a:rPr>
              <a:t>Ejemplo de aplicación</a:t>
            </a:r>
            <a:endParaRPr b="0" i="0" sz="2800" u="none" cap="none" strike="noStrike"/>
          </a:p>
        </p:txBody>
      </p:sp>
      <p:pic>
        <p:nvPicPr>
          <p:cNvPr id="127" name="Google Shape;127;g3040a2254d0_0_61"/>
          <p:cNvPicPr preferRelativeResize="0"/>
          <p:nvPr/>
        </p:nvPicPr>
        <p:blipFill>
          <a:blip r:embed="rId3">
            <a:alphaModFix/>
          </a:blip>
          <a:stretch>
            <a:fillRect/>
          </a:stretch>
        </p:blipFill>
        <p:spPr>
          <a:xfrm>
            <a:off x="327363" y="1922757"/>
            <a:ext cx="13975677" cy="4384081"/>
          </a:xfrm>
          <a:prstGeom prst="rect">
            <a:avLst/>
          </a:prstGeom>
          <a:noFill/>
          <a:ln>
            <a:noFill/>
          </a:ln>
        </p:spPr>
      </p:pic>
      <p:sp>
        <p:nvSpPr>
          <p:cNvPr id="128" name="Google Shape;128;g3040a2254d0_0_61"/>
          <p:cNvSpPr txBox="1"/>
          <p:nvPr/>
        </p:nvSpPr>
        <p:spPr>
          <a:xfrm>
            <a:off x="502325" y="5876400"/>
            <a:ext cx="8172900" cy="8004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lt2"/>
              </a:buClr>
              <a:buSzPts val="2000"/>
              <a:buChar char="+"/>
            </a:pPr>
            <a:r>
              <a:rPr b="1" lang="en-US" sz="2000">
                <a:solidFill>
                  <a:schemeClr val="lt2"/>
                </a:solidFill>
                <a:latin typeface="Open Sans"/>
                <a:ea typeface="Open Sans"/>
                <a:cs typeface="Open Sans"/>
                <a:sym typeface="Open Sans"/>
              </a:rPr>
              <a:t>Sensor Humedad:</a:t>
            </a:r>
            <a:endParaRPr b="1" sz="2000">
              <a:solidFill>
                <a:schemeClr val="lt2"/>
              </a:solidFill>
              <a:latin typeface="Open Sans"/>
              <a:ea typeface="Open Sans"/>
              <a:cs typeface="Open Sans"/>
              <a:sym typeface="Open Sans"/>
            </a:endParaRPr>
          </a:p>
          <a:p>
            <a:pPr indent="457200" lvl="0" marL="457200" rtl="0" algn="l">
              <a:spcBef>
                <a:spcPts val="0"/>
              </a:spcBef>
              <a:spcAft>
                <a:spcPts val="0"/>
              </a:spcAft>
              <a:buNone/>
            </a:pPr>
            <a:r>
              <a:rPr b="1" lang="en-US" sz="2000">
                <a:solidFill>
                  <a:schemeClr val="lt2"/>
                </a:solidFill>
                <a:latin typeface="Open Sans"/>
                <a:ea typeface="Open Sans"/>
                <a:cs typeface="Open Sans"/>
                <a:sym typeface="Open Sans"/>
              </a:rPr>
              <a:t>publica en env/humidity</a:t>
            </a:r>
            <a:endParaRPr b="1" sz="2000">
              <a:solidFill>
                <a:schemeClr val="lt2"/>
              </a:solidFill>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64342"/>
        </a:solidFill>
      </p:bgPr>
    </p:bg>
    <p:spTree>
      <p:nvGrpSpPr>
        <p:cNvPr id="133" name="Shape 133"/>
        <p:cNvGrpSpPr/>
        <p:nvPr/>
      </p:nvGrpSpPr>
      <p:grpSpPr>
        <a:xfrm>
          <a:off x="0" y="0"/>
          <a:ext cx="0" cy="0"/>
          <a:chOff x="0" y="0"/>
          <a:chExt cx="0" cy="0"/>
        </a:xfrm>
      </p:grpSpPr>
      <p:pic>
        <p:nvPicPr>
          <p:cNvPr descr="preencoded.png" id="134" name="Google Shape;134;p7"/>
          <p:cNvPicPr preferRelativeResize="0"/>
          <p:nvPr/>
        </p:nvPicPr>
        <p:blipFill rotWithShape="1">
          <a:blip r:embed="rId3">
            <a:alphaModFix/>
          </a:blip>
          <a:srcRect b="0" l="0" r="0" t="0"/>
          <a:stretch/>
        </p:blipFill>
        <p:spPr>
          <a:xfrm>
            <a:off x="9144000" y="0"/>
            <a:ext cx="5486400" cy="8229600"/>
          </a:xfrm>
          <a:prstGeom prst="rect">
            <a:avLst/>
          </a:prstGeom>
          <a:noFill/>
          <a:ln>
            <a:noFill/>
          </a:ln>
        </p:spPr>
      </p:pic>
      <p:sp>
        <p:nvSpPr>
          <p:cNvPr id="135" name="Google Shape;135;p7"/>
          <p:cNvSpPr/>
          <p:nvPr/>
        </p:nvSpPr>
        <p:spPr>
          <a:xfrm>
            <a:off x="793790" y="1931789"/>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D8B6A4"/>
              </a:buClr>
              <a:buSzPts val="4450"/>
              <a:buFont typeface="Gelasio"/>
              <a:buNone/>
            </a:pPr>
            <a:r>
              <a:rPr b="0" i="0" lang="en-US" sz="4450" u="none" cap="none" strike="noStrike">
                <a:solidFill>
                  <a:srgbClr val="D8B6A4"/>
                </a:solidFill>
                <a:latin typeface="Gelasio"/>
                <a:ea typeface="Gelasio"/>
                <a:cs typeface="Gelasio"/>
                <a:sym typeface="Gelasio"/>
              </a:rPr>
              <a:t>Bibliografía</a:t>
            </a:r>
            <a:endParaRPr b="0" i="0" sz="4450" u="none" cap="none" strike="noStrike"/>
          </a:p>
        </p:txBody>
      </p:sp>
      <p:sp>
        <p:nvSpPr>
          <p:cNvPr id="136" name="Google Shape;136;p7"/>
          <p:cNvSpPr/>
          <p:nvPr/>
        </p:nvSpPr>
        <p:spPr>
          <a:xfrm>
            <a:off x="793790" y="2980730"/>
            <a:ext cx="7556421" cy="1088708"/>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C9C2C0"/>
              </a:buClr>
              <a:buSzPts val="1750"/>
              <a:buFont typeface="Gelasio"/>
              <a:buNone/>
            </a:pPr>
            <a:r>
              <a:rPr b="0" i="0" lang="en-US" sz="1750" u="none" cap="none" strike="noStrike">
                <a:solidFill>
                  <a:srgbClr val="C9C2C0"/>
                </a:solidFill>
                <a:latin typeface="Gelasio"/>
                <a:ea typeface="Gelasio"/>
                <a:cs typeface="Gelasio"/>
                <a:sym typeface="Gelasio"/>
              </a:rPr>
              <a:t>En la elaboración de esta presentación se han consultado las siguientes referencias bibliográficas, donde se puede profundizar en la arquitectura basada en eventos:</a:t>
            </a:r>
            <a:endParaRPr b="0" i="0" sz="1750" u="none" cap="none" strike="noStrike"/>
          </a:p>
        </p:txBody>
      </p:sp>
      <p:sp>
        <p:nvSpPr>
          <p:cNvPr id="137" name="Google Shape;137;p7"/>
          <p:cNvSpPr/>
          <p:nvPr/>
        </p:nvSpPr>
        <p:spPr>
          <a:xfrm>
            <a:off x="1156775" y="4409600"/>
            <a:ext cx="7193400" cy="1167900"/>
          </a:xfrm>
          <a:prstGeom prst="rect">
            <a:avLst/>
          </a:prstGeom>
          <a:noFill/>
          <a:ln>
            <a:noFill/>
          </a:ln>
        </p:spPr>
        <p:txBody>
          <a:bodyPr anchorCtr="0" anchor="t" bIns="0" lIns="0" spcFirstLastPara="1" rIns="0" wrap="square" tIns="0">
            <a:noAutofit/>
          </a:bodyPr>
          <a:lstStyle/>
          <a:p>
            <a:pPr indent="-339725" lvl="0" marL="457200" rtl="0" algn="l">
              <a:spcBef>
                <a:spcPts val="0"/>
              </a:spcBef>
              <a:spcAft>
                <a:spcPts val="0"/>
              </a:spcAft>
              <a:buClr>
                <a:srgbClr val="C9C2C0"/>
              </a:buClr>
              <a:buSzPts val="1750"/>
              <a:buFont typeface="Gelasio"/>
              <a:buChar char="•"/>
            </a:pPr>
            <a:r>
              <a:rPr lang="en-US" sz="1750">
                <a:solidFill>
                  <a:srgbClr val="C9C2C0"/>
                </a:solidFill>
                <a:latin typeface="Gelasio"/>
                <a:ea typeface="Gelasio"/>
                <a:cs typeface="Gelasio"/>
                <a:sym typeface="Gelasio"/>
              </a:rPr>
              <a:t>Mark Richards and Neal Ford: *</a:t>
            </a:r>
            <a:r>
              <a:rPr b="1" lang="en-US" sz="1750">
                <a:solidFill>
                  <a:srgbClr val="C9C2C0"/>
                </a:solidFill>
                <a:latin typeface="Gelasio"/>
                <a:ea typeface="Gelasio"/>
                <a:cs typeface="Gelasio"/>
                <a:sym typeface="Gelasio"/>
              </a:rPr>
              <a:t>Fundamentals of Software Architecture.</a:t>
            </a:r>
            <a:r>
              <a:rPr lang="en-US" sz="1750">
                <a:solidFill>
                  <a:srgbClr val="C9C2C0"/>
                </a:solidFill>
                <a:latin typeface="Gelasio"/>
                <a:ea typeface="Gelasio"/>
                <a:cs typeface="Gelasio"/>
                <a:sym typeface="Gelasio"/>
              </a:rPr>
              <a:t> O'Reilly Media, 2020.</a:t>
            </a:r>
            <a:endParaRPr sz="1750">
              <a:solidFill>
                <a:srgbClr val="C9C2C0"/>
              </a:solidFill>
              <a:latin typeface="Gelasio"/>
              <a:ea typeface="Gelasio"/>
              <a:cs typeface="Gelasio"/>
              <a:sym typeface="Gelasio"/>
            </a:endParaRPr>
          </a:p>
          <a:p>
            <a:pPr indent="-339725" lvl="1" marL="914400" rtl="0" algn="l">
              <a:spcBef>
                <a:spcPts val="0"/>
              </a:spcBef>
              <a:spcAft>
                <a:spcPts val="0"/>
              </a:spcAft>
              <a:buClr>
                <a:srgbClr val="C9C2C0"/>
              </a:buClr>
              <a:buSzPts val="1750"/>
              <a:buFont typeface="Gelasio"/>
              <a:buChar char="○"/>
            </a:pPr>
            <a:r>
              <a:rPr i="1" lang="en-US" sz="1750">
                <a:solidFill>
                  <a:srgbClr val="C9C2C0"/>
                </a:solidFill>
                <a:latin typeface="Gelasio"/>
                <a:ea typeface="Gelasio"/>
                <a:cs typeface="Gelasio"/>
                <a:sym typeface="Gelasio"/>
              </a:rPr>
              <a:t>Chapter 14: Event-driven architecture.</a:t>
            </a:r>
            <a:endParaRPr i="1" sz="1750">
              <a:solidFill>
                <a:srgbClr val="C9C2C0"/>
              </a:solidFill>
              <a:latin typeface="Gelasio"/>
              <a:ea typeface="Gelasio"/>
              <a:cs typeface="Gelasio"/>
              <a:sym typeface="Gelasio"/>
            </a:endParaRPr>
          </a:p>
          <a:p>
            <a:pPr indent="0" lvl="0" marL="457200" rtl="0" algn="l">
              <a:spcBef>
                <a:spcPts val="0"/>
              </a:spcBef>
              <a:spcAft>
                <a:spcPts val="0"/>
              </a:spcAft>
              <a:buNone/>
            </a:pPr>
            <a:r>
              <a:t/>
            </a:r>
            <a:endParaRPr sz="1750">
              <a:solidFill>
                <a:srgbClr val="C9C2C0"/>
              </a:solidFill>
              <a:latin typeface="Gelasio"/>
              <a:ea typeface="Gelasio"/>
              <a:cs typeface="Gelasio"/>
              <a:sym typeface="Gelasio"/>
            </a:endParaRPr>
          </a:p>
          <a:p>
            <a:pPr indent="-339725" lvl="0" marL="457200" rtl="0" algn="l">
              <a:spcBef>
                <a:spcPts val="0"/>
              </a:spcBef>
              <a:spcAft>
                <a:spcPts val="0"/>
              </a:spcAft>
              <a:buClr>
                <a:srgbClr val="C9C2C0"/>
              </a:buClr>
              <a:buSzPts val="1750"/>
              <a:buFont typeface="Gelasio"/>
              <a:buChar char="•"/>
            </a:pPr>
            <a:r>
              <a:rPr b="0" i="0" lang="en-US" sz="1750" u="sng" cap="none" strike="noStrike">
                <a:solidFill>
                  <a:schemeClr val="hlink"/>
                </a:solidFill>
                <a:latin typeface="Gelasio"/>
                <a:ea typeface="Gelasio"/>
                <a:cs typeface="Gelasio"/>
                <a:sym typeface="Gelasio"/>
                <a:hlinkClick r:id="rId4"/>
              </a:rPr>
              <a:t>https://www.ibm.com/cloud/learn/event-driven-architecture</a:t>
            </a:r>
            <a:endParaRPr b="0" i="0" sz="1750" u="none" cap="none" strike="noStrike">
              <a:solidFill>
                <a:srgbClr val="C9C2C0"/>
              </a:solidFill>
              <a:latin typeface="Gelasio"/>
              <a:ea typeface="Gelasio"/>
              <a:cs typeface="Gelasio"/>
              <a:sym typeface="Gelasio"/>
            </a:endParaRPr>
          </a:p>
          <a:p>
            <a:pPr indent="-339725" lvl="0" marL="457200" rtl="0" algn="l">
              <a:spcBef>
                <a:spcPts val="0"/>
              </a:spcBef>
              <a:spcAft>
                <a:spcPts val="0"/>
              </a:spcAft>
              <a:buClr>
                <a:srgbClr val="C9C2C0"/>
              </a:buClr>
              <a:buSzPts val="1750"/>
              <a:buFont typeface="Gelasio"/>
              <a:buChar char="•"/>
            </a:pPr>
            <a:r>
              <a:rPr lang="en-US" sz="1750">
                <a:solidFill>
                  <a:srgbClr val="C9C2C0"/>
                </a:solidFill>
                <a:latin typeface="Gelasio"/>
                <a:ea typeface="Gelasio"/>
                <a:cs typeface="Gelasio"/>
                <a:sym typeface="Gelasio"/>
              </a:rPr>
              <a:t>https://www.eventstore.com/blog/service-oriented-architecture-vs-event-driven-architecture</a:t>
            </a:r>
            <a:endParaRPr sz="1750">
              <a:solidFill>
                <a:srgbClr val="C9C2C0"/>
              </a:solidFill>
              <a:latin typeface="Gelasio"/>
              <a:ea typeface="Gelasio"/>
              <a:cs typeface="Gelasio"/>
              <a:sym typeface="Gelasio"/>
            </a:endParaRPr>
          </a:p>
        </p:txBody>
      </p:sp>
      <p:sp>
        <p:nvSpPr>
          <p:cNvPr id="138" name="Google Shape;138;p7"/>
          <p:cNvSpPr/>
          <p:nvPr/>
        </p:nvSpPr>
        <p:spPr>
          <a:xfrm>
            <a:off x="793774" y="6896300"/>
            <a:ext cx="75564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D8B6A4"/>
              </a:buClr>
              <a:buSzPts val="4450"/>
              <a:buFont typeface="Gelasio"/>
              <a:buNone/>
            </a:pPr>
            <a:r>
              <a:rPr lang="en-US" sz="3550">
                <a:solidFill>
                  <a:srgbClr val="D8B6A4"/>
                </a:solidFill>
                <a:latin typeface="Gelasio"/>
                <a:ea typeface="Gelasio"/>
                <a:cs typeface="Gelasio"/>
                <a:sym typeface="Gelasio"/>
              </a:rPr>
              <a:t>Gracias por vuestra atención!</a:t>
            </a:r>
            <a:endParaRPr b="0" i="0" sz="3550" u="none" cap="none" strike="noStrike"/>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A86E8"/>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2024-09-22T12:12:36Z</dcterms:created>
  <dc:creator>PptxGenJS</dc:creator>
</cp:coreProperties>
</file>