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4022eb9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4022eb9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4022eb9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4022eb9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43039d5ee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43039d5ee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43039d5ee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43039d5ee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43039d5ee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43039d5ee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43039d5ee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43039d5ee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s.uwaterloo.ca/~m2nagapp/courses/CS446/1181/Arch_Design_Activity/Blackboard.pdf" TargetMode="External"/><Relationship Id="rId4" Type="http://schemas.openxmlformats.org/officeDocument/2006/relationships/hyperlink" Target="https://users.encs.concordia.ca/~gregb/home/PDF/soen6461_blackboard_arch.pdf" TargetMode="External"/><Relationship Id="rId11" Type="http://schemas.openxmlformats.org/officeDocument/2006/relationships/hyperlink" Target="https://www.youtube.com/watch?v=ZTVAs9cNo30" TargetMode="External"/><Relationship Id="rId10" Type="http://schemas.openxmlformats.org/officeDocument/2006/relationships/hyperlink" Target="https://hillside.net/plop/plop97/Proceedings/lalanda.pdf" TargetMode="External"/><Relationship Id="rId9" Type="http://schemas.openxmlformats.org/officeDocument/2006/relationships/hyperlink" Target="https://proceedings.informingscience.org/InSITE2005/I58f73Metz.pdf" TargetMode="External"/><Relationship Id="rId5" Type="http://schemas.openxmlformats.org/officeDocument/2006/relationships/hyperlink" Target="https://cris.maastrichtuniversity.nl/ws/portalfiles/portal/802590/guid-e9f4b477-9012-4f56-ae88-aa0983ea63ac-ASSET1.0.pdf" TargetMode="External"/><Relationship Id="rId6" Type="http://schemas.openxmlformats.org/officeDocument/2006/relationships/hyperlink" Target="https://www.linkedin.com/advice/3/what-benefits-using-blackboard-architecture-style-4l3yc" TargetMode="External"/><Relationship Id="rId7" Type="http://schemas.openxmlformats.org/officeDocument/2006/relationships/hyperlink" Target="https://www.youtube.com/watch?v=JyoZaxQvhmk" TargetMode="External"/><Relationship Id="rId8" Type="http://schemas.openxmlformats.org/officeDocument/2006/relationships/hyperlink" Target="https://learn.microsoft.com/en-us/archive/technet-wiki/13215.blackboard-design-patter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Blackboard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/>
              <a:t>Sergi Gonzalez Martos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/>
              <a:t>Marta Sunyer Giménez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6383575" y="2027875"/>
            <a:ext cx="2215200" cy="186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531900" y="2027875"/>
            <a:ext cx="2215200" cy="186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822725" y="2027875"/>
            <a:ext cx="2215200" cy="186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2677050" y="561575"/>
            <a:ext cx="37899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4500"/>
              <a:t>Introducció</a:t>
            </a:r>
            <a:endParaRPr sz="4500"/>
          </a:p>
        </p:txBody>
      </p:sp>
      <p:sp>
        <p:nvSpPr>
          <p:cNvPr id="66" name="Google Shape;66;p14"/>
          <p:cNvSpPr txBox="1"/>
          <p:nvPr/>
        </p:nvSpPr>
        <p:spPr>
          <a:xfrm>
            <a:off x="1092425" y="2707825"/>
            <a:ext cx="16758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</a:t>
            </a:r>
            <a:endParaRPr b="1" sz="2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092455" y="2707825"/>
            <a:ext cx="10941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USOS</a:t>
            </a:r>
            <a:endParaRPr b="1" sz="2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551125" y="2707825"/>
            <a:ext cx="18801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b="1" lang="ca" sz="2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</a:t>
            </a:r>
            <a:r>
              <a:rPr b="1" lang="ca" sz="2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OBLEMA</a:t>
            </a:r>
            <a:endParaRPr b="1" sz="2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865900" y="1229600"/>
            <a:ext cx="7429500" cy="35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3354900" y="320400"/>
            <a:ext cx="24342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4500"/>
              <a:t>Solució</a:t>
            </a:r>
            <a:endParaRPr sz="45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673" y="1377100"/>
            <a:ext cx="7172676" cy="32367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5411875" y="1713225"/>
            <a:ext cx="3333900" cy="13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748875" y="3387775"/>
            <a:ext cx="3333900" cy="13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748875" y="1713225"/>
            <a:ext cx="3333900" cy="13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411875" y="3387775"/>
            <a:ext cx="3333900" cy="13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2922425" y="356075"/>
            <a:ext cx="38682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4500"/>
              <a:t>Avantatges</a:t>
            </a:r>
            <a:endParaRPr sz="4500"/>
          </a:p>
        </p:txBody>
      </p:sp>
      <p:sp>
        <p:nvSpPr>
          <p:cNvPr id="85" name="Google Shape;85;p16"/>
          <p:cNvSpPr txBox="1"/>
          <p:nvPr/>
        </p:nvSpPr>
        <p:spPr>
          <a:xfrm>
            <a:off x="1344225" y="2087763"/>
            <a:ext cx="21432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FLEXIBILITAT</a:t>
            </a:r>
            <a:endParaRPr b="1" sz="2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814625" y="2087775"/>
            <a:ext cx="25284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a" sz="2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PARAL·LELISME</a:t>
            </a:r>
            <a:endParaRPr sz="2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099725" y="3541675"/>
            <a:ext cx="26322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a" sz="2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SOLUCIONS INCREMENTALS</a:t>
            </a:r>
            <a:endParaRPr sz="2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455225" y="3563275"/>
            <a:ext cx="32472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COMPARTICIÓ EFICIENT DE DADES</a:t>
            </a:r>
            <a:endParaRPr b="1" sz="2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6276000" y="2137200"/>
            <a:ext cx="2462700" cy="186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3340650" y="2137200"/>
            <a:ext cx="2462700" cy="186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559250" y="2137200"/>
            <a:ext cx="2462700" cy="186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2303250" y="522950"/>
            <a:ext cx="4537500" cy="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4500"/>
              <a:t>Inconvenients</a:t>
            </a:r>
            <a:endParaRPr sz="4500"/>
          </a:p>
        </p:txBody>
      </p:sp>
      <p:sp>
        <p:nvSpPr>
          <p:cNvPr id="97" name="Google Shape;97;p17"/>
          <p:cNvSpPr txBox="1"/>
          <p:nvPr/>
        </p:nvSpPr>
        <p:spPr>
          <a:xfrm>
            <a:off x="617300" y="2848800"/>
            <a:ext cx="23466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COMPLEXITAT</a:t>
            </a:r>
            <a:endParaRPr b="1" sz="2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684450" y="2602050"/>
            <a:ext cx="17751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DIFÍCIL DE TESTEJAR</a:t>
            </a:r>
            <a:endParaRPr b="1" sz="2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6433600" y="2602050"/>
            <a:ext cx="22341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QUALITAT DE LA SOLUCIÓ</a:t>
            </a:r>
            <a:endParaRPr b="1" sz="2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3359725" y="1731825"/>
            <a:ext cx="2442000" cy="242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3138913" y="453675"/>
            <a:ext cx="2866200" cy="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4500"/>
              <a:t>Exemple</a:t>
            </a:r>
            <a:endParaRPr sz="45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438" y="1866875"/>
            <a:ext cx="2143125" cy="2143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554175" y="1082125"/>
            <a:ext cx="8139600" cy="3870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8300" y="176575"/>
            <a:ext cx="38274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4500"/>
              <a:t>Bibliografía</a:t>
            </a:r>
            <a:endParaRPr sz="4500"/>
          </a:p>
        </p:txBody>
      </p:sp>
      <p:sp>
        <p:nvSpPr>
          <p:cNvPr id="113" name="Google Shape;113;p19"/>
          <p:cNvSpPr txBox="1"/>
          <p:nvPr/>
        </p:nvSpPr>
        <p:spPr>
          <a:xfrm>
            <a:off x="675375" y="1151275"/>
            <a:ext cx="7897200" cy="3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Lee Wei Sheng, E., Kian Lon, L., Lim Jie Yu, H., Guo Kuan Norman, Y., &amp; Waterloo University. (2018, 18 febrero). </a:t>
            </a:r>
            <a:r>
              <a:rPr i="1" lang="ca" sz="11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Blackboard Architecture</a:t>
            </a:r>
            <a:r>
              <a:rPr lang="ca" sz="11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ca" sz="11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https://cs.uwaterloo.ca/~m2nagapp/courses/CS446/1181/Arch_Design_Activity/Blackboard.pdf</a:t>
            </a:r>
            <a:endParaRPr sz="1100">
              <a:solidFill>
                <a:srgbClr val="0510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Butler, G. &amp; Concordia University. (s. f.). </a:t>
            </a:r>
            <a:r>
              <a:rPr i="1" lang="ca" sz="11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Blackboard Architecture</a:t>
            </a:r>
            <a:r>
              <a:rPr lang="ca" sz="11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ca" sz="11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https://users.encs.concordia.ca/~gregb/home/PDF/soen6461_blackboard_arch.pdf</a:t>
            </a:r>
            <a:endParaRPr sz="1100">
              <a:solidFill>
                <a:srgbClr val="0510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Velthuijsen, H. &amp; Maastricht University. (1992, 1 enero). </a:t>
            </a:r>
            <a:r>
              <a:rPr i="1" lang="ca" sz="11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nature and applicability of the blackboard architecture</a:t>
            </a:r>
            <a:r>
              <a:rPr lang="ca" sz="11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ca" sz="11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https://cris.maastrichtuniversity.nl/ws/portalfiles/portal/802590/guid-e9f4b477-9012-4f56-ae88-aa0983ea63ac-ASSET1.0.pdf</a:t>
            </a:r>
            <a:endParaRPr sz="1100">
              <a:solidFill>
                <a:srgbClr val="0510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1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benefits of using a blackboard architecture style?</a:t>
            </a:r>
            <a:r>
              <a:rPr lang="ca" sz="11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(2024, 6 enero). </a:t>
            </a:r>
            <a:r>
              <a:rPr lang="ca" sz="11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https://www.linkedin.com/advice/3/what-benefits-using-blackboard-architecture-style-4l3yc</a:t>
            </a:r>
            <a:endParaRPr sz="1100">
              <a:solidFill>
                <a:srgbClr val="0510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Patterns Lectures. (2020, 17 noviembre). </a:t>
            </a:r>
            <a:r>
              <a:rPr i="1" lang="ca" sz="11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blackboard design pattern</a:t>
            </a:r>
            <a:r>
              <a:rPr lang="ca" sz="11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[Vídeo]. YouTube. </a:t>
            </a:r>
            <a:r>
              <a:rPr lang="ca" sz="11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https://www.youtube.com/watch?v=JyoZaxQvhmk</a:t>
            </a:r>
            <a:endParaRPr sz="1100">
              <a:solidFill>
                <a:srgbClr val="0510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Archiveddocs. (2024, 17 enero). </a:t>
            </a:r>
            <a:r>
              <a:rPr i="1" lang="ca" sz="11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Blackboard design pattern</a:t>
            </a:r>
            <a:r>
              <a:rPr lang="ca" sz="11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Microsoft Learn. </a:t>
            </a:r>
            <a:r>
              <a:rPr lang="ca" sz="11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https://learn.microsoft.com/en-us/archive/technet-wiki/13215.blackboard-design-pattern</a:t>
            </a:r>
            <a:endParaRPr sz="1100">
              <a:solidFill>
                <a:srgbClr val="0510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Metzner, C., Cortez, L., Chacín, D., &amp; Universidad Central de Venezuela. (s. f.). </a:t>
            </a:r>
            <a:r>
              <a:rPr i="1" lang="ca" sz="11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 Blackboard Architecture in a Web Application</a:t>
            </a:r>
            <a:r>
              <a:rPr lang="ca" sz="11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ca" sz="11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https://proceedings.informingscience.org/InSITE2005/I58f73Metz.pdf</a:t>
            </a:r>
            <a:endParaRPr sz="1100">
              <a:solidFill>
                <a:srgbClr val="0510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Lalanda, P. &amp; Thomson-CSF Corporate Research Laboratory. (s. f.). </a:t>
            </a:r>
            <a:r>
              <a:rPr i="1" lang="ca" sz="11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complementary patterns to build multi-expert systems</a:t>
            </a:r>
            <a:r>
              <a:rPr lang="ca" sz="11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ca" sz="11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https://hillside.net/plop/plop97/Proceedings/lalanda.pdf</a:t>
            </a:r>
            <a:endParaRPr sz="1100">
              <a:solidFill>
                <a:srgbClr val="0510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 with Whiteboard. (2023, 19 febrero). </a:t>
            </a:r>
            <a:r>
              <a:rPr i="1" lang="ca" sz="11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Major Software Architecture Patterns Explained in 7 Minutes | Meaning, Design, Models &amp; Examples</a:t>
            </a:r>
            <a:r>
              <a:rPr lang="ca" sz="11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[Vídeo]. YouTube. </a:t>
            </a:r>
            <a:r>
              <a:rPr lang="ca" sz="11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https://www.youtube.com/watch?v=ZTVAs9cNo30</a:t>
            </a:r>
            <a:endParaRPr sz="1100">
              <a:solidFill>
                <a:srgbClr val="0510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