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verage-regular.fntdata"/><Relationship Id="rId14" Type="http://schemas.openxmlformats.org/officeDocument/2006/relationships/slide" Target="slides/slide9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04798b191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04798b191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4798b191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04798b191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4798b1919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4798b1919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04798b1919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04798b191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04798b1919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04798b1919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04798b1919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04798b1919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04798b1919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04798b1919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04798b1919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04798b1919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04798b1919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04798b1919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openaccess.uoc.edu/bitstream/10609/51001/3/Programaci%C3%B3%20web_M%C3%B2dul2_Introducci%C3%B3%20a%20la%20programaci%C3%B3%20orientada%20a%20objectes.pdf" TargetMode="External"/><Relationship Id="rId4" Type="http://schemas.openxmlformats.org/officeDocument/2006/relationships/hyperlink" Target="https://ca.wikipedia.org/wiki/Programaci%C3%B3_orientada_a_objectes" TargetMode="External"/><Relationship Id="rId5" Type="http://schemas.openxmlformats.org/officeDocument/2006/relationships/hyperlink" Target="https://profile.es/blog/que-es-la-programacion-orientada-a-objetos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Programació orientada a objectes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Edgar Bosque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Anyer Moreno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Andreu Sabater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65500" y="-4138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Introducció</a:t>
            </a:r>
            <a:endParaRPr/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491705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Programació Orientada a Objectes (POO) és un paradigma de programació que se centra en l'ús d'</a:t>
            </a:r>
            <a:r>
              <a:rPr b="1"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objectes</a:t>
            </a:r>
            <a:r>
              <a:rPr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 a unitats bàsiques de construcció.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 objecte encapsula </a:t>
            </a:r>
            <a:r>
              <a:rPr b="1"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dades</a:t>
            </a:r>
            <a:r>
              <a:rPr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(atributs) i </a:t>
            </a:r>
            <a:r>
              <a:rPr b="1"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comportaments</a:t>
            </a:r>
            <a:r>
              <a:rPr lang="ca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(mètodes), permetent una organització més lògica i estructurada del codi.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963" y="1871500"/>
            <a:ext cx="3930276" cy="29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</a:t>
            </a:r>
            <a:r>
              <a:rPr lang="ca"/>
              <a:t>scenaris en que es pot aplicar</a:t>
            </a:r>
            <a:endParaRPr/>
          </a:p>
        </p:txBody>
      </p:sp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ca" sz="1100">
                <a:latin typeface="Arial"/>
                <a:ea typeface="Arial"/>
                <a:cs typeface="Arial"/>
                <a:sym typeface="Arial"/>
              </a:rPr>
              <a:t>Modelar entitats del món real</a:t>
            </a:r>
            <a:r>
              <a:rPr lang="ca" sz="1100">
                <a:latin typeface="Arial"/>
                <a:ea typeface="Arial"/>
                <a:cs typeface="Arial"/>
                <a:sym typeface="Arial"/>
              </a:rPr>
              <a:t>: com sistemes de gestió d'inventari, aplicacions bancàries o jocs de simulació.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ca" sz="1100">
                <a:latin typeface="Arial"/>
                <a:ea typeface="Arial"/>
                <a:cs typeface="Arial"/>
                <a:sym typeface="Arial"/>
              </a:rPr>
              <a:t>Aplicacions grans i complexes</a:t>
            </a:r>
            <a:r>
              <a:rPr lang="ca" sz="1100">
                <a:latin typeface="Arial"/>
                <a:ea typeface="Arial"/>
                <a:cs typeface="Arial"/>
                <a:sym typeface="Arial"/>
              </a:rPr>
              <a:t>: on l’organització en objectes permet mantenir la modularitat i facilitar les actualitzacions o millores.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ca" sz="1100">
                <a:latin typeface="Arial"/>
                <a:ea typeface="Arial"/>
                <a:cs typeface="Arial"/>
                <a:sym typeface="Arial"/>
              </a:rPr>
              <a:t>Entorns de desenvolupament col·laboratiu</a:t>
            </a:r>
            <a:r>
              <a:rPr lang="ca" sz="1100">
                <a:latin typeface="Arial"/>
                <a:ea typeface="Arial"/>
                <a:cs typeface="Arial"/>
                <a:sym typeface="Arial"/>
              </a:rPr>
              <a:t>: ja que la POO promou la separació de responsabilitats i fomenta un codi més net i reutilitzable.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ca" sz="1100">
                <a:latin typeface="Arial"/>
                <a:ea typeface="Arial"/>
                <a:cs typeface="Arial"/>
                <a:sym typeface="Arial"/>
              </a:rPr>
              <a:t>Sistemes escalables</a:t>
            </a:r>
            <a:r>
              <a:rPr lang="ca" sz="1100">
                <a:latin typeface="Arial"/>
                <a:ea typeface="Arial"/>
                <a:cs typeface="Arial"/>
                <a:sym typeface="Arial"/>
              </a:rPr>
              <a:t>: la facilitat per extendre funcionalitats mitjançant l'herència i el polimorfisme és clau en sistemes amb necessitats canviants.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Problema que intenta resoldre</a:t>
            </a:r>
            <a:endParaRPr/>
          </a:p>
        </p:txBody>
      </p:sp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ca" sz="1100">
                <a:latin typeface="Arial"/>
                <a:ea typeface="Arial"/>
                <a:cs typeface="Arial"/>
                <a:sym typeface="Arial"/>
              </a:rPr>
              <a:t>Complexitat creixent</a:t>
            </a:r>
            <a:r>
              <a:rPr lang="ca" sz="1100">
                <a:latin typeface="Arial"/>
                <a:ea typeface="Arial"/>
                <a:cs typeface="Arial"/>
                <a:sym typeface="Arial"/>
              </a:rPr>
              <a:t>: A mesura que un projecte creix, el codi es pot tornar més difícil de gestionar.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ca" sz="1100">
                <a:latin typeface="Arial"/>
                <a:ea typeface="Arial"/>
                <a:cs typeface="Arial"/>
                <a:sym typeface="Arial"/>
              </a:rPr>
              <a:t>Reutilització limitada del codi</a:t>
            </a:r>
            <a:r>
              <a:rPr lang="ca" sz="1100">
                <a:latin typeface="Arial"/>
                <a:ea typeface="Arial"/>
                <a:cs typeface="Arial"/>
                <a:sym typeface="Arial"/>
              </a:rPr>
              <a:t>: En la programació estructurada, el codi tendeix a ser més rígid i menys reutilitzable.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ca" sz="1100">
                <a:latin typeface="Arial"/>
                <a:ea typeface="Arial"/>
                <a:cs typeface="Arial"/>
                <a:sym typeface="Arial"/>
              </a:rPr>
              <a:t>Difícil mantenibilitat</a:t>
            </a:r>
            <a:r>
              <a:rPr lang="ca" sz="1100">
                <a:latin typeface="Arial"/>
                <a:ea typeface="Arial"/>
                <a:cs typeface="Arial"/>
                <a:sym typeface="Arial"/>
              </a:rPr>
              <a:t>: Canvis en el codi poden afectar diverses parts del sistema si no es gestiona adequadament.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ca" sz="1100">
                <a:latin typeface="Arial"/>
                <a:ea typeface="Arial"/>
                <a:cs typeface="Arial"/>
                <a:sym typeface="Arial"/>
              </a:rPr>
              <a:t>Falta de modularitat</a:t>
            </a:r>
            <a:r>
              <a:rPr lang="ca" sz="1100">
                <a:latin typeface="Arial"/>
                <a:ea typeface="Arial"/>
                <a:cs typeface="Arial"/>
                <a:sym typeface="Arial"/>
              </a:rPr>
              <a:t>: És complicat dividir funcionalitats en mòduls separats i independents.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a" sz="3680"/>
              <a:t>Una descripció genèrica i resumida de la solució proposada</a:t>
            </a:r>
            <a:endParaRPr sz="3680"/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ca" sz="1100"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lang="ca" sz="1100">
                <a:latin typeface="Arial"/>
                <a:ea typeface="Arial"/>
                <a:cs typeface="Arial"/>
                <a:sym typeface="Arial"/>
              </a:rPr>
              <a:t>lasses</a:t>
            </a:r>
            <a:r>
              <a:rPr lang="ca" sz="1100">
                <a:latin typeface="Arial"/>
                <a:ea typeface="Arial"/>
                <a:cs typeface="Arial"/>
                <a:sym typeface="Arial"/>
              </a:rPr>
              <a:t>: Les classes són la plantilla per crear objectes, definint les seves propietats i comportaments.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ca" sz="1100"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1" lang="ca" sz="1100">
                <a:latin typeface="Arial"/>
                <a:ea typeface="Arial"/>
                <a:cs typeface="Arial"/>
                <a:sym typeface="Arial"/>
              </a:rPr>
              <a:t>bjectes</a:t>
            </a:r>
            <a:r>
              <a:rPr lang="ca" sz="1100">
                <a:latin typeface="Arial"/>
                <a:ea typeface="Arial"/>
                <a:cs typeface="Arial"/>
                <a:sym typeface="Arial"/>
              </a:rPr>
              <a:t>: Un objecte representa una entitat que conté dades (atributs) i comportaments (mètodes).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ca" sz="1100">
                <a:latin typeface="Arial"/>
                <a:ea typeface="Arial"/>
                <a:cs typeface="Arial"/>
                <a:sym typeface="Arial"/>
              </a:rPr>
              <a:t>Encapsulació</a:t>
            </a:r>
            <a:r>
              <a:rPr lang="ca" sz="1100">
                <a:latin typeface="Arial"/>
                <a:ea typeface="Arial"/>
                <a:cs typeface="Arial"/>
                <a:sym typeface="Arial"/>
              </a:rPr>
              <a:t>: Permet ocultar els detalls interns d'un objecte, i només exposar una interfície clara per interactuar-hi.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ca" sz="1100">
                <a:latin typeface="Arial"/>
                <a:ea typeface="Arial"/>
                <a:cs typeface="Arial"/>
                <a:sym typeface="Arial"/>
              </a:rPr>
              <a:t>Herència</a:t>
            </a:r>
            <a:r>
              <a:rPr lang="ca" sz="1100">
                <a:latin typeface="Arial"/>
                <a:ea typeface="Arial"/>
                <a:cs typeface="Arial"/>
                <a:sym typeface="Arial"/>
              </a:rPr>
              <a:t>: Facilita la reutilització del codi permetent que les classes derivades heretin característiques d’una classe pare.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ca" sz="1100">
                <a:latin typeface="Arial"/>
                <a:ea typeface="Arial"/>
                <a:cs typeface="Arial"/>
                <a:sym typeface="Arial"/>
              </a:rPr>
              <a:t>Polimorfisme</a:t>
            </a:r>
            <a:r>
              <a:rPr lang="ca" sz="1100">
                <a:latin typeface="Arial"/>
                <a:ea typeface="Arial"/>
                <a:cs typeface="Arial"/>
                <a:sym typeface="Arial"/>
              </a:rPr>
              <a:t>: És la capacitat que tenen els objectes de classes diferents de respondre de manera diversa a un missatge o mètode.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288150" y="992600"/>
            <a:ext cx="39999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4200"/>
              <a:t>Avantatges</a:t>
            </a:r>
            <a:endParaRPr/>
          </a:p>
        </p:txBody>
      </p:sp>
      <p:sp>
        <p:nvSpPr>
          <p:cNvPr id="94" name="Google Shape;94;p18"/>
          <p:cNvSpPr txBox="1"/>
          <p:nvPr>
            <p:ph idx="4294967295" type="body"/>
          </p:nvPr>
        </p:nvSpPr>
        <p:spPr>
          <a:xfrm>
            <a:off x="4760250" y="1920950"/>
            <a:ext cx="41442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 Pot ser més </a:t>
            </a:r>
            <a:r>
              <a:rPr b="1" lang="ca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difícil d'entendre</a:t>
            </a:r>
            <a:r>
              <a:rPr lang="ca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per a desenvolupadors que comencen o venen d'altres paradigmes.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 L’ús d’objectes pot ser més </a:t>
            </a:r>
            <a:r>
              <a:rPr b="1" lang="ca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costós en termes de rendiment</a:t>
            </a:r>
            <a:r>
              <a:rPr lang="ca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especialment en sistemes on cada mil·lisegon compte.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ca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• La divisió en classes i objectes </a:t>
            </a:r>
            <a:r>
              <a:rPr b="1" lang="ca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pot complicar</a:t>
            </a:r>
            <a:r>
              <a:rPr lang="ca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sistemes senzills en fases inicials de desenvolupament.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8"/>
          <p:cNvSpPr txBox="1"/>
          <p:nvPr>
            <p:ph type="title"/>
          </p:nvPr>
        </p:nvSpPr>
        <p:spPr>
          <a:xfrm>
            <a:off x="4832400" y="992600"/>
            <a:ext cx="39999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4200">
                <a:solidFill>
                  <a:schemeClr val="lt1"/>
                </a:solidFill>
              </a:rPr>
              <a:t>Inconvenients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288150" y="1288550"/>
            <a:ext cx="39999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ca" sz="1300">
                <a:solidFill>
                  <a:srgbClr val="DEDEDE"/>
                </a:solidFill>
                <a:latin typeface="Arial"/>
                <a:ea typeface="Arial"/>
                <a:cs typeface="Arial"/>
                <a:sym typeface="Arial"/>
              </a:rPr>
              <a:t>• El foment de la</a:t>
            </a:r>
            <a:r>
              <a:rPr lang="ca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ca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reutilització </a:t>
            </a:r>
            <a:r>
              <a:rPr lang="ca" sz="1300">
                <a:solidFill>
                  <a:srgbClr val="DEDEDE"/>
                </a:solidFill>
                <a:latin typeface="Arial"/>
                <a:ea typeface="Arial"/>
                <a:cs typeface="Arial"/>
                <a:sym typeface="Arial"/>
              </a:rPr>
              <a:t>i extensió del codi. </a:t>
            </a:r>
            <a:endParaRPr sz="1300">
              <a:solidFill>
                <a:srgbClr val="DEDED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ca" sz="1300">
                <a:solidFill>
                  <a:srgbClr val="DEDEDE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ca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ca" sz="1300">
                <a:solidFill>
                  <a:srgbClr val="DEDEDE"/>
                </a:solidFill>
                <a:latin typeface="Arial"/>
                <a:ea typeface="Arial"/>
                <a:cs typeface="Arial"/>
                <a:sym typeface="Arial"/>
              </a:rPr>
              <a:t>L'elaboració de sistemes</a:t>
            </a:r>
            <a:r>
              <a:rPr lang="ca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ca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més complexos</a:t>
            </a:r>
            <a:r>
              <a:rPr lang="ca" sz="1300">
                <a:solidFill>
                  <a:srgbClr val="DEDEDE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ca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ca" sz="1300">
                <a:solidFill>
                  <a:srgbClr val="DEDEDE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ca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ca" sz="1300">
                <a:solidFill>
                  <a:srgbClr val="DEDEDE"/>
                </a:solidFill>
                <a:latin typeface="Arial"/>
                <a:ea typeface="Arial"/>
                <a:cs typeface="Arial"/>
                <a:sym typeface="Arial"/>
              </a:rPr>
              <a:t>La relació del sistema amb el</a:t>
            </a:r>
            <a:r>
              <a:rPr lang="ca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ca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món real</a:t>
            </a:r>
            <a:r>
              <a:rPr lang="ca" sz="1300">
                <a:solidFill>
                  <a:srgbClr val="DEDEDE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ca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ca" sz="1300">
                <a:solidFill>
                  <a:srgbClr val="DEDEDE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ca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ca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L'agilitació </a:t>
            </a:r>
            <a:r>
              <a:rPr lang="ca" sz="1300">
                <a:solidFill>
                  <a:srgbClr val="DEDEDE"/>
                </a:solidFill>
                <a:latin typeface="Arial"/>
                <a:ea typeface="Arial"/>
                <a:cs typeface="Arial"/>
                <a:sym typeface="Arial"/>
              </a:rPr>
              <a:t>del desenvolupament de programari. </a:t>
            </a:r>
            <a:endParaRPr sz="1300">
              <a:solidFill>
                <a:srgbClr val="DEDED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ca" sz="1300">
                <a:solidFill>
                  <a:srgbClr val="DEDEDE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ca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ca" sz="1300">
                <a:solidFill>
                  <a:srgbClr val="DEDEDE"/>
                </a:solidFill>
                <a:latin typeface="Arial"/>
                <a:ea typeface="Arial"/>
                <a:cs typeface="Arial"/>
                <a:sym typeface="Arial"/>
              </a:rPr>
              <a:t>La facilitació del</a:t>
            </a:r>
            <a:r>
              <a:rPr lang="ca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ca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treball en equip. 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lang="ca" sz="1300">
                <a:solidFill>
                  <a:srgbClr val="DEDEDE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ca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El </a:t>
            </a:r>
            <a:r>
              <a:rPr b="1" lang="ca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manteniment </a:t>
            </a:r>
            <a:r>
              <a:rPr lang="ca" sz="1300">
                <a:solidFill>
                  <a:srgbClr val="DEDEDE"/>
                </a:solidFill>
                <a:latin typeface="Arial"/>
                <a:ea typeface="Arial"/>
                <a:cs typeface="Arial"/>
                <a:sym typeface="Arial"/>
              </a:rPr>
              <a:t>més senzill del programari. </a:t>
            </a:r>
            <a:endParaRPr sz="1300">
              <a:solidFill>
                <a:srgbClr val="DEDED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Exemple concret d’aplicació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8700" y="1453038"/>
            <a:ext cx="4015525" cy="22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a" sz="4200"/>
              <a:t>Bibliografia</a:t>
            </a:r>
            <a:endParaRPr sz="4200"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357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900"/>
              <a:t>UOC:</a:t>
            </a:r>
            <a:r>
              <a:rPr lang="ca"/>
              <a:t> </a:t>
            </a:r>
            <a:r>
              <a:rPr lang="ca" sz="900" u="sng">
                <a:solidFill>
                  <a:schemeClr val="hlink"/>
                </a:solidFill>
                <a:hlinkClick r:id="rId3"/>
              </a:rPr>
              <a:t>https://openaccess.uoc.edu/bitstream/10609/51001/3/Programació%20web_Mòdul2_Introducció%20a%20la%20programació%20orientada%20a%20objectes.pdf</a:t>
            </a:r>
            <a:r>
              <a:rPr lang="ca" sz="900"/>
              <a:t> 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 sz="900"/>
              <a:t>Wikipedia: </a:t>
            </a:r>
            <a:r>
              <a:rPr lang="ca" sz="900" u="sng">
                <a:solidFill>
                  <a:schemeClr val="hlink"/>
                </a:solidFill>
                <a:hlinkClick r:id="rId4"/>
              </a:rPr>
              <a:t>https://ca.wikipedia.org/wiki/Programació_orientada_a_objectes</a:t>
            </a:r>
            <a:r>
              <a:rPr lang="ca" sz="900"/>
              <a:t> </a:t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ca" sz="900"/>
              <a:t>Miriam Martinez (Profile): </a:t>
            </a:r>
            <a:r>
              <a:rPr lang="ca" sz="900" u="sng">
                <a:solidFill>
                  <a:schemeClr val="hlink"/>
                </a:solidFill>
                <a:hlinkClick r:id="rId5"/>
              </a:rPr>
              <a:t>https://profile.es/blog/que-es-la-programacion-orientada-a-objetos/</a:t>
            </a:r>
            <a:r>
              <a:rPr lang="ca" sz="900"/>
              <a:t> </a:t>
            </a:r>
            <a:endParaRPr sz="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a" sz="5200"/>
              <a:t>Gràcies</a:t>
            </a:r>
            <a:r>
              <a:rPr lang="ca" sz="5200"/>
              <a:t> per la vostra </a:t>
            </a:r>
            <a:r>
              <a:rPr lang="ca" sz="5200"/>
              <a:t>atenció</a:t>
            </a:r>
            <a:endParaRPr sz="5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