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8229600" cx="14630400"/>
  <p:notesSz cx="8229600" cy="14630400"/>
  <p:embeddedFontLst>
    <p:embeddedFont>
      <p:font typeface="Gelasio"/>
      <p:regular r:id="rId11"/>
      <p:bold r:id="rId12"/>
      <p:italic r:id="rId13"/>
      <p:boldItalic r:id="rId14"/>
    </p:embeddedFont>
    <p:embeddedFont>
      <p:font typeface="Lor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FDfAxbVldzeBixLlAIRq8+Q8k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elasio-regular.fntdata"/><Relationship Id="rId10" Type="http://schemas.openxmlformats.org/officeDocument/2006/relationships/slide" Target="slides/slide6.xml"/><Relationship Id="rId13" Type="http://schemas.openxmlformats.org/officeDocument/2006/relationships/font" Target="fonts/Gelasio-italic.fntdata"/><Relationship Id="rId12" Type="http://schemas.openxmlformats.org/officeDocument/2006/relationships/font" Target="fonts/Gelasi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ora-regular.fntdata"/><Relationship Id="rId14" Type="http://schemas.openxmlformats.org/officeDocument/2006/relationships/font" Target="fonts/Gelasio-boldItalic.fntdata"/><Relationship Id="rId17" Type="http://schemas.openxmlformats.org/officeDocument/2006/relationships/font" Target="fonts/Lora-italic.fntdata"/><Relationship Id="rId16" Type="http://schemas.openxmlformats.org/officeDocument/2006/relationships/font" Target="fonts/Lora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Lor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Els clients rics o aplicacions d’escritori son softwares que pretenen lliurar experiencies responsives i interactives a nivell d’escritori, es a dir, que el context d’execució tingui lloc principalment en un ordinador. Tambe pode</a:t>
            </a:r>
            <a:br>
              <a:rPr lang="en-US"/>
            </a:br>
            <a:br>
              <a:rPr lang="en-US"/>
            </a:br>
            <a:r>
              <a:rPr lang="en-US"/>
              <a:t>Aquesta es la aproximació mes clasica al software amb interficies d’usuari ja que desde l’aparicio dels entorns de escritori a sigut la forma mes dominant de lliurar programari (fins recentment, que cada cop el mercat s’orienta mes a les aplicacions web) Tot i aixi no deixen de ser prevalents ja que son peces de software que poden actuar en tota una varietat de contextos en cuant a conexio a xarxa es refereix.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Aquest tipus de clients presenta, com a minim, les 3 capes mes basiques.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Presentació, domini/logica/negoci i dades.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Presentació conte el codi dels components de </a:t>
            </a:r>
            <a:r>
              <a:rPr lang="en-US"/>
              <a:t>la interfície</a:t>
            </a:r>
            <a:r>
              <a:rPr lang="en-US"/>
              <a:t> i la logica de presentacio (es a dir, com es presentan els components, navegacio, etc)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 capa de negoci doncs la logica de la app, definicio d’entitats del domini, workflows de negoci,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per ultim la capa de dades, que proveeix de component per l’acces a dades ja sigui a una font local o externa, o serveis de tercers.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Clar que aquestas aplicacions poden ser clients lleugers on la funcionalitat principal de la capa de negoci i dades es troba externalitzada o be son clients mes pesats on la major part del treball es fa de forma local, com serien softwares semblants a microsoft excel. Per ultim, els cross cutting concerns o preocupacions transversals serien funcionalitats que no pertañen a capes concretes. Aquestes </a:t>
            </a:r>
            <a:r>
              <a:rPr lang="en-US"/>
              <a:t>inclourien Autenticació, Autorització, Memories cau, Gestió d'estat i d'errors,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Tecnologia adequada: Tria la tecnologia que millor s’adapti als requisits de l'aplicació. Per a el nostre tipus d'aplicacions, les tecnologies com .NET, JavaFX, entre d'altres, són comunes.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Separa la lògica de presentació de la implementació de la interfície. Cosa que facilita els canvis i el manteniment.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Identificació de tasques de presentació i fluxos: Defineix clarament les tasques que realitza la capa de presentació i com flueixen entre elles. Això ajuda a gestionar l'experiència d'usuari de manera estructurada.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Interfície adequada i usable: La interfície ha de ser intuïtiva, basada en principis de disseny centrat en l'usuari, assegurant una bona experiència.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Separació de responsabilitats en totes les capes: Manté les capes clarament separades (Presentació, Negoci, Dades) per evitar entrellaçaments que dificultin el manteniment.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Reutilització de la lògica de presentació: Reutilitza components comuns de la interfície per reduir el desenvolupament repetit i facilitar la consistència visual.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Desacoblament dels serveis remots: Les aplicacions han d'evitar dependre massa de serveis externs, dissenyant-se de manera que puguin operar independentment si perden la connectivitat.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Reducció de viatges remots: Minimitza les interaccions amb capes remotes o serveis externs per millorar el rendiment.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Capa de negoci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al client. logica de negoci no sensible al client per performance, logica sensible de forma remota. definir serveis remots utilitzats per minimitzar acoblament. com obté el client les regles de negoci.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Comunicació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comunicació amb serveis remots. protocols. seguretat.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Composició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UI composada per moduls per extensibilitat i mantenibilitat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Gestió de la configuració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config de la app. guardat local o remot. persistencia dels canvis.identificar i assegurar la seguretat d’informacio sensible.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Accés a dades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carregar dada asincronament per responsivitat. gran quantitat dades -&gt; cache, controlar inconsistencies. concurrencia.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Gestió d'excepcions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identificar errors i excepcions. quins errors es notifiquen només a l’usuari i quins creen un log. que fer al detectar una excepció. com guardar dades de les excepcions. determinar quina info de l’excepció no pot ser vista per l’usuari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Mantenibilitat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mecanisme per update. logging per a millorar app. minimitzar acoblament. desplegament apropiat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Capa de presentació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usabilitat, funcionalitat, interactivitat. separar logica de user interaction de la interfaz i de les dades que usa el client. desacoblar ordres i navegacio dels components de la app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Gestió de l'estat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persistencia de dades relacionades amb els estats de components, operacions o passos d’un process. com gestionar la informació dels estats. identificar i assegurar la seguretat d’informacio sensible.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Workflows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per a funcions amb multiples passos. com gestionar errors en workflow.</a:t>
            </a:r>
            <a:endParaRPr/>
          </a:p>
        </p:txBody>
      </p:sp>
      <p:sp>
        <p:nvSpPr>
          <p:cNvPr id="95" name="Google Shape;9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Seguretat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Protegeix les dades sensibles mitjançant xifrat.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Implementa mecanismes d'autenticació i autorització robustos.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Guarda un registre d'activitats per a auditoria i gestió d'incidents.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Gestió de dades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Memòria cau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Utilitza memòria cau per millorar el rendiment, especialment en escenaris desconnectats.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Consistència de dades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Gestiona la concurrència i la sincronització de dades quan l'aplicació treballa en mode offline.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Binding de dades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Dissenya acuradament com les dades es presenten i actualitzen en la interfície.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Connexió ocasional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Les aplicacions riques han d'estar preparades per a escenaris en què no sempre hi hagi connexió a la xarxa, permetent el treball offline i sincronització quan torni la connectivitat.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Consideracions tecnològiques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Selecciona les tecnologies que ofereixin suport a llarg termini i siguin compatibles amb les plataformes objectiu.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Desplegament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Desplegament independent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Algunes aplicacions poden funcionar de manera autònoma en dispositius d'usuaris sense connectivitat constant. (extra: ja que tot el necessari per executar l’aplicació es troba en el mateix paquet de software)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Desplegament client/servidor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En alguns casos, l'aplicació ha de connectar-se regularment a un servidor per a funcions més complexes.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Desplegament en N-Capes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Assegura que l'arquitectura permeti dividir responsabilitats entre diferents capes de servidors i serveis.</a:t>
            </a:r>
            <a:endParaRPr/>
          </a:p>
        </p:txBody>
      </p:sp>
      <p:sp>
        <p:nvSpPr>
          <p:cNvPr id="122" name="Google Shape;12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earn.microsoft.com/en-us/previous-versions/msp-n-p/ee658087(v=pandp.10)" TargetMode="Externa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/>
          <p:nvPr/>
        </p:nvSpPr>
        <p:spPr>
          <a:xfrm>
            <a:off x="2968950" y="2094825"/>
            <a:ext cx="86925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409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6100"/>
              <a:buFont typeface="Lora"/>
              <a:buNone/>
            </a:pPr>
            <a:r>
              <a:rPr lang="en-US" sz="6100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Clients rics </a:t>
            </a:r>
            <a:endParaRPr sz="6100">
              <a:solidFill>
                <a:srgbClr val="F98AC7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25409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6100"/>
              <a:buFont typeface="Lora"/>
              <a:buNone/>
            </a:pPr>
            <a:r>
              <a:rPr lang="en-US" sz="6100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(aplicació d’escriptori)</a:t>
            </a:r>
            <a:endParaRPr b="0" i="0" sz="6100" u="none" cap="none" strike="noStrike"/>
          </a:p>
        </p:txBody>
      </p:sp>
      <p:sp>
        <p:nvSpPr>
          <p:cNvPr id="41" name="Google Shape;41;p1"/>
          <p:cNvSpPr txBox="1"/>
          <p:nvPr/>
        </p:nvSpPr>
        <p:spPr>
          <a:xfrm>
            <a:off x="5890350" y="5675600"/>
            <a:ext cx="2849700" cy="20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C9C2C0"/>
                </a:solidFill>
                <a:latin typeface="Gelasio"/>
                <a:ea typeface="Gelasio"/>
                <a:cs typeface="Gelasio"/>
                <a:sym typeface="Gelasio"/>
              </a:rPr>
              <a:t>Pau Galopa</a:t>
            </a:r>
            <a:endParaRPr sz="1750">
              <a:solidFill>
                <a:srgbClr val="C9C2C0"/>
              </a:solidFill>
              <a:latin typeface="Gelasio"/>
              <a:ea typeface="Gelasio"/>
              <a:cs typeface="Gelasio"/>
              <a:sym typeface="Gelasi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C9C2C0"/>
                </a:solidFill>
                <a:latin typeface="Gelasio"/>
                <a:ea typeface="Gelasio"/>
                <a:cs typeface="Gelasio"/>
                <a:sym typeface="Gelasio"/>
              </a:rPr>
              <a:t>David Griera</a:t>
            </a:r>
            <a:endParaRPr sz="1750">
              <a:solidFill>
                <a:srgbClr val="C9C2C0"/>
              </a:solidFill>
              <a:latin typeface="Gelasio"/>
              <a:ea typeface="Gelasio"/>
              <a:cs typeface="Gelasio"/>
              <a:sym typeface="Gelasi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C9C2C0"/>
                </a:solidFill>
                <a:latin typeface="Gelasio"/>
                <a:ea typeface="Gelasio"/>
                <a:cs typeface="Gelasio"/>
                <a:sym typeface="Gelasio"/>
              </a:rPr>
              <a:t>Arnau Pons</a:t>
            </a:r>
            <a:endParaRPr/>
          </a:p>
        </p:txBody>
      </p:sp>
      <p:pic>
        <p:nvPicPr>
          <p:cNvPr id="42" name="Google Shape;4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2900" y="7768400"/>
            <a:ext cx="25908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/>
          <p:nvPr/>
        </p:nvSpPr>
        <p:spPr>
          <a:xfrm>
            <a:off x="601249" y="442489"/>
            <a:ext cx="58992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4400"/>
              <a:buFont typeface="Lora"/>
              <a:buNone/>
            </a:pPr>
            <a:r>
              <a:rPr b="0" i="0" lang="en-US" sz="4400" u="none" cap="none" strike="noStrike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Arquitectura completa</a:t>
            </a:r>
            <a:endParaRPr b="0" i="0" sz="4400" u="none" cap="none" strike="noStrike"/>
          </a:p>
        </p:txBody>
      </p:sp>
      <p:sp>
        <p:nvSpPr>
          <p:cNvPr id="49" name="Google Shape;49;p2"/>
          <p:cNvSpPr/>
          <p:nvPr/>
        </p:nvSpPr>
        <p:spPr>
          <a:xfrm>
            <a:off x="754974" y="1319120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2200"/>
              <a:buFont typeface="Lora"/>
              <a:buNone/>
            </a:pPr>
            <a:r>
              <a:rPr b="0" i="0" lang="en-US" sz="2200" u="none" cap="none" strike="noStrike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Capa de presentació</a:t>
            </a:r>
            <a:endParaRPr b="0" i="0" sz="2200" u="none" cap="none" strike="noStrike"/>
          </a:p>
        </p:txBody>
      </p:sp>
      <p:sp>
        <p:nvSpPr>
          <p:cNvPr id="50" name="Google Shape;50;p2"/>
          <p:cNvSpPr/>
          <p:nvPr/>
        </p:nvSpPr>
        <p:spPr>
          <a:xfrm>
            <a:off x="754974" y="1821572"/>
            <a:ext cx="39285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Interfície d'usuari, responsable de la interacció amb l'usuari.</a:t>
            </a:r>
            <a:endParaRPr b="0" i="0" sz="1850" u="none" cap="none" strike="noStrike"/>
          </a:p>
        </p:txBody>
      </p:sp>
      <p:sp>
        <p:nvSpPr>
          <p:cNvPr id="51" name="Google Shape;51;p2"/>
          <p:cNvSpPr/>
          <p:nvPr/>
        </p:nvSpPr>
        <p:spPr>
          <a:xfrm>
            <a:off x="754963" y="2939133"/>
            <a:ext cx="32415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2200"/>
              <a:buFont typeface="Lora"/>
              <a:buNone/>
            </a:pPr>
            <a:r>
              <a:rPr b="0" i="0" lang="en-US" sz="2200" u="none" cap="none" strike="noStrike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Capa de lògica de negoci</a:t>
            </a:r>
            <a:endParaRPr b="0" i="0" sz="2200" u="none" cap="none" strike="noStrike"/>
          </a:p>
        </p:txBody>
      </p:sp>
      <p:sp>
        <p:nvSpPr>
          <p:cNvPr id="52" name="Google Shape;52;p2"/>
          <p:cNvSpPr/>
          <p:nvPr/>
        </p:nvSpPr>
        <p:spPr>
          <a:xfrm>
            <a:off x="754976" y="3497684"/>
            <a:ext cx="39285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Conté les regles i la lògica del funcionament de l'aplicació.</a:t>
            </a:r>
            <a:endParaRPr b="0" i="0" sz="1850" u="none" cap="none" strike="noStrike"/>
          </a:p>
        </p:txBody>
      </p:sp>
      <p:sp>
        <p:nvSpPr>
          <p:cNvPr id="53" name="Google Shape;53;p2"/>
          <p:cNvSpPr/>
          <p:nvPr/>
        </p:nvSpPr>
        <p:spPr>
          <a:xfrm>
            <a:off x="754976" y="4665320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2200"/>
              <a:buFont typeface="Lora"/>
              <a:buNone/>
            </a:pPr>
            <a:r>
              <a:rPr b="0" i="0" lang="en-US" sz="2200" u="none" cap="none" strike="noStrike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Capa d'accés a dades</a:t>
            </a:r>
            <a:endParaRPr b="0" i="0" sz="2200" u="none" cap="none" strike="noStrike"/>
          </a:p>
        </p:txBody>
      </p:sp>
      <p:sp>
        <p:nvSpPr>
          <p:cNvPr id="54" name="Google Shape;54;p2"/>
          <p:cNvSpPr/>
          <p:nvPr/>
        </p:nvSpPr>
        <p:spPr>
          <a:xfrm>
            <a:off x="754976" y="5173784"/>
            <a:ext cx="39285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S'encarrega de la interacció amb la base de dades.</a:t>
            </a:r>
            <a:endParaRPr b="0" i="0" sz="1850" u="none" cap="none" strike="noStrike"/>
          </a:p>
        </p:txBody>
      </p:sp>
      <p:pic>
        <p:nvPicPr>
          <p:cNvPr id="55" name="Google Shape;5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800" y="1265175"/>
            <a:ext cx="7242725" cy="64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5325" y="7802275"/>
            <a:ext cx="1825075" cy="3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"/>
          <p:cNvSpPr/>
          <p:nvPr/>
        </p:nvSpPr>
        <p:spPr>
          <a:xfrm>
            <a:off x="754975" y="6096225"/>
            <a:ext cx="3383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2200"/>
              <a:buFont typeface="Lora"/>
              <a:buNone/>
            </a:pPr>
            <a:r>
              <a:rPr lang="en-US" sz="2200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Cross-cutting concerns</a:t>
            </a:r>
            <a:endParaRPr b="0" i="0" sz="2200" u="none" cap="none" strike="noStrike"/>
          </a:p>
        </p:txBody>
      </p:sp>
      <p:sp>
        <p:nvSpPr>
          <p:cNvPr id="58" name="Google Shape;58;p2"/>
          <p:cNvSpPr/>
          <p:nvPr/>
        </p:nvSpPr>
        <p:spPr>
          <a:xfrm>
            <a:off x="754975" y="6520425"/>
            <a:ext cx="50742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0"/>
              <a:buFont typeface="Arial"/>
              <a:buNone/>
            </a:pPr>
            <a:r>
              <a:rPr lang="en-US" sz="1850">
                <a:solidFill>
                  <a:srgbClr val="D6E5EF"/>
                </a:solidFill>
              </a:rPr>
              <a:t>Aspectes del sistema que afecten múltiples capes o components de l'aplicació, però que no pertanyen exclusivament a cap d'ells.</a:t>
            </a:r>
            <a:endParaRPr b="0" i="0" sz="1850" u="none" cap="none" strike="noStrike">
              <a:solidFill>
                <a:srgbClr val="D6E5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/>
          <p:nvPr/>
        </p:nvSpPr>
        <p:spPr>
          <a:xfrm>
            <a:off x="5869400" y="315975"/>
            <a:ext cx="79122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4400"/>
              <a:buFont typeface="Lora"/>
              <a:buNone/>
            </a:pPr>
            <a:r>
              <a:rPr b="0" i="0" lang="en-US" sz="3500" u="none" cap="none" strike="noStrike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Consideracions generals del disseny</a:t>
            </a:r>
            <a:endParaRPr b="0" i="0" sz="3500" u="none" cap="none" strike="noStrike"/>
          </a:p>
        </p:txBody>
      </p:sp>
      <p:sp>
        <p:nvSpPr>
          <p:cNvPr id="65" name="Google Shape;65;p3"/>
          <p:cNvSpPr/>
          <p:nvPr/>
        </p:nvSpPr>
        <p:spPr>
          <a:xfrm>
            <a:off x="5330899" y="1091448"/>
            <a:ext cx="538500" cy="538500"/>
          </a:xfrm>
          <a:prstGeom prst="roundRect">
            <a:avLst>
              <a:gd fmla="val 6668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5538644" y="1191799"/>
            <a:ext cx="1230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Lora"/>
              <a:buNone/>
            </a:pPr>
            <a:r>
              <a:rPr b="0" i="0" lang="en-US" sz="2650" u="none" cap="none" strike="noStrike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b="0" i="0" sz="2650" u="none" cap="none" strike="noStrike"/>
          </a:p>
        </p:txBody>
      </p:sp>
      <p:sp>
        <p:nvSpPr>
          <p:cNvPr id="67" name="Google Shape;67;p3"/>
          <p:cNvSpPr/>
          <p:nvPr/>
        </p:nvSpPr>
        <p:spPr>
          <a:xfrm>
            <a:off x="6120559" y="1184748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19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Tecnologia </a:t>
            </a:r>
            <a:r>
              <a:rPr lang="en-US" sz="19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adequada</a:t>
            </a:r>
            <a:endParaRPr b="0" i="0" sz="1900" u="none" cap="none" strike="noStrike"/>
          </a:p>
        </p:txBody>
      </p:sp>
      <p:sp>
        <p:nvSpPr>
          <p:cNvPr id="68" name="Google Shape;68;p3"/>
          <p:cNvSpPr/>
          <p:nvPr/>
        </p:nvSpPr>
        <p:spPr>
          <a:xfrm>
            <a:off x="9722833" y="1091461"/>
            <a:ext cx="538500" cy="538500"/>
          </a:xfrm>
          <a:prstGeom prst="roundRect">
            <a:avLst>
              <a:gd fmla="val 6668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9901308" y="1191712"/>
            <a:ext cx="1815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Lora"/>
              <a:buNone/>
            </a:pPr>
            <a:r>
              <a:rPr b="0" i="0" lang="en-US" sz="2650" u="none" cap="none" strike="noStrike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b="0" i="0" sz="2650" u="none" cap="none" strike="noStrike"/>
          </a:p>
        </p:txBody>
      </p:sp>
      <p:sp>
        <p:nvSpPr>
          <p:cNvPr id="70" name="Google Shape;70;p3"/>
          <p:cNvSpPr/>
          <p:nvPr/>
        </p:nvSpPr>
        <p:spPr>
          <a:xfrm>
            <a:off x="5330887" y="2700774"/>
            <a:ext cx="538500" cy="538500"/>
          </a:xfrm>
          <a:prstGeom prst="roundRect">
            <a:avLst>
              <a:gd fmla="val 6668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506028" y="2801025"/>
            <a:ext cx="1881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Lora"/>
              <a:buNone/>
            </a:pPr>
            <a:r>
              <a:rPr b="0" i="0" lang="en-US" sz="2650" u="none" cap="none" strike="noStrike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b="0" i="0" sz="2650" u="none" cap="none" strike="noStrike"/>
          </a:p>
        </p:txBody>
      </p:sp>
      <p:sp>
        <p:nvSpPr>
          <p:cNvPr id="72" name="Google Shape;72;p3"/>
          <p:cNvSpPr/>
          <p:nvPr/>
        </p:nvSpPr>
        <p:spPr>
          <a:xfrm>
            <a:off x="9722821" y="2755824"/>
            <a:ext cx="538500" cy="538500"/>
          </a:xfrm>
          <a:prstGeom prst="roundRect">
            <a:avLst>
              <a:gd fmla="val 6668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9900462" y="2856075"/>
            <a:ext cx="183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Lora"/>
              <a:buNone/>
            </a:pPr>
            <a:r>
              <a:rPr b="0" i="0" lang="en-US" sz="2650" u="none" cap="none" strike="noStrike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b="0" i="0" sz="2650" u="none" cap="none" strike="noStrike"/>
          </a:p>
        </p:txBody>
      </p:sp>
      <p:sp>
        <p:nvSpPr>
          <p:cNvPr id="74" name="Google Shape;74;p3"/>
          <p:cNvSpPr/>
          <p:nvPr/>
        </p:nvSpPr>
        <p:spPr>
          <a:xfrm>
            <a:off x="5330833" y="4410449"/>
            <a:ext cx="538500" cy="538500"/>
          </a:xfrm>
          <a:prstGeom prst="roundRect">
            <a:avLst>
              <a:gd fmla="val 6668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5508474" y="4510700"/>
            <a:ext cx="183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Lora"/>
              <a:buNone/>
            </a:pPr>
            <a:r>
              <a:rPr lang="en-US" sz="265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b="0" i="0" sz="2650" u="none" cap="none" strike="noStrike"/>
          </a:p>
        </p:txBody>
      </p:sp>
      <p:sp>
        <p:nvSpPr>
          <p:cNvPr id="76" name="Google Shape;76;p3"/>
          <p:cNvSpPr/>
          <p:nvPr/>
        </p:nvSpPr>
        <p:spPr>
          <a:xfrm>
            <a:off x="9722796" y="6235149"/>
            <a:ext cx="538500" cy="538500"/>
          </a:xfrm>
          <a:prstGeom prst="roundRect">
            <a:avLst>
              <a:gd fmla="val 6668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9900387" y="6335500"/>
            <a:ext cx="183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Lora"/>
              <a:buNone/>
            </a:pPr>
            <a:r>
              <a:rPr lang="en-US" sz="265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8</a:t>
            </a:r>
            <a:endParaRPr b="0" i="0" sz="2650" u="none" cap="none" strike="noStrike"/>
          </a:p>
        </p:txBody>
      </p:sp>
      <p:sp>
        <p:nvSpPr>
          <p:cNvPr id="78" name="Google Shape;78;p3"/>
          <p:cNvSpPr/>
          <p:nvPr/>
        </p:nvSpPr>
        <p:spPr>
          <a:xfrm>
            <a:off x="5330833" y="6220574"/>
            <a:ext cx="538500" cy="538500"/>
          </a:xfrm>
          <a:prstGeom prst="roundRect">
            <a:avLst>
              <a:gd fmla="val 6668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5508474" y="6320825"/>
            <a:ext cx="183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Lora"/>
              <a:buNone/>
            </a:pPr>
            <a:r>
              <a:rPr lang="en-US" sz="265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 b="0" i="0" sz="2650" u="none" cap="none" strike="noStrike"/>
          </a:p>
        </p:txBody>
      </p:sp>
      <p:sp>
        <p:nvSpPr>
          <p:cNvPr id="80" name="Google Shape;80;p3"/>
          <p:cNvSpPr/>
          <p:nvPr/>
        </p:nvSpPr>
        <p:spPr>
          <a:xfrm>
            <a:off x="9722858" y="4420199"/>
            <a:ext cx="538500" cy="538500"/>
          </a:xfrm>
          <a:prstGeom prst="roundRect">
            <a:avLst>
              <a:gd fmla="val 6668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9900499" y="4520450"/>
            <a:ext cx="183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Lora"/>
              <a:buNone/>
            </a:pPr>
            <a:r>
              <a:rPr lang="en-US" sz="265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b="0" i="0" sz="2650" u="none" cap="none" strike="noStrike"/>
          </a:p>
        </p:txBody>
      </p:sp>
      <p:sp>
        <p:nvSpPr>
          <p:cNvPr id="82" name="Google Shape;82;p3"/>
          <p:cNvSpPr/>
          <p:nvPr/>
        </p:nvSpPr>
        <p:spPr>
          <a:xfrm>
            <a:off x="10554574" y="1184750"/>
            <a:ext cx="3227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19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Separació de la lògica de presentació i implementació de la interfície</a:t>
            </a:r>
            <a:endParaRPr b="0" i="0" sz="1900" u="none" cap="none" strike="noStrike"/>
          </a:p>
        </p:txBody>
      </p:sp>
      <p:sp>
        <p:nvSpPr>
          <p:cNvPr id="83" name="Google Shape;83;p3"/>
          <p:cNvSpPr/>
          <p:nvPr/>
        </p:nvSpPr>
        <p:spPr>
          <a:xfrm>
            <a:off x="6120559" y="6313873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19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Desacoblament dels serveis remots</a:t>
            </a:r>
            <a:endParaRPr b="0" i="0" sz="1900" u="none" cap="none" strike="noStrike"/>
          </a:p>
        </p:txBody>
      </p:sp>
      <p:sp>
        <p:nvSpPr>
          <p:cNvPr id="84" name="Google Shape;84;p3"/>
          <p:cNvSpPr/>
          <p:nvPr/>
        </p:nvSpPr>
        <p:spPr>
          <a:xfrm>
            <a:off x="6120550" y="4503650"/>
            <a:ext cx="3321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19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Separació de responsabilitats en totes les capes</a:t>
            </a:r>
            <a:endParaRPr b="0" i="0" sz="1900" u="none" cap="none" strike="noStrike"/>
          </a:p>
        </p:txBody>
      </p:sp>
      <p:sp>
        <p:nvSpPr>
          <p:cNvPr id="85" name="Google Shape;85;p3"/>
          <p:cNvSpPr/>
          <p:nvPr/>
        </p:nvSpPr>
        <p:spPr>
          <a:xfrm>
            <a:off x="6120559" y="2794073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19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Identificació de tasques i fluxos </a:t>
            </a:r>
            <a:r>
              <a:rPr lang="en-US" sz="19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de presentació</a:t>
            </a:r>
            <a:endParaRPr b="0" i="0" sz="1900" u="none" cap="none" strike="noStrike"/>
          </a:p>
        </p:txBody>
      </p:sp>
      <p:sp>
        <p:nvSpPr>
          <p:cNvPr id="86" name="Google Shape;86;p3"/>
          <p:cNvSpPr/>
          <p:nvPr/>
        </p:nvSpPr>
        <p:spPr>
          <a:xfrm>
            <a:off x="10554584" y="2849123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19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Interfície adequada i usable</a:t>
            </a:r>
            <a:endParaRPr b="0" i="0" sz="1900" u="none" cap="none" strike="noStrike"/>
          </a:p>
        </p:txBody>
      </p:sp>
      <p:sp>
        <p:nvSpPr>
          <p:cNvPr id="87" name="Google Shape;87;p3"/>
          <p:cNvSpPr/>
          <p:nvPr/>
        </p:nvSpPr>
        <p:spPr>
          <a:xfrm>
            <a:off x="10554584" y="4513498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19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Reutilització de la lògica de presentació</a:t>
            </a:r>
            <a:endParaRPr b="0" i="0" sz="1900" u="none" cap="none" strike="noStrike"/>
          </a:p>
        </p:txBody>
      </p:sp>
      <p:sp>
        <p:nvSpPr>
          <p:cNvPr id="88" name="Google Shape;88;p3"/>
          <p:cNvSpPr/>
          <p:nvPr/>
        </p:nvSpPr>
        <p:spPr>
          <a:xfrm>
            <a:off x="10554584" y="6328448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19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Reducció de viatges remots</a:t>
            </a:r>
            <a:endParaRPr b="0" i="0" sz="1900" u="none" cap="none" strike="noStrike"/>
          </a:p>
        </p:txBody>
      </p:sp>
      <p:pic>
        <p:nvPicPr>
          <p:cNvPr id="89" name="Google Shape;8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5725" y="7789225"/>
            <a:ext cx="24016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"/>
          <p:cNvPicPr preferRelativeResize="0"/>
          <p:nvPr/>
        </p:nvPicPr>
        <p:blipFill rotWithShape="1">
          <a:blip r:embed="rId4">
            <a:alphaModFix/>
          </a:blip>
          <a:srcRect b="0" l="3706" r="34204" t="1989"/>
          <a:stretch/>
        </p:blipFill>
        <p:spPr>
          <a:xfrm>
            <a:off x="0" y="0"/>
            <a:ext cx="4231846" cy="592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 rotWithShape="1">
          <a:blip r:embed="rId4">
            <a:alphaModFix/>
          </a:blip>
          <a:srcRect b="30820" l="66531" r="3136" t="6990"/>
          <a:stretch/>
        </p:blipFill>
        <p:spPr>
          <a:xfrm rot="5400000">
            <a:off x="966449" y="4963000"/>
            <a:ext cx="2300150" cy="423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/>
          <p:nvPr/>
        </p:nvSpPr>
        <p:spPr>
          <a:xfrm>
            <a:off x="1050550" y="580196"/>
            <a:ext cx="74685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4400"/>
              <a:buFont typeface="Lora"/>
              <a:buNone/>
            </a:pPr>
            <a:r>
              <a:rPr b="0" i="0" lang="en-US" sz="3600" u="none" cap="none" strike="noStrike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Problemes específics del disseny</a:t>
            </a:r>
            <a:endParaRPr b="0" i="0" sz="3600" u="none" cap="none" strike="noStrike"/>
          </a:p>
        </p:txBody>
      </p:sp>
      <p:sp>
        <p:nvSpPr>
          <p:cNvPr id="98" name="Google Shape;98;p4"/>
          <p:cNvSpPr/>
          <p:nvPr/>
        </p:nvSpPr>
        <p:spPr>
          <a:xfrm>
            <a:off x="837663" y="1537197"/>
            <a:ext cx="3614700" cy="1093200"/>
          </a:xfrm>
          <a:prstGeom prst="roundRect">
            <a:avLst>
              <a:gd fmla="val 1451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"/>
          <p:cNvSpPr/>
          <p:nvPr/>
        </p:nvSpPr>
        <p:spPr>
          <a:xfrm>
            <a:off x="4691588" y="1537197"/>
            <a:ext cx="3614700" cy="1093200"/>
          </a:xfrm>
          <a:prstGeom prst="roundRect">
            <a:avLst>
              <a:gd fmla="val 1451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"/>
          <p:cNvSpPr/>
          <p:nvPr/>
        </p:nvSpPr>
        <p:spPr>
          <a:xfrm>
            <a:off x="837663" y="2836547"/>
            <a:ext cx="3614700" cy="1093200"/>
          </a:xfrm>
          <a:prstGeom prst="roundRect">
            <a:avLst>
              <a:gd fmla="val 1451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4691588" y="2836547"/>
            <a:ext cx="3614700" cy="1093200"/>
          </a:xfrm>
          <a:prstGeom prst="roundRect">
            <a:avLst>
              <a:gd fmla="val 1451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837663" y="4135897"/>
            <a:ext cx="3614700" cy="1093200"/>
          </a:xfrm>
          <a:prstGeom prst="roundRect">
            <a:avLst>
              <a:gd fmla="val 1451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4691588" y="4135897"/>
            <a:ext cx="3614700" cy="1093200"/>
          </a:xfrm>
          <a:prstGeom prst="roundRect">
            <a:avLst>
              <a:gd fmla="val 1451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>
            <a:off x="837663" y="5435247"/>
            <a:ext cx="3614700" cy="1093200"/>
          </a:xfrm>
          <a:prstGeom prst="roundRect">
            <a:avLst>
              <a:gd fmla="val 1451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4691588" y="5435247"/>
            <a:ext cx="3614700" cy="1093200"/>
          </a:xfrm>
          <a:prstGeom prst="roundRect">
            <a:avLst>
              <a:gd fmla="val 1451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>
            <a:off x="837675" y="6734597"/>
            <a:ext cx="3614700" cy="1093200"/>
          </a:xfrm>
          <a:prstGeom prst="roundRect">
            <a:avLst>
              <a:gd fmla="val 1451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4691600" y="6734597"/>
            <a:ext cx="3614700" cy="1093200"/>
          </a:xfrm>
          <a:prstGeom prst="roundRect">
            <a:avLst>
              <a:gd fmla="val 1451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1236984" y="1907848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19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Capa de negoci</a:t>
            </a:r>
            <a:endParaRPr b="0" i="0" sz="1900" u="none" cap="none" strike="noStrike"/>
          </a:p>
        </p:txBody>
      </p:sp>
      <p:sp>
        <p:nvSpPr>
          <p:cNvPr id="109" name="Google Shape;109;p4"/>
          <p:cNvSpPr/>
          <p:nvPr/>
        </p:nvSpPr>
        <p:spPr>
          <a:xfrm>
            <a:off x="1236984" y="7105248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19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Gestió d’estats</a:t>
            </a:r>
            <a:endParaRPr b="0" i="0" sz="1900" u="none" cap="none" strike="noStrike"/>
          </a:p>
        </p:txBody>
      </p:sp>
      <p:sp>
        <p:nvSpPr>
          <p:cNvPr id="110" name="Google Shape;110;p4"/>
          <p:cNvSpPr/>
          <p:nvPr/>
        </p:nvSpPr>
        <p:spPr>
          <a:xfrm>
            <a:off x="1236984" y="5805898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19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Mantenibilitat</a:t>
            </a:r>
            <a:endParaRPr b="0" i="0" sz="1900" u="none" cap="none" strike="noStrike"/>
          </a:p>
        </p:txBody>
      </p:sp>
      <p:sp>
        <p:nvSpPr>
          <p:cNvPr id="111" name="Google Shape;111;p4"/>
          <p:cNvSpPr/>
          <p:nvPr/>
        </p:nvSpPr>
        <p:spPr>
          <a:xfrm>
            <a:off x="1236984" y="4506548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19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Accés a dades</a:t>
            </a:r>
            <a:endParaRPr b="0" i="0" sz="1900" u="none" cap="none" strike="noStrike"/>
          </a:p>
        </p:txBody>
      </p:sp>
      <p:sp>
        <p:nvSpPr>
          <p:cNvPr id="112" name="Google Shape;112;p4"/>
          <p:cNvSpPr/>
          <p:nvPr/>
        </p:nvSpPr>
        <p:spPr>
          <a:xfrm>
            <a:off x="1236984" y="3236198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19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Composició</a:t>
            </a:r>
            <a:endParaRPr b="0" i="0" sz="1900" u="none" cap="none" strike="noStrike"/>
          </a:p>
        </p:txBody>
      </p:sp>
      <p:sp>
        <p:nvSpPr>
          <p:cNvPr id="113" name="Google Shape;113;p4"/>
          <p:cNvSpPr/>
          <p:nvPr/>
        </p:nvSpPr>
        <p:spPr>
          <a:xfrm>
            <a:off x="5090909" y="1907848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19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Comunicació</a:t>
            </a:r>
            <a:endParaRPr b="0" i="0" sz="1900" u="none" cap="none" strike="noStrike"/>
          </a:p>
        </p:txBody>
      </p:sp>
      <p:sp>
        <p:nvSpPr>
          <p:cNvPr id="114" name="Google Shape;114;p4"/>
          <p:cNvSpPr/>
          <p:nvPr/>
        </p:nvSpPr>
        <p:spPr>
          <a:xfrm>
            <a:off x="5090909" y="3207198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19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Gestió de configuracions</a:t>
            </a:r>
            <a:endParaRPr b="0" i="0" sz="1900" u="none" cap="none" strike="noStrike"/>
          </a:p>
        </p:txBody>
      </p:sp>
      <p:sp>
        <p:nvSpPr>
          <p:cNvPr id="115" name="Google Shape;115;p4"/>
          <p:cNvSpPr/>
          <p:nvPr/>
        </p:nvSpPr>
        <p:spPr>
          <a:xfrm>
            <a:off x="5090909" y="4506548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19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Gestió d’excepcions</a:t>
            </a:r>
            <a:endParaRPr b="0" i="0" sz="1900" u="none" cap="none" strike="noStrike"/>
          </a:p>
        </p:txBody>
      </p:sp>
      <p:sp>
        <p:nvSpPr>
          <p:cNvPr id="116" name="Google Shape;116;p4"/>
          <p:cNvSpPr/>
          <p:nvPr/>
        </p:nvSpPr>
        <p:spPr>
          <a:xfrm>
            <a:off x="5090909" y="5805898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19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Capa de presentació</a:t>
            </a:r>
            <a:endParaRPr b="0" i="0" sz="1900" u="none" cap="none" strike="noStrike"/>
          </a:p>
        </p:txBody>
      </p:sp>
      <p:sp>
        <p:nvSpPr>
          <p:cNvPr id="117" name="Google Shape;117;p4"/>
          <p:cNvSpPr/>
          <p:nvPr/>
        </p:nvSpPr>
        <p:spPr>
          <a:xfrm>
            <a:off x="5090909" y="7105248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19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Workflows</a:t>
            </a:r>
            <a:endParaRPr b="0" i="0" sz="1900" u="none" cap="none" strike="noStrike"/>
          </a:p>
        </p:txBody>
      </p:sp>
      <p:pic>
        <p:nvPicPr>
          <p:cNvPr id="118" name="Google Shape;1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0" y="0"/>
            <a:ext cx="5486400" cy="822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/>
          <p:nvPr/>
        </p:nvSpPr>
        <p:spPr>
          <a:xfrm>
            <a:off x="837724" y="710803"/>
            <a:ext cx="5632490" cy="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4400"/>
              <a:buFont typeface="Lora"/>
              <a:buNone/>
            </a:pPr>
            <a:r>
              <a:rPr b="0" i="0" lang="en-US" sz="4400" u="none" cap="none" strike="noStrike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Altres consideracions</a:t>
            </a:r>
            <a:endParaRPr b="0" i="0" sz="4400" u="none" cap="none" strike="noStrike"/>
          </a:p>
        </p:txBody>
      </p:sp>
      <p:pic>
        <p:nvPicPr>
          <p:cNvPr descr="preencoded.png"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724" y="1773793"/>
            <a:ext cx="1196816" cy="19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/>
          <p:nvPr/>
        </p:nvSpPr>
        <p:spPr>
          <a:xfrm>
            <a:off x="2393513" y="2013109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22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Seguretat</a:t>
            </a:r>
            <a:endParaRPr b="0" i="0" sz="2200" u="none" cap="none" strike="noStrike"/>
          </a:p>
        </p:txBody>
      </p:sp>
      <p:sp>
        <p:nvSpPr>
          <p:cNvPr id="127" name="Google Shape;127;p5"/>
          <p:cNvSpPr/>
          <p:nvPr/>
        </p:nvSpPr>
        <p:spPr>
          <a:xfrm>
            <a:off x="2393513" y="2508647"/>
            <a:ext cx="5912763" cy="766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00"/>
              <a:buFont typeface="Lora"/>
              <a:buChar char="-"/>
            </a:pPr>
            <a:r>
              <a:rPr lang="en-US" sz="18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Protegeix</a:t>
            </a:r>
            <a:endParaRPr sz="1800">
              <a:solidFill>
                <a:srgbClr val="D6E5E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00"/>
              <a:buFont typeface="Lora"/>
              <a:buChar char="-"/>
            </a:pPr>
            <a:r>
              <a:rPr lang="en-US" sz="18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Autenticació</a:t>
            </a:r>
            <a:endParaRPr sz="1800">
              <a:solidFill>
                <a:srgbClr val="D6E5E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00"/>
              <a:buFont typeface="Lora"/>
              <a:buChar char="-"/>
            </a:pPr>
            <a:r>
              <a:rPr lang="en-US" sz="18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Guarda registre</a:t>
            </a:r>
            <a:endParaRPr sz="1800">
              <a:solidFill>
                <a:srgbClr val="D6E5E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descr="preencoded.png" id="128" name="Google Shape;12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724" y="3688794"/>
            <a:ext cx="1196816" cy="19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/>
          <p:nvPr/>
        </p:nvSpPr>
        <p:spPr>
          <a:xfrm>
            <a:off x="2393513" y="3928110"/>
            <a:ext cx="2816185" cy="351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22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Gestió de dades</a:t>
            </a:r>
            <a:endParaRPr b="0" i="0" sz="2200" u="none" cap="none" strike="noStrike"/>
          </a:p>
        </p:txBody>
      </p:sp>
      <p:sp>
        <p:nvSpPr>
          <p:cNvPr id="130" name="Google Shape;130;p5"/>
          <p:cNvSpPr/>
          <p:nvPr/>
        </p:nvSpPr>
        <p:spPr>
          <a:xfrm>
            <a:off x="2393513" y="4423648"/>
            <a:ext cx="59127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00"/>
              <a:buFont typeface="Lora"/>
              <a:buChar char="-"/>
            </a:pPr>
            <a:r>
              <a:rPr lang="en-US" sz="18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Memòria Cau</a:t>
            </a:r>
            <a:endParaRPr sz="1800">
              <a:solidFill>
                <a:srgbClr val="D6E5E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00"/>
              <a:buFont typeface="Lora"/>
              <a:buChar char="-"/>
            </a:pPr>
            <a:r>
              <a:rPr lang="en-US" sz="18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Concurrència i sincronització</a:t>
            </a:r>
            <a:endParaRPr sz="1800">
              <a:solidFill>
                <a:srgbClr val="D6E5E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6E5E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D6E5EF"/>
              </a:solidFill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0"/>
              <a:buFont typeface="Arial"/>
              <a:buNone/>
            </a:pPr>
            <a:r>
              <a:t/>
            </a:r>
            <a:endParaRPr sz="1850">
              <a:solidFill>
                <a:srgbClr val="D6E5EF"/>
              </a:solidFill>
            </a:endParaRPr>
          </a:p>
        </p:txBody>
      </p:sp>
      <p:pic>
        <p:nvPicPr>
          <p:cNvPr descr="preencoded.png" id="131" name="Google Shape;13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724" y="5603796"/>
            <a:ext cx="1196816" cy="19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/>
          <p:nvPr/>
        </p:nvSpPr>
        <p:spPr>
          <a:xfrm>
            <a:off x="2393513" y="6385336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22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Connexió ocasional</a:t>
            </a:r>
            <a:endParaRPr b="0" i="0" sz="2200" u="none" cap="none" strike="noStrike"/>
          </a:p>
        </p:txBody>
      </p:sp>
      <p:pic>
        <p:nvPicPr>
          <p:cNvPr id="133" name="Google Shape;133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17749" y="7790800"/>
            <a:ext cx="25614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5199" y="3849093"/>
            <a:ext cx="1196816" cy="1915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"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5249" y="1773793"/>
            <a:ext cx="1196816" cy="191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 rotWithShape="1">
          <a:blip r:embed="rId7">
            <a:alphaModFix/>
          </a:blip>
          <a:srcRect b="11715" l="0" r="0" t="0"/>
          <a:stretch/>
        </p:blipFill>
        <p:spPr>
          <a:xfrm>
            <a:off x="8982300" y="2413913"/>
            <a:ext cx="562725" cy="634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/>
          <p:cNvPicPr preferRelativeResize="0"/>
          <p:nvPr/>
        </p:nvPicPr>
        <p:blipFill rotWithShape="1">
          <a:blip r:embed="rId8">
            <a:alphaModFix/>
          </a:blip>
          <a:srcRect b="17891" l="0" r="0" t="0"/>
          <a:stretch/>
        </p:blipFill>
        <p:spPr>
          <a:xfrm>
            <a:off x="8956700" y="4542826"/>
            <a:ext cx="613925" cy="5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/>
          <p:nvPr/>
        </p:nvSpPr>
        <p:spPr>
          <a:xfrm>
            <a:off x="10171175" y="3938814"/>
            <a:ext cx="2816100" cy="14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22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Desplagament</a:t>
            </a:r>
            <a:endParaRPr sz="2200">
              <a:solidFill>
                <a:srgbClr val="D6E5E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00"/>
              <a:buFont typeface="Lora"/>
              <a:buChar char="-"/>
            </a:pPr>
            <a:r>
              <a:rPr lang="en-US" sz="18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Independent</a:t>
            </a:r>
            <a:endParaRPr sz="1800">
              <a:solidFill>
                <a:srgbClr val="D6E5E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00"/>
              <a:buFont typeface="Lora"/>
              <a:buChar char="-"/>
            </a:pPr>
            <a:r>
              <a:rPr lang="en-US" sz="18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Client/servidor</a:t>
            </a:r>
            <a:endParaRPr sz="1800">
              <a:solidFill>
                <a:srgbClr val="D6E5E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00"/>
              <a:buFont typeface="Lora"/>
              <a:buChar char="-"/>
            </a:pPr>
            <a:r>
              <a:rPr lang="en-US" sz="18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N-Tier</a:t>
            </a:r>
            <a:endParaRPr sz="1800">
              <a:solidFill>
                <a:srgbClr val="D6E5E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6E5E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10221038" y="2365061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22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Consideracions tecnològiques</a:t>
            </a:r>
            <a:endParaRPr b="0" i="0" sz="2200" u="none" cap="none" strike="noStrike"/>
          </a:p>
        </p:txBody>
      </p:sp>
      <p:sp>
        <p:nvSpPr>
          <p:cNvPr id="140" name="Google Shape;140;p5"/>
          <p:cNvSpPr txBox="1"/>
          <p:nvPr/>
        </p:nvSpPr>
        <p:spPr>
          <a:xfrm>
            <a:off x="3700950" y="4434050"/>
            <a:ext cx="68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>
            <a:off x="766799" y="699751"/>
            <a:ext cx="76107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4400"/>
              <a:buFont typeface="Lora"/>
              <a:buNone/>
            </a:pPr>
            <a:r>
              <a:rPr lang="en-US" sz="4400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Bibliografia</a:t>
            </a:r>
            <a:endParaRPr b="0" i="0" sz="4400" u="none" cap="none" strike="noStrike"/>
          </a:p>
        </p:txBody>
      </p:sp>
      <p:sp>
        <p:nvSpPr>
          <p:cNvPr id="147" name="Google Shape;147;p6"/>
          <p:cNvSpPr/>
          <p:nvPr/>
        </p:nvSpPr>
        <p:spPr>
          <a:xfrm>
            <a:off x="1025624" y="6515926"/>
            <a:ext cx="76107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4400"/>
              <a:buFont typeface="Lora"/>
              <a:buNone/>
            </a:pPr>
            <a:r>
              <a:rPr lang="en-US" sz="3400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Gràcies per la vostra atenció!</a:t>
            </a:r>
            <a:endParaRPr b="0" i="0" sz="3400" u="none" cap="none" strike="noStrike"/>
          </a:p>
        </p:txBody>
      </p:sp>
      <p:sp>
        <p:nvSpPr>
          <p:cNvPr id="148" name="Google Shape;148;p6"/>
          <p:cNvSpPr txBox="1"/>
          <p:nvPr/>
        </p:nvSpPr>
        <p:spPr>
          <a:xfrm>
            <a:off x="766800" y="2149250"/>
            <a:ext cx="6515100" cy="23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D6E5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00"/>
              <a:buChar char="●"/>
            </a:pPr>
            <a:r>
              <a:rPr lang="en-US" sz="1800">
                <a:solidFill>
                  <a:srgbClr val="D6E5EF"/>
                </a:solidFill>
              </a:rPr>
              <a:t>Microsoft Application Architecture Guide, 2nd Edition: </a:t>
            </a:r>
            <a:r>
              <a:rPr i="1" lang="en-US" sz="1800" u="sng">
                <a:solidFill>
                  <a:schemeClr val="hlink"/>
                </a:solidFill>
                <a:hlinkClick r:id="rId3"/>
              </a:rPr>
              <a:t>https://learn.microsoft.com/en-us/previous-versions/msp-n-p/ee658087(v=pandp.10)</a:t>
            </a:r>
            <a:endParaRPr i="1" sz="1800">
              <a:solidFill>
                <a:srgbClr val="D6E5E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6E5E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6E5EF"/>
              </a:solidFill>
            </a:endParaRPr>
          </a:p>
        </p:txBody>
      </p:sp>
      <p:pic>
        <p:nvPicPr>
          <p:cNvPr descr="preencoded.png" id="149" name="Google Shape;1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3700" y="0"/>
            <a:ext cx="5525825" cy="828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2024-09-29T17:38:14Z</dcterms:created>
  <dc:creator>PptxGenJS</dc:creator>
</cp:coreProperties>
</file>