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74c105f3f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74c105f3f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74c105f3f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074c105f3f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72cece45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72cece4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72cece45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72cece45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74c105f3f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74c105f3f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74c105f3f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74c105f3f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74c105f3f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74c105f3f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74c105f3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74c105f3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74c105f3f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74c105f3f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74c105f3f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74c105f3f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learn.microsoft.com/en-us/previous-versions/msp-n-p/ff650706(v=pandp.10)?redirectedfrom=MSD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749500"/>
            <a:ext cx="66732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ARQUITECTURA DE SOFTWARE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45"/>
            <a:ext cx="45297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GERARD GODET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SERGI GONZALEZ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CONRAD PUIG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IVAN RODRIGUEZ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MARTA SUNYER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Diferències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latin typeface="Montserrat"/>
                <a:ea typeface="Montserrat"/>
                <a:cs typeface="Montserrat"/>
                <a:sym typeface="Montserrat"/>
              </a:rPr>
              <a:t>Classe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ca">
                <a:latin typeface="Montserrat"/>
                <a:ea typeface="Montserrat"/>
                <a:cs typeface="Montserrat"/>
                <a:sym typeface="Montserrat"/>
              </a:rPr>
              <a:t>Presentació, Domini, Dades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ca">
                <a:latin typeface="Montserrat"/>
                <a:ea typeface="Montserrat"/>
                <a:cs typeface="Montserrat"/>
                <a:sym typeface="Montserrat"/>
              </a:rPr>
              <a:t>Satisfer les peticions de l’usuari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ca">
                <a:latin typeface="Montserrat"/>
                <a:ea typeface="Montserrat"/>
                <a:cs typeface="Montserrat"/>
                <a:sym typeface="Montserrat"/>
              </a:rPr>
              <a:t>Verical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2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latin typeface="Montserrat"/>
                <a:ea typeface="Montserrat"/>
                <a:cs typeface="Montserrat"/>
                <a:sym typeface="Montserrat"/>
              </a:rPr>
              <a:t>Llibre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ca">
                <a:latin typeface="Montserrat"/>
                <a:ea typeface="Montserrat"/>
                <a:cs typeface="Montserrat"/>
                <a:sym typeface="Montserrat"/>
              </a:rPr>
              <a:t>Presentació, Serveis, “Bussiness”, Dades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ca">
                <a:latin typeface="Montserrat"/>
                <a:ea typeface="Montserrat"/>
                <a:cs typeface="Montserrat"/>
                <a:sym typeface="Montserrat"/>
              </a:rPr>
              <a:t>Diferents components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ca">
                <a:latin typeface="Montserrat"/>
                <a:ea typeface="Montserrat"/>
                <a:cs typeface="Montserrat"/>
                <a:sym typeface="Montserrat"/>
              </a:rPr>
              <a:t>Recollir i separar la lògica de negoci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ca">
                <a:latin typeface="Montserrat"/>
                <a:ea typeface="Montserrat"/>
                <a:cs typeface="Montserrat"/>
                <a:sym typeface="Montserrat"/>
              </a:rPr>
              <a:t>Definició precisa de la comunicació entre capes (Contractes i interficies)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ca">
                <a:latin typeface="Montserrat"/>
                <a:ea typeface="Montserrat"/>
                <a:cs typeface="Montserrat"/>
                <a:sym typeface="Montserrat"/>
              </a:rPr>
              <a:t>Transversal (Seguretat, excepcions, etc.)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Bibliografia</a:t>
            </a: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584850" y="2260950"/>
            <a:ext cx="79743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000">
                <a:solidFill>
                  <a:srgbClr val="0510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Archiveddocs. (2013b, diciembre 6). </a:t>
            </a:r>
            <a:r>
              <a:rPr i="1" lang="ca" sz="2000">
                <a:solidFill>
                  <a:srgbClr val="0510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Microsoft Application Architecture Guide, 2nd Edition</a:t>
            </a:r>
            <a:r>
              <a:rPr lang="ca" sz="2000">
                <a:solidFill>
                  <a:srgbClr val="0510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Microsoft Learn. Recuperat 1 de octubre de 2024, de </a:t>
            </a:r>
            <a:r>
              <a:rPr lang="ca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https://learn.microsoft.com/en-us/previous-versions/msp-n-p/ff650706(v=pandp.10)?redirectedfrom=MSDN</a:t>
            </a:r>
            <a:endParaRPr sz="2000">
              <a:solidFill>
                <a:srgbClr val="0510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510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510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QUE ES UNA ARQUITECTURA DE SOFTWARE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-"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 procés de definir una solució estructurada que compleixi tots els requisits tècnics i operatius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-"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Optimitza atributs de qualitat comuns.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-"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Implica una sèrie de decisions basades en una àmplia gamma de factors.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PERQUÈ ÉS IMPORTANT?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-"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 software </a:t>
            </a: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s'ha</a:t>
            </a: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 construir sobre una base sòlida.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-"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Les eines i plataformes modernes ajuden a simplificar la tasca de crear aplicacions.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-"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Riscos: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-"/>
            </a:pPr>
            <a:r>
              <a:rPr lang="ca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software inestable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-"/>
            </a:pPr>
            <a:r>
              <a:rPr lang="ca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incapaç de soportar requisits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-"/>
            </a:pPr>
            <a:r>
              <a:rPr lang="ca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difícil de desplegar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-"/>
            </a:pPr>
            <a:r>
              <a:rPr lang="ca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difícil de gestionar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35025" y="1425450"/>
            <a:ext cx="37065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OBJECTIUS DE L'ARQUITECTURA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701575" y="130475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Fer de pont entre els requisits empresarials i els tècnics.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L'objectiu de l'arquitectura és identificar els requisits que afecten l'estructura de l'aplicació.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6"/>
          <p:cNvSpPr txBox="1"/>
          <p:nvPr>
            <p:ph idx="4294967295" type="body"/>
          </p:nvPr>
        </p:nvSpPr>
        <p:spPr>
          <a:xfrm>
            <a:off x="4701575" y="20673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Intentar abordar els requisits de les diferents parts interessades.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Abordar tant els requisits funcionals com els de qualitat.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Exposar l'estructura del sistema però amagar els detalls de la   implementació.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205850" y="1674000"/>
            <a:ext cx="4827000" cy="17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5000">
                <a:solidFill>
                  <a:schemeClr val="lt1"/>
                </a:solidFill>
              </a:rPr>
              <a:t>Arquitectura en Capes</a:t>
            </a:r>
            <a:endParaRPr sz="5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5000">
              <a:solidFill>
                <a:schemeClr val="lt1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150" y="702700"/>
            <a:ext cx="3617500" cy="373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Capa de Presentació</a:t>
            </a:r>
            <a:endParaRPr/>
          </a:p>
        </p:txBody>
      </p:sp>
      <p:sp>
        <p:nvSpPr>
          <p:cNvPr id="96" name="Google Shape;96;p18"/>
          <p:cNvSpPr txBox="1"/>
          <p:nvPr>
            <p:ph idx="4294967295" type="body"/>
          </p:nvPr>
        </p:nvSpPr>
        <p:spPr>
          <a:xfrm>
            <a:off x="311700" y="1505700"/>
            <a:ext cx="84501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Maneja la interacció amb l’usuari.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8"/>
          <p:cNvSpPr txBox="1"/>
          <p:nvPr>
            <p:ph idx="4294967295" type="body"/>
          </p:nvPr>
        </p:nvSpPr>
        <p:spPr>
          <a:xfrm>
            <a:off x="311725" y="1942800"/>
            <a:ext cx="3908700" cy="27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Consideracions de disseny generals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Tipus d’aplicació apropiat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Tecnologia UI apropiada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Utilitzar patrons rellevants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Considerar guies d’interfície humanes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Adherir-se als principis de disseny impulsats per usuaris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/>
          <p:nvPr>
            <p:ph idx="4294967295" type="body"/>
          </p:nvPr>
        </p:nvSpPr>
        <p:spPr>
          <a:xfrm>
            <a:off x="4572000" y="1942800"/>
            <a:ext cx="3999900" cy="29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Problemes específics de disseny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“Caching”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Comunicació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Composició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Gestió d’excepcions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Navigació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Experiència de l’usuari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Interfície de l’usuari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Validació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675" y="89125"/>
            <a:ext cx="3505750" cy="113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Capa Business</a:t>
            </a:r>
            <a:endParaRPr/>
          </a:p>
        </p:txBody>
      </p:sp>
      <p:sp>
        <p:nvSpPr>
          <p:cNvPr id="105" name="Google Shape;105;p19"/>
          <p:cNvSpPr txBox="1"/>
          <p:nvPr>
            <p:ph idx="4294967295" type="body"/>
          </p:nvPr>
        </p:nvSpPr>
        <p:spPr>
          <a:xfrm>
            <a:off x="311725" y="2638450"/>
            <a:ext cx="3908700" cy="20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Consideracions de disseny generals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Decidiu si necessiteu una capa </a:t>
            </a: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business </a:t>
            </a: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separada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Identificar les responsabilitats i els consumidors de la vostra capa business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 barrejar diferents tipus de components a la capa </a:t>
            </a: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business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Reduir</a:t>
            </a: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els viatges d'anada i tornada en accedir a una capa business remota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Evitar l'acoblament estret entre les capes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9"/>
          <p:cNvSpPr txBox="1"/>
          <p:nvPr>
            <p:ph idx="4294967295" type="body"/>
          </p:nvPr>
        </p:nvSpPr>
        <p:spPr>
          <a:xfrm>
            <a:off x="4572000" y="2638450"/>
            <a:ext cx="3999900" cy="22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Problemes específics de disseny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Autenticació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Autorització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“Caching”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Acoblament i cohesió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Gestió d'excepcions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Registre, Auditoria i Instrumentació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Validació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9"/>
          <p:cNvSpPr txBox="1"/>
          <p:nvPr>
            <p:ph idx="4294967295" type="body"/>
          </p:nvPr>
        </p:nvSpPr>
        <p:spPr>
          <a:xfrm>
            <a:off x="311700" y="1505700"/>
            <a:ext cx="84501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 les funcionalitats bàsiques del sistema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“Application façade”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Components de lògica “Business”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325" y="42748"/>
            <a:ext cx="3637475" cy="11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Capa de Dades</a:t>
            </a:r>
            <a:endParaRPr/>
          </a:p>
        </p:txBody>
      </p:sp>
      <p:sp>
        <p:nvSpPr>
          <p:cNvPr id="114" name="Google Shape;114;p20"/>
          <p:cNvSpPr txBox="1"/>
          <p:nvPr>
            <p:ph idx="4294967295" type="body"/>
          </p:nvPr>
        </p:nvSpPr>
        <p:spPr>
          <a:xfrm>
            <a:off x="311725" y="2381075"/>
            <a:ext cx="3908700" cy="27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Consideracions de disseny generals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Trieu una tecnologia d'accés a les dades adequada.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Utilitzar l'abstracció per implementar una interfície poc acoblada al fitxer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capa d'accés a les dades.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Encapsular la funcionalitat d'accés a les dades dins la capa d’accés a les dades.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Decidir com mapejar les entitats de l'aplicació amb les estructures de fonts de dades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Considerar la consolidació d'estructures de dades.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Decidir com gestionar les connexions.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Determineu com gestionar les excepcions de dades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Considereu els riscos de seguretat.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Reduir els viatges d'anada i tornada.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Considereu els objectius de rendiment i escalabilitat.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0"/>
          <p:cNvSpPr txBox="1"/>
          <p:nvPr>
            <p:ph idx="4294967295" type="body"/>
          </p:nvPr>
        </p:nvSpPr>
        <p:spPr>
          <a:xfrm>
            <a:off x="4572000" y="2381075"/>
            <a:ext cx="3999900" cy="29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Problemes específics de disseny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“Batching”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Objectes binaris grans (BLOB)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Connexions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Format de dades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Gestió d'excepcions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Mapatge relacional d'objectes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Consultes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Procediments emmagatzemats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Procediments emmagatzemats vs. SQL dinàmic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Transaccions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Validació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XML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0"/>
          <p:cNvSpPr txBox="1"/>
          <p:nvPr>
            <p:ph idx="4294967295" type="body"/>
          </p:nvPr>
        </p:nvSpPr>
        <p:spPr>
          <a:xfrm>
            <a:off x="311700" y="1315163"/>
            <a:ext cx="8450100" cy="10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Proporciona accés a les dades allotjades tant dins del sistema com exposades per altres sistemes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Components d'accés a dades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Agents del servei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775" y="349900"/>
            <a:ext cx="3159301" cy="7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Capa de Serveis</a:t>
            </a:r>
            <a:endParaRPr/>
          </a:p>
        </p:txBody>
      </p:sp>
      <p:sp>
        <p:nvSpPr>
          <p:cNvPr id="123" name="Google Shape;123;p21"/>
          <p:cNvSpPr txBox="1"/>
          <p:nvPr>
            <p:ph idx="4294967295" type="body"/>
          </p:nvPr>
        </p:nvSpPr>
        <p:spPr>
          <a:xfrm>
            <a:off x="311700" y="1505700"/>
            <a:ext cx="84501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Interfície on s’envien tots els missatges entrants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Tipus de missatges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1"/>
          <p:cNvSpPr txBox="1"/>
          <p:nvPr>
            <p:ph idx="4294967295" type="body"/>
          </p:nvPr>
        </p:nvSpPr>
        <p:spPr>
          <a:xfrm>
            <a:off x="311725" y="2129400"/>
            <a:ext cx="3908700" cy="24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Consideracions de disseny generals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Dissenyar serveis per ser aplicats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Dissenyar per poder </a:t>
            </a: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expandir i sense suposar qui és el client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Dissenyar només per al contracte de servei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Separar els problemes d’aquesta capa dels de la infraestructura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Composar entitats de elements estàndard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Dissenyar assumint la possibilitat de requeriments impossibles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Detectar i gestionar missatges repetits i missatges desordenats.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1"/>
          <p:cNvSpPr txBox="1"/>
          <p:nvPr>
            <p:ph idx="4294967295" type="body"/>
          </p:nvPr>
        </p:nvSpPr>
        <p:spPr>
          <a:xfrm>
            <a:off x="4572000" y="2129400"/>
            <a:ext cx="3999900" cy="25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Problemes específics de disseny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Autenticació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Autorització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Comunicació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Gestió </a:t>
            </a: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d'excepcions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Canals de missatgeria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Construcció de missatges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Extrems de missatges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Protecció de missatges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Encaminament de missatges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Transformació de missatges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Interfície de serveis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Validació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85450"/>
            <a:ext cx="3765200" cy="9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