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PT Sans Narrow"/>
      <p:regular r:id="rId18"/>
      <p:bold r:id="rId19"/>
    </p:embeddedFont>
    <p:embeddedFont>
      <p:font typeface="Open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regular.fntdata"/><Relationship Id="rId11" Type="http://schemas.openxmlformats.org/officeDocument/2006/relationships/slide" Target="slides/slide6.xml"/><Relationship Id="rId22" Type="http://schemas.openxmlformats.org/officeDocument/2006/relationships/font" Target="fonts/OpenSans-italic.fntdata"/><Relationship Id="rId10" Type="http://schemas.openxmlformats.org/officeDocument/2006/relationships/slide" Target="slides/slide5.xml"/><Relationship Id="rId21" Type="http://schemas.openxmlformats.org/officeDocument/2006/relationships/font" Target="fonts/OpenSans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OpenSans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TSansNarrow-bold.fntdata"/><Relationship Id="rId6" Type="http://schemas.openxmlformats.org/officeDocument/2006/relationships/slide" Target="slides/slide1.xml"/><Relationship Id="rId18" Type="http://schemas.openxmlformats.org/officeDocument/2006/relationships/font" Target="fonts/PTSansNarrow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0754746502_3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0754746502_3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0754746502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0754746502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0754746502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0754746502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1684010069ea34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1684010069ea34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0754746502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075474650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06ef9284a4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06ef9284a4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0747125754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074712575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0754746502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0754746502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0754746502_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0754746502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0754746502_3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0754746502_3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0754746502_3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0754746502_3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learn.microsoft.com/en-us/previous-versions/msp-n-p/ee658108(v=pandp.10)" TargetMode="External"/><Relationship Id="rId4" Type="http://schemas.openxmlformats.org/officeDocument/2006/relationships/hyperlink" Target="https://www.netguru.com/glossary/mobile-app-design" TargetMode="External"/><Relationship Id="rId5" Type="http://schemas.openxmlformats.org/officeDocument/2006/relationships/hyperlink" Target="https://www.superiorwebsys.com/167-mobile-app-development-should-you-store-data-locally-or-on-the-server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Arquitectura en capes per aplicacions </a:t>
            </a:r>
            <a:r>
              <a:rPr lang="ca"/>
              <a:t>mòbils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311700" y="2834125"/>
            <a:ext cx="8520600" cy="9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Edgar Bosque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Anyer Moreno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Andreu Sabater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311700" y="2506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Mobile Support Infrastructure</a:t>
            </a:r>
            <a:endParaRPr/>
          </a:p>
        </p:txBody>
      </p:sp>
      <p:pic>
        <p:nvPicPr>
          <p:cNvPr id="138" name="Google Shape;13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950" y="993825"/>
            <a:ext cx="3532425" cy="3847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2"/>
          <p:cNvSpPr/>
          <p:nvPr/>
        </p:nvSpPr>
        <p:spPr>
          <a:xfrm>
            <a:off x="242950" y="4209000"/>
            <a:ext cx="2478300" cy="632400"/>
          </a:xfrm>
          <a:prstGeom prst="rect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0" name="Google Shape;140;p22"/>
          <p:cNvSpPr txBox="1"/>
          <p:nvPr/>
        </p:nvSpPr>
        <p:spPr>
          <a:xfrm>
            <a:off x="4231425" y="1363500"/>
            <a:ext cx="4306200" cy="27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Data Sources: </a:t>
            </a:r>
            <a:r>
              <a:rPr lang="ca"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Representen els sistemes o bases de dades remotes que contenen la informació principal que l’aplicació necessita. L’aplicació sincronitza aquestes dades a través de la xarxa quan sigui necessari. </a:t>
            </a:r>
            <a:endParaRPr sz="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Services: </a:t>
            </a:r>
            <a:r>
              <a:rPr lang="ca"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Aquests són els serveis externs, com API o serveis web, que l’aplicació utilitza per obtenir informació, realitzar operacions o interactuar amb altres sistemes. Per exemple, podria connectar-se a un servei per autenticar usuaris o per obtenir dades en temps real.</a:t>
            </a:r>
            <a:endParaRPr sz="13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1" name="Google Shape;141;p22"/>
          <p:cNvSpPr txBox="1"/>
          <p:nvPr/>
        </p:nvSpPr>
        <p:spPr>
          <a:xfrm>
            <a:off x="4953075" y="4239950"/>
            <a:ext cx="286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Sincronització i gestió d’errors</a:t>
            </a:r>
            <a:endParaRPr b="1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Bibliografia</a:t>
            </a:r>
            <a:endParaRPr/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3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Microsoft.</a:t>
            </a:r>
            <a:r>
              <a:rPr lang="ca" sz="13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 (2024, setembre). </a:t>
            </a:r>
            <a:r>
              <a:rPr i="1" lang="ca" sz="13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Designing the presentation tier</a:t>
            </a:r>
            <a:r>
              <a:rPr lang="ca" sz="13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. Retrieved from </a:t>
            </a:r>
            <a:r>
              <a:rPr lang="ca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https://learn.microsoft.com/en-us/previous-versions/msp-n-p/ee658108(v=pandp.10)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ca" sz="1300">
                <a:solidFill>
                  <a:srgbClr val="05103E"/>
                </a:solidFill>
                <a:latin typeface="Calibri"/>
                <a:ea typeface="Calibri"/>
                <a:cs typeface="Calibri"/>
                <a:sym typeface="Calibri"/>
              </a:rPr>
              <a:t>Netguru.</a:t>
            </a:r>
            <a:r>
              <a:rPr lang="ca" sz="1300">
                <a:solidFill>
                  <a:srgbClr val="05103E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ca" sz="1300">
                <a:solidFill>
                  <a:srgbClr val="233A44"/>
                </a:solidFill>
                <a:latin typeface="Calibri"/>
                <a:ea typeface="Calibri"/>
                <a:cs typeface="Calibri"/>
                <a:sym typeface="Calibri"/>
              </a:rPr>
              <a:t>(2024, setembre). </a:t>
            </a:r>
            <a:r>
              <a:rPr i="1" lang="ca" sz="1300">
                <a:solidFill>
                  <a:srgbClr val="05103E"/>
                </a:solidFill>
                <a:latin typeface="Calibri"/>
                <a:ea typeface="Calibri"/>
                <a:cs typeface="Calibri"/>
                <a:sym typeface="Calibri"/>
              </a:rPr>
              <a:t>What is Mobile App Design</a:t>
            </a:r>
            <a:r>
              <a:rPr lang="ca" sz="1300">
                <a:solidFill>
                  <a:srgbClr val="05103E"/>
                </a:solidFill>
                <a:latin typeface="Calibri"/>
                <a:ea typeface="Calibri"/>
                <a:cs typeface="Calibri"/>
                <a:sym typeface="Calibri"/>
              </a:rPr>
              <a:t>.  Retrieved from</a:t>
            </a:r>
            <a:endParaRPr sz="1300">
              <a:solidFill>
                <a:srgbClr val="05103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ca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https://www.netguru.com/glossary/mobile-app-design</a:t>
            </a:r>
            <a:r>
              <a:rPr lang="ca" sz="13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ca" sz="1300">
                <a:solidFill>
                  <a:srgbClr val="05103E"/>
                </a:solidFill>
                <a:latin typeface="Calibri"/>
                <a:ea typeface="Calibri"/>
                <a:cs typeface="Calibri"/>
                <a:sym typeface="Calibri"/>
              </a:rPr>
              <a:t>SWS.</a:t>
            </a:r>
            <a:r>
              <a:rPr lang="ca" sz="1300">
                <a:solidFill>
                  <a:srgbClr val="05103E"/>
                </a:solidFill>
                <a:latin typeface="Calibri"/>
                <a:ea typeface="Calibri"/>
                <a:cs typeface="Calibri"/>
                <a:sym typeface="Calibri"/>
              </a:rPr>
              <a:t> (2024, setembre). </a:t>
            </a:r>
            <a:r>
              <a:rPr i="1" lang="ca" sz="1300">
                <a:solidFill>
                  <a:srgbClr val="05103E"/>
                </a:solidFill>
                <a:latin typeface="Calibri"/>
                <a:ea typeface="Calibri"/>
                <a:cs typeface="Calibri"/>
                <a:sym typeface="Calibri"/>
              </a:rPr>
              <a:t>Mobile App Development: Should You Store Data Locally or on the Server? </a:t>
            </a:r>
            <a:r>
              <a:rPr lang="ca" sz="1300">
                <a:solidFill>
                  <a:srgbClr val="05103E"/>
                </a:solidFill>
                <a:latin typeface="Calibri"/>
                <a:ea typeface="Calibri"/>
                <a:cs typeface="Calibri"/>
                <a:sym typeface="Calibri"/>
              </a:rPr>
              <a:t>Retrieved from </a:t>
            </a:r>
            <a:endParaRPr sz="1300">
              <a:solidFill>
                <a:srgbClr val="05103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ca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https://www.superiorwebsys.com/167-mobile-app-development-should-you-store-data-locally-or-on-the-server/</a:t>
            </a:r>
            <a:r>
              <a:rPr lang="ca" sz="1300">
                <a:solidFill>
                  <a:srgbClr val="05103E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ca" sz="6400"/>
              <a:t>Gràcies per la vostra atenció</a:t>
            </a:r>
            <a:endParaRPr sz="6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Tipus d</a:t>
            </a:r>
            <a:r>
              <a:rPr lang="ca"/>
              <a:t>'aplicació</a:t>
            </a:r>
            <a:endParaRPr/>
          </a:p>
        </p:txBody>
      </p:sp>
      <p:grpSp>
        <p:nvGrpSpPr>
          <p:cNvPr id="73" name="Google Shape;73;p14"/>
          <p:cNvGrpSpPr/>
          <p:nvPr/>
        </p:nvGrpSpPr>
        <p:grpSpPr>
          <a:xfrm>
            <a:off x="901211" y="1424687"/>
            <a:ext cx="7341574" cy="2932594"/>
            <a:chOff x="773062" y="966488"/>
            <a:chExt cx="7902663" cy="3627204"/>
          </a:xfrm>
        </p:grpSpPr>
        <p:sp>
          <p:nvSpPr>
            <p:cNvPr id="74" name="Google Shape;74;p14"/>
            <p:cNvSpPr txBox="1"/>
            <p:nvPr/>
          </p:nvSpPr>
          <p:spPr>
            <a:xfrm>
              <a:off x="1706712" y="3943900"/>
              <a:ext cx="2547900" cy="57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ca" sz="180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Thin Web client</a:t>
              </a:r>
              <a:endPara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5" name="Google Shape;75;p14"/>
            <p:cNvSpPr txBox="1"/>
            <p:nvPr/>
          </p:nvSpPr>
          <p:spPr>
            <a:xfrm>
              <a:off x="6428891" y="4020091"/>
              <a:ext cx="1824900" cy="573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ca" sz="1800">
                  <a:solidFill>
                    <a:schemeClr val="dk2"/>
                  </a:solidFill>
                  <a:latin typeface="Open Sans"/>
                  <a:ea typeface="Open Sans"/>
                  <a:cs typeface="Open Sans"/>
                  <a:sym typeface="Open Sans"/>
                </a:rPr>
                <a:t>Rich client</a:t>
              </a:r>
              <a:endPara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pic>
          <p:nvPicPr>
            <p:cNvPr id="76" name="Google Shape;76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174112" y="980812"/>
              <a:ext cx="2804622" cy="2892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7" name="Google Shape;77;p1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73062" y="1299550"/>
              <a:ext cx="1413749" cy="2644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8" name="Google Shape;78;p1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512850" y="1270713"/>
              <a:ext cx="1399075" cy="2616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9" name="Google Shape;79;p1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850925" y="966488"/>
              <a:ext cx="1824800" cy="28789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Aplicació de disseny general</a:t>
            </a:r>
            <a:endParaRPr/>
          </a:p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a"/>
              <a:t>Rich client o thin Web client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a"/>
              <a:t>Tipus d’aparell (sistemes operatius, característiques específiques)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a"/>
              <a:t>Connexió ocasional (caché)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a"/>
              <a:t>UI apropiada per a </a:t>
            </a:r>
            <a:r>
              <a:rPr lang="ca"/>
              <a:t>mòbils</a:t>
            </a:r>
            <a:r>
              <a:rPr lang="ca"/>
              <a:t> (UI per a pantalles petites, fàcil de fer servir)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a"/>
              <a:t>Arquitectura en capes (òptima per reusabilitat i mantenibilitat)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a"/>
              <a:t>Recursos</a:t>
            </a:r>
            <a:r>
              <a:rPr lang="ca"/>
              <a:t> del </a:t>
            </a:r>
            <a:r>
              <a:rPr lang="ca"/>
              <a:t>dispositiu</a:t>
            </a:r>
            <a:r>
              <a:rPr lang="ca"/>
              <a:t> (</a:t>
            </a:r>
            <a:r>
              <a:rPr lang="ca"/>
              <a:t>b</a:t>
            </a:r>
            <a:r>
              <a:rPr lang="ca"/>
              <a:t>ateria, memòria, processador…)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4521200" y="630825"/>
            <a:ext cx="43155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Exemple:</a:t>
            </a:r>
            <a:r>
              <a:rPr lang="ca" sz="2266"/>
              <a:t> </a:t>
            </a:r>
            <a:endParaRPr sz="2266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626" y="397686"/>
            <a:ext cx="4012450" cy="434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7276" y="2155150"/>
            <a:ext cx="3467100" cy="132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311700" y="2506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Presentation Layer</a:t>
            </a:r>
            <a:endParaRPr/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947" y="993822"/>
            <a:ext cx="3532425" cy="38477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7"/>
          <p:cNvSpPr/>
          <p:nvPr/>
        </p:nvSpPr>
        <p:spPr>
          <a:xfrm>
            <a:off x="328950" y="1622300"/>
            <a:ext cx="2153100" cy="687900"/>
          </a:xfrm>
          <a:prstGeom prst="rect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0" name="Google Shape;100;p17"/>
          <p:cNvSpPr txBox="1"/>
          <p:nvPr/>
        </p:nvSpPr>
        <p:spPr>
          <a:xfrm>
            <a:off x="3910000" y="1232800"/>
            <a:ext cx="4627500" cy="37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b="1" lang="ca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UI Components: </a:t>
            </a:r>
            <a:endParaRPr b="1"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Open Sans"/>
              <a:buChar char="○"/>
            </a:pPr>
            <a:r>
              <a:rPr lang="ca"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Elements visuals amb els quals l'usuari interactua. </a:t>
            </a:r>
            <a:endParaRPr sz="13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Open Sans"/>
              <a:buChar char="○"/>
            </a:pPr>
            <a:r>
              <a:rPr lang="ca"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Interfície d'usuari dissenyada per ser intuïtiva i fàcil d'utilitzar.</a:t>
            </a:r>
            <a:endParaRPr sz="13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Open Sans"/>
              <a:buChar char="○"/>
            </a:pPr>
            <a:r>
              <a:rPr lang="ca"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En Outlook safata d'entrada, les vistes de correu, el calendari, les notificacions, botons per enviar o esborrar correus, etc.</a:t>
            </a:r>
            <a:endParaRPr sz="13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</a:pPr>
            <a:r>
              <a:rPr b="1" lang="ca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Presentation Logic Components: </a:t>
            </a:r>
            <a:endParaRPr b="1"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Open Sans"/>
              <a:buChar char="○"/>
            </a:pPr>
            <a:r>
              <a:rPr lang="ca"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Gestionen la lògica necessària per mostrar la informació i controlar les interaccions de l'usuari. </a:t>
            </a:r>
            <a:endParaRPr sz="13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Open Sans"/>
              <a:buChar char="○"/>
            </a:pPr>
            <a:r>
              <a:rPr lang="ca"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En Outlook controlen com es mostren el correus, com es gestionen les llistes de correus llegits/no llegits o com es mostren les alertes del calendari, etc.</a:t>
            </a:r>
            <a:endParaRPr sz="13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311700" y="2506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Business Layer</a:t>
            </a:r>
            <a:endParaRPr/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947" y="993822"/>
            <a:ext cx="3532425" cy="3847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/>
          <p:nvPr/>
        </p:nvSpPr>
        <p:spPr>
          <a:xfrm>
            <a:off x="311700" y="2347475"/>
            <a:ext cx="2153100" cy="687900"/>
          </a:xfrm>
          <a:prstGeom prst="rect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8" name="Google Shape;108;p18"/>
          <p:cNvSpPr txBox="1"/>
          <p:nvPr/>
        </p:nvSpPr>
        <p:spPr>
          <a:xfrm>
            <a:off x="3865100" y="168400"/>
            <a:ext cx="4754700" cy="48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Open Sans"/>
              <a:buChar char="●"/>
            </a:pPr>
            <a:r>
              <a:rPr b="1" lang="ca" sz="15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Application Façade</a:t>
            </a:r>
            <a:r>
              <a:rPr b="1" lang="ca" sz="15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: </a:t>
            </a:r>
            <a:endParaRPr b="1" sz="15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9845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Open Sans"/>
              <a:buChar char="○"/>
            </a:pPr>
            <a:r>
              <a:rPr lang="ca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Proporciona una interfície simplificada per interactuar amb la lògica de negoci. </a:t>
            </a:r>
            <a:endParaRPr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9845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Open Sans"/>
              <a:buChar char="○"/>
            </a:pPr>
            <a:r>
              <a:rPr lang="ca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En Outlook, pot gestionar l'accés a funcionalitats com la sincronització de correus o la gestió de notificacions.</a:t>
            </a:r>
            <a:endParaRPr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984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Open Sans"/>
              <a:buChar char="●"/>
            </a:pPr>
            <a:r>
              <a:rPr b="1" lang="ca" sz="15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Business Workflow</a:t>
            </a:r>
            <a:r>
              <a:rPr b="1" lang="ca" sz="15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: </a:t>
            </a:r>
            <a:endParaRPr b="1" sz="15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9845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Open Sans"/>
              <a:buChar char="○"/>
            </a:pPr>
            <a:r>
              <a:rPr lang="ca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Defineix els processos de l'aplicació. </a:t>
            </a:r>
            <a:endParaRPr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9845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Open Sans"/>
              <a:buChar char="○"/>
            </a:pPr>
            <a:r>
              <a:rPr lang="ca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En Outlook, </a:t>
            </a:r>
            <a:r>
              <a:rPr lang="ca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podría</a:t>
            </a:r>
            <a:r>
              <a:rPr lang="ca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 incloure el flux de com s'envia un correu electrònic: des de la redacció, passant per la verificació de destinataris, fins a l'enviament final. </a:t>
            </a:r>
            <a:endParaRPr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Open Sans"/>
              <a:buChar char="●"/>
            </a:pPr>
            <a:r>
              <a:rPr b="1" lang="ca" sz="15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Business Components: </a:t>
            </a:r>
            <a:endParaRPr b="1" sz="15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Open Sans"/>
              <a:buChar char="○"/>
            </a:pPr>
            <a:r>
              <a:rPr lang="ca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Gestionen la lògica de negoci. </a:t>
            </a:r>
            <a:endParaRPr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Open Sans"/>
              <a:buChar char="○"/>
            </a:pPr>
            <a:r>
              <a:rPr lang="ca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En Outlook, determinen com es gestiona la recepció, l'enviament o l'emmagatzematge de correus. També s'encarreguen d'aplicar les preferències de l'usuari, com quines notificacions enviar o com gestionar llistes de correus.</a:t>
            </a:r>
            <a:endParaRPr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Open Sans"/>
              <a:buChar char="●"/>
            </a:pPr>
            <a:r>
              <a:rPr b="1" lang="ca" sz="15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Business Entities: </a:t>
            </a:r>
            <a:endParaRPr b="1" sz="15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Open Sans"/>
              <a:buChar char="○"/>
            </a:pPr>
            <a:r>
              <a:rPr lang="ca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Les entitats de negoci són objectes que representen elements clau dins l'aplicació. </a:t>
            </a:r>
            <a:endParaRPr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Open Sans"/>
              <a:buChar char="○"/>
            </a:pPr>
            <a:r>
              <a:rPr lang="ca"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En Outlook, aquestes entitats inclouen correus electrònics, esdeveniments de calendari, contactes o carpetes. Aquests objectes són utilitzats i modificats pels components de negoci.</a:t>
            </a:r>
            <a:endParaRPr sz="10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311700" y="2506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Data Layer</a:t>
            </a:r>
            <a:endParaRPr/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947" y="993822"/>
            <a:ext cx="3532425" cy="3847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9"/>
          <p:cNvSpPr/>
          <p:nvPr/>
        </p:nvSpPr>
        <p:spPr>
          <a:xfrm>
            <a:off x="328950" y="3080125"/>
            <a:ext cx="2153100" cy="449100"/>
          </a:xfrm>
          <a:prstGeom prst="rect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6" name="Google Shape;116;p19"/>
          <p:cNvSpPr txBox="1"/>
          <p:nvPr/>
        </p:nvSpPr>
        <p:spPr>
          <a:xfrm>
            <a:off x="3880050" y="163525"/>
            <a:ext cx="4777200" cy="47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Open Sans"/>
              <a:buChar char="●"/>
            </a:pPr>
            <a:r>
              <a:rPr b="1" lang="ca" sz="17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Data Access Components</a:t>
            </a:r>
            <a:r>
              <a:rPr b="1" lang="ca" sz="17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: </a:t>
            </a:r>
            <a:endParaRPr b="1" sz="17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Open Sans"/>
              <a:buChar char="○"/>
            </a:pPr>
            <a:r>
              <a:rPr lang="ca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Aquests components són responsables de la comunicació amb les bases de dades o serveis de dades externs. </a:t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Open Sans"/>
              <a:buChar char="○"/>
            </a:pPr>
            <a:r>
              <a:rPr lang="ca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 Outlook Mobile, aquest component accedeix als servidors de correu com Exchange o Office 365 per obtenir correus electrònics, contactes o esdeveniments del calendari.</a:t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Open Sans"/>
              <a:buChar char="●"/>
            </a:pPr>
            <a:r>
              <a:rPr b="1" lang="ca" sz="17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Data Helpers</a:t>
            </a:r>
            <a:r>
              <a:rPr b="1" lang="ca" sz="17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: </a:t>
            </a:r>
            <a:endParaRPr b="1" sz="17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Open Sans"/>
              <a:buChar char="○"/>
            </a:pPr>
            <a:r>
              <a:rPr lang="ca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Aquestes utilitats proporcionen funcions addicionals per processar i gestionar les dades. </a:t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Open Sans"/>
              <a:buChar char="○"/>
            </a:pPr>
            <a:r>
              <a:rPr lang="ca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Per exemple, poden ajudar a formatar correus, verificar adreces de correu o preparar dades abans de mostrar-les a l'usuari.</a:t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Open Sans"/>
              <a:buChar char="●"/>
            </a:pPr>
            <a:r>
              <a:rPr b="1" lang="ca" sz="17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Service Agents: </a:t>
            </a:r>
            <a:endParaRPr b="1" sz="17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Open Sans"/>
              <a:buChar char="○"/>
            </a:pPr>
            <a:r>
              <a:rPr lang="ca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Aquests agents actuen com a intermediaris entre l'aplicació i serveis remots. </a:t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Open Sans"/>
              <a:buChar char="○"/>
            </a:pPr>
            <a:r>
              <a:rPr lang="ca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En Outlook, els agents de servei sincronitzen els correus amb el servidor, garantint que els correus i esdeveniments estan actualitzats en temps real, fins i tot en xarxes inestables.</a:t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type="title"/>
          </p:nvPr>
        </p:nvSpPr>
        <p:spPr>
          <a:xfrm>
            <a:off x="311700" y="2506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CROSS-CUTTING</a:t>
            </a:r>
            <a:endParaRPr/>
          </a:p>
        </p:txBody>
      </p:sp>
      <p:pic>
        <p:nvPicPr>
          <p:cNvPr id="122" name="Google Shape;12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947" y="993822"/>
            <a:ext cx="3532425" cy="3847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0"/>
          <p:cNvSpPr/>
          <p:nvPr/>
        </p:nvSpPr>
        <p:spPr>
          <a:xfrm>
            <a:off x="2639025" y="1614825"/>
            <a:ext cx="1031700" cy="1899000"/>
          </a:xfrm>
          <a:prstGeom prst="rect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4" name="Google Shape;124;p20"/>
          <p:cNvSpPr txBox="1"/>
          <p:nvPr/>
        </p:nvSpPr>
        <p:spPr>
          <a:xfrm>
            <a:off x="4037050" y="201675"/>
            <a:ext cx="4306200" cy="47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Open Sans"/>
              <a:buChar char="●"/>
            </a:pPr>
            <a:r>
              <a:rPr b="1" lang="ca" sz="17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Security</a:t>
            </a:r>
            <a:r>
              <a:rPr b="1" lang="ca" sz="17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: </a:t>
            </a:r>
            <a:endParaRPr b="1" sz="17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Open Sans"/>
              <a:buChar char="○"/>
            </a:pPr>
            <a:r>
              <a:rPr lang="ca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En Outlook Mobile, la seguretat inclou mecanismes d'autenticació com OAuth o l'inici de sessió amb comptes Microsoft, així com el xifrat de les dades enviades o emmagatzemades.</a:t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Open Sans"/>
              <a:buChar char="●"/>
            </a:pPr>
            <a:r>
              <a:rPr b="1" lang="ca" sz="17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Configuration</a:t>
            </a:r>
            <a:r>
              <a:rPr b="1" lang="ca" sz="17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: </a:t>
            </a:r>
            <a:endParaRPr b="1" sz="17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Open Sans"/>
              <a:buChar char="○"/>
            </a:pPr>
            <a:r>
              <a:rPr lang="ca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Aquest component gestiona les preferències de configuració de l'aplicació. </a:t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Open Sans"/>
              <a:buChar char="○"/>
            </a:pPr>
            <a:r>
              <a:rPr lang="ca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En Outlook, els usuaris poden personalitzar notificacions, seleccionar quines carpetes sincronitzar o ajustar la freqüència de descàrrega de correus.</a:t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Open Sans"/>
              <a:buChar char="●"/>
            </a:pPr>
            <a:r>
              <a:rPr b="1" lang="ca" sz="17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Communication/Connectivity: </a:t>
            </a:r>
            <a:endParaRPr b="1" sz="17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115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Open Sans"/>
              <a:buChar char="○"/>
            </a:pPr>
            <a:r>
              <a:rPr lang="ca" sz="12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Outlook gestiona de manera eficient les connexions amb servidors de correu electrònic remots. Quan hi ha una xarxa no fiable, utilitza dades locals fins que es recuperi la connexió, sincronitzant-se després amb els servidors per obtenir o enviar nous correus.</a:t>
            </a:r>
            <a:endParaRPr sz="12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/>
          <p:nvPr>
            <p:ph type="title"/>
          </p:nvPr>
        </p:nvSpPr>
        <p:spPr>
          <a:xfrm>
            <a:off x="311700" y="250650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Local Data and Cache</a:t>
            </a:r>
            <a:endParaRPr/>
          </a:p>
        </p:txBody>
      </p:sp>
      <p:pic>
        <p:nvPicPr>
          <p:cNvPr id="130" name="Google Shape;13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947" y="993822"/>
            <a:ext cx="3532425" cy="3847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1"/>
          <p:cNvSpPr/>
          <p:nvPr/>
        </p:nvSpPr>
        <p:spPr>
          <a:xfrm>
            <a:off x="396225" y="3655775"/>
            <a:ext cx="904500" cy="366300"/>
          </a:xfrm>
          <a:prstGeom prst="rect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2" name="Google Shape;132;p21"/>
          <p:cNvSpPr txBox="1"/>
          <p:nvPr/>
        </p:nvSpPr>
        <p:spPr>
          <a:xfrm>
            <a:off x="4242300" y="1869700"/>
            <a:ext cx="4306200" cy="14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Local data &amp; Cache</a:t>
            </a:r>
            <a:r>
              <a:rPr b="1" lang="ca"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: </a:t>
            </a:r>
            <a:r>
              <a:rPr lang="ca" sz="13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Outlook emmagatzema localment una quantitat considerable de dades a caché, com correus recents, esdeveniments del calendari i configuracions de l’usuari, això permet una experiència fluïda sense necessitat de demanar dades al servidor constantment.</a:t>
            </a:r>
            <a:endParaRPr sz="13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