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686824e2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686824e2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7389a259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7389a259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86824e2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686824e2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7389a259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7389a259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6dd2feeb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6dd2fee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6dd2fee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6dd2fee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6dd2feeb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6dd2fee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6dd2feeb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6dd2feeb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686824e2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686824e2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737146e5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737146e5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arn.microsoft.com/en-us/previous-versions/msp-n-p/ee658099(v=pandp.10)" TargetMode="External"/><Relationship Id="rId4" Type="http://schemas.openxmlformats.org/officeDocument/2006/relationships/hyperlink" Target="https://thecodest.co/dictionary/business-logic-layer/" TargetMode="External"/><Relationship Id="rId5" Type="http://schemas.openxmlformats.org/officeDocument/2006/relationships/hyperlink" Target="https://medium.com/@deanrubin/the-three-layered-architecture-fe30cb0e4a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Web applications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Dimas Noguera, Nadia Khier, Èric Díez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19150" y="312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/>
              <a:t>Bibliografia</a:t>
            </a:r>
            <a:endParaRPr u="sng"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819150" y="1347750"/>
            <a:ext cx="7863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Microsoft.</a:t>
            </a:r>
            <a:r>
              <a:rPr lang="ca"/>
              <a:t> (2024, septiembre). </a:t>
            </a:r>
            <a:r>
              <a:rPr i="1" lang="ca"/>
              <a:t>Designing the presentation tier</a:t>
            </a:r>
            <a:r>
              <a:rPr lang="ca"/>
              <a:t>. Retrieved from </a:t>
            </a:r>
            <a:r>
              <a:rPr lang="ca" u="sng">
                <a:solidFill>
                  <a:schemeClr val="hlink"/>
                </a:solidFill>
                <a:hlinkClick r:id="rId3"/>
              </a:rPr>
              <a:t>https://learn.microsoft.com/en-us/previous-versions/msp-n-p/ee658099(v=pandp.10)</a:t>
            </a:r>
            <a:r>
              <a:rPr lang="ca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The Codest.</a:t>
            </a:r>
            <a:r>
              <a:rPr lang="ca"/>
              <a:t> (2024, septiembre). </a:t>
            </a:r>
            <a:r>
              <a:rPr i="1" lang="ca"/>
              <a:t>Business logic layer</a:t>
            </a:r>
            <a:r>
              <a:rPr lang="ca"/>
              <a:t>. Retrieved from </a:t>
            </a:r>
            <a:r>
              <a:rPr lang="ca" u="sng">
                <a:solidFill>
                  <a:schemeClr val="hlink"/>
                </a:solidFill>
                <a:hlinkClick r:id="rId4"/>
              </a:rPr>
              <a:t>https://thecodest.co/dictionary/business-logic-layer/</a:t>
            </a:r>
            <a:r>
              <a:rPr lang="ca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/>
              <a:t>Rubin, D. </a:t>
            </a:r>
            <a:r>
              <a:rPr lang="ca"/>
              <a:t>(2024, septiembre). </a:t>
            </a:r>
            <a:r>
              <a:rPr i="1" lang="ca"/>
              <a:t>The three-layered architecture</a:t>
            </a:r>
            <a:r>
              <a:rPr lang="ca"/>
              <a:t>. Medium. Retrieved from </a:t>
            </a:r>
            <a:r>
              <a:rPr lang="ca" u="sng">
                <a:solidFill>
                  <a:schemeClr val="hlink"/>
                </a:solidFill>
                <a:hlinkClick r:id="rId5"/>
              </a:rPr>
              <a:t>https://medium.com/@deanrubin/the-three-layered-architecture-fe30cb0e4a6</a:t>
            </a:r>
            <a:r>
              <a:rPr lang="ca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5000"/>
              <a:t>Preguntes?</a:t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025" y="608525"/>
            <a:ext cx="3948474" cy="38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6750" y="1551875"/>
            <a:ext cx="2595274" cy="203972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4"/>
          <p:cNvSpPr txBox="1"/>
          <p:nvPr/>
        </p:nvSpPr>
        <p:spPr>
          <a:xfrm>
            <a:off x="4572000" y="782050"/>
            <a:ext cx="458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Exemple: Aplicació Web de reserva d’hotels.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/>
        </p:nvSpPr>
        <p:spPr>
          <a:xfrm>
            <a:off x="919550" y="1552075"/>
            <a:ext cx="74253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b="1" lang="ca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endParaRPr b="1"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b="1" lang="ca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Authorization</a:t>
            </a:r>
            <a:endParaRPr b="1"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Caching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Exception Management: </a:t>
            </a:r>
            <a:r>
              <a:rPr lang="ca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friendly!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Char char="●"/>
            </a:pPr>
            <a:r>
              <a:rPr b="1" lang="ca" sz="15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Navigation</a:t>
            </a:r>
            <a:endParaRPr b="1" sz="15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Char char="●"/>
            </a:pPr>
            <a:r>
              <a:rPr b="1" lang="ca" sz="15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Page Layout</a:t>
            </a:r>
            <a:endParaRPr b="1" sz="15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Char char="●"/>
            </a:pPr>
            <a:r>
              <a:rPr b="1" lang="ca" sz="15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Page Rendering</a:t>
            </a:r>
            <a:endParaRPr b="1" sz="15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Session Management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ca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Validation: </a:t>
            </a:r>
            <a:r>
              <a:rPr lang="ca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data format, SQL injection…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5"/>
          <p:cNvSpPr txBox="1"/>
          <p:nvPr>
            <p:ph idx="4294967295" type="title"/>
          </p:nvPr>
        </p:nvSpPr>
        <p:spPr>
          <a:xfrm>
            <a:off x="904700" y="440600"/>
            <a:ext cx="7505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600" u="sng"/>
              <a:t>SPECIFIC DESIGN ISSUES</a:t>
            </a:r>
            <a:endParaRPr sz="2600" u="sng"/>
          </a:p>
        </p:txBody>
      </p:sp>
      <p:sp>
        <p:nvSpPr>
          <p:cNvPr id="144" name="Google Shape;144;p15"/>
          <p:cNvSpPr/>
          <p:nvPr/>
        </p:nvSpPr>
        <p:spPr>
          <a:xfrm>
            <a:off x="2828875" y="2780850"/>
            <a:ext cx="167700" cy="661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3193100" y="2838225"/>
            <a:ext cx="3282900" cy="384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oriented → estructura </a:t>
            </a:r>
            <a:r>
              <a:rPr lang="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lògica</a:t>
            </a:r>
            <a:r>
              <a:rPr lang="ca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ordenada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3794325" y="952475"/>
            <a:ext cx="49368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ca" sz="1305" u="sng"/>
              <a:t>UI COMPONENTS</a:t>
            </a:r>
            <a:r>
              <a:rPr lang="ca" sz="1305"/>
              <a:t>: Elements visuals amb els que l’usuari interactua. Presenten la </a:t>
            </a:r>
            <a:r>
              <a:rPr b="1" lang="ca" sz="1305"/>
              <a:t>informació</a:t>
            </a:r>
            <a:r>
              <a:rPr lang="ca" sz="1305"/>
              <a:t> a l’usuari i li permeten realitzar accions.</a:t>
            </a:r>
            <a:endParaRPr sz="1305"/>
          </a:p>
          <a:p>
            <a:pPr indent="-31146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-"/>
            </a:pPr>
            <a:r>
              <a:rPr lang="ca" sz="1305"/>
              <a:t>Botons, formularis, menús, gràfics….</a:t>
            </a:r>
            <a:endParaRPr sz="130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ca" sz="1305" u="sng"/>
              <a:t>UI  PROCESS COMPONENTS</a:t>
            </a:r>
            <a:r>
              <a:rPr lang="ca" sz="1305"/>
              <a:t>: Components que gestionen la lògica d’interacció entre l’usuari i l’app. Processen els </a:t>
            </a:r>
            <a:r>
              <a:rPr b="1" lang="ca" sz="1305"/>
              <a:t>events</a:t>
            </a:r>
            <a:r>
              <a:rPr lang="ca" sz="1305"/>
              <a:t> de la interfície, </a:t>
            </a:r>
            <a:r>
              <a:rPr b="1" lang="ca" sz="1305"/>
              <a:t>envien</a:t>
            </a:r>
            <a:r>
              <a:rPr lang="ca" sz="1305"/>
              <a:t> i </a:t>
            </a:r>
            <a:r>
              <a:rPr b="1" lang="ca" sz="1305"/>
              <a:t>reben</a:t>
            </a:r>
            <a:r>
              <a:rPr lang="ca" sz="1305"/>
              <a:t> informació de les capes inferiors.</a:t>
            </a:r>
            <a:endParaRPr sz="1305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ca" sz="1305"/>
              <a:t>En la web app de reserva d’hotels, la capa de presentació s’encarregaria de:</a:t>
            </a:r>
            <a:endParaRPr sz="1305"/>
          </a:p>
          <a:p>
            <a:pPr indent="-311467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5"/>
              <a:buChar char="-"/>
            </a:pPr>
            <a:r>
              <a:rPr b="1" lang="ca" sz="1305"/>
              <a:t>Validar </a:t>
            </a:r>
            <a:r>
              <a:rPr lang="ca" sz="1305"/>
              <a:t>si el DNI i Nº tlf. són correctes; evitar </a:t>
            </a:r>
            <a:r>
              <a:rPr i="1" lang="ca" sz="1305"/>
              <a:t>malicious input</a:t>
            </a:r>
            <a:endParaRPr i="1" sz="1305"/>
          </a:p>
          <a:p>
            <a:pPr indent="-31146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-"/>
            </a:pPr>
            <a:r>
              <a:rPr b="1" lang="ca" sz="1305"/>
              <a:t>Permetre </a:t>
            </a:r>
            <a:r>
              <a:rPr lang="ca" sz="1305"/>
              <a:t>a l’usuari navegar per les diferents pàgines</a:t>
            </a:r>
            <a:endParaRPr sz="1305"/>
          </a:p>
          <a:p>
            <a:pPr indent="-311467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5"/>
              <a:buChar char="-"/>
            </a:pPr>
            <a:r>
              <a:rPr b="1" lang="ca" sz="1305"/>
              <a:t>Enviar </a:t>
            </a:r>
            <a:r>
              <a:rPr lang="ca" sz="1305"/>
              <a:t>les dades proporcionades per l’usuari al Business Layer</a:t>
            </a:r>
            <a:endParaRPr sz="1305"/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904700" y="364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600" u="sng"/>
              <a:t>PRESENTATION LAYER</a:t>
            </a:r>
            <a:endParaRPr sz="2600" u="sng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00" y="1126475"/>
            <a:ext cx="3134627" cy="3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643750" y="2086625"/>
            <a:ext cx="1839300" cy="5775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819150" y="3537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600" u="sng"/>
              <a:t>BUSINESS LAYER</a:t>
            </a:r>
            <a:endParaRPr sz="2600" u="sng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794325" y="952475"/>
            <a:ext cx="49368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u="sng"/>
              <a:t>APPLICATION FAÇADE</a:t>
            </a:r>
            <a:r>
              <a:rPr lang="ca"/>
              <a:t>: La interfície d'usuari (com un lloc web) utilitza mètodes com "</a:t>
            </a:r>
            <a:r>
              <a:rPr b="1" lang="ca"/>
              <a:t>Reservar Habitació</a:t>
            </a:r>
            <a:r>
              <a:rPr lang="ca"/>
              <a:t>" o "</a:t>
            </a:r>
            <a:r>
              <a:rPr b="1" lang="ca"/>
              <a:t>Veure Reserves</a:t>
            </a:r>
            <a:r>
              <a:rPr lang="ca"/>
              <a:t>" a través de la </a:t>
            </a:r>
            <a:r>
              <a:rPr b="1" lang="ca"/>
              <a:t>façana de negoci</a:t>
            </a:r>
            <a:r>
              <a:rPr lang="ca"/>
              <a:t>. Des d'allà, no necessita saber res de la lògica complexa darrere.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u="sng"/>
              <a:t>BUSINESS WORKFLOW</a:t>
            </a:r>
            <a:r>
              <a:rPr lang="ca"/>
              <a:t>: Per a fer una reserva, el flux primer verifica la </a:t>
            </a:r>
            <a:r>
              <a:rPr b="1" lang="ca"/>
              <a:t>disponibilitat de l'habitació</a:t>
            </a:r>
            <a:r>
              <a:rPr lang="ca"/>
              <a:t>, després </a:t>
            </a:r>
            <a:r>
              <a:rPr b="1" lang="ca"/>
              <a:t>calcula el cost de l'estada</a:t>
            </a:r>
            <a:r>
              <a:rPr lang="ca"/>
              <a:t> i, si tot és correcte, procedeix a </a:t>
            </a:r>
            <a:r>
              <a:rPr b="1" lang="ca"/>
              <a:t>guardar la reserva</a:t>
            </a:r>
            <a:r>
              <a:rPr lang="ca"/>
              <a:t> en el sistema.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u="sng"/>
              <a:t>BUSINESS COMPONENTS</a:t>
            </a:r>
            <a:r>
              <a:rPr lang="ca"/>
              <a:t>: Cada pas del flux de treball es delega a components específics. El </a:t>
            </a:r>
            <a:r>
              <a:rPr b="1" lang="ca"/>
              <a:t>Component de Disponibilitat</a:t>
            </a:r>
            <a:r>
              <a:rPr lang="ca"/>
              <a:t> verifica que l'habitació estigui </a:t>
            </a:r>
            <a:r>
              <a:rPr b="1" lang="ca"/>
              <a:t>lliure</a:t>
            </a:r>
            <a:r>
              <a:rPr lang="ca"/>
              <a:t>, el C</a:t>
            </a:r>
            <a:r>
              <a:rPr b="1" lang="ca"/>
              <a:t>omponent de Càlcul de Preus</a:t>
            </a:r>
            <a:r>
              <a:rPr lang="ca"/>
              <a:t> calcula </a:t>
            </a:r>
            <a:r>
              <a:rPr b="1" lang="ca"/>
              <a:t>quant costarà l'estada</a:t>
            </a:r>
            <a:r>
              <a:rPr lang="ca"/>
              <a:t> i el C</a:t>
            </a:r>
            <a:r>
              <a:rPr b="1" lang="ca"/>
              <a:t>omponent de Gestió de Reserves</a:t>
            </a:r>
            <a:r>
              <a:rPr lang="ca"/>
              <a:t> guarda </a:t>
            </a:r>
            <a:r>
              <a:rPr b="1" lang="ca"/>
              <a:t>els detalls de la reserva en la base de dades</a:t>
            </a:r>
            <a:r>
              <a:rPr lang="ca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u="sng"/>
              <a:t>BUSINESS ENTITIES</a:t>
            </a:r>
            <a:r>
              <a:rPr lang="ca"/>
              <a:t>: Els objectes principals d'aquesta lògica són el </a:t>
            </a:r>
            <a:r>
              <a:rPr b="1" lang="ca"/>
              <a:t>Client </a:t>
            </a:r>
            <a:r>
              <a:rPr lang="ca"/>
              <a:t>que fa la reserva, </a:t>
            </a:r>
            <a:r>
              <a:rPr b="1" lang="ca"/>
              <a:t>l'Habitació </a:t>
            </a:r>
            <a:r>
              <a:rPr lang="ca"/>
              <a:t>que s'està reservant i la </a:t>
            </a:r>
            <a:r>
              <a:rPr b="1" lang="ca"/>
              <a:t>Reserva </a:t>
            </a:r>
            <a:r>
              <a:rPr lang="ca"/>
              <a:t>que conté tots els detalls d'aquesta transacció.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00" y="1126475"/>
            <a:ext cx="3134627" cy="3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7"/>
          <p:cNvSpPr/>
          <p:nvPr/>
        </p:nvSpPr>
        <p:spPr>
          <a:xfrm>
            <a:off x="643750" y="2696225"/>
            <a:ext cx="1839300" cy="5775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819150" y="37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600" u="sng"/>
              <a:t>DATA LAYER</a:t>
            </a:r>
            <a:endParaRPr sz="2600" u="sng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794325" y="952475"/>
            <a:ext cx="49332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u="sng"/>
              <a:t>DATA ACCESS COMPONENTS</a:t>
            </a:r>
            <a:r>
              <a:rPr lang="ca"/>
              <a:t>: Quan el client vol fer qualsevol </a:t>
            </a:r>
            <a:r>
              <a:rPr b="1" lang="ca"/>
              <a:t>consulta</a:t>
            </a:r>
            <a:r>
              <a:rPr lang="ca"/>
              <a:t>, com per exemple la </a:t>
            </a:r>
            <a:r>
              <a:rPr b="1" lang="ca"/>
              <a:t>disponibilitat d’una suite, </a:t>
            </a:r>
            <a:r>
              <a:rPr lang="ca"/>
              <a:t>aquests elements </a:t>
            </a:r>
            <a:r>
              <a:rPr b="1" lang="ca"/>
              <a:t>accedeixen directament</a:t>
            </a:r>
            <a:r>
              <a:rPr lang="ca"/>
              <a:t> a la base de dades.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u="sng"/>
              <a:t>DATA HELPERS/UTILITIES</a:t>
            </a:r>
            <a:r>
              <a:rPr lang="ca"/>
              <a:t>: Encapsulen </a:t>
            </a:r>
            <a:r>
              <a:rPr b="1" lang="ca"/>
              <a:t>utilitats logiques freqüents</a:t>
            </a:r>
            <a:r>
              <a:rPr lang="ca"/>
              <a:t> que es produeixen en la base de dades, com pot ser </a:t>
            </a:r>
            <a:r>
              <a:rPr b="1" lang="ca"/>
              <a:t>registrar una reserva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u="sng"/>
              <a:t>SERVICE AGENTS</a:t>
            </a:r>
            <a:r>
              <a:rPr lang="ca"/>
              <a:t>: Per efectuar el </a:t>
            </a:r>
            <a:r>
              <a:rPr b="1" lang="ca"/>
              <a:t>pagament de l'estància</a:t>
            </a:r>
            <a:r>
              <a:rPr lang="ca"/>
              <a:t>, és necessari fer ús d’un </a:t>
            </a:r>
            <a:r>
              <a:rPr b="1" lang="ca"/>
              <a:t>servei extern del sistema</a:t>
            </a:r>
            <a:r>
              <a:rPr lang="ca"/>
              <a:t>. Aquesta és la tasca d’aquests agents.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u="sng"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00" y="1126475"/>
            <a:ext cx="3134627" cy="302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8"/>
          <p:cNvSpPr/>
          <p:nvPr/>
        </p:nvSpPr>
        <p:spPr>
          <a:xfrm>
            <a:off x="643750" y="3229625"/>
            <a:ext cx="1839300" cy="5775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43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600" u="sng"/>
              <a:t>CROSS-CUTTING</a:t>
            </a:r>
            <a:endParaRPr sz="2600" u="sng"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3520250" y="1030850"/>
            <a:ext cx="5304000" cy="3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u="sng"/>
              <a:t>AUTENTICACIÓ I AUTORITZACIÓ</a:t>
            </a:r>
            <a:r>
              <a:rPr lang="ca"/>
              <a:t>: El sistema verifica que l'usuari estigui autenticat correctament i tingui permisos per a accedir a la pàgina de reserves.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u="sng"/>
              <a:t>VALIDACIÓ DE DADES</a:t>
            </a:r>
            <a:r>
              <a:rPr lang="ca"/>
              <a:t>: El sistema verifica que </a:t>
            </a:r>
            <a:r>
              <a:rPr b="1" lang="ca"/>
              <a:t>les dates de check-in i check-out </a:t>
            </a:r>
            <a:r>
              <a:rPr lang="ca"/>
              <a:t>proporcionades siguin </a:t>
            </a:r>
            <a:r>
              <a:rPr b="1" lang="ca"/>
              <a:t>correctes</a:t>
            </a:r>
            <a:r>
              <a:rPr lang="ca"/>
              <a:t> abans de processar la reserva.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u="sng"/>
              <a:t>CONTROL DE TRANSACCIONS</a:t>
            </a:r>
            <a:r>
              <a:rPr lang="ca"/>
              <a:t>: S'assegura que l'operació de reserva, que inclou la reserva de l'habitació i el processament del pagament, es </a:t>
            </a:r>
            <a:r>
              <a:rPr b="1" lang="ca"/>
              <a:t>completi correctament o es reverteixi en cas de fallada.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u="sng"/>
              <a:t>CACHING</a:t>
            </a:r>
            <a:r>
              <a:rPr lang="ca"/>
              <a:t>: Els resultats de la consulta de disponibilitat d'habitacions </a:t>
            </a:r>
            <a:r>
              <a:rPr b="1" lang="ca"/>
              <a:t>s'emmagatzemen temporalment en cache </a:t>
            </a:r>
            <a:r>
              <a:rPr lang="ca"/>
              <a:t>per a millorar la velocitat de resposta.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u="sng"/>
              <a:t>SEGURETAT</a:t>
            </a:r>
            <a:r>
              <a:rPr lang="ca"/>
              <a:t>: Qualsevol dada sensible, com la </a:t>
            </a:r>
            <a:r>
              <a:rPr b="1" lang="ca"/>
              <a:t>informació de pagament</a:t>
            </a:r>
            <a:r>
              <a:rPr lang="ca"/>
              <a:t>, es </a:t>
            </a:r>
            <a:r>
              <a:rPr b="1" lang="ca"/>
              <a:t>xifra </a:t>
            </a:r>
            <a:r>
              <a:rPr lang="ca"/>
              <a:t>abans de ser </a:t>
            </a:r>
            <a:r>
              <a:rPr b="1" lang="ca"/>
              <a:t>transmès o emmagatzemat</a:t>
            </a:r>
            <a:r>
              <a:rPr lang="ca"/>
              <a:t>.</a:t>
            </a:r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62" y="562850"/>
            <a:ext cx="2959275" cy="285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11595" l="65538" r="0" t="26660"/>
          <a:stretch/>
        </p:blipFill>
        <p:spPr>
          <a:xfrm rot="5400000">
            <a:off x="1061913" y="3044363"/>
            <a:ext cx="1336575" cy="23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9"/>
          <p:cNvSpPr/>
          <p:nvPr/>
        </p:nvSpPr>
        <p:spPr>
          <a:xfrm>
            <a:off x="2290525" y="1469275"/>
            <a:ext cx="791400" cy="15078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38" y="3322175"/>
            <a:ext cx="3647075" cy="122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sp>
        <p:nvSpPr>
          <p:cNvPr id="190" name="Google Shape;190;p20"/>
          <p:cNvSpPr txBox="1"/>
          <p:nvPr>
            <p:ph type="title"/>
          </p:nvPr>
        </p:nvSpPr>
        <p:spPr>
          <a:xfrm>
            <a:off x="819150" y="439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2600" u="sng"/>
              <a:t>DEPLOYMENT</a:t>
            </a:r>
            <a:endParaRPr sz="2600" u="sng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1432450" y="1104375"/>
            <a:ext cx="2421775" cy="1221500"/>
            <a:chOff x="3361763" y="1200375"/>
            <a:chExt cx="2421775" cy="1221500"/>
          </a:xfrm>
        </p:grpSpPr>
        <p:pic>
          <p:nvPicPr>
            <p:cNvPr id="192" name="Google Shape;192;p20"/>
            <p:cNvPicPr preferRelativeResize="0"/>
            <p:nvPr/>
          </p:nvPicPr>
          <p:blipFill rotWithShape="1">
            <a:blip r:embed="rId3">
              <a:alphaModFix/>
            </a:blip>
            <a:srcRect b="0" l="33594" r="0" t="0"/>
            <a:stretch/>
          </p:blipFill>
          <p:spPr>
            <a:xfrm>
              <a:off x="3361763" y="1200375"/>
              <a:ext cx="2421775" cy="122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717100" y="1270625"/>
              <a:ext cx="801725" cy="1080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4" name="Google Shape;194;p20"/>
          <p:cNvSpPr txBox="1"/>
          <p:nvPr/>
        </p:nvSpPr>
        <p:spPr>
          <a:xfrm>
            <a:off x="1432450" y="2517850"/>
            <a:ext cx="24291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VS.</a:t>
            </a:r>
            <a:endParaRPr b="1" sz="2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828950" y="1114950"/>
            <a:ext cx="3750900" cy="3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NON DISTRIBUTED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Escollir aquesta opció si…: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Sistema </a:t>
            </a:r>
            <a:r>
              <a:rPr b="1"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sensible al rendiment.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b="1"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 comparteix la lógica del sistema</a:t>
            </a:r>
            <a:r>
              <a:rPr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amb altres aplicacions llevat de la capa de presentació.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 lógica de la capa de presentació i la del domini s’executen en el mateix procés.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300" u="sng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DISTRIBUTED</a:t>
            </a:r>
            <a:r>
              <a:rPr lang="ca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Cal tenir en compte…: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b="1"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Només</a:t>
            </a:r>
            <a:r>
              <a:rPr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separar la capa de domini i de dades quan sigui estrictament necessari.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libri"/>
              <a:buChar char="●"/>
            </a:pPr>
            <a:r>
              <a:rPr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Utilitzar una </a:t>
            </a:r>
            <a:r>
              <a:rPr b="1"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interfície basada en missatges</a:t>
            </a:r>
            <a:r>
              <a:rPr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per a la capa de domini.</a:t>
            </a: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819150" y="4163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u="sng"/>
              <a:t>Proposta de model</a:t>
            </a:r>
            <a:endParaRPr u="sng"/>
          </a:p>
        </p:txBody>
      </p:sp>
      <p:sp>
        <p:nvSpPr>
          <p:cNvPr id="201" name="Google Shape;201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  <p:pic>
        <p:nvPicPr>
          <p:cNvPr id="202" name="Google Shape;2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1425" y="1571098"/>
            <a:ext cx="3770275" cy="20013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3060000" dist="85725">
              <a:srgbClr val="000000">
                <a:alpha val="45000"/>
              </a:srgbClr>
            </a:outerShdw>
          </a:effectLst>
        </p:spPr>
      </p:pic>
      <p:sp>
        <p:nvSpPr>
          <p:cNvPr id="203" name="Google Shape;203;p21"/>
          <p:cNvSpPr txBox="1"/>
          <p:nvPr/>
        </p:nvSpPr>
        <p:spPr>
          <a:xfrm>
            <a:off x="4721363" y="3525950"/>
            <a:ext cx="37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Proposta comentada a teoria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71098"/>
            <a:ext cx="3770275" cy="20013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3060000" dist="85725">
              <a:srgbClr val="000000">
                <a:alpha val="45000"/>
              </a:srgbClr>
            </a:outerShdw>
          </a:effectLst>
        </p:spPr>
      </p:pic>
      <p:sp>
        <p:nvSpPr>
          <p:cNvPr id="205" name="Google Shape;205;p21"/>
          <p:cNvSpPr txBox="1"/>
          <p:nvPr/>
        </p:nvSpPr>
        <p:spPr>
          <a:xfrm>
            <a:off x="819075" y="3525950"/>
            <a:ext cx="37704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Proposta de microsoft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/>
          <p:nvPr/>
        </p:nvSpPr>
        <p:spPr>
          <a:xfrm>
            <a:off x="1706075" y="2021475"/>
            <a:ext cx="244800" cy="104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1"/>
          <p:cNvSpPr/>
          <p:nvPr/>
        </p:nvSpPr>
        <p:spPr>
          <a:xfrm>
            <a:off x="2193150" y="2021475"/>
            <a:ext cx="244800" cy="1048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1"/>
          <p:cNvCxnSpPr/>
          <p:nvPr/>
        </p:nvCxnSpPr>
        <p:spPr>
          <a:xfrm>
            <a:off x="1451625" y="2527400"/>
            <a:ext cx="302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1"/>
          <p:cNvCxnSpPr/>
          <p:nvPr/>
        </p:nvCxnSpPr>
        <p:spPr>
          <a:xfrm>
            <a:off x="1451625" y="2829550"/>
            <a:ext cx="302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1"/>
          <p:cNvSpPr/>
          <p:nvPr/>
        </p:nvSpPr>
        <p:spPr>
          <a:xfrm>
            <a:off x="1717825" y="2038100"/>
            <a:ext cx="233100" cy="9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2199000" y="2133200"/>
            <a:ext cx="233100" cy="3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1"/>
          <p:cNvCxnSpPr/>
          <p:nvPr/>
        </p:nvCxnSpPr>
        <p:spPr>
          <a:xfrm>
            <a:off x="1451625" y="2262700"/>
            <a:ext cx="3027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21"/>
          <p:cNvSpPr/>
          <p:nvPr/>
        </p:nvSpPr>
        <p:spPr>
          <a:xfrm>
            <a:off x="1711975" y="2468925"/>
            <a:ext cx="233100" cy="3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1"/>
          <p:cNvSpPr/>
          <p:nvPr/>
        </p:nvSpPr>
        <p:spPr>
          <a:xfrm>
            <a:off x="1630475" y="2420775"/>
            <a:ext cx="407700" cy="1251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1"/>
          <p:cNvCxnSpPr>
            <a:stCxn id="214" idx="3"/>
          </p:cNvCxnSpPr>
          <p:nvPr/>
        </p:nvCxnSpPr>
        <p:spPr>
          <a:xfrm flipH="1">
            <a:off x="1443281" y="2527555"/>
            <a:ext cx="246900" cy="75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1"/>
          <p:cNvSpPr txBox="1"/>
          <p:nvPr/>
        </p:nvSpPr>
        <p:spPr>
          <a:xfrm>
            <a:off x="1231200" y="3204051"/>
            <a:ext cx="5487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Opcional</a:t>
            </a:r>
            <a:endParaRPr b="1" sz="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1"/>
          <p:cNvCxnSpPr>
            <a:stCxn id="216" idx="3"/>
          </p:cNvCxnSpPr>
          <p:nvPr/>
        </p:nvCxnSpPr>
        <p:spPr>
          <a:xfrm flipH="1" rot="10800000">
            <a:off x="1779900" y="3064101"/>
            <a:ext cx="1011300" cy="202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1"/>
          <p:cNvSpPr txBox="1"/>
          <p:nvPr/>
        </p:nvSpPr>
        <p:spPr>
          <a:xfrm>
            <a:off x="3593700" y="4114400"/>
            <a:ext cx="2025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Load </a:t>
            </a:r>
            <a:r>
              <a:rPr b="1" lang="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Balancing</a:t>
            </a:r>
            <a:r>
              <a:rPr b="1" lang="ca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!!!</a:t>
            </a:r>
            <a:endParaRPr b="1" sz="2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