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ce3341e4a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ce3341e4a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cf5d1bd6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cf5d1bd6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cf5d1bd6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cf5d1bd6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cf5d1bd6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cf5d1bd6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cf5d1bd6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cf5d1bd6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cf5d1bd6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cf5d1bd6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cf5d1bd6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cf5d1bd6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cf5d1bd6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cf5d1bd6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spring.io/projects/spring-data" TargetMode="External"/><Relationship Id="rId10" Type="http://schemas.openxmlformats.org/officeDocument/2006/relationships/hyperlink" Target="https://www.arquitecturajava.com/jpa-vs-spring-data-y-sus-diferencias/" TargetMode="External"/><Relationship Id="rId13" Type="http://schemas.openxmlformats.org/officeDocument/2006/relationships/hyperlink" Target="https://waltergblog.wordpress.com/2016/08/09/spring-data/" TargetMode="External"/><Relationship Id="rId12" Type="http://schemas.openxmlformats.org/officeDocument/2006/relationships/hyperlink" Target="https://spring.io/projects/spring-dat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ibernate.org/ogm/" TargetMode="External"/><Relationship Id="rId4" Type="http://schemas.openxmlformats.org/officeDocument/2006/relationships/hyperlink" Target="https://hibernate.org/ogm/" TargetMode="External"/><Relationship Id="rId9" Type="http://schemas.openxmlformats.org/officeDocument/2006/relationships/hyperlink" Target="https://www.arquitecturajava.com/jpa-vs-spring-data-y-sus-diferencias/" TargetMode="External"/><Relationship Id="rId15" Type="http://schemas.openxmlformats.org/officeDocument/2006/relationships/hyperlink" Target="https://www.mongodb.com/es/company/what-is-mongodb" TargetMode="External"/><Relationship Id="rId14" Type="http://schemas.openxmlformats.org/officeDocument/2006/relationships/hyperlink" Target="https://waltergblog.wordpress.com/2016/08/09/spring-data/" TargetMode="External"/><Relationship Id="rId16" Type="http://schemas.openxmlformats.org/officeDocument/2006/relationships/hyperlink" Target="https://openwebinars.net/blog/ventajas-y-desventajas-de-mongodb/" TargetMode="External"/><Relationship Id="rId5" Type="http://schemas.openxmlformats.org/officeDocument/2006/relationships/hyperlink" Target="https://django-nonrel.org/" TargetMode="External"/><Relationship Id="rId6" Type="http://schemas.openxmlformats.org/officeDocument/2006/relationships/hyperlink" Target="https://django-nonrel.org/" TargetMode="External"/><Relationship Id="rId7" Type="http://schemas.openxmlformats.org/officeDocument/2006/relationships/hyperlink" Target="https://stackoverflow.com/questions/10424562/django-nonrel-vs-django-mongodb-vs-mongokit-vs-pymongo-native" TargetMode="External"/><Relationship Id="rId8" Type="http://schemas.openxmlformats.org/officeDocument/2006/relationships/hyperlink" Target="https://stackoverflow.com/questions/10424562/django-nonrel-vs-django-mongodb-vs-mongokit-vs-pymongo-nati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141075" y="1459275"/>
            <a:ext cx="68652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Mapping OO a Models de BD No Relacionals (Non-SQL)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Saul Vera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Guillermo Navas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Oriol Ribas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Èric Díez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Índex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Introducció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Mongoose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Hibernate OGM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Spring Data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Django-norel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Comparativa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Bibliografia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Introducció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Mecanisme que permet traduir objectes d’un llenguatge de programació orientat a objectes en estructures de dades utilitzables dins de bases de dades NoSQL.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Char char="●"/>
            </a:pPr>
            <a:r>
              <a:rPr lang="ca">
                <a:solidFill>
                  <a:srgbClr val="000000"/>
                </a:solidFill>
              </a:rPr>
              <a:t>Simplificar la persistència de dades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Mongoose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3842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Mongoose és una biblioteca d'ODM (Object Document Mapper) que permet mapejar objectes JavaScript amb bases de dades MongoDB.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Utilitza esquemes definits amb </a:t>
            </a:r>
            <a:r>
              <a:rPr b="1" lang="ca">
                <a:solidFill>
                  <a:srgbClr val="000000"/>
                </a:solidFill>
              </a:rPr>
              <a:t>models</a:t>
            </a:r>
            <a:r>
              <a:rPr lang="ca">
                <a:solidFill>
                  <a:srgbClr val="000000"/>
                </a:solidFill>
              </a:rPr>
              <a:t> per estructurar i validar dades a MongoDB, facilitant la gestió i la integritat dels documents.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767100" y="1644075"/>
            <a:ext cx="38424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rgbClr val="38761D"/>
                </a:solidFill>
              </a:rPr>
              <a:t>Avantatges:</a:t>
            </a:r>
            <a:endParaRPr b="1" sz="1200">
              <a:solidFill>
                <a:srgbClr val="38761D"/>
              </a:solidFill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Lato"/>
              <a:buChar char="●"/>
            </a:pPr>
            <a:r>
              <a:rPr lang="ca" sz="1200">
                <a:solidFill>
                  <a:srgbClr val="38761D"/>
                </a:solidFill>
              </a:rPr>
              <a:t>Facilita la validació i l'estructura de dades amb esquemes.</a:t>
            </a:r>
            <a:endParaRPr sz="1200">
              <a:solidFill>
                <a:srgbClr val="38761D"/>
              </a:solidFill>
            </a:endParaRPr>
          </a:p>
          <a:p>
            <a:pPr indent="-293370" lvl="0" marL="457200" rtl="0" algn="l"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Lato"/>
              <a:buChar char="●"/>
            </a:pPr>
            <a:r>
              <a:rPr lang="ca" sz="1200">
                <a:solidFill>
                  <a:srgbClr val="38761D"/>
                </a:solidFill>
              </a:rPr>
              <a:t>Integra funcionalitats avançades com middlewares i hooks.</a:t>
            </a:r>
            <a:endParaRPr sz="1200">
              <a:solidFill>
                <a:srgbClr val="38761D"/>
              </a:solidFill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Lato"/>
              <a:buChar char="●"/>
            </a:pPr>
            <a:r>
              <a:rPr lang="ca" sz="1200">
                <a:solidFill>
                  <a:srgbClr val="38761D"/>
                </a:solidFill>
              </a:rPr>
              <a:t>Simplifica l'escriptura de consultes MongoDB.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rgbClr val="990000"/>
                </a:solidFill>
              </a:rPr>
              <a:t>Desavantatges:</a:t>
            </a:r>
            <a:endParaRPr b="1" sz="1200">
              <a:solidFill>
                <a:srgbClr val="990000"/>
              </a:solidFill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Lato"/>
              <a:buChar char="●"/>
            </a:pPr>
            <a:r>
              <a:rPr lang="ca" sz="1200">
                <a:solidFill>
                  <a:srgbClr val="990000"/>
                </a:solidFill>
              </a:rPr>
              <a:t>Pot introduir una lleugera sobrecàrrega de rendiment en comparació amb l'ús directe de MongoDB.</a:t>
            </a:r>
            <a:endParaRPr sz="1200">
              <a:solidFill>
                <a:srgbClr val="990000"/>
              </a:solidFill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Lato"/>
              <a:buChar char="●"/>
            </a:pPr>
            <a:r>
              <a:rPr lang="ca" sz="1200">
                <a:solidFill>
                  <a:srgbClr val="990000"/>
                </a:solidFill>
              </a:rPr>
              <a:t>Menor flexibilitat en escenaris que requereixen consultes no estructurades.</a:t>
            </a:r>
            <a:endParaRPr sz="1200">
              <a:solidFill>
                <a:srgbClr val="990000"/>
              </a:solidFill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1000"/>
              </a:spcAft>
              <a:buClr>
                <a:srgbClr val="990000"/>
              </a:buClr>
              <a:buSzPct val="100000"/>
              <a:buFont typeface="Arial"/>
              <a:buChar char="●"/>
            </a:pPr>
            <a:r>
              <a:rPr lang="ca" sz="1200">
                <a:solidFill>
                  <a:srgbClr val="990000"/>
                </a:solidFill>
              </a:rPr>
              <a:t>Curva d’aprenentatge</a:t>
            </a:r>
            <a:endParaRPr sz="12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Hibernate OGM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3842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Extensió de </a:t>
            </a:r>
            <a:r>
              <a:rPr lang="ca">
                <a:solidFill>
                  <a:srgbClr val="000000"/>
                </a:solidFill>
              </a:rPr>
              <a:t>Hibernate</a:t>
            </a:r>
            <a:r>
              <a:rPr lang="ca">
                <a:solidFill>
                  <a:srgbClr val="000000"/>
                </a:solidFill>
              </a:rPr>
              <a:t> que permet mapejar objectes Java en bases de dades NoSQL mitjançant JPA.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a">
                <a:solidFill>
                  <a:srgbClr val="000000"/>
                </a:solidFill>
              </a:rPr>
              <a:t>Utilitza les anotacions de JPA (@Entity, @Id, etc) i les </a:t>
            </a:r>
            <a:r>
              <a:rPr lang="ca">
                <a:solidFill>
                  <a:srgbClr val="000000"/>
                </a:solidFill>
              </a:rPr>
              <a:t>tradueix</a:t>
            </a:r>
            <a:r>
              <a:rPr lang="ca">
                <a:solidFill>
                  <a:srgbClr val="000000"/>
                </a:solidFill>
              </a:rPr>
              <a:t> als esquemes de cada base de dades NoSQL.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745725" y="1853850"/>
            <a:ext cx="3842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38761D"/>
                </a:solidFill>
              </a:rPr>
              <a:t>Avantatges:</a:t>
            </a:r>
            <a:endParaRPr b="1">
              <a:solidFill>
                <a:srgbClr val="38761D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ts val="1300"/>
              <a:buChar char="-"/>
            </a:pPr>
            <a:r>
              <a:rPr lang="ca">
                <a:solidFill>
                  <a:srgbClr val="38761D"/>
                </a:solidFill>
              </a:rPr>
              <a:t>No cal codi específic</a:t>
            </a:r>
            <a:endParaRPr>
              <a:solidFill>
                <a:srgbClr val="38761D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-"/>
            </a:pPr>
            <a:r>
              <a:rPr lang="ca">
                <a:solidFill>
                  <a:srgbClr val="38761D"/>
                </a:solidFill>
              </a:rPr>
              <a:t>Portabilitat entre diferents BDs NoSQL</a:t>
            </a:r>
            <a:endParaRPr>
              <a:solidFill>
                <a:srgbClr val="38761D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-"/>
            </a:pPr>
            <a:r>
              <a:rPr lang="ca">
                <a:solidFill>
                  <a:srgbClr val="38761D"/>
                </a:solidFill>
              </a:rPr>
              <a:t>Escalabilitat i flexibilitat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990000"/>
                </a:solidFill>
              </a:rPr>
              <a:t>Desavantatges:</a:t>
            </a:r>
            <a:endParaRPr b="1">
              <a:solidFill>
                <a:srgbClr val="99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ts val="1300"/>
              <a:buChar char="-"/>
            </a:pPr>
            <a:r>
              <a:rPr lang="ca">
                <a:solidFill>
                  <a:srgbClr val="990000"/>
                </a:solidFill>
              </a:rPr>
              <a:t>Rendiment inferior en comparació amb biblioteques natives</a:t>
            </a:r>
            <a:endParaRPr>
              <a:solidFill>
                <a:srgbClr val="99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00"/>
              <a:buChar char="-"/>
            </a:pPr>
            <a:r>
              <a:rPr lang="ca">
                <a:solidFill>
                  <a:srgbClr val="990000"/>
                </a:solidFill>
              </a:rPr>
              <a:t>Limitacions en consultes complexes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Spring Data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744800" y="1853850"/>
            <a:ext cx="3842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38761D"/>
                </a:solidFill>
              </a:rPr>
              <a:t>Avantatges:</a:t>
            </a:r>
            <a:endParaRPr b="1">
              <a:solidFill>
                <a:srgbClr val="38761D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ts val="1300"/>
              <a:buChar char="-"/>
            </a:pPr>
            <a:r>
              <a:rPr lang="ca">
                <a:solidFill>
                  <a:srgbClr val="38761D"/>
                </a:solidFill>
              </a:rPr>
              <a:t>Redueix el codi per interacció amb BD</a:t>
            </a:r>
            <a:endParaRPr>
              <a:solidFill>
                <a:srgbClr val="38761D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-"/>
            </a:pPr>
            <a:r>
              <a:rPr lang="ca">
                <a:solidFill>
                  <a:srgbClr val="38761D"/>
                </a:solidFill>
              </a:rPr>
              <a:t>Suporta gran nombre de BD’S</a:t>
            </a:r>
            <a:endParaRPr>
              <a:solidFill>
                <a:srgbClr val="38761D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-"/>
            </a:pPr>
            <a:r>
              <a:rPr lang="ca">
                <a:solidFill>
                  <a:srgbClr val="38761D"/>
                </a:solidFill>
              </a:rPr>
              <a:t>Escalabilitat alta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990000"/>
                </a:solidFill>
              </a:rPr>
              <a:t>Desavantatges:</a:t>
            </a:r>
            <a:endParaRPr b="1">
              <a:solidFill>
                <a:srgbClr val="99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ts val="1300"/>
              <a:buChar char="-"/>
            </a:pPr>
            <a:r>
              <a:rPr lang="ca">
                <a:solidFill>
                  <a:srgbClr val="990000"/>
                </a:solidFill>
              </a:rPr>
              <a:t>Dificultat elevada inicialment</a:t>
            </a:r>
            <a:endParaRPr>
              <a:solidFill>
                <a:srgbClr val="99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00"/>
              <a:buChar char="-"/>
            </a:pPr>
            <a:r>
              <a:rPr lang="ca">
                <a:solidFill>
                  <a:srgbClr val="990000"/>
                </a:solidFill>
              </a:rPr>
              <a:t>Un cop </a:t>
            </a:r>
            <a:r>
              <a:rPr lang="ca">
                <a:solidFill>
                  <a:srgbClr val="990000"/>
                </a:solidFill>
              </a:rPr>
              <a:t>acoblat</a:t>
            </a:r>
            <a:r>
              <a:rPr lang="ca">
                <a:solidFill>
                  <a:srgbClr val="990000"/>
                </a:solidFill>
              </a:rPr>
              <a:t> a l’aplicació, no et pots despendre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20150"/>
            <a:ext cx="3842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ca">
                <a:solidFill>
                  <a:srgbClr val="000000"/>
                </a:solidFill>
              </a:rPr>
              <a:t>Spring Data proporciona un model de programació consistent i familiar basat en Spring per a l'accés a dades, mantenint alhora els trets característics del magatzem de dades subjacents.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ca">
                <a:solidFill>
                  <a:srgbClr val="000000"/>
                </a:solidFill>
              </a:rPr>
              <a:t>Facilita l'ús de tecnologies d'accés a dades, bases de dades relacionals i no relacionals, marcs de map-reduce i serveis de dades basats en el núvol.</a:t>
            </a:r>
            <a:r>
              <a:rPr lang="ca" sz="1302">
                <a:solidFill>
                  <a:srgbClr val="000000"/>
                </a:solidFill>
              </a:rPr>
              <a:t> </a:t>
            </a:r>
            <a:endParaRPr sz="1302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Django-Norel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83350" y="1853850"/>
            <a:ext cx="4619400" cy="31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000000"/>
                </a:solidFill>
              </a:rPr>
              <a:t>Django-Nonrel és una variant de Django, un popular framework web de Python, dissenyada per treballar amb bases de dades NoSQL com Google App Engine Datastore, MongoDB.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1200">
                <a:solidFill>
                  <a:srgbClr val="000000"/>
                </a:solidFill>
              </a:rPr>
              <a:t>Els models es defineixen de manera similar al Django clàssic, però amb limitacions en camps com </a:t>
            </a:r>
            <a:r>
              <a:rPr lang="ca" sz="1200">
                <a:solidFill>
                  <a:srgbClr val="188038"/>
                </a:solidFill>
              </a:rPr>
              <a:t>ForeignKey</a:t>
            </a:r>
            <a:r>
              <a:rPr lang="ca" sz="1200">
                <a:solidFill>
                  <a:srgbClr val="000000"/>
                </a:solidFill>
              </a:rPr>
              <a:t>.  Les dades s'emmagatzemen en formats com </a:t>
            </a:r>
            <a:r>
              <a:rPr b="1" lang="ca" sz="1200">
                <a:solidFill>
                  <a:srgbClr val="000000"/>
                </a:solidFill>
              </a:rPr>
              <a:t>JSON</a:t>
            </a:r>
            <a:r>
              <a:rPr lang="ca" sz="1200">
                <a:solidFill>
                  <a:srgbClr val="000000"/>
                </a:solidFill>
              </a:rPr>
              <a:t>, permetent subdocuments i llistes. Django-Nonrel adapta les operacions comunes (</a:t>
            </a:r>
            <a:r>
              <a:rPr lang="ca" sz="1200">
                <a:solidFill>
                  <a:srgbClr val="188038"/>
                </a:solidFill>
              </a:rPr>
              <a:t>filter</a:t>
            </a:r>
            <a:r>
              <a:rPr lang="ca" sz="1200">
                <a:solidFill>
                  <a:srgbClr val="000000"/>
                </a:solidFill>
              </a:rPr>
              <a:t>, </a:t>
            </a:r>
            <a:r>
              <a:rPr lang="ca" sz="1200">
                <a:solidFill>
                  <a:srgbClr val="188038"/>
                </a:solidFill>
              </a:rPr>
              <a:t>get</a:t>
            </a:r>
            <a:r>
              <a:rPr lang="ca" sz="1200">
                <a:solidFill>
                  <a:srgbClr val="000000"/>
                </a:solidFill>
              </a:rPr>
              <a:t>, </a:t>
            </a:r>
            <a:r>
              <a:rPr lang="ca" sz="1200">
                <a:solidFill>
                  <a:srgbClr val="188038"/>
                </a:solidFill>
              </a:rPr>
              <a:t>save</a:t>
            </a:r>
            <a:r>
              <a:rPr lang="ca" sz="1200">
                <a:solidFill>
                  <a:srgbClr val="000000"/>
                </a:solidFill>
              </a:rPr>
              <a:t>) perquè funcionin amb NoSQL, i requereix una </a:t>
            </a:r>
            <a:r>
              <a:rPr b="1" lang="ca" sz="1200">
                <a:solidFill>
                  <a:srgbClr val="000000"/>
                </a:solidFill>
              </a:rPr>
              <a:t>indexació manual</a:t>
            </a:r>
            <a:r>
              <a:rPr lang="ca" sz="1200">
                <a:solidFill>
                  <a:srgbClr val="000000"/>
                </a:solidFill>
              </a:rPr>
              <a:t> per optimitzar consultes complexes, donant flexibilitat però amb algunes restriccions en funcionalitats avançades.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5402275" y="1853850"/>
            <a:ext cx="35388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38761D"/>
                </a:solidFill>
              </a:rPr>
              <a:t>Avantatges:</a:t>
            </a:r>
            <a:endParaRPr b="1">
              <a:solidFill>
                <a:srgbClr val="38761D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ts val="1300"/>
              <a:buChar char="-"/>
            </a:pPr>
            <a:r>
              <a:rPr lang="ca">
                <a:solidFill>
                  <a:srgbClr val="38761D"/>
                </a:solidFill>
              </a:rPr>
              <a:t>Integració amb el framework Django</a:t>
            </a:r>
            <a:endParaRPr>
              <a:solidFill>
                <a:srgbClr val="38761D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-"/>
            </a:pPr>
            <a:r>
              <a:rPr lang="ca">
                <a:solidFill>
                  <a:srgbClr val="38761D"/>
                </a:solidFill>
              </a:rPr>
              <a:t>Facilitat d'ús i aprenentatge</a:t>
            </a:r>
            <a:endParaRPr>
              <a:solidFill>
                <a:srgbClr val="38761D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-"/>
            </a:pPr>
            <a:r>
              <a:rPr lang="ca">
                <a:solidFill>
                  <a:srgbClr val="38761D"/>
                </a:solidFill>
              </a:rPr>
              <a:t>Simplicitat en la configuració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990000"/>
                </a:solidFill>
              </a:rPr>
              <a:t>Desavantatges:</a:t>
            </a:r>
            <a:endParaRPr b="1">
              <a:solidFill>
                <a:srgbClr val="99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ts val="1300"/>
              <a:buChar char="-"/>
            </a:pPr>
            <a:r>
              <a:rPr lang="ca">
                <a:solidFill>
                  <a:srgbClr val="990000"/>
                </a:solidFill>
              </a:rPr>
              <a:t>Suport limitat a bases de dades NoSQL</a:t>
            </a:r>
            <a:endParaRPr>
              <a:solidFill>
                <a:srgbClr val="99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00"/>
              <a:buChar char="-"/>
            </a:pPr>
            <a:r>
              <a:rPr lang="ca">
                <a:solidFill>
                  <a:srgbClr val="990000"/>
                </a:solidFill>
              </a:rPr>
              <a:t>Limitacions en consultes complexes</a:t>
            </a:r>
            <a:endParaRPr>
              <a:solidFill>
                <a:srgbClr val="99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00"/>
              <a:buChar char="-"/>
            </a:pPr>
            <a:r>
              <a:rPr lang="ca">
                <a:solidFill>
                  <a:srgbClr val="990000"/>
                </a:solidFill>
              </a:rPr>
              <a:t>Maduresa i comunitat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8727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Comparativa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850" y="934600"/>
            <a:ext cx="6420974" cy="408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282925" y="1759525"/>
            <a:ext cx="8683800" cy="30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Hibernate OGM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</a:t>
            </a:r>
            <a:r>
              <a:rPr lang="ca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https://hibernate.org/ogm/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Últim accés: desembre 2024.</a:t>
            </a:r>
            <a:b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(Introducció a Hibernate OGM, una solució per a la integració de bases de dades NoSQL amb JPA, destacant els seus casos d’ús i característiques clau.)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Django-nonrel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</a:t>
            </a:r>
            <a:r>
              <a:rPr lang="ca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https://django-nonrel.org/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Últim accés: desembre 2024.</a:t>
            </a:r>
            <a:b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(Eina que permet a Django treballar amb bases de dades NoSQL com MongoDB i Google App Engine Datastore. Inclou guies i exemples pràctics.)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StackOverflow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Django-nonrel vs Django-MongoDB vs MongoKit vs PyMongo-native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</a:t>
            </a:r>
            <a:r>
              <a:rPr lang="ca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https://stackoverflow.com/questions/10424562/django-nonrel-vs-django-mongodb-vs-mongokit-vs-pymongo-native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Últim accés: desembre 2024.</a:t>
            </a:r>
            <a:b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(Comparació entre diverses solucions per integrar bases de dades NoSQL en entorns Django, destacant avantatges i inconvenients de cada opció.)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Java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JPA vs Spring Data i les seves diferències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</a:t>
            </a:r>
            <a:r>
              <a:rPr lang="ca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https://www.arquitecturajava.com/jpa-vs-spring-data-y-sus-diferencias/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Últim accés: desembre 2024.</a:t>
            </a:r>
            <a:b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(Anàlisi comparativa entre JPA i Spring Data, enfocant-se en els seus usos principals i diferències en funcionalitat.)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Data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</a:t>
            </a:r>
            <a:r>
              <a:rPr lang="ca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https://spring.io/projects/spring-data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Últim accés: desembre 2024.</a:t>
            </a:r>
            <a:b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(Documentació oficial sobre Spring Data, amb exemples de com simplifica l’accés a dades en bases relacionals i no relacionals.)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Walter G Blog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Data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</a:t>
            </a:r>
            <a:r>
              <a:rPr lang="ca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https://waltergblog.wordpress.com/2016/08/09/spring-data/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Últim accés: desembre 2024.</a:t>
            </a:r>
            <a:b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(Discussió sobre l’ús de Spring Data per a l’abstracció de dades, amb exemples en aplicacions empresarials.)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MongoDB. Què és MongoDB?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 </a:t>
            </a: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https://www.mongodb.com/es/company/what-is-mongodb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Últim accés: desembre 2024.</a:t>
            </a:r>
            <a:b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(Explicació sobre què és MongoDB, amb una introducció a les seves característiques i usos principals en aplicacions modernes.)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OpenWebinars. Avantatges i desavantatges de MongoDB.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 </a:t>
            </a: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https://openwebinars.net/blog/ventajas-y-desventajas-de-mongodb/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Últim accés: desembre 2024.</a:t>
            </a:r>
            <a:b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(Discussió detallada sobre els punts forts i febles de MongoDB en el context d'aplicacions empresarials i de desenvolupament.)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727650" y="1224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Bibliografia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