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Nunito"/>
      <p:regular r:id="rId39"/>
      <p:bold r:id="rId40"/>
      <p:italic r:id="rId41"/>
      <p:boldItalic r:id="rId42"/>
    </p:embeddedFont>
    <p:embeddedFont>
      <p:font typeface="Maven Pro"/>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fntdata"/><Relationship Id="rId20" Type="http://schemas.openxmlformats.org/officeDocument/2006/relationships/slide" Target="slides/slide15.xml"/><Relationship Id="rId42" Type="http://schemas.openxmlformats.org/officeDocument/2006/relationships/font" Target="fonts/Nunito-boldItalic.fntdata"/><Relationship Id="rId41" Type="http://schemas.openxmlformats.org/officeDocument/2006/relationships/font" Target="fonts/Nunito-italic.fntdata"/><Relationship Id="rId22" Type="http://schemas.openxmlformats.org/officeDocument/2006/relationships/slide" Target="slides/slide17.xml"/><Relationship Id="rId44" Type="http://schemas.openxmlformats.org/officeDocument/2006/relationships/font" Target="fonts/MavenPro-bold.fntdata"/><Relationship Id="rId21" Type="http://schemas.openxmlformats.org/officeDocument/2006/relationships/slide" Target="slides/slide16.xml"/><Relationship Id="rId43" Type="http://schemas.openxmlformats.org/officeDocument/2006/relationships/font" Target="fonts/MavenPro-regular.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Nunito-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0c1dadee4c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30c1dadee4c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0cff56de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0cff56de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0cff56de3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0cff56de3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30cff56de3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30cff56de3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30cff56de3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30cff56de3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30cff56de3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30cff56de3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30cff56de3b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30cff56de3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30cff56de3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30cff56de3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30cff56de3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30cff56de3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30cff56de3b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30cff56de3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0dc2996cd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0dc2996cd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30cff56de3b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30cff56de3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30bc0b93830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30bc0b93830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30bc0b93830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30bc0b93830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30d2adc20d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30d2adc20d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30d2adc20d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30d2adc20d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30d2adc20d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30d2adc20d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30d2adc20d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30d2adc20d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30d2adc20d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30d2adc20d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30d2adc20d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30d2adc20d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30d2adc20d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30d2adc20d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0c1dadee4c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30c1dadee4c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30cff56de3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30cff56de3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30dc2996c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30dc2996c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30dc2996cd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30dc2996cd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30d915915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30d915915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0c1dadee4c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0c1dadee4c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0c1dadee4c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0c1dadee4c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0c1dadee4c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30c1dadee4c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0c1dadee4c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0c1dadee4c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0c1dadee4c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0c1dadee4c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0c1dadee4c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0c1dadee4c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8.jpg"/><Relationship Id="rId4"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1.jpg"/><Relationship Id="rId4"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5.jpg"/><Relationship Id="rId4"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png"/><Relationship Id="rId4" Type="http://schemas.openxmlformats.org/officeDocument/2006/relationships/image" Target="../media/image21.png"/><Relationship Id="rId5" Type="http://schemas.openxmlformats.org/officeDocument/2006/relationships/image" Target="../media/image20.png"/><Relationship Id="rId6"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desklib.com/document/scrum-rup-comparison/" TargetMode="External"/><Relationship Id="rId4" Type="http://schemas.openxmlformats.org/officeDocument/2006/relationships/hyperlink" Target="https://ittude-agile.com/b/scrum/que-es-un-sprint/" TargetMode="External"/><Relationship Id="rId5" Type="http://schemas.openxmlformats.org/officeDocument/2006/relationships/hyperlink" Target="https://www.obsbusiness.school/blog/las-5-etapas-en-los-sprints-de-un-desarrollo-scrum" TargetMode="External"/><Relationship Id="rId6" Type="http://schemas.openxmlformats.org/officeDocument/2006/relationships/hyperlink" Target="https://proyectosagiles.org/que-es-scrum/" TargetMode="External"/><Relationship Id="rId7" Type="http://schemas.openxmlformats.org/officeDocument/2006/relationships/hyperlink" Target="https://www.atlassian.com/agile/project-management/estimation" TargetMode="External"/><Relationship Id="rId8" Type="http://schemas.openxmlformats.org/officeDocument/2006/relationships/hyperlink" Target="https://hbr.org/1986/01/the-new-new-product-development-gam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desklib.com/document/scrum-rup-comparison/" TargetMode="External"/><Relationship Id="rId4" Type="http://schemas.openxmlformats.org/officeDocument/2006/relationships/hyperlink" Target="https://ittude-agile.com/b/scrum/que-es-un-sprint/" TargetMode="External"/><Relationship Id="rId5" Type="http://schemas.openxmlformats.org/officeDocument/2006/relationships/hyperlink" Target="https://www.obsbusiness.school/blog/las-5-etapas-en-los-sprints-de-un-desarrollo-scru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proyectosagiles.org/que-es-scrum/" TargetMode="External"/><Relationship Id="rId4" Type="http://schemas.openxmlformats.org/officeDocument/2006/relationships/hyperlink" Target="https://www.atlassian.com/agile/project-management/estimation" TargetMode="External"/><Relationship Id="rId5" Type="http://schemas.openxmlformats.org/officeDocument/2006/relationships/hyperlink" Target="https://hbr.org/1986/01/the-new-new-product-development-game"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ca"/>
              <a:t>Scrum methodology</a:t>
            </a:r>
            <a:endParaRPr/>
          </a:p>
        </p:txBody>
      </p:sp>
      <p:sp>
        <p:nvSpPr>
          <p:cNvPr id="278" name="Google Shape;278;p13"/>
          <p:cNvSpPr txBox="1"/>
          <p:nvPr>
            <p:ph idx="1" type="subTitle"/>
          </p:nvPr>
        </p:nvSpPr>
        <p:spPr>
          <a:xfrm>
            <a:off x="824000" y="3596300"/>
            <a:ext cx="4255500" cy="1148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ca"/>
              <a:t>DSI QT-2425</a:t>
            </a:r>
            <a:endParaRPr/>
          </a:p>
          <a:p>
            <a:pPr indent="0" lvl="0" marL="0" rtl="0" algn="l">
              <a:spcBef>
                <a:spcPts val="0"/>
              </a:spcBef>
              <a:spcAft>
                <a:spcPts val="0"/>
              </a:spcAft>
              <a:buNone/>
            </a:pPr>
            <a:r>
              <a:t/>
            </a:r>
            <a:endParaRPr/>
          </a:p>
          <a:p>
            <a:pPr indent="0" lvl="0" marL="0" rtl="0" algn="l">
              <a:spcBef>
                <a:spcPts val="0"/>
              </a:spcBef>
              <a:spcAft>
                <a:spcPts val="0"/>
              </a:spcAft>
              <a:buNone/>
            </a:pPr>
            <a:r>
              <a:rPr lang="ca"/>
              <a:t>Èric Díez</a:t>
            </a:r>
            <a:endParaRPr/>
          </a:p>
          <a:p>
            <a:pPr indent="0" lvl="0" marL="0" rtl="0" algn="l">
              <a:spcBef>
                <a:spcPts val="0"/>
              </a:spcBef>
              <a:spcAft>
                <a:spcPts val="0"/>
              </a:spcAft>
              <a:buNone/>
            </a:pPr>
            <a:r>
              <a:rPr lang="ca"/>
              <a:t>Nadia Khier</a:t>
            </a:r>
            <a:endParaRPr/>
          </a:p>
          <a:p>
            <a:pPr indent="0" lvl="0" marL="0" rtl="0" algn="l">
              <a:spcBef>
                <a:spcPts val="0"/>
              </a:spcBef>
              <a:spcAft>
                <a:spcPts val="0"/>
              </a:spcAft>
              <a:buNone/>
            </a:pPr>
            <a:r>
              <a:rPr lang="ca"/>
              <a:t>Dimas Noguera</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5. Control sutil</a:t>
            </a:r>
            <a:endParaRPr/>
          </a:p>
        </p:txBody>
      </p:sp>
      <p:sp>
        <p:nvSpPr>
          <p:cNvPr id="341" name="Google Shape;341;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Perquè l’autonomia dels grups no se’n vagi de les mans, es fan petits mecanismes de control com </a:t>
            </a:r>
            <a:r>
              <a:rPr lang="ca"/>
              <a:t>avaluacions</a:t>
            </a:r>
            <a:r>
              <a:rPr lang="ca"/>
              <a:t> de grup. Això permet saber com va el treball que estan fent sense afectar a la creativitat i productivitat.</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ca"/>
              <a:t>Exemple</a:t>
            </a:r>
            <a:endParaRPr/>
          </a:p>
          <a:p>
            <a:pPr indent="0" lvl="0" marL="0" rtl="0" algn="l">
              <a:spcBef>
                <a:spcPts val="1200"/>
              </a:spcBef>
              <a:spcAft>
                <a:spcPts val="1200"/>
              </a:spcAft>
              <a:buNone/>
            </a:pPr>
            <a:r>
              <a:rPr lang="ca"/>
              <a:t>L’equip de Canon per dissenyar la PC-10 tenia un sistema d’avaluació i recompensa basat en el rendiment grupal. Això fa que els companys es motivin entre ells.</a:t>
            </a:r>
            <a:endParaRPr/>
          </a:p>
        </p:txBody>
      </p:sp>
      <p:sp>
        <p:nvSpPr>
          <p:cNvPr id="342" name="Google Shape;342;p2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6. Transferència de l’aprenentatge</a:t>
            </a:r>
            <a:endParaRPr/>
          </a:p>
        </p:txBody>
      </p:sp>
      <p:sp>
        <p:nvSpPr>
          <p:cNvPr id="348" name="Google Shape;348;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El que un equip ha </a:t>
            </a:r>
            <a:r>
              <a:rPr lang="ca"/>
              <a:t>après</a:t>
            </a:r>
            <a:r>
              <a:rPr lang="ca"/>
              <a:t> durant el desenvolupament d’un projecte, es transfereix dins l’organització, perquè així hi hagi un aprenentatge institucional.</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ca"/>
              <a:t>Exemple</a:t>
            </a:r>
            <a:endParaRPr/>
          </a:p>
          <a:p>
            <a:pPr indent="0" lvl="0" marL="0" rtl="0" algn="l">
              <a:spcBef>
                <a:spcPts val="1200"/>
              </a:spcBef>
              <a:spcAft>
                <a:spcPts val="1200"/>
              </a:spcAft>
              <a:buNone/>
            </a:pPr>
            <a:r>
              <a:rPr lang="ca"/>
              <a:t>Un equip de Canon que ha desenvolupat la Canon Auto Boy va adoptar un mètode nou per fer revisions de projecte. Com va tenir èxit, altres equips de la mateixa empresa que treballaven en coses diferents el van adoptar.</a:t>
            </a:r>
            <a:endParaRPr/>
          </a:p>
        </p:txBody>
      </p:sp>
      <p:sp>
        <p:nvSpPr>
          <p:cNvPr id="349" name="Google Shape;349;p2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Com funciona?</a:t>
            </a:r>
            <a:endParaRPr/>
          </a:p>
        </p:txBody>
      </p:sp>
      <p:pic>
        <p:nvPicPr>
          <p:cNvPr id="355" name="Google Shape;355;p24"/>
          <p:cNvPicPr preferRelativeResize="0"/>
          <p:nvPr/>
        </p:nvPicPr>
        <p:blipFill>
          <a:blip r:embed="rId3">
            <a:alphaModFix/>
          </a:blip>
          <a:stretch>
            <a:fillRect/>
          </a:stretch>
        </p:blipFill>
        <p:spPr>
          <a:xfrm>
            <a:off x="941463" y="1399150"/>
            <a:ext cx="7261073" cy="3474575"/>
          </a:xfrm>
          <a:prstGeom prst="rect">
            <a:avLst/>
          </a:prstGeom>
          <a:noFill/>
          <a:ln>
            <a:noFill/>
          </a:ln>
        </p:spPr>
      </p:pic>
      <p:cxnSp>
        <p:nvCxnSpPr>
          <p:cNvPr id="356" name="Google Shape;356;p24"/>
          <p:cNvCxnSpPr/>
          <p:nvPr/>
        </p:nvCxnSpPr>
        <p:spPr>
          <a:xfrm flipH="1">
            <a:off x="6236825" y="1541150"/>
            <a:ext cx="199200" cy="398700"/>
          </a:xfrm>
          <a:prstGeom prst="straightConnector1">
            <a:avLst/>
          </a:prstGeom>
          <a:noFill/>
          <a:ln cap="flat" cmpd="sng" w="9525">
            <a:solidFill>
              <a:schemeClr val="dk2"/>
            </a:solidFill>
            <a:prstDash val="solid"/>
            <a:round/>
            <a:headEnd len="med" w="med" type="none"/>
            <a:tailEnd len="med" w="med" type="triangle"/>
          </a:ln>
        </p:spPr>
      </p:cxnSp>
      <p:sp>
        <p:nvSpPr>
          <p:cNvPr id="357" name="Google Shape;357;p24"/>
          <p:cNvSpPr txBox="1"/>
          <p:nvPr/>
        </p:nvSpPr>
        <p:spPr>
          <a:xfrm>
            <a:off x="5771750" y="1156250"/>
            <a:ext cx="2807100" cy="384900"/>
          </a:xfrm>
          <a:prstGeom prst="rect">
            <a:avLst/>
          </a:prstGeom>
          <a:solidFill>
            <a:srgbClr val="628FC1">
              <a:alpha val="43890"/>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ca" sz="1300">
                <a:solidFill>
                  <a:schemeClr val="dk2"/>
                </a:solidFill>
                <a:latin typeface="Nunito"/>
                <a:ea typeface="Nunito"/>
                <a:cs typeface="Nunito"/>
                <a:sym typeface="Nunito"/>
              </a:rPr>
              <a:t>Reunió de sincronització (15 min)</a:t>
            </a:r>
            <a:endParaRPr b="1" sz="1300">
              <a:solidFill>
                <a:schemeClr val="dk2"/>
              </a:solidFill>
              <a:latin typeface="Nunito"/>
              <a:ea typeface="Nunito"/>
              <a:cs typeface="Nunito"/>
              <a:sym typeface="Nunito"/>
            </a:endParaRPr>
          </a:p>
        </p:txBody>
      </p:sp>
      <p:sp>
        <p:nvSpPr>
          <p:cNvPr id="358" name="Google Shape;358;p24"/>
          <p:cNvSpPr/>
          <p:nvPr/>
        </p:nvSpPr>
        <p:spPr>
          <a:xfrm>
            <a:off x="2671375" y="3934800"/>
            <a:ext cx="5706300" cy="1195775"/>
          </a:xfrm>
          <a:custGeom>
            <a:rect b="b" l="l" r="r" t="t"/>
            <a:pathLst>
              <a:path extrusionOk="0" h="47831" w="228252">
                <a:moveTo>
                  <a:pt x="215900" y="0"/>
                </a:moveTo>
                <a:cubicBezTo>
                  <a:pt x="224253" y="4177"/>
                  <a:pt x="229990" y="16340"/>
                  <a:pt x="227724" y="25400"/>
                </a:cubicBezTo>
                <a:cubicBezTo>
                  <a:pt x="225715" y="33434"/>
                  <a:pt x="217110" y="40577"/>
                  <a:pt x="208893" y="41604"/>
                </a:cubicBezTo>
                <a:cubicBezTo>
                  <a:pt x="160202" y="47690"/>
                  <a:pt x="110818" y="45983"/>
                  <a:pt x="61748" y="45983"/>
                </a:cubicBezTo>
                <a:cubicBezTo>
                  <a:pt x="40763" y="45983"/>
                  <a:pt x="0" y="54706"/>
                  <a:pt x="0" y="33721"/>
                </a:cubicBezTo>
              </a:path>
            </a:pathLst>
          </a:custGeom>
          <a:noFill/>
          <a:ln cap="flat" cmpd="sng" w="9525">
            <a:solidFill>
              <a:schemeClr val="dk2"/>
            </a:solidFill>
            <a:prstDash val="solid"/>
            <a:round/>
            <a:headEnd len="med" w="med" type="none"/>
            <a:tailEnd len="med" w="med" type="none"/>
          </a:ln>
        </p:spPr>
      </p:sp>
      <p:sp>
        <p:nvSpPr>
          <p:cNvPr id="359" name="Google Shape;359;p24"/>
          <p:cNvSpPr/>
          <p:nvPr/>
        </p:nvSpPr>
        <p:spPr>
          <a:xfrm>
            <a:off x="2650296" y="4779617"/>
            <a:ext cx="152450" cy="173375"/>
          </a:xfrm>
          <a:custGeom>
            <a:rect b="b" l="l" r="r" t="t"/>
            <a:pathLst>
              <a:path extrusionOk="0" h="6935" w="6098">
                <a:moveTo>
                  <a:pt x="405" y="6935"/>
                </a:moveTo>
                <a:cubicBezTo>
                  <a:pt x="405" y="4740"/>
                  <a:pt x="-709" y="1918"/>
                  <a:pt x="843" y="366"/>
                </a:cubicBezTo>
                <a:cubicBezTo>
                  <a:pt x="2185" y="-976"/>
                  <a:pt x="4200" y="2556"/>
                  <a:pt x="6098" y="2556"/>
                </a:cubicBezTo>
              </a:path>
            </a:pathLst>
          </a:custGeom>
          <a:noFill/>
          <a:ln cap="flat" cmpd="sng" w="9525">
            <a:solidFill>
              <a:schemeClr val="dk2"/>
            </a:solidFill>
            <a:prstDash val="solid"/>
            <a:round/>
            <a:headEnd len="med" w="med" type="none"/>
            <a:tailEnd len="med" w="med" type="none"/>
          </a:ln>
        </p:spPr>
      </p:sp>
      <p:sp>
        <p:nvSpPr>
          <p:cNvPr id="360" name="Google Shape;360;p24"/>
          <p:cNvSpPr/>
          <p:nvPr/>
        </p:nvSpPr>
        <p:spPr>
          <a:xfrm>
            <a:off x="1828350" y="4405575"/>
            <a:ext cx="1094850" cy="656900"/>
          </a:xfrm>
          <a:custGeom>
            <a:rect b="b" l="l" r="r" t="t"/>
            <a:pathLst>
              <a:path extrusionOk="0" h="26276" w="43794">
                <a:moveTo>
                  <a:pt x="43794" y="26276"/>
                </a:moveTo>
                <a:cubicBezTo>
                  <a:pt x="36203" y="26276"/>
                  <a:pt x="29282" y="21423"/>
                  <a:pt x="22773" y="17518"/>
                </a:cubicBezTo>
                <a:cubicBezTo>
                  <a:pt x="14561" y="12591"/>
                  <a:pt x="1878" y="9391"/>
                  <a:pt x="0" y="0"/>
                </a:cubicBezTo>
              </a:path>
            </a:pathLst>
          </a:custGeom>
          <a:noFill/>
          <a:ln cap="flat" cmpd="sng" w="9525">
            <a:solidFill>
              <a:schemeClr val="dk2"/>
            </a:solidFill>
            <a:prstDash val="solid"/>
            <a:round/>
            <a:headEnd len="med" w="med" type="none"/>
            <a:tailEnd len="med" w="med" type="none"/>
          </a:ln>
        </p:spPr>
      </p:sp>
      <p:sp>
        <p:nvSpPr>
          <p:cNvPr id="361" name="Google Shape;361;p24"/>
          <p:cNvSpPr/>
          <p:nvPr/>
        </p:nvSpPr>
        <p:spPr>
          <a:xfrm>
            <a:off x="1803710" y="4389029"/>
            <a:ext cx="221700" cy="202650"/>
          </a:xfrm>
          <a:custGeom>
            <a:rect b="b" l="l" r="r" t="t"/>
            <a:pathLst>
              <a:path extrusionOk="0" h="8106" w="8868">
                <a:moveTo>
                  <a:pt x="986" y="8107"/>
                </a:moveTo>
                <a:cubicBezTo>
                  <a:pt x="986" y="5767"/>
                  <a:pt x="-854" y="2973"/>
                  <a:pt x="549" y="1100"/>
                </a:cubicBezTo>
                <a:cubicBezTo>
                  <a:pt x="2221" y="-1132"/>
                  <a:pt x="6375" y="729"/>
                  <a:pt x="8869" y="1976"/>
                </a:cubicBezTo>
              </a:path>
            </a:pathLst>
          </a:custGeom>
          <a:noFill/>
          <a:ln cap="flat" cmpd="sng" w="9525">
            <a:solidFill>
              <a:schemeClr val="dk2"/>
            </a:solidFill>
            <a:prstDash val="solid"/>
            <a:round/>
            <a:headEnd len="med" w="med" type="none"/>
            <a:tailEnd len="med" w="med" type="none"/>
          </a:ln>
        </p:spPr>
      </p:sp>
      <p:sp>
        <p:nvSpPr>
          <p:cNvPr id="362" name="Google Shape;362;p24"/>
          <p:cNvSpPr txBox="1"/>
          <p:nvPr/>
        </p:nvSpPr>
        <p:spPr>
          <a:xfrm>
            <a:off x="231025" y="3324750"/>
            <a:ext cx="787200" cy="384900"/>
          </a:xfrm>
          <a:prstGeom prst="rect">
            <a:avLst/>
          </a:prstGeom>
          <a:solidFill>
            <a:srgbClr val="628FC1">
              <a:alpha val="43890"/>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ca" sz="1300">
                <a:solidFill>
                  <a:schemeClr val="dk2"/>
                </a:solidFill>
                <a:latin typeface="Nunito"/>
                <a:ea typeface="Nunito"/>
                <a:cs typeface="Nunito"/>
                <a:sym typeface="Nunito"/>
              </a:rPr>
              <a:t>Reunió</a:t>
            </a:r>
            <a:endParaRPr b="1" sz="1300">
              <a:solidFill>
                <a:schemeClr val="dk2"/>
              </a:solidFill>
              <a:latin typeface="Nunito"/>
              <a:ea typeface="Nunito"/>
              <a:cs typeface="Nunito"/>
              <a:sym typeface="Nunito"/>
            </a:endParaRPr>
          </a:p>
        </p:txBody>
      </p:sp>
      <p:sp>
        <p:nvSpPr>
          <p:cNvPr id="363" name="Google Shape;363;p24"/>
          <p:cNvSpPr/>
          <p:nvPr/>
        </p:nvSpPr>
        <p:spPr>
          <a:xfrm>
            <a:off x="514575" y="3781525"/>
            <a:ext cx="470775" cy="405100"/>
          </a:xfrm>
          <a:custGeom>
            <a:rect b="b" l="l" r="r" t="t"/>
            <a:pathLst>
              <a:path extrusionOk="0" h="16204" w="18831">
                <a:moveTo>
                  <a:pt x="0" y="0"/>
                </a:moveTo>
                <a:cubicBezTo>
                  <a:pt x="2022" y="3371"/>
                  <a:pt x="2021" y="7804"/>
                  <a:pt x="4379" y="10949"/>
                </a:cubicBezTo>
                <a:cubicBezTo>
                  <a:pt x="7455" y="15050"/>
                  <a:pt x="13705" y="16204"/>
                  <a:pt x="18831" y="16204"/>
                </a:cubicBezTo>
              </a:path>
            </a:pathLst>
          </a:custGeom>
          <a:noFill/>
          <a:ln cap="flat" cmpd="sng" w="9525">
            <a:solidFill>
              <a:schemeClr val="dk2"/>
            </a:solidFill>
            <a:prstDash val="solid"/>
            <a:round/>
            <a:headEnd len="med" w="med" type="none"/>
            <a:tailEnd len="med" w="med" type="none"/>
          </a:ln>
        </p:spPr>
      </p:sp>
      <p:sp>
        <p:nvSpPr>
          <p:cNvPr id="364" name="Google Shape;364;p24"/>
          <p:cNvSpPr/>
          <p:nvPr/>
        </p:nvSpPr>
        <p:spPr>
          <a:xfrm>
            <a:off x="919650" y="4044300"/>
            <a:ext cx="134400" cy="251800"/>
          </a:xfrm>
          <a:custGeom>
            <a:rect b="b" l="l" r="r" t="t"/>
            <a:pathLst>
              <a:path extrusionOk="0" h="10072" w="5376">
                <a:moveTo>
                  <a:pt x="438" y="0"/>
                </a:moveTo>
                <a:cubicBezTo>
                  <a:pt x="1991" y="1941"/>
                  <a:pt x="5741" y="3255"/>
                  <a:pt x="5255" y="5693"/>
                </a:cubicBezTo>
                <a:cubicBezTo>
                  <a:pt x="4809" y="7929"/>
                  <a:pt x="1897" y="8807"/>
                  <a:pt x="0" y="10072"/>
                </a:cubicBezTo>
              </a:path>
            </a:pathLst>
          </a:custGeom>
          <a:noFill/>
          <a:ln cap="flat" cmpd="sng" w="9525">
            <a:solidFill>
              <a:schemeClr val="dk2"/>
            </a:solidFill>
            <a:prstDash val="solid"/>
            <a:round/>
            <a:headEnd len="med" w="med" type="none"/>
            <a:tailEnd len="med" w="med" type="none"/>
          </a:ln>
        </p:spPr>
      </p:sp>
      <p:sp>
        <p:nvSpPr>
          <p:cNvPr id="365" name="Google Shape;365;p24"/>
          <p:cNvSpPr/>
          <p:nvPr/>
        </p:nvSpPr>
        <p:spPr>
          <a:xfrm>
            <a:off x="996300" y="3516539"/>
            <a:ext cx="1160500" cy="363525"/>
          </a:xfrm>
          <a:custGeom>
            <a:rect b="b" l="l" r="r" t="t"/>
            <a:pathLst>
              <a:path extrusionOk="0" h="14541" w="46420">
                <a:moveTo>
                  <a:pt x="0" y="5782"/>
                </a:moveTo>
                <a:cubicBezTo>
                  <a:pt x="8474" y="2957"/>
                  <a:pt x="17344" y="527"/>
                  <a:pt x="26276" y="527"/>
                </a:cubicBezTo>
                <a:cubicBezTo>
                  <a:pt x="29199" y="527"/>
                  <a:pt x="32752" y="-861"/>
                  <a:pt x="35034" y="965"/>
                </a:cubicBezTo>
                <a:cubicBezTo>
                  <a:pt x="39646" y="4655"/>
                  <a:pt x="41139" y="11897"/>
                  <a:pt x="46420" y="14541"/>
                </a:cubicBezTo>
              </a:path>
            </a:pathLst>
          </a:custGeom>
          <a:noFill/>
          <a:ln cap="flat" cmpd="sng" w="9525">
            <a:solidFill>
              <a:schemeClr val="dk2"/>
            </a:solidFill>
            <a:prstDash val="solid"/>
            <a:round/>
            <a:headEnd len="med" w="med" type="none"/>
            <a:tailEnd len="med" w="med" type="none"/>
          </a:ln>
        </p:spPr>
      </p:sp>
      <p:sp>
        <p:nvSpPr>
          <p:cNvPr id="366" name="Google Shape;366;p24"/>
          <p:cNvSpPr/>
          <p:nvPr/>
        </p:nvSpPr>
        <p:spPr>
          <a:xfrm>
            <a:off x="2058275" y="3715850"/>
            <a:ext cx="164125" cy="273225"/>
          </a:xfrm>
          <a:custGeom>
            <a:rect b="b" l="l" r="r" t="t"/>
            <a:pathLst>
              <a:path extrusionOk="0" h="10929" w="6565">
                <a:moveTo>
                  <a:pt x="5693" y="0"/>
                </a:moveTo>
                <a:cubicBezTo>
                  <a:pt x="5693" y="3357"/>
                  <a:pt x="7555" y="7279"/>
                  <a:pt x="5693" y="10072"/>
                </a:cubicBezTo>
                <a:cubicBezTo>
                  <a:pt x="4637" y="11656"/>
                  <a:pt x="1903" y="10510"/>
                  <a:pt x="0" y="10510"/>
                </a:cubicBezTo>
              </a:path>
            </a:pathLst>
          </a:custGeom>
          <a:noFill/>
          <a:ln cap="flat" cmpd="sng" w="9525">
            <a:solidFill>
              <a:schemeClr val="dk2"/>
            </a:solidFill>
            <a:prstDash val="solid"/>
            <a:round/>
            <a:headEnd len="med" w="med" type="none"/>
            <a:tailEnd len="med" w="med" type="none"/>
          </a:ln>
        </p:spPr>
      </p:sp>
      <p:sp>
        <p:nvSpPr>
          <p:cNvPr id="367" name="Google Shape;367;p24"/>
          <p:cNvSpPr txBox="1"/>
          <p:nvPr/>
        </p:nvSpPr>
        <p:spPr>
          <a:xfrm>
            <a:off x="8334300" y="3505863"/>
            <a:ext cx="787200" cy="384900"/>
          </a:xfrm>
          <a:prstGeom prst="rect">
            <a:avLst/>
          </a:prstGeom>
          <a:solidFill>
            <a:srgbClr val="628FC1">
              <a:alpha val="43890"/>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ca" sz="1300">
                <a:solidFill>
                  <a:schemeClr val="dk2"/>
                </a:solidFill>
                <a:latin typeface="Nunito"/>
                <a:ea typeface="Nunito"/>
                <a:cs typeface="Nunito"/>
                <a:sym typeface="Nunito"/>
              </a:rPr>
              <a:t>Reunió</a:t>
            </a:r>
            <a:endParaRPr b="1" sz="1300">
              <a:solidFill>
                <a:schemeClr val="dk2"/>
              </a:solidFill>
              <a:latin typeface="Nunito"/>
              <a:ea typeface="Nunito"/>
              <a:cs typeface="Nunito"/>
              <a:sym typeface="Nunito"/>
            </a:endParaRPr>
          </a:p>
        </p:txBody>
      </p:sp>
      <p:sp>
        <p:nvSpPr>
          <p:cNvPr id="368" name="Google Shape;368;p24"/>
          <p:cNvSpPr/>
          <p:nvPr/>
        </p:nvSpPr>
        <p:spPr>
          <a:xfrm>
            <a:off x="7933582" y="3748700"/>
            <a:ext cx="408975" cy="21875"/>
          </a:xfrm>
          <a:custGeom>
            <a:rect b="b" l="l" r="r" t="t"/>
            <a:pathLst>
              <a:path extrusionOk="0" h="875" w="16359">
                <a:moveTo>
                  <a:pt x="16360" y="0"/>
                </a:moveTo>
                <a:cubicBezTo>
                  <a:pt x="12262" y="0"/>
                  <a:pt x="0" y="875"/>
                  <a:pt x="4098" y="875"/>
                </a:cubicBezTo>
              </a:path>
            </a:pathLst>
          </a:custGeom>
          <a:noFill/>
          <a:ln cap="flat" cmpd="sng" w="9525">
            <a:solidFill>
              <a:schemeClr val="dk2"/>
            </a:solidFill>
            <a:prstDash val="solid"/>
            <a:round/>
            <a:headEnd len="med" w="med" type="none"/>
            <a:tailEnd len="med" w="med" type="none"/>
          </a:ln>
        </p:spPr>
      </p:sp>
      <p:sp>
        <p:nvSpPr>
          <p:cNvPr id="369" name="Google Shape;369;p24"/>
          <p:cNvSpPr/>
          <p:nvPr/>
        </p:nvSpPr>
        <p:spPr>
          <a:xfrm>
            <a:off x="7970038" y="3650150"/>
            <a:ext cx="175475" cy="197075"/>
          </a:xfrm>
          <a:custGeom>
            <a:rect b="b" l="l" r="r" t="t"/>
            <a:pathLst>
              <a:path extrusionOk="0" h="7883" w="7019">
                <a:moveTo>
                  <a:pt x="4391" y="0"/>
                </a:moveTo>
                <a:cubicBezTo>
                  <a:pt x="2161" y="1486"/>
                  <a:pt x="-1036" y="4777"/>
                  <a:pt x="450" y="7007"/>
                </a:cubicBezTo>
                <a:cubicBezTo>
                  <a:pt x="1675" y="8845"/>
                  <a:pt x="5043" y="6895"/>
                  <a:pt x="7019" y="7883"/>
                </a:cubicBezTo>
              </a:path>
            </a:pathLst>
          </a:custGeom>
          <a:noFill/>
          <a:ln cap="flat" cmpd="sng" w="9525">
            <a:solidFill>
              <a:schemeClr val="dk2"/>
            </a:solidFill>
            <a:prstDash val="solid"/>
            <a:round/>
            <a:headEnd len="med" w="med" type="none"/>
            <a:tailEnd len="med" w="med" type="none"/>
          </a:ln>
        </p:spPr>
      </p:sp>
      <p:sp>
        <p:nvSpPr>
          <p:cNvPr id="370" name="Google Shape;370;p2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Reunions</a:t>
            </a:r>
            <a:endParaRPr/>
          </a:p>
        </p:txBody>
      </p:sp>
      <p:sp>
        <p:nvSpPr>
          <p:cNvPr id="376" name="Google Shape;376;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ca"/>
              <a:t>Product Backlog meeting:</a:t>
            </a:r>
            <a:r>
              <a:rPr lang="ca"/>
              <a:t> reunió de l’equip amb el client per saber què s’ha de fer</a:t>
            </a:r>
            <a:endParaRPr/>
          </a:p>
          <a:p>
            <a:pPr indent="-311150" lvl="0" marL="457200" rtl="0" algn="l">
              <a:spcBef>
                <a:spcPts val="0"/>
              </a:spcBef>
              <a:spcAft>
                <a:spcPts val="0"/>
              </a:spcAft>
              <a:buSzPts val="1300"/>
              <a:buChar char="-"/>
            </a:pPr>
            <a:r>
              <a:rPr b="1" lang="ca"/>
              <a:t>Sprint Planning meeting</a:t>
            </a:r>
            <a:r>
              <a:rPr lang="ca"/>
              <a:t>: quant de temps durarà l’sprint, quins són els objectius…</a:t>
            </a:r>
            <a:endParaRPr/>
          </a:p>
          <a:p>
            <a:pPr indent="-311150" lvl="0" marL="457200" rtl="0" algn="l">
              <a:spcBef>
                <a:spcPts val="0"/>
              </a:spcBef>
              <a:spcAft>
                <a:spcPts val="0"/>
              </a:spcAft>
              <a:buSzPts val="1300"/>
              <a:buChar char="-"/>
            </a:pPr>
            <a:r>
              <a:rPr b="1" lang="ca"/>
              <a:t>Daily Scrum</a:t>
            </a:r>
            <a:r>
              <a:rPr lang="ca"/>
              <a:t>: què ha fet/farà cadascú, si ha tingut problemes o impediments… </a:t>
            </a:r>
            <a:endParaRPr/>
          </a:p>
          <a:p>
            <a:pPr indent="-311150" lvl="0" marL="457200" rtl="0" algn="l">
              <a:spcBef>
                <a:spcPts val="0"/>
              </a:spcBef>
              <a:spcAft>
                <a:spcPts val="0"/>
              </a:spcAft>
              <a:buSzPts val="1300"/>
              <a:buChar char="-"/>
            </a:pPr>
            <a:r>
              <a:rPr b="1" lang="ca"/>
              <a:t>Scrum de Scrums</a:t>
            </a:r>
            <a:r>
              <a:rPr lang="ca"/>
              <a:t>: si hi ha un mega-projecte separat en diversos scrums, per organitzar-se. També es diari.</a:t>
            </a:r>
            <a:endParaRPr/>
          </a:p>
          <a:p>
            <a:pPr indent="-311150" lvl="0" marL="457200" rtl="0" algn="l">
              <a:spcBef>
                <a:spcPts val="0"/>
              </a:spcBef>
              <a:spcAft>
                <a:spcPts val="0"/>
              </a:spcAft>
              <a:buSzPts val="1300"/>
              <a:buChar char="-"/>
            </a:pPr>
            <a:r>
              <a:rPr b="1" lang="ca"/>
              <a:t>Sprint Review meeting</a:t>
            </a:r>
            <a:r>
              <a:rPr lang="ca"/>
              <a:t>: què s’ha fet i per presentar al client</a:t>
            </a:r>
            <a:endParaRPr/>
          </a:p>
          <a:p>
            <a:pPr indent="-311150" lvl="0" marL="457200" rtl="0" algn="l">
              <a:spcBef>
                <a:spcPts val="0"/>
              </a:spcBef>
              <a:spcAft>
                <a:spcPts val="0"/>
              </a:spcAft>
              <a:buSzPts val="1300"/>
              <a:buChar char="-"/>
            </a:pPr>
            <a:r>
              <a:rPr b="1" lang="ca"/>
              <a:t>Sprint Retrospective meeting</a:t>
            </a:r>
            <a:r>
              <a:rPr lang="ca"/>
              <a:t>: què podem millorar de la nostra forma de treballar</a:t>
            </a:r>
            <a:endParaRPr/>
          </a:p>
        </p:txBody>
      </p:sp>
      <p:sp>
        <p:nvSpPr>
          <p:cNvPr id="377" name="Google Shape;377;p2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pic>
        <p:nvPicPr>
          <p:cNvPr id="382" name="Google Shape;382;p26"/>
          <p:cNvPicPr preferRelativeResize="0"/>
          <p:nvPr/>
        </p:nvPicPr>
        <p:blipFill rotWithShape="1">
          <a:blip r:embed="rId3">
            <a:alphaModFix/>
          </a:blip>
          <a:srcRect b="0" l="0" r="0" t="25116"/>
          <a:stretch/>
        </p:blipFill>
        <p:spPr>
          <a:xfrm>
            <a:off x="0" y="821050"/>
            <a:ext cx="9144000" cy="3893109"/>
          </a:xfrm>
          <a:prstGeom prst="rect">
            <a:avLst/>
          </a:prstGeom>
          <a:noFill/>
          <a:ln>
            <a:noFill/>
          </a:ln>
        </p:spPr>
      </p:pic>
      <p:sp>
        <p:nvSpPr>
          <p:cNvPr id="383" name="Google Shape;383;p2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pic>
        <p:nvPicPr>
          <p:cNvPr id="388" name="Google Shape;388;p27"/>
          <p:cNvPicPr preferRelativeResize="0"/>
          <p:nvPr/>
        </p:nvPicPr>
        <p:blipFill>
          <a:blip r:embed="rId3">
            <a:alphaModFix/>
          </a:blip>
          <a:stretch>
            <a:fillRect/>
          </a:stretch>
        </p:blipFill>
        <p:spPr>
          <a:xfrm>
            <a:off x="2123563" y="584650"/>
            <a:ext cx="4896875" cy="3650400"/>
          </a:xfrm>
          <a:prstGeom prst="rect">
            <a:avLst/>
          </a:prstGeom>
          <a:noFill/>
          <a:ln>
            <a:noFill/>
          </a:ln>
        </p:spPr>
      </p:pic>
      <p:sp>
        <p:nvSpPr>
          <p:cNvPr id="389" name="Google Shape;389;p27"/>
          <p:cNvSpPr txBox="1"/>
          <p:nvPr/>
        </p:nvSpPr>
        <p:spPr>
          <a:xfrm>
            <a:off x="4016850" y="4235050"/>
            <a:ext cx="1110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a" sz="1300">
                <a:solidFill>
                  <a:schemeClr val="dk2"/>
                </a:solidFill>
                <a:latin typeface="Nunito"/>
                <a:ea typeface="Nunito"/>
                <a:cs typeface="Nunito"/>
                <a:sym typeface="Nunito"/>
              </a:rPr>
              <a:t>Daily Scrum </a:t>
            </a:r>
            <a:endParaRPr sz="1300">
              <a:solidFill>
                <a:schemeClr val="dk2"/>
              </a:solidFill>
              <a:latin typeface="Nunito"/>
              <a:ea typeface="Nunito"/>
              <a:cs typeface="Nunito"/>
              <a:sym typeface="Nunito"/>
            </a:endParaRPr>
          </a:p>
        </p:txBody>
      </p:sp>
      <p:sp>
        <p:nvSpPr>
          <p:cNvPr id="390" name="Google Shape;390;p2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Story points i Burndown chart</a:t>
            </a:r>
            <a:endParaRPr/>
          </a:p>
        </p:txBody>
      </p:sp>
      <p:sp>
        <p:nvSpPr>
          <p:cNvPr id="396" name="Google Shape;396;p28"/>
          <p:cNvSpPr txBox="1"/>
          <p:nvPr/>
        </p:nvSpPr>
        <p:spPr>
          <a:xfrm>
            <a:off x="848250" y="1597875"/>
            <a:ext cx="7447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ca" sz="1300">
                <a:solidFill>
                  <a:schemeClr val="dk2"/>
                </a:solidFill>
                <a:latin typeface="Nunito"/>
                <a:ea typeface="Nunito"/>
                <a:cs typeface="Nunito"/>
                <a:sym typeface="Nunito"/>
              </a:rPr>
              <a:t>Story points</a:t>
            </a:r>
            <a:r>
              <a:rPr lang="ca" sz="1300">
                <a:solidFill>
                  <a:schemeClr val="dk2"/>
                </a:solidFill>
                <a:latin typeface="Nunito"/>
                <a:ea typeface="Nunito"/>
                <a:cs typeface="Nunito"/>
                <a:sym typeface="Nunito"/>
              </a:rPr>
              <a:t>: alternativa a les hores per mesurar l’esforç. Té en compte també la complexitat, l’experiència de l’equip i el risc d’una tasca, entre d’altres.</a:t>
            </a:r>
            <a:endParaRPr sz="1300">
              <a:solidFill>
                <a:schemeClr val="dk2"/>
              </a:solidFill>
              <a:latin typeface="Nunito"/>
              <a:ea typeface="Nunito"/>
              <a:cs typeface="Nunito"/>
              <a:sym typeface="Nunito"/>
            </a:endParaRPr>
          </a:p>
        </p:txBody>
      </p:sp>
      <p:pic>
        <p:nvPicPr>
          <p:cNvPr id="397" name="Google Shape;397;p28"/>
          <p:cNvPicPr preferRelativeResize="0"/>
          <p:nvPr/>
        </p:nvPicPr>
        <p:blipFill>
          <a:blip r:embed="rId3">
            <a:alphaModFix/>
          </a:blip>
          <a:stretch>
            <a:fillRect/>
          </a:stretch>
        </p:blipFill>
        <p:spPr>
          <a:xfrm>
            <a:off x="4001100" y="2182875"/>
            <a:ext cx="4333188" cy="2655825"/>
          </a:xfrm>
          <a:prstGeom prst="rect">
            <a:avLst/>
          </a:prstGeom>
          <a:noFill/>
          <a:ln>
            <a:noFill/>
          </a:ln>
        </p:spPr>
      </p:pic>
      <p:sp>
        <p:nvSpPr>
          <p:cNvPr id="398" name="Google Shape;398;p28"/>
          <p:cNvSpPr txBox="1"/>
          <p:nvPr/>
        </p:nvSpPr>
        <p:spPr>
          <a:xfrm>
            <a:off x="941550" y="2982300"/>
            <a:ext cx="2769900" cy="384900"/>
          </a:xfrm>
          <a:prstGeom prst="rect">
            <a:avLst/>
          </a:prstGeom>
          <a:solidFill>
            <a:srgbClr val="FFD500">
              <a:alpha val="28960"/>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a" sz="1300">
                <a:solidFill>
                  <a:schemeClr val="dk2"/>
                </a:solidFill>
                <a:latin typeface="Nunito"/>
                <a:ea typeface="Nunito"/>
                <a:cs typeface="Nunito"/>
                <a:sym typeface="Nunito"/>
              </a:rPr>
              <a:t>(No té en compte la complexitat)</a:t>
            </a:r>
            <a:endParaRPr sz="1300">
              <a:solidFill>
                <a:schemeClr val="dk2"/>
              </a:solidFill>
              <a:latin typeface="Nunito"/>
              <a:ea typeface="Nunito"/>
              <a:cs typeface="Nunito"/>
              <a:sym typeface="Nunito"/>
            </a:endParaRPr>
          </a:p>
        </p:txBody>
      </p:sp>
      <p:sp>
        <p:nvSpPr>
          <p:cNvPr id="399" name="Google Shape;399;p2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pic>
        <p:nvPicPr>
          <p:cNvPr id="404" name="Google Shape;404;p29"/>
          <p:cNvPicPr preferRelativeResize="0"/>
          <p:nvPr/>
        </p:nvPicPr>
        <p:blipFill>
          <a:blip r:embed="rId3">
            <a:alphaModFix/>
          </a:blip>
          <a:stretch>
            <a:fillRect/>
          </a:stretch>
        </p:blipFill>
        <p:spPr>
          <a:xfrm>
            <a:off x="139157" y="407275"/>
            <a:ext cx="8865700" cy="4328950"/>
          </a:xfrm>
          <a:prstGeom prst="rect">
            <a:avLst/>
          </a:prstGeom>
          <a:noFill/>
          <a:ln>
            <a:noFill/>
          </a:ln>
        </p:spPr>
      </p:pic>
      <p:sp>
        <p:nvSpPr>
          <p:cNvPr id="405" name="Google Shape;405;p2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pic>
        <p:nvPicPr>
          <p:cNvPr id="410" name="Google Shape;410;p30"/>
          <p:cNvPicPr preferRelativeResize="0"/>
          <p:nvPr/>
        </p:nvPicPr>
        <p:blipFill>
          <a:blip r:embed="rId3">
            <a:alphaModFix/>
          </a:blip>
          <a:stretch>
            <a:fillRect/>
          </a:stretch>
        </p:blipFill>
        <p:spPr>
          <a:xfrm>
            <a:off x="0" y="125450"/>
            <a:ext cx="5003351" cy="2446300"/>
          </a:xfrm>
          <a:prstGeom prst="rect">
            <a:avLst/>
          </a:prstGeom>
          <a:noFill/>
          <a:ln>
            <a:noFill/>
          </a:ln>
        </p:spPr>
      </p:pic>
      <p:pic>
        <p:nvPicPr>
          <p:cNvPr id="411" name="Google Shape;411;p30"/>
          <p:cNvPicPr preferRelativeResize="0"/>
          <p:nvPr/>
        </p:nvPicPr>
        <p:blipFill>
          <a:blip r:embed="rId4">
            <a:alphaModFix/>
          </a:blip>
          <a:stretch>
            <a:fillRect/>
          </a:stretch>
        </p:blipFill>
        <p:spPr>
          <a:xfrm>
            <a:off x="3688700" y="2571750"/>
            <a:ext cx="5110237" cy="2571750"/>
          </a:xfrm>
          <a:prstGeom prst="rect">
            <a:avLst/>
          </a:prstGeom>
          <a:noFill/>
          <a:ln>
            <a:noFill/>
          </a:ln>
        </p:spPr>
      </p:pic>
      <p:sp>
        <p:nvSpPr>
          <p:cNvPr id="412" name="Google Shape;412;p30"/>
          <p:cNvSpPr txBox="1"/>
          <p:nvPr/>
        </p:nvSpPr>
        <p:spPr>
          <a:xfrm>
            <a:off x="5003350" y="595575"/>
            <a:ext cx="4072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a" sz="1300">
                <a:solidFill>
                  <a:schemeClr val="dk2"/>
                </a:solidFill>
                <a:latin typeface="Nunito"/>
                <a:ea typeface="Nunito"/>
                <a:cs typeface="Nunito"/>
                <a:sym typeface="Nunito"/>
              </a:rPr>
              <a:t>Mala divisió del treball, només 3 tasques principals</a:t>
            </a:r>
            <a:endParaRPr sz="1300">
              <a:solidFill>
                <a:schemeClr val="dk2"/>
              </a:solidFill>
              <a:latin typeface="Nunito"/>
              <a:ea typeface="Nunito"/>
              <a:cs typeface="Nunito"/>
              <a:sym typeface="Nunito"/>
            </a:endParaRPr>
          </a:p>
        </p:txBody>
      </p:sp>
      <p:sp>
        <p:nvSpPr>
          <p:cNvPr id="413" name="Google Shape;413;p30"/>
          <p:cNvSpPr txBox="1"/>
          <p:nvPr/>
        </p:nvSpPr>
        <p:spPr>
          <a:xfrm>
            <a:off x="930550" y="4404700"/>
            <a:ext cx="28029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a" sz="1300">
                <a:solidFill>
                  <a:schemeClr val="dk2"/>
                </a:solidFill>
                <a:latin typeface="Nunito"/>
                <a:ea typeface="Nunito"/>
                <a:cs typeface="Nunito"/>
                <a:sym typeface="Nunito"/>
              </a:rPr>
              <a:t>S’ha fet tot en menys temps del que s’esperava</a:t>
            </a:r>
            <a:endParaRPr sz="1300">
              <a:solidFill>
                <a:schemeClr val="dk2"/>
              </a:solidFill>
              <a:latin typeface="Nunito"/>
              <a:ea typeface="Nunito"/>
              <a:cs typeface="Nunito"/>
              <a:sym typeface="Nunito"/>
            </a:endParaRPr>
          </a:p>
        </p:txBody>
      </p:sp>
      <p:sp>
        <p:nvSpPr>
          <p:cNvPr id="414" name="Google Shape;414;p3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1"/>
          <p:cNvSpPr txBox="1"/>
          <p:nvPr/>
        </p:nvSpPr>
        <p:spPr>
          <a:xfrm>
            <a:off x="5003350" y="595575"/>
            <a:ext cx="4072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a" sz="1300">
                <a:solidFill>
                  <a:schemeClr val="dk2"/>
                </a:solidFill>
                <a:latin typeface="Nunito"/>
                <a:ea typeface="Nunito"/>
                <a:cs typeface="Nunito"/>
                <a:sym typeface="Nunito"/>
              </a:rPr>
              <a:t>El treball no s’ha completat</a:t>
            </a:r>
            <a:endParaRPr sz="1300">
              <a:solidFill>
                <a:schemeClr val="dk2"/>
              </a:solidFill>
              <a:latin typeface="Nunito"/>
              <a:ea typeface="Nunito"/>
              <a:cs typeface="Nunito"/>
              <a:sym typeface="Nunito"/>
            </a:endParaRPr>
          </a:p>
        </p:txBody>
      </p:sp>
      <p:sp>
        <p:nvSpPr>
          <p:cNvPr id="420" name="Google Shape;420;p31"/>
          <p:cNvSpPr txBox="1"/>
          <p:nvPr/>
        </p:nvSpPr>
        <p:spPr>
          <a:xfrm>
            <a:off x="317500" y="3966775"/>
            <a:ext cx="3667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a" sz="1300">
                <a:solidFill>
                  <a:schemeClr val="dk2"/>
                </a:solidFill>
                <a:latin typeface="Nunito"/>
                <a:ea typeface="Nunito"/>
                <a:cs typeface="Nunito"/>
                <a:sym typeface="Nunito"/>
              </a:rPr>
              <a:t>L’equip no ha actualitzat el progrés periòdicament i/o han fet tot a l’últim moment</a:t>
            </a:r>
            <a:endParaRPr sz="1300">
              <a:solidFill>
                <a:schemeClr val="dk2"/>
              </a:solidFill>
              <a:latin typeface="Nunito"/>
              <a:ea typeface="Nunito"/>
              <a:cs typeface="Nunito"/>
              <a:sym typeface="Nunito"/>
            </a:endParaRPr>
          </a:p>
        </p:txBody>
      </p:sp>
      <p:pic>
        <p:nvPicPr>
          <p:cNvPr id="421" name="Google Shape;421;p31"/>
          <p:cNvPicPr preferRelativeResize="0"/>
          <p:nvPr/>
        </p:nvPicPr>
        <p:blipFill>
          <a:blip r:embed="rId3">
            <a:alphaModFix/>
          </a:blip>
          <a:stretch>
            <a:fillRect/>
          </a:stretch>
        </p:blipFill>
        <p:spPr>
          <a:xfrm>
            <a:off x="3700525" y="2517025"/>
            <a:ext cx="4954598" cy="2474075"/>
          </a:xfrm>
          <a:prstGeom prst="rect">
            <a:avLst/>
          </a:prstGeom>
          <a:noFill/>
          <a:ln>
            <a:noFill/>
          </a:ln>
        </p:spPr>
      </p:pic>
      <p:pic>
        <p:nvPicPr>
          <p:cNvPr id="422" name="Google Shape;422;p31"/>
          <p:cNvPicPr preferRelativeResize="0"/>
          <p:nvPr/>
        </p:nvPicPr>
        <p:blipFill>
          <a:blip r:embed="rId4">
            <a:alphaModFix/>
          </a:blip>
          <a:stretch>
            <a:fillRect/>
          </a:stretch>
        </p:blipFill>
        <p:spPr>
          <a:xfrm>
            <a:off x="75775" y="97675"/>
            <a:ext cx="5020055" cy="2474075"/>
          </a:xfrm>
          <a:prstGeom prst="rect">
            <a:avLst/>
          </a:prstGeom>
          <a:noFill/>
          <a:ln>
            <a:noFill/>
          </a:ln>
        </p:spPr>
      </p:pic>
      <p:sp>
        <p:nvSpPr>
          <p:cNvPr id="423" name="Google Shape;423;p3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ca"/>
              <a:t>Què significa “Scrum”?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pic>
        <p:nvPicPr>
          <p:cNvPr id="428" name="Google Shape;428;p32"/>
          <p:cNvPicPr preferRelativeResize="0"/>
          <p:nvPr/>
        </p:nvPicPr>
        <p:blipFill>
          <a:blip r:embed="rId3">
            <a:alphaModFix/>
          </a:blip>
          <a:stretch>
            <a:fillRect/>
          </a:stretch>
        </p:blipFill>
        <p:spPr>
          <a:xfrm>
            <a:off x="3996027" y="2571750"/>
            <a:ext cx="5147973" cy="2506950"/>
          </a:xfrm>
          <a:prstGeom prst="rect">
            <a:avLst/>
          </a:prstGeom>
          <a:noFill/>
          <a:ln>
            <a:noFill/>
          </a:ln>
        </p:spPr>
      </p:pic>
      <p:pic>
        <p:nvPicPr>
          <p:cNvPr id="429" name="Google Shape;429;p32"/>
          <p:cNvPicPr preferRelativeResize="0"/>
          <p:nvPr/>
        </p:nvPicPr>
        <p:blipFill>
          <a:blip r:embed="rId4">
            <a:alphaModFix/>
          </a:blip>
          <a:stretch>
            <a:fillRect/>
          </a:stretch>
        </p:blipFill>
        <p:spPr>
          <a:xfrm>
            <a:off x="108625" y="64825"/>
            <a:ext cx="4952851" cy="2424826"/>
          </a:xfrm>
          <a:prstGeom prst="rect">
            <a:avLst/>
          </a:prstGeom>
          <a:noFill/>
          <a:ln>
            <a:noFill/>
          </a:ln>
        </p:spPr>
      </p:pic>
      <p:sp>
        <p:nvSpPr>
          <p:cNvPr id="430" name="Google Shape;430;p32"/>
          <p:cNvSpPr txBox="1"/>
          <p:nvPr/>
        </p:nvSpPr>
        <p:spPr>
          <a:xfrm>
            <a:off x="5156625" y="617475"/>
            <a:ext cx="4072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a" sz="1300">
                <a:solidFill>
                  <a:schemeClr val="dk2"/>
                </a:solidFill>
                <a:latin typeface="Nunito"/>
                <a:ea typeface="Nunito"/>
                <a:cs typeface="Nunito"/>
                <a:sym typeface="Nunito"/>
              </a:rPr>
              <a:t>S’ha fet tot però amb retard</a:t>
            </a:r>
            <a:endParaRPr sz="1300">
              <a:solidFill>
                <a:schemeClr val="dk2"/>
              </a:solidFill>
              <a:latin typeface="Nunito"/>
              <a:ea typeface="Nunito"/>
              <a:cs typeface="Nunito"/>
              <a:sym typeface="Nunito"/>
            </a:endParaRPr>
          </a:p>
        </p:txBody>
      </p:sp>
      <p:sp>
        <p:nvSpPr>
          <p:cNvPr id="431" name="Google Shape;431;p32"/>
          <p:cNvSpPr txBox="1"/>
          <p:nvPr/>
        </p:nvSpPr>
        <p:spPr>
          <a:xfrm>
            <a:off x="885925" y="4218575"/>
            <a:ext cx="4072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a" sz="1300">
                <a:solidFill>
                  <a:schemeClr val="dk2"/>
                </a:solidFill>
                <a:latin typeface="Nunito"/>
                <a:ea typeface="Nunito"/>
                <a:cs typeface="Nunito"/>
                <a:sym typeface="Nunito"/>
              </a:rPr>
              <a:t>S’ha fet tot a temps</a:t>
            </a:r>
            <a:endParaRPr sz="1300">
              <a:solidFill>
                <a:schemeClr val="dk2"/>
              </a:solidFill>
              <a:latin typeface="Nunito"/>
              <a:ea typeface="Nunito"/>
              <a:cs typeface="Nunito"/>
              <a:sym typeface="Nunito"/>
            </a:endParaRPr>
          </a:p>
        </p:txBody>
      </p:sp>
      <p:sp>
        <p:nvSpPr>
          <p:cNvPr id="432" name="Google Shape;432;p3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ca" sz="6400"/>
              <a:t>AVANTATGES</a:t>
            </a:r>
            <a:endParaRPr sz="7200"/>
          </a:p>
        </p:txBody>
      </p:sp>
      <p:sp>
        <p:nvSpPr>
          <p:cNvPr id="438" name="Google Shape;438;p3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pic>
        <p:nvPicPr>
          <p:cNvPr id="443" name="Google Shape;443;p34"/>
          <p:cNvPicPr preferRelativeResize="0"/>
          <p:nvPr/>
        </p:nvPicPr>
        <p:blipFill>
          <a:blip r:embed="rId3">
            <a:alphaModFix/>
          </a:blip>
          <a:stretch>
            <a:fillRect/>
          </a:stretch>
        </p:blipFill>
        <p:spPr>
          <a:xfrm>
            <a:off x="1428675" y="2618201"/>
            <a:ext cx="6286627" cy="3052401"/>
          </a:xfrm>
          <a:prstGeom prst="rect">
            <a:avLst/>
          </a:prstGeom>
          <a:noFill/>
          <a:ln>
            <a:noFill/>
          </a:ln>
        </p:spPr>
      </p:pic>
      <p:sp>
        <p:nvSpPr>
          <p:cNvPr id="444" name="Google Shape;444;p34"/>
          <p:cNvSpPr txBox="1"/>
          <p:nvPr>
            <p:ph type="title"/>
          </p:nvPr>
        </p:nvSpPr>
        <p:spPr>
          <a:xfrm>
            <a:off x="1056750" y="352625"/>
            <a:ext cx="7030500" cy="656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ca" u="sng"/>
              <a:t>AVANTATGES</a:t>
            </a:r>
            <a:endParaRPr u="sng"/>
          </a:p>
        </p:txBody>
      </p:sp>
      <p:sp>
        <p:nvSpPr>
          <p:cNvPr id="445" name="Google Shape;445;p34"/>
          <p:cNvSpPr txBox="1"/>
          <p:nvPr>
            <p:ph idx="1" type="body"/>
          </p:nvPr>
        </p:nvSpPr>
        <p:spPr>
          <a:xfrm>
            <a:off x="305550" y="1237600"/>
            <a:ext cx="4080900" cy="3418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Nunito"/>
              <a:buChar char="●"/>
            </a:pPr>
            <a:r>
              <a:rPr b="1" lang="ca" u="sng">
                <a:latin typeface="Nunito"/>
                <a:ea typeface="Nunito"/>
                <a:cs typeface="Nunito"/>
                <a:sym typeface="Nunito"/>
              </a:rPr>
              <a:t>MAJOR FLEXIBILITAT I ADAPTABILITAT</a:t>
            </a:r>
            <a:endParaRPr b="1" u="sng">
              <a:latin typeface="Nunito"/>
              <a:ea typeface="Nunito"/>
              <a:cs typeface="Nunito"/>
              <a:sym typeface="Nunito"/>
            </a:endParaRPr>
          </a:p>
          <a:p>
            <a:pPr indent="0" lvl="0" marL="457200" rtl="0" algn="just">
              <a:spcBef>
                <a:spcPts val="1200"/>
              </a:spcBef>
              <a:spcAft>
                <a:spcPts val="1200"/>
              </a:spcAft>
              <a:buNone/>
            </a:pPr>
            <a:r>
              <a:rPr lang="ca">
                <a:latin typeface="Nunito"/>
                <a:ea typeface="Nunito"/>
                <a:cs typeface="Nunito"/>
                <a:sym typeface="Nunito"/>
              </a:rPr>
              <a:t>SCRUM permet </a:t>
            </a:r>
            <a:r>
              <a:rPr b="1" lang="ca">
                <a:latin typeface="Nunito"/>
                <a:ea typeface="Nunito"/>
                <a:cs typeface="Nunito"/>
                <a:sym typeface="Nunito"/>
              </a:rPr>
              <a:t>ajustar els requisits i objectius a mesura que el projecte avança</a:t>
            </a:r>
            <a:r>
              <a:rPr lang="ca">
                <a:latin typeface="Nunito"/>
                <a:ea typeface="Nunito"/>
                <a:cs typeface="Nunito"/>
                <a:sym typeface="Nunito"/>
              </a:rPr>
              <a:t>, la qual cosa és ideal per a entorns on les condicions o necessitats poden canviar sovint.</a:t>
            </a:r>
            <a:endParaRPr b="1">
              <a:latin typeface="Nunito"/>
              <a:ea typeface="Nunito"/>
              <a:cs typeface="Nunito"/>
              <a:sym typeface="Nunito"/>
            </a:endParaRPr>
          </a:p>
        </p:txBody>
      </p:sp>
      <p:sp>
        <p:nvSpPr>
          <p:cNvPr id="446" name="Google Shape;446;p34"/>
          <p:cNvSpPr/>
          <p:nvPr/>
        </p:nvSpPr>
        <p:spPr>
          <a:xfrm>
            <a:off x="3305000" y="4077600"/>
            <a:ext cx="379200" cy="3936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cxnSp>
        <p:nvCxnSpPr>
          <p:cNvPr id="447" name="Google Shape;447;p34"/>
          <p:cNvCxnSpPr>
            <a:stCxn id="446" idx="0"/>
          </p:cNvCxnSpPr>
          <p:nvPr/>
        </p:nvCxnSpPr>
        <p:spPr>
          <a:xfrm flipH="1" rot="10800000">
            <a:off x="3494600" y="2360700"/>
            <a:ext cx="1448700" cy="1716900"/>
          </a:xfrm>
          <a:prstGeom prst="straightConnector1">
            <a:avLst/>
          </a:prstGeom>
          <a:noFill/>
          <a:ln cap="flat" cmpd="sng" w="28575">
            <a:solidFill>
              <a:srgbClr val="FF0000"/>
            </a:solidFill>
            <a:prstDash val="solid"/>
            <a:round/>
            <a:headEnd len="med" w="med" type="none"/>
            <a:tailEnd len="med" w="med" type="stealth"/>
          </a:ln>
        </p:spPr>
      </p:cxnSp>
      <p:sp>
        <p:nvSpPr>
          <p:cNvPr id="448" name="Google Shape;448;p34"/>
          <p:cNvSpPr txBox="1"/>
          <p:nvPr/>
        </p:nvSpPr>
        <p:spPr>
          <a:xfrm>
            <a:off x="4936050" y="1480825"/>
            <a:ext cx="2332200" cy="8799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ca" sz="1300">
                <a:solidFill>
                  <a:schemeClr val="dk2"/>
                </a:solidFill>
                <a:latin typeface="Nunito"/>
                <a:ea typeface="Nunito"/>
                <a:cs typeface="Nunito"/>
                <a:sym typeface="Nunito"/>
              </a:rPr>
              <a:t>El client </a:t>
            </a:r>
            <a:r>
              <a:rPr lang="ca" sz="1300">
                <a:solidFill>
                  <a:schemeClr val="dk2"/>
                </a:solidFill>
                <a:latin typeface="Nunito"/>
                <a:ea typeface="Nunito"/>
                <a:cs typeface="Nunito"/>
                <a:sym typeface="Nunito"/>
              </a:rPr>
              <a:t>sol·licita</a:t>
            </a:r>
            <a:r>
              <a:rPr lang="ca" sz="1300">
                <a:solidFill>
                  <a:schemeClr val="dk2"/>
                </a:solidFill>
                <a:latin typeface="Nunito"/>
                <a:ea typeface="Nunito"/>
                <a:cs typeface="Nunito"/>
                <a:sym typeface="Nunito"/>
              </a:rPr>
              <a:t> noves funcions per adaptar-se a la competencia.</a:t>
            </a:r>
            <a:endParaRPr sz="1300">
              <a:solidFill>
                <a:schemeClr val="dk2"/>
              </a:solidFill>
              <a:latin typeface="Nunito"/>
              <a:ea typeface="Nunito"/>
              <a:cs typeface="Nunito"/>
              <a:sym typeface="Nunito"/>
            </a:endParaRPr>
          </a:p>
        </p:txBody>
      </p:sp>
      <p:sp>
        <p:nvSpPr>
          <p:cNvPr id="449" name="Google Shape;449;p3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pic>
        <p:nvPicPr>
          <p:cNvPr id="454" name="Google Shape;454;p35"/>
          <p:cNvPicPr preferRelativeResize="0"/>
          <p:nvPr/>
        </p:nvPicPr>
        <p:blipFill>
          <a:blip r:embed="rId3">
            <a:alphaModFix/>
          </a:blip>
          <a:stretch>
            <a:fillRect/>
          </a:stretch>
        </p:blipFill>
        <p:spPr>
          <a:xfrm>
            <a:off x="5238037" y="1450062"/>
            <a:ext cx="1728219" cy="941425"/>
          </a:xfrm>
          <a:prstGeom prst="rect">
            <a:avLst/>
          </a:prstGeom>
          <a:noFill/>
          <a:ln>
            <a:noFill/>
          </a:ln>
        </p:spPr>
      </p:pic>
      <p:pic>
        <p:nvPicPr>
          <p:cNvPr id="455" name="Google Shape;455;p35"/>
          <p:cNvPicPr preferRelativeResize="0"/>
          <p:nvPr/>
        </p:nvPicPr>
        <p:blipFill>
          <a:blip r:embed="rId4">
            <a:alphaModFix/>
          </a:blip>
          <a:stretch>
            <a:fillRect/>
          </a:stretch>
        </p:blipFill>
        <p:spPr>
          <a:xfrm>
            <a:off x="1428675" y="2618201"/>
            <a:ext cx="6286627" cy="3052401"/>
          </a:xfrm>
          <a:prstGeom prst="rect">
            <a:avLst/>
          </a:prstGeom>
          <a:noFill/>
          <a:ln>
            <a:noFill/>
          </a:ln>
        </p:spPr>
      </p:pic>
      <p:sp>
        <p:nvSpPr>
          <p:cNvPr id="456" name="Google Shape;456;p35"/>
          <p:cNvSpPr txBox="1"/>
          <p:nvPr>
            <p:ph type="title"/>
          </p:nvPr>
        </p:nvSpPr>
        <p:spPr>
          <a:xfrm>
            <a:off x="1056750" y="352625"/>
            <a:ext cx="7030500" cy="656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ca" u="sng"/>
              <a:t>AVANTATGES</a:t>
            </a:r>
            <a:endParaRPr u="sng"/>
          </a:p>
        </p:txBody>
      </p:sp>
      <p:sp>
        <p:nvSpPr>
          <p:cNvPr id="457" name="Google Shape;457;p35"/>
          <p:cNvSpPr txBox="1"/>
          <p:nvPr>
            <p:ph idx="1" type="body"/>
          </p:nvPr>
        </p:nvSpPr>
        <p:spPr>
          <a:xfrm>
            <a:off x="305550" y="1237600"/>
            <a:ext cx="4080900" cy="3418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ca" u="sng"/>
              <a:t>MILLORA DE LA QUALITAT DEL PRODUCTE</a:t>
            </a:r>
            <a:endParaRPr b="1" u="sng"/>
          </a:p>
          <a:p>
            <a:pPr indent="0" lvl="0" marL="457200" rtl="0" algn="just">
              <a:spcBef>
                <a:spcPts val="1200"/>
              </a:spcBef>
              <a:spcAft>
                <a:spcPts val="1200"/>
              </a:spcAft>
              <a:buNone/>
            </a:pPr>
            <a:r>
              <a:rPr lang="ca"/>
              <a:t>En dividir el treball en sprints curts i manejables, és més fàcil </a:t>
            </a:r>
            <a:r>
              <a:rPr b="1" lang="ca"/>
              <a:t>detectar i corregir errors a mesura que el projecte avança</a:t>
            </a:r>
            <a:r>
              <a:rPr lang="ca"/>
              <a:t>. Els lliurables són revisats al final de cada sprint, assegurant un producte final de </a:t>
            </a:r>
            <a:r>
              <a:rPr b="1" lang="ca"/>
              <a:t>major qualitat.</a:t>
            </a:r>
            <a:endParaRPr b="1" u="sng"/>
          </a:p>
        </p:txBody>
      </p:sp>
      <p:sp>
        <p:nvSpPr>
          <p:cNvPr id="458" name="Google Shape;458;p35"/>
          <p:cNvSpPr/>
          <p:nvPr/>
        </p:nvSpPr>
        <p:spPr>
          <a:xfrm>
            <a:off x="3305000" y="4077600"/>
            <a:ext cx="379200" cy="3936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cxnSp>
        <p:nvCxnSpPr>
          <p:cNvPr id="459" name="Google Shape;459;p35"/>
          <p:cNvCxnSpPr>
            <a:stCxn id="458" idx="0"/>
          </p:cNvCxnSpPr>
          <p:nvPr/>
        </p:nvCxnSpPr>
        <p:spPr>
          <a:xfrm flipH="1" rot="10800000">
            <a:off x="3494600" y="2360700"/>
            <a:ext cx="1448700" cy="1716900"/>
          </a:xfrm>
          <a:prstGeom prst="straightConnector1">
            <a:avLst/>
          </a:prstGeom>
          <a:noFill/>
          <a:ln cap="flat" cmpd="sng" w="28575">
            <a:solidFill>
              <a:srgbClr val="FF0000"/>
            </a:solidFill>
            <a:prstDash val="solid"/>
            <a:round/>
            <a:headEnd len="med" w="med" type="none"/>
            <a:tailEnd len="med" w="med" type="stealth"/>
          </a:ln>
        </p:spPr>
      </p:cxnSp>
      <p:sp>
        <p:nvSpPr>
          <p:cNvPr id="460" name="Google Shape;460;p35"/>
          <p:cNvSpPr txBox="1"/>
          <p:nvPr/>
        </p:nvSpPr>
        <p:spPr>
          <a:xfrm>
            <a:off x="4936050" y="1480825"/>
            <a:ext cx="2332200" cy="8799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sz="1300">
              <a:solidFill>
                <a:schemeClr val="dk2"/>
              </a:solidFill>
              <a:latin typeface="Nunito"/>
              <a:ea typeface="Nunito"/>
              <a:cs typeface="Nunito"/>
              <a:sym typeface="Nunito"/>
            </a:endParaRPr>
          </a:p>
        </p:txBody>
      </p:sp>
      <p:sp>
        <p:nvSpPr>
          <p:cNvPr id="461" name="Google Shape;461;p3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36"/>
          <p:cNvSpPr txBox="1"/>
          <p:nvPr>
            <p:ph type="title"/>
          </p:nvPr>
        </p:nvSpPr>
        <p:spPr>
          <a:xfrm>
            <a:off x="1056750" y="352625"/>
            <a:ext cx="7030500" cy="656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ca" u="sng"/>
              <a:t>AVANTATGES</a:t>
            </a:r>
            <a:endParaRPr u="sng"/>
          </a:p>
        </p:txBody>
      </p:sp>
      <p:sp>
        <p:nvSpPr>
          <p:cNvPr id="467" name="Google Shape;467;p36"/>
          <p:cNvSpPr txBox="1"/>
          <p:nvPr>
            <p:ph idx="1" type="body"/>
          </p:nvPr>
        </p:nvSpPr>
        <p:spPr>
          <a:xfrm>
            <a:off x="305550" y="1266200"/>
            <a:ext cx="4080900" cy="33897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Clr>
                <a:schemeClr val="dk2"/>
              </a:buClr>
              <a:buSzPts val="1300"/>
              <a:buFont typeface="Nunito"/>
              <a:buChar char="●"/>
            </a:pPr>
            <a:r>
              <a:rPr b="1" lang="ca" u="sng"/>
              <a:t>MAJOR TRANSPARÈNCIA I COL·LABORACIÓ</a:t>
            </a:r>
            <a:endParaRPr b="1" u="sng"/>
          </a:p>
          <a:p>
            <a:pPr indent="0" lvl="0" marL="457200" rtl="0" algn="l">
              <a:lnSpc>
                <a:spcPct val="100000"/>
              </a:lnSpc>
              <a:spcBef>
                <a:spcPts val="0"/>
              </a:spcBef>
              <a:spcAft>
                <a:spcPts val="0"/>
              </a:spcAft>
              <a:buNone/>
            </a:pPr>
            <a:r>
              <a:t/>
            </a:r>
            <a:endParaRPr b="1" sz="500" u="sng"/>
          </a:p>
          <a:p>
            <a:pPr indent="0" lvl="0" marL="457200" rtl="0" algn="just">
              <a:lnSpc>
                <a:spcPct val="100000"/>
              </a:lnSpc>
              <a:spcBef>
                <a:spcPts val="0"/>
              </a:spcBef>
              <a:spcAft>
                <a:spcPts val="0"/>
              </a:spcAft>
              <a:buNone/>
            </a:pPr>
            <a:r>
              <a:rPr lang="ca"/>
              <a:t>Les </a:t>
            </a:r>
            <a:r>
              <a:rPr b="1" lang="ca"/>
              <a:t>reunions diàries (Daily Scrum)</a:t>
            </a:r>
            <a:r>
              <a:rPr lang="ca"/>
              <a:t> permeten que tots els membres de l'equip coneguin l'estat del projecte i els desafiaments que poden enfrontar, la qual cosa afavoreix </a:t>
            </a:r>
            <a:r>
              <a:rPr b="1" lang="ca"/>
              <a:t>una major col·laboració</a:t>
            </a:r>
            <a:r>
              <a:rPr lang="ca"/>
              <a:t>. A més, ja que SCRUM es basa en la col·laboració constant entre els membres de l'equip, inclosos els </a:t>
            </a:r>
            <a:r>
              <a:rPr b="1" lang="ca"/>
              <a:t>stakeholders</a:t>
            </a:r>
            <a:r>
              <a:rPr lang="ca"/>
              <a:t>, es crea un </a:t>
            </a:r>
            <a:r>
              <a:rPr b="1" lang="ca"/>
              <a:t>entorn de treball més comunicatiu i amb major participació</a:t>
            </a:r>
            <a:r>
              <a:rPr lang="ca"/>
              <a:t>.</a:t>
            </a:r>
            <a:endParaRPr/>
          </a:p>
          <a:p>
            <a:pPr indent="0" lvl="0" marL="0" rtl="0" algn="just">
              <a:lnSpc>
                <a:spcPct val="100000"/>
              </a:lnSpc>
              <a:spcBef>
                <a:spcPts val="0"/>
              </a:spcBef>
              <a:spcAft>
                <a:spcPts val="0"/>
              </a:spcAft>
              <a:buNone/>
            </a:pPr>
            <a:r>
              <a:t/>
            </a:r>
            <a:endParaRPr/>
          </a:p>
          <a:p>
            <a:pPr indent="0" lvl="0" marL="0" rtl="0" algn="just">
              <a:spcBef>
                <a:spcPts val="0"/>
              </a:spcBef>
              <a:spcAft>
                <a:spcPts val="1200"/>
              </a:spcAft>
              <a:buNone/>
            </a:pPr>
            <a:r>
              <a:t/>
            </a:r>
            <a:endParaRPr b="1"/>
          </a:p>
        </p:txBody>
      </p:sp>
      <p:sp>
        <p:nvSpPr>
          <p:cNvPr id="468" name="Google Shape;468;p36"/>
          <p:cNvSpPr txBox="1"/>
          <p:nvPr/>
        </p:nvSpPr>
        <p:spPr>
          <a:xfrm>
            <a:off x="4386450" y="1094875"/>
            <a:ext cx="4348200" cy="3860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sz="1300">
              <a:solidFill>
                <a:schemeClr val="dk2"/>
              </a:solidFill>
              <a:latin typeface="Nunito"/>
              <a:ea typeface="Nunito"/>
              <a:cs typeface="Nunito"/>
              <a:sym typeface="Nunito"/>
            </a:endParaRPr>
          </a:p>
        </p:txBody>
      </p:sp>
      <p:pic>
        <p:nvPicPr>
          <p:cNvPr id="469" name="Google Shape;469;p36"/>
          <p:cNvPicPr preferRelativeResize="0"/>
          <p:nvPr/>
        </p:nvPicPr>
        <p:blipFill>
          <a:blip r:embed="rId3">
            <a:alphaModFix/>
          </a:blip>
          <a:stretch>
            <a:fillRect/>
          </a:stretch>
        </p:blipFill>
        <p:spPr>
          <a:xfrm>
            <a:off x="5281190" y="1745715"/>
            <a:ext cx="2558725" cy="2558725"/>
          </a:xfrm>
          <a:prstGeom prst="rect">
            <a:avLst/>
          </a:prstGeom>
          <a:noFill/>
          <a:ln>
            <a:noFill/>
          </a:ln>
        </p:spPr>
      </p:pic>
      <p:sp>
        <p:nvSpPr>
          <p:cNvPr id="470" name="Google Shape;470;p3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37"/>
          <p:cNvSpPr txBox="1"/>
          <p:nvPr>
            <p:ph type="title"/>
          </p:nvPr>
        </p:nvSpPr>
        <p:spPr>
          <a:xfrm>
            <a:off x="1056750" y="352625"/>
            <a:ext cx="7030500" cy="656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ca" u="sng"/>
              <a:t>AVANTATGES</a:t>
            </a:r>
            <a:endParaRPr u="sng"/>
          </a:p>
        </p:txBody>
      </p:sp>
      <p:sp>
        <p:nvSpPr>
          <p:cNvPr id="476" name="Google Shape;476;p37"/>
          <p:cNvSpPr txBox="1"/>
          <p:nvPr>
            <p:ph idx="1" type="body"/>
          </p:nvPr>
        </p:nvSpPr>
        <p:spPr>
          <a:xfrm>
            <a:off x="305550" y="1273350"/>
            <a:ext cx="4080900" cy="33825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Clr>
                <a:schemeClr val="dk2"/>
              </a:buClr>
              <a:buSzPts val="1300"/>
              <a:buFont typeface="Nunito"/>
              <a:buChar char="●"/>
            </a:pPr>
            <a:r>
              <a:rPr b="1" lang="ca" u="sng"/>
              <a:t>PRIORITZACIÓ EFICIENT DE TASQUES</a:t>
            </a:r>
            <a:endParaRPr b="1" u="sng"/>
          </a:p>
          <a:p>
            <a:pPr indent="0" lvl="0" marL="457200" rtl="0" algn="l">
              <a:lnSpc>
                <a:spcPct val="100000"/>
              </a:lnSpc>
              <a:spcBef>
                <a:spcPts val="0"/>
              </a:spcBef>
              <a:spcAft>
                <a:spcPts val="0"/>
              </a:spcAft>
              <a:buNone/>
            </a:pPr>
            <a:r>
              <a:t/>
            </a:r>
            <a:endParaRPr b="1" sz="500" u="sng"/>
          </a:p>
          <a:p>
            <a:pPr indent="0" lvl="0" marL="457200" rtl="0" algn="just">
              <a:lnSpc>
                <a:spcPct val="100000"/>
              </a:lnSpc>
              <a:spcBef>
                <a:spcPts val="0"/>
              </a:spcBef>
              <a:spcAft>
                <a:spcPts val="0"/>
              </a:spcAft>
              <a:buNone/>
            </a:pPr>
            <a:r>
              <a:rPr lang="ca"/>
              <a:t>La metodologia SCRUM permet </a:t>
            </a:r>
            <a:r>
              <a:rPr b="1" lang="ca"/>
              <a:t>prioritzar</a:t>
            </a:r>
            <a:r>
              <a:rPr lang="ca"/>
              <a:t> contínuament les tasques que tenen </a:t>
            </a:r>
            <a:r>
              <a:rPr b="1" lang="ca"/>
              <a:t>el major valor per al negoci</a:t>
            </a:r>
            <a:r>
              <a:rPr lang="ca"/>
              <a:t>, de manera que </a:t>
            </a:r>
            <a:r>
              <a:rPr b="1" lang="ca"/>
              <a:t>l'equip sempre està treballant en el més important</a:t>
            </a:r>
            <a:r>
              <a:rPr lang="ca"/>
              <a:t> per al projecte.</a:t>
            </a:r>
            <a:endParaRPr b="1"/>
          </a:p>
        </p:txBody>
      </p:sp>
      <p:sp>
        <p:nvSpPr>
          <p:cNvPr id="477" name="Google Shape;477;p37"/>
          <p:cNvSpPr txBox="1"/>
          <p:nvPr/>
        </p:nvSpPr>
        <p:spPr>
          <a:xfrm>
            <a:off x="4386450" y="1094875"/>
            <a:ext cx="4348200" cy="386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300" u="sng">
              <a:solidFill>
                <a:schemeClr val="dk2"/>
              </a:solidFill>
              <a:latin typeface="Nunito"/>
              <a:ea typeface="Nunito"/>
              <a:cs typeface="Nunito"/>
              <a:sym typeface="Nunito"/>
            </a:endParaRPr>
          </a:p>
          <a:p>
            <a:pPr indent="0" lvl="0" marL="457200" rtl="0" algn="just">
              <a:spcBef>
                <a:spcPts val="0"/>
              </a:spcBef>
              <a:spcAft>
                <a:spcPts val="0"/>
              </a:spcAft>
              <a:buNone/>
            </a:pPr>
            <a:r>
              <a:t/>
            </a:r>
            <a:endParaRPr sz="1300">
              <a:solidFill>
                <a:schemeClr val="dk2"/>
              </a:solidFill>
              <a:latin typeface="Nunito"/>
              <a:ea typeface="Nunito"/>
              <a:cs typeface="Nunito"/>
              <a:sym typeface="Nunito"/>
            </a:endParaRPr>
          </a:p>
        </p:txBody>
      </p:sp>
      <p:pic>
        <p:nvPicPr>
          <p:cNvPr id="478" name="Google Shape;478;p37"/>
          <p:cNvPicPr preferRelativeResize="0"/>
          <p:nvPr/>
        </p:nvPicPr>
        <p:blipFill>
          <a:blip r:embed="rId3">
            <a:alphaModFix/>
          </a:blip>
          <a:stretch>
            <a:fillRect/>
          </a:stretch>
        </p:blipFill>
        <p:spPr>
          <a:xfrm>
            <a:off x="4696463" y="1832050"/>
            <a:ext cx="3728175" cy="2386025"/>
          </a:xfrm>
          <a:prstGeom prst="rect">
            <a:avLst/>
          </a:prstGeom>
          <a:noFill/>
          <a:ln>
            <a:noFill/>
          </a:ln>
        </p:spPr>
      </p:pic>
      <p:pic>
        <p:nvPicPr>
          <p:cNvPr id="479" name="Google Shape;479;p37"/>
          <p:cNvPicPr preferRelativeResize="0"/>
          <p:nvPr/>
        </p:nvPicPr>
        <p:blipFill>
          <a:blip r:embed="rId4">
            <a:alphaModFix/>
          </a:blip>
          <a:stretch>
            <a:fillRect/>
          </a:stretch>
        </p:blipFill>
        <p:spPr>
          <a:xfrm>
            <a:off x="6692490" y="3468990"/>
            <a:ext cx="396775" cy="396775"/>
          </a:xfrm>
          <a:prstGeom prst="rect">
            <a:avLst/>
          </a:prstGeom>
          <a:noFill/>
          <a:ln>
            <a:noFill/>
          </a:ln>
        </p:spPr>
      </p:pic>
      <p:pic>
        <p:nvPicPr>
          <p:cNvPr id="480" name="Google Shape;480;p37"/>
          <p:cNvPicPr preferRelativeResize="0"/>
          <p:nvPr/>
        </p:nvPicPr>
        <p:blipFill>
          <a:blip r:embed="rId5">
            <a:alphaModFix/>
          </a:blip>
          <a:stretch>
            <a:fillRect/>
          </a:stretch>
        </p:blipFill>
        <p:spPr>
          <a:xfrm>
            <a:off x="5728450" y="2606900"/>
            <a:ext cx="396774" cy="396774"/>
          </a:xfrm>
          <a:prstGeom prst="rect">
            <a:avLst/>
          </a:prstGeom>
          <a:noFill/>
          <a:ln>
            <a:noFill/>
          </a:ln>
        </p:spPr>
      </p:pic>
      <p:pic>
        <p:nvPicPr>
          <p:cNvPr id="481" name="Google Shape;481;p37"/>
          <p:cNvPicPr preferRelativeResize="0"/>
          <p:nvPr/>
        </p:nvPicPr>
        <p:blipFill>
          <a:blip r:embed="rId6">
            <a:alphaModFix/>
          </a:blip>
          <a:stretch>
            <a:fillRect/>
          </a:stretch>
        </p:blipFill>
        <p:spPr>
          <a:xfrm>
            <a:off x="7008325" y="2412549"/>
            <a:ext cx="656700" cy="656700"/>
          </a:xfrm>
          <a:prstGeom prst="rect">
            <a:avLst/>
          </a:prstGeom>
          <a:noFill/>
          <a:ln>
            <a:noFill/>
          </a:ln>
        </p:spPr>
      </p:pic>
      <p:sp>
        <p:nvSpPr>
          <p:cNvPr id="482" name="Google Shape;482;p3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pic>
        <p:nvPicPr>
          <p:cNvPr id="487" name="Google Shape;487;p38"/>
          <p:cNvPicPr preferRelativeResize="0"/>
          <p:nvPr/>
        </p:nvPicPr>
        <p:blipFill>
          <a:blip r:embed="rId3">
            <a:alphaModFix/>
          </a:blip>
          <a:stretch>
            <a:fillRect/>
          </a:stretch>
        </p:blipFill>
        <p:spPr>
          <a:xfrm>
            <a:off x="1428675" y="2618201"/>
            <a:ext cx="6286627" cy="3052401"/>
          </a:xfrm>
          <a:prstGeom prst="rect">
            <a:avLst/>
          </a:prstGeom>
          <a:noFill/>
          <a:ln>
            <a:noFill/>
          </a:ln>
        </p:spPr>
      </p:pic>
      <p:sp>
        <p:nvSpPr>
          <p:cNvPr id="488" name="Google Shape;488;p38"/>
          <p:cNvSpPr txBox="1"/>
          <p:nvPr>
            <p:ph type="title"/>
          </p:nvPr>
        </p:nvSpPr>
        <p:spPr>
          <a:xfrm>
            <a:off x="1056750" y="352625"/>
            <a:ext cx="7030500" cy="656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ca" u="sng"/>
              <a:t>AVANTATGES</a:t>
            </a:r>
            <a:endParaRPr u="sng"/>
          </a:p>
        </p:txBody>
      </p:sp>
      <p:sp>
        <p:nvSpPr>
          <p:cNvPr id="489" name="Google Shape;489;p38"/>
          <p:cNvSpPr txBox="1"/>
          <p:nvPr>
            <p:ph idx="1" type="body"/>
          </p:nvPr>
        </p:nvSpPr>
        <p:spPr>
          <a:xfrm>
            <a:off x="305550" y="1237600"/>
            <a:ext cx="4080900" cy="3418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ca" u="sng"/>
              <a:t>FACILITA LA INNOVACIÓ</a:t>
            </a:r>
            <a:endParaRPr/>
          </a:p>
          <a:p>
            <a:pPr indent="0" lvl="0" marL="457200" rtl="0" algn="just">
              <a:spcBef>
                <a:spcPts val="1200"/>
              </a:spcBef>
              <a:spcAft>
                <a:spcPts val="1200"/>
              </a:spcAft>
              <a:buNone/>
            </a:pPr>
            <a:r>
              <a:rPr lang="ca"/>
              <a:t>A causa de l'estructura iterativa, els equips tenen la </a:t>
            </a:r>
            <a:r>
              <a:rPr b="1" lang="ca"/>
              <a:t>llibertat de provar noves idees en cada sprint</a:t>
            </a:r>
            <a:r>
              <a:rPr lang="ca"/>
              <a:t>, sense comprometre </a:t>
            </a:r>
            <a:r>
              <a:rPr b="1" lang="ca"/>
              <a:t>tot el projecte</a:t>
            </a:r>
            <a:r>
              <a:rPr lang="ca"/>
              <a:t> si alguna cosa no surt com s'esperava.</a:t>
            </a:r>
            <a:endParaRPr b="1" u="sng"/>
          </a:p>
        </p:txBody>
      </p:sp>
      <p:sp>
        <p:nvSpPr>
          <p:cNvPr id="490" name="Google Shape;490;p38"/>
          <p:cNvSpPr/>
          <p:nvPr/>
        </p:nvSpPr>
        <p:spPr>
          <a:xfrm>
            <a:off x="3305000" y="4077600"/>
            <a:ext cx="379200" cy="3936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cxnSp>
        <p:nvCxnSpPr>
          <p:cNvPr id="491" name="Google Shape;491;p38"/>
          <p:cNvCxnSpPr>
            <a:stCxn id="490" idx="0"/>
            <a:endCxn id="492" idx="2"/>
          </p:cNvCxnSpPr>
          <p:nvPr/>
        </p:nvCxnSpPr>
        <p:spPr>
          <a:xfrm flipH="1" rot="10800000">
            <a:off x="3494600" y="2360700"/>
            <a:ext cx="2614800" cy="1716900"/>
          </a:xfrm>
          <a:prstGeom prst="straightConnector1">
            <a:avLst/>
          </a:prstGeom>
          <a:noFill/>
          <a:ln cap="flat" cmpd="sng" w="28575">
            <a:solidFill>
              <a:srgbClr val="FF0000"/>
            </a:solidFill>
            <a:prstDash val="solid"/>
            <a:round/>
            <a:headEnd len="med" w="med" type="none"/>
            <a:tailEnd len="med" w="med" type="stealth"/>
          </a:ln>
        </p:spPr>
      </p:cxnSp>
      <p:sp>
        <p:nvSpPr>
          <p:cNvPr id="492" name="Google Shape;492;p38"/>
          <p:cNvSpPr txBox="1"/>
          <p:nvPr/>
        </p:nvSpPr>
        <p:spPr>
          <a:xfrm>
            <a:off x="4943300" y="1480800"/>
            <a:ext cx="2332200" cy="8799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sz="1300">
              <a:solidFill>
                <a:schemeClr val="dk2"/>
              </a:solidFill>
              <a:latin typeface="Nunito"/>
              <a:ea typeface="Nunito"/>
              <a:cs typeface="Nunito"/>
              <a:sym typeface="Nunito"/>
            </a:endParaRPr>
          </a:p>
        </p:txBody>
      </p:sp>
      <p:sp>
        <p:nvSpPr>
          <p:cNvPr id="493" name="Google Shape;493;p38"/>
          <p:cNvSpPr txBox="1"/>
          <p:nvPr/>
        </p:nvSpPr>
        <p:spPr>
          <a:xfrm>
            <a:off x="6811800" y="2506750"/>
            <a:ext cx="2332200" cy="8799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sz="1300">
              <a:solidFill>
                <a:schemeClr val="dk2"/>
              </a:solidFill>
              <a:latin typeface="Nunito"/>
              <a:ea typeface="Nunito"/>
              <a:cs typeface="Nunito"/>
              <a:sym typeface="Nunito"/>
            </a:endParaRPr>
          </a:p>
        </p:txBody>
      </p:sp>
      <p:sp>
        <p:nvSpPr>
          <p:cNvPr id="494" name="Google Shape;494;p38"/>
          <p:cNvSpPr/>
          <p:nvPr/>
        </p:nvSpPr>
        <p:spPr>
          <a:xfrm>
            <a:off x="5527000" y="4077600"/>
            <a:ext cx="379200" cy="3936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cxnSp>
        <p:nvCxnSpPr>
          <p:cNvPr id="495" name="Google Shape;495;p38"/>
          <p:cNvCxnSpPr>
            <a:stCxn id="494" idx="0"/>
            <a:endCxn id="493" idx="2"/>
          </p:cNvCxnSpPr>
          <p:nvPr/>
        </p:nvCxnSpPr>
        <p:spPr>
          <a:xfrm flipH="1" rot="10800000">
            <a:off x="5716600" y="3386700"/>
            <a:ext cx="2261400" cy="690900"/>
          </a:xfrm>
          <a:prstGeom prst="straightConnector1">
            <a:avLst/>
          </a:prstGeom>
          <a:noFill/>
          <a:ln cap="flat" cmpd="sng" w="28575">
            <a:solidFill>
              <a:srgbClr val="FF0000"/>
            </a:solidFill>
            <a:prstDash val="solid"/>
            <a:round/>
            <a:headEnd len="med" w="med" type="none"/>
            <a:tailEnd len="med" w="med" type="stealth"/>
          </a:ln>
        </p:spPr>
      </p:cxnSp>
      <p:sp>
        <p:nvSpPr>
          <p:cNvPr id="496" name="Google Shape;496;p38"/>
          <p:cNvSpPr/>
          <p:nvPr/>
        </p:nvSpPr>
        <p:spPr>
          <a:xfrm>
            <a:off x="5093425" y="1616725"/>
            <a:ext cx="623100" cy="279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97" name="Google Shape;497;p38"/>
          <p:cNvSpPr/>
          <p:nvPr/>
        </p:nvSpPr>
        <p:spPr>
          <a:xfrm>
            <a:off x="6502275" y="1618538"/>
            <a:ext cx="623100" cy="279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98" name="Google Shape;498;p38"/>
          <p:cNvSpPr/>
          <p:nvPr/>
        </p:nvSpPr>
        <p:spPr>
          <a:xfrm>
            <a:off x="5797850" y="1616725"/>
            <a:ext cx="623100" cy="2790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99" name="Google Shape;499;p38"/>
          <p:cNvSpPr/>
          <p:nvPr/>
        </p:nvSpPr>
        <p:spPr>
          <a:xfrm>
            <a:off x="5093425" y="1988725"/>
            <a:ext cx="1327500" cy="279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500" name="Google Shape;500;p38"/>
          <p:cNvSpPr/>
          <p:nvPr/>
        </p:nvSpPr>
        <p:spPr>
          <a:xfrm>
            <a:off x="6502275" y="1988725"/>
            <a:ext cx="623100" cy="279000"/>
          </a:xfrm>
          <a:prstGeom prst="round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501" name="Google Shape;501;p38"/>
          <p:cNvSpPr/>
          <p:nvPr/>
        </p:nvSpPr>
        <p:spPr>
          <a:xfrm>
            <a:off x="6961925" y="2621200"/>
            <a:ext cx="623100" cy="2790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502" name="Google Shape;502;p38"/>
          <p:cNvSpPr/>
          <p:nvPr/>
        </p:nvSpPr>
        <p:spPr>
          <a:xfrm>
            <a:off x="8370775" y="2623013"/>
            <a:ext cx="623100" cy="2790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503" name="Google Shape;503;p38"/>
          <p:cNvSpPr/>
          <p:nvPr/>
        </p:nvSpPr>
        <p:spPr>
          <a:xfrm>
            <a:off x="7666350" y="2621200"/>
            <a:ext cx="623100" cy="2790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504" name="Google Shape;504;p38"/>
          <p:cNvSpPr/>
          <p:nvPr/>
        </p:nvSpPr>
        <p:spPr>
          <a:xfrm>
            <a:off x="6961925" y="2993200"/>
            <a:ext cx="1327500" cy="2790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505" name="Google Shape;505;p38"/>
          <p:cNvSpPr/>
          <p:nvPr/>
        </p:nvSpPr>
        <p:spPr>
          <a:xfrm>
            <a:off x="8370775" y="2993200"/>
            <a:ext cx="623100" cy="279000"/>
          </a:xfrm>
          <a:prstGeom prst="roundRect">
            <a:avLst>
              <a:gd fmla="val 16667" name="adj"/>
            </a:avLst>
          </a:prstGeom>
          <a:solidFill>
            <a:srgbClr val="5B0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506" name="Google Shape;506;p3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pic>
        <p:nvPicPr>
          <p:cNvPr id="511" name="Google Shape;511;p39"/>
          <p:cNvPicPr preferRelativeResize="0"/>
          <p:nvPr/>
        </p:nvPicPr>
        <p:blipFill>
          <a:blip r:embed="rId3">
            <a:alphaModFix/>
          </a:blip>
          <a:stretch>
            <a:fillRect/>
          </a:stretch>
        </p:blipFill>
        <p:spPr>
          <a:xfrm>
            <a:off x="1428675" y="2482276"/>
            <a:ext cx="6286627" cy="3052401"/>
          </a:xfrm>
          <a:prstGeom prst="rect">
            <a:avLst/>
          </a:prstGeom>
          <a:noFill/>
          <a:ln>
            <a:noFill/>
          </a:ln>
        </p:spPr>
      </p:pic>
      <p:sp>
        <p:nvSpPr>
          <p:cNvPr id="512" name="Google Shape;512;p39"/>
          <p:cNvSpPr txBox="1"/>
          <p:nvPr>
            <p:ph type="title"/>
          </p:nvPr>
        </p:nvSpPr>
        <p:spPr>
          <a:xfrm>
            <a:off x="1056750" y="352625"/>
            <a:ext cx="7030500" cy="656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ca" u="sng"/>
              <a:t>AVANTATGES</a:t>
            </a:r>
            <a:endParaRPr u="sng"/>
          </a:p>
        </p:txBody>
      </p:sp>
      <p:sp>
        <p:nvSpPr>
          <p:cNvPr id="513" name="Google Shape;513;p39"/>
          <p:cNvSpPr txBox="1"/>
          <p:nvPr>
            <p:ph idx="1" type="body"/>
          </p:nvPr>
        </p:nvSpPr>
        <p:spPr>
          <a:xfrm>
            <a:off x="305550" y="1237600"/>
            <a:ext cx="4080900" cy="34182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Clr>
                <a:schemeClr val="dk2"/>
              </a:buClr>
              <a:buSzPts val="1300"/>
              <a:buFont typeface="Nunito"/>
              <a:buChar char="●"/>
            </a:pPr>
            <a:r>
              <a:rPr b="1" lang="ca" u="sng"/>
              <a:t>MAJOR SATISFACCIÓ DEL CLIENT</a:t>
            </a:r>
            <a:endParaRPr b="1" u="sng"/>
          </a:p>
          <a:p>
            <a:pPr indent="0" lvl="0" marL="0" rtl="0" algn="l">
              <a:lnSpc>
                <a:spcPct val="100000"/>
              </a:lnSpc>
              <a:spcBef>
                <a:spcPts val="0"/>
              </a:spcBef>
              <a:spcAft>
                <a:spcPts val="0"/>
              </a:spcAft>
              <a:buNone/>
            </a:pPr>
            <a:r>
              <a:t/>
            </a:r>
            <a:endParaRPr>
              <a:latin typeface="Calibri"/>
              <a:ea typeface="Calibri"/>
              <a:cs typeface="Calibri"/>
              <a:sym typeface="Calibri"/>
            </a:endParaRPr>
          </a:p>
          <a:p>
            <a:pPr indent="0" lvl="0" marL="457200" rtl="0" algn="just">
              <a:lnSpc>
                <a:spcPct val="100000"/>
              </a:lnSpc>
              <a:spcBef>
                <a:spcPts val="0"/>
              </a:spcBef>
              <a:spcAft>
                <a:spcPts val="0"/>
              </a:spcAft>
              <a:buNone/>
            </a:pPr>
            <a:r>
              <a:rPr lang="ca"/>
              <a:t>SCRUM </a:t>
            </a:r>
            <a:r>
              <a:rPr b="1" lang="ca"/>
              <a:t>involucra al client</a:t>
            </a:r>
            <a:r>
              <a:rPr lang="ca"/>
              <a:t> en el procés a través de revisions i lliuraments freqüents, la qual cosa </a:t>
            </a:r>
            <a:r>
              <a:rPr b="1" lang="ca"/>
              <a:t>augmenta la possibilitat que el producte final compleixi amb les seves expectatives.</a:t>
            </a:r>
            <a:endParaRPr b="1" u="sng"/>
          </a:p>
        </p:txBody>
      </p:sp>
      <p:pic>
        <p:nvPicPr>
          <p:cNvPr id="514" name="Google Shape;514;p39"/>
          <p:cNvPicPr preferRelativeResize="0"/>
          <p:nvPr/>
        </p:nvPicPr>
        <p:blipFill rotWithShape="1">
          <a:blip r:embed="rId4">
            <a:alphaModFix/>
          </a:blip>
          <a:srcRect b="45181" l="0" r="0" t="24578"/>
          <a:stretch/>
        </p:blipFill>
        <p:spPr>
          <a:xfrm>
            <a:off x="1946600" y="4263600"/>
            <a:ext cx="5150650" cy="879900"/>
          </a:xfrm>
          <a:prstGeom prst="rect">
            <a:avLst/>
          </a:prstGeom>
          <a:noFill/>
          <a:ln>
            <a:noFill/>
          </a:ln>
        </p:spPr>
      </p:pic>
      <p:sp>
        <p:nvSpPr>
          <p:cNvPr id="515" name="Google Shape;515;p3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40"/>
          <p:cNvSpPr txBox="1"/>
          <p:nvPr>
            <p:ph type="title"/>
          </p:nvPr>
        </p:nvSpPr>
        <p:spPr>
          <a:xfrm>
            <a:off x="1056750" y="352625"/>
            <a:ext cx="7030500" cy="656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ca" u="sng"/>
              <a:t>AVANTATGES</a:t>
            </a:r>
            <a:endParaRPr u="sng"/>
          </a:p>
        </p:txBody>
      </p:sp>
      <p:sp>
        <p:nvSpPr>
          <p:cNvPr id="521" name="Google Shape;521;p40"/>
          <p:cNvSpPr txBox="1"/>
          <p:nvPr>
            <p:ph idx="1" type="body"/>
          </p:nvPr>
        </p:nvSpPr>
        <p:spPr>
          <a:xfrm>
            <a:off x="305550" y="1237600"/>
            <a:ext cx="4080900" cy="3418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ca" u="sng"/>
              <a:t>REDUCCIÓ DE TEMPS I COSTOS</a:t>
            </a:r>
            <a:endParaRPr/>
          </a:p>
          <a:p>
            <a:pPr indent="0" lvl="0" marL="457200" rtl="0" algn="just">
              <a:spcBef>
                <a:spcPts val="1200"/>
              </a:spcBef>
              <a:spcAft>
                <a:spcPts val="1200"/>
              </a:spcAft>
              <a:buNone/>
            </a:pPr>
            <a:r>
              <a:rPr lang="ca"/>
              <a:t>La priorització de tasques i el lliurament continu permeten </a:t>
            </a:r>
            <a:r>
              <a:rPr b="1" lang="ca"/>
              <a:t>estalviar temps i diners</a:t>
            </a:r>
            <a:r>
              <a:rPr lang="ca"/>
              <a:t> en evitar </a:t>
            </a:r>
            <a:r>
              <a:rPr b="1" lang="ca"/>
              <a:t>treballs innecessaris</a:t>
            </a:r>
            <a:r>
              <a:rPr lang="ca"/>
              <a:t> o que no aporten valor immediat.</a:t>
            </a:r>
            <a:endParaRPr b="1" u="sng"/>
          </a:p>
        </p:txBody>
      </p:sp>
      <p:sp>
        <p:nvSpPr>
          <p:cNvPr id="522" name="Google Shape;522;p40"/>
          <p:cNvSpPr txBox="1"/>
          <p:nvPr/>
        </p:nvSpPr>
        <p:spPr>
          <a:xfrm>
            <a:off x="4386450" y="1094875"/>
            <a:ext cx="4348200" cy="3860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b="1" sz="1300" u="sng">
              <a:solidFill>
                <a:schemeClr val="dk2"/>
              </a:solidFill>
              <a:latin typeface="Nunito"/>
              <a:ea typeface="Nunito"/>
              <a:cs typeface="Nunito"/>
              <a:sym typeface="Nunito"/>
            </a:endParaRPr>
          </a:p>
        </p:txBody>
      </p:sp>
      <p:pic>
        <p:nvPicPr>
          <p:cNvPr id="523" name="Google Shape;523;p40"/>
          <p:cNvPicPr preferRelativeResize="0"/>
          <p:nvPr/>
        </p:nvPicPr>
        <p:blipFill>
          <a:blip r:embed="rId3">
            <a:alphaModFix/>
          </a:blip>
          <a:stretch>
            <a:fillRect/>
          </a:stretch>
        </p:blipFill>
        <p:spPr>
          <a:xfrm>
            <a:off x="4572000" y="1501650"/>
            <a:ext cx="4301751" cy="2890100"/>
          </a:xfrm>
          <a:prstGeom prst="rect">
            <a:avLst/>
          </a:prstGeom>
          <a:noFill/>
          <a:ln cap="flat" cmpd="sng" w="76200">
            <a:solidFill>
              <a:srgbClr val="B45F06"/>
            </a:solidFill>
            <a:prstDash val="solid"/>
            <a:round/>
            <a:headEnd len="sm" w="sm" type="none"/>
            <a:tailEnd len="sm" w="sm" type="none"/>
          </a:ln>
        </p:spPr>
      </p:pic>
      <p:sp>
        <p:nvSpPr>
          <p:cNvPr id="524" name="Google Shape;524;p4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41"/>
          <p:cNvSpPr txBox="1"/>
          <p:nvPr>
            <p:ph type="title"/>
          </p:nvPr>
        </p:nvSpPr>
        <p:spPr>
          <a:xfrm>
            <a:off x="1056750" y="352625"/>
            <a:ext cx="7030500" cy="656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ca" u="sng"/>
              <a:t>AVANTATGES</a:t>
            </a:r>
            <a:endParaRPr u="sng"/>
          </a:p>
        </p:txBody>
      </p:sp>
      <p:sp>
        <p:nvSpPr>
          <p:cNvPr id="530" name="Google Shape;530;p41"/>
          <p:cNvSpPr txBox="1"/>
          <p:nvPr>
            <p:ph idx="1" type="body"/>
          </p:nvPr>
        </p:nvSpPr>
        <p:spPr>
          <a:xfrm>
            <a:off x="305550" y="1230425"/>
            <a:ext cx="4080900" cy="34254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0"/>
              </a:spcBef>
              <a:spcAft>
                <a:spcPts val="0"/>
              </a:spcAft>
              <a:buClr>
                <a:schemeClr val="dk2"/>
              </a:buClr>
              <a:buSzPts val="1300"/>
              <a:buFont typeface="Nunito"/>
              <a:buChar char="●"/>
            </a:pPr>
            <a:r>
              <a:rPr b="1" lang="ca" u="sng"/>
              <a:t>MAJOR PREVISIBILITAT EN ELS LLIURAMENTS</a:t>
            </a:r>
            <a:r>
              <a:rPr b="1" lang="ca"/>
              <a:t> </a:t>
            </a:r>
            <a:endParaRPr b="1"/>
          </a:p>
          <a:p>
            <a:pPr indent="0" lvl="0" marL="457200" rtl="0" algn="just">
              <a:lnSpc>
                <a:spcPct val="100000"/>
              </a:lnSpc>
              <a:spcBef>
                <a:spcPts val="0"/>
              </a:spcBef>
              <a:spcAft>
                <a:spcPts val="0"/>
              </a:spcAft>
              <a:buNone/>
            </a:pPr>
            <a:r>
              <a:t/>
            </a:r>
            <a:endParaRPr/>
          </a:p>
          <a:p>
            <a:pPr indent="0" lvl="0" marL="457200" rtl="0" algn="just">
              <a:lnSpc>
                <a:spcPct val="100000"/>
              </a:lnSpc>
              <a:spcBef>
                <a:spcPts val="0"/>
              </a:spcBef>
              <a:spcAft>
                <a:spcPts val="0"/>
              </a:spcAft>
              <a:buNone/>
            </a:pPr>
            <a:r>
              <a:rPr lang="ca"/>
              <a:t>En utilitzar SCRUM cada sprint té </a:t>
            </a:r>
            <a:r>
              <a:rPr b="1" lang="ca"/>
              <a:t>una durada fixa</a:t>
            </a:r>
            <a:r>
              <a:rPr lang="ca"/>
              <a:t>, generalment de dues setmanes. En mantenir aquest ritme constant, els stakeholders poden </a:t>
            </a:r>
            <a:r>
              <a:rPr b="1" lang="ca"/>
              <a:t>preveure quan</a:t>
            </a:r>
            <a:r>
              <a:rPr lang="ca"/>
              <a:t> es completaran unes certes funcionalitats i </a:t>
            </a:r>
            <a:r>
              <a:rPr b="1" lang="ca"/>
              <a:t>planificar llançaments o campanyes de màrqueting amb major precisió</a:t>
            </a:r>
            <a:r>
              <a:rPr lang="ca"/>
              <a:t>. Això millora la previsibilitat del projecte, ja que es té una </a:t>
            </a:r>
            <a:r>
              <a:rPr b="1" lang="ca"/>
              <a:t>visió clara de què es lliurarà i quan</a:t>
            </a:r>
            <a:r>
              <a:rPr lang="ca"/>
              <a:t>, la qual cosa ajuda en la presa de decisions estratègiques.</a:t>
            </a:r>
            <a:endParaRPr b="1" u="sng"/>
          </a:p>
          <a:p>
            <a:pPr indent="0" lvl="0" marL="457200" rtl="0" algn="just">
              <a:spcBef>
                <a:spcPts val="0"/>
              </a:spcBef>
              <a:spcAft>
                <a:spcPts val="1200"/>
              </a:spcAft>
              <a:buNone/>
            </a:pPr>
            <a:r>
              <a:t/>
            </a:r>
            <a:endParaRPr b="1" u="sng"/>
          </a:p>
        </p:txBody>
      </p:sp>
      <p:sp>
        <p:nvSpPr>
          <p:cNvPr id="531" name="Google Shape;531;p41"/>
          <p:cNvSpPr txBox="1"/>
          <p:nvPr/>
        </p:nvSpPr>
        <p:spPr>
          <a:xfrm>
            <a:off x="4386450" y="1094875"/>
            <a:ext cx="4348200" cy="3860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b="1" sz="1300" u="sng">
              <a:solidFill>
                <a:schemeClr val="dk2"/>
              </a:solidFill>
              <a:latin typeface="Nunito"/>
              <a:ea typeface="Nunito"/>
              <a:cs typeface="Nunito"/>
              <a:sym typeface="Nunito"/>
            </a:endParaRPr>
          </a:p>
        </p:txBody>
      </p:sp>
      <p:pic>
        <p:nvPicPr>
          <p:cNvPr id="532" name="Google Shape;532;p41"/>
          <p:cNvPicPr preferRelativeResize="0"/>
          <p:nvPr/>
        </p:nvPicPr>
        <p:blipFill>
          <a:blip r:embed="rId3">
            <a:alphaModFix/>
          </a:blip>
          <a:stretch>
            <a:fillRect/>
          </a:stretch>
        </p:blipFill>
        <p:spPr>
          <a:xfrm>
            <a:off x="4809175" y="1632524"/>
            <a:ext cx="3502751" cy="2621225"/>
          </a:xfrm>
          <a:prstGeom prst="rect">
            <a:avLst/>
          </a:prstGeom>
          <a:noFill/>
          <a:ln>
            <a:noFill/>
          </a:ln>
        </p:spPr>
      </p:pic>
      <p:sp>
        <p:nvSpPr>
          <p:cNvPr id="533" name="Google Shape;533;p4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descr="▷ Posiciones Rugby 15 - Números y Posiciones - Todo Rugby" id="288" name="Google Shape;288;p15"/>
          <p:cNvPicPr preferRelativeResize="0"/>
          <p:nvPr/>
        </p:nvPicPr>
        <p:blipFill>
          <a:blip r:embed="rId3">
            <a:alphaModFix/>
          </a:blip>
          <a:stretch>
            <a:fillRect/>
          </a:stretch>
        </p:blipFill>
        <p:spPr>
          <a:xfrm>
            <a:off x="-58524" y="0"/>
            <a:ext cx="9202526" cy="5380184"/>
          </a:xfrm>
          <a:prstGeom prst="rect">
            <a:avLst/>
          </a:prstGeom>
          <a:noFill/>
          <a:ln>
            <a:noFill/>
          </a:ln>
        </p:spPr>
      </p:pic>
      <p:sp>
        <p:nvSpPr>
          <p:cNvPr id="289" name="Google Shape;289;p1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4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Bibliografia</a:t>
            </a:r>
            <a:endParaRPr/>
          </a:p>
        </p:txBody>
      </p:sp>
      <p:sp>
        <p:nvSpPr>
          <p:cNvPr id="539" name="Google Shape;539;p42"/>
          <p:cNvSpPr txBox="1"/>
          <p:nvPr>
            <p:ph idx="1" type="body"/>
          </p:nvPr>
        </p:nvSpPr>
        <p:spPr>
          <a:xfrm>
            <a:off x="1303800" y="1431700"/>
            <a:ext cx="7030500" cy="2952000"/>
          </a:xfrm>
          <a:prstGeom prst="rect">
            <a:avLst/>
          </a:prstGeom>
        </p:spPr>
        <p:txBody>
          <a:bodyPr anchorCtr="0" anchor="t" bIns="91425" lIns="91425" spcFirstLastPara="1" rIns="91425" wrap="square" tIns="91425">
            <a:normAutofit fontScale="70000" lnSpcReduction="20000"/>
          </a:bodyPr>
          <a:lstStyle/>
          <a:p>
            <a:pPr indent="0" lvl="0" marL="0" rtl="0" algn="ctr">
              <a:lnSpc>
                <a:spcPct val="200000"/>
              </a:lnSpc>
              <a:spcBef>
                <a:spcPts val="0"/>
              </a:spcBef>
              <a:spcAft>
                <a:spcPts val="0"/>
              </a:spcAft>
              <a:buNone/>
            </a:pPr>
            <a:r>
              <a:t/>
            </a:r>
            <a:endParaRPr b="1" sz="1200">
              <a:solidFill>
                <a:srgbClr val="000000"/>
              </a:solidFill>
            </a:endParaRPr>
          </a:p>
          <a:p>
            <a:pPr indent="-457200" lvl="0" marL="457200" rtl="0" algn="l">
              <a:lnSpc>
                <a:spcPct val="200000"/>
              </a:lnSpc>
              <a:spcBef>
                <a:spcPts val="0"/>
              </a:spcBef>
              <a:spcAft>
                <a:spcPts val="0"/>
              </a:spcAft>
              <a:buNone/>
            </a:pPr>
            <a:r>
              <a:rPr i="1" lang="ca" sz="1200">
                <a:solidFill>
                  <a:srgbClr val="000000"/>
                </a:solidFill>
              </a:rPr>
              <a:t>Comparison of Scrum and Rational Unified Process (RUP) Methodologies for System Development</a:t>
            </a:r>
            <a:r>
              <a:rPr lang="ca" sz="1200">
                <a:solidFill>
                  <a:srgbClr val="000000"/>
                </a:solidFill>
              </a:rPr>
              <a:t>. (2024). Desklib.com. </a:t>
            </a:r>
            <a:r>
              <a:rPr lang="ca" sz="1200" u="sng">
                <a:solidFill>
                  <a:schemeClr val="accent5"/>
                </a:solidFill>
                <a:hlinkClick r:id="rId3">
                  <a:extLst>
                    <a:ext uri="{A12FA001-AC4F-418D-AE19-62706E023703}">
                      <ahyp:hlinkClr val="tx"/>
                    </a:ext>
                  </a:extLst>
                </a:hlinkClick>
              </a:rPr>
              <a:t>https://desklib.com/document/scrum-rup-comparison/</a:t>
            </a:r>
            <a:r>
              <a:rPr lang="ca" sz="1200">
                <a:solidFill>
                  <a:srgbClr val="000000"/>
                </a:solidFill>
              </a:rPr>
              <a:t> (October, 2024)</a:t>
            </a:r>
            <a:endParaRPr sz="1200">
              <a:solidFill>
                <a:srgbClr val="000000"/>
              </a:solidFill>
            </a:endParaRPr>
          </a:p>
          <a:p>
            <a:pPr indent="-457200" lvl="0" marL="457200" rtl="0" algn="l">
              <a:lnSpc>
                <a:spcPct val="200000"/>
              </a:lnSpc>
              <a:spcBef>
                <a:spcPts val="0"/>
              </a:spcBef>
              <a:spcAft>
                <a:spcPts val="0"/>
              </a:spcAft>
              <a:buNone/>
            </a:pPr>
            <a:r>
              <a:rPr lang="ca" sz="1200">
                <a:solidFill>
                  <a:srgbClr val="000000"/>
                </a:solidFill>
              </a:rPr>
              <a:t>Garcia, M. (2020, July 12). </a:t>
            </a:r>
            <a:r>
              <a:rPr i="1" lang="ca" sz="1200">
                <a:solidFill>
                  <a:srgbClr val="000000"/>
                </a:solidFill>
              </a:rPr>
              <a:t>¿Qué es un SPRINT  en el marco Scrum? - ITtude</a:t>
            </a:r>
            <a:r>
              <a:rPr lang="ca" sz="1200">
                <a:solidFill>
                  <a:srgbClr val="000000"/>
                </a:solidFill>
              </a:rPr>
              <a:t>. ITtude. </a:t>
            </a:r>
            <a:r>
              <a:rPr lang="ca" sz="1200" u="sng">
                <a:solidFill>
                  <a:schemeClr val="hlink"/>
                </a:solidFill>
                <a:hlinkClick r:id="rId4"/>
              </a:rPr>
              <a:t>https://ittude-agile.com/b/scrum/que-es-un-sprint/</a:t>
            </a:r>
            <a:r>
              <a:rPr lang="ca" sz="1200">
                <a:solidFill>
                  <a:srgbClr val="000000"/>
                </a:solidFill>
              </a:rPr>
              <a:t>   (October, 2024)</a:t>
            </a:r>
            <a:endParaRPr sz="1200">
              <a:solidFill>
                <a:srgbClr val="000000"/>
              </a:solidFill>
            </a:endParaRPr>
          </a:p>
          <a:p>
            <a:pPr indent="-457200" lvl="0" marL="457200" rtl="0" algn="l">
              <a:lnSpc>
                <a:spcPct val="200000"/>
              </a:lnSpc>
              <a:spcBef>
                <a:spcPts val="0"/>
              </a:spcBef>
              <a:spcAft>
                <a:spcPts val="0"/>
              </a:spcAft>
              <a:buNone/>
            </a:pPr>
            <a:r>
              <a:rPr lang="ca" sz="1200">
                <a:solidFill>
                  <a:srgbClr val="000000"/>
                </a:solidFill>
              </a:rPr>
              <a:t>Pérez, A. (2021, April 25). </a:t>
            </a:r>
            <a:r>
              <a:rPr i="1" lang="ca" sz="1200">
                <a:solidFill>
                  <a:srgbClr val="000000"/>
                </a:solidFill>
              </a:rPr>
              <a:t>Las 5 etapas en los “Sprints” de un desarrollo Scrum</a:t>
            </a:r>
            <a:r>
              <a:rPr lang="ca" sz="1200">
                <a:solidFill>
                  <a:srgbClr val="000000"/>
                </a:solidFill>
              </a:rPr>
              <a:t>. OBS Business School. </a:t>
            </a:r>
            <a:r>
              <a:rPr lang="ca" sz="1200" u="sng">
                <a:solidFill>
                  <a:schemeClr val="hlink"/>
                </a:solidFill>
                <a:hlinkClick r:id="rId5"/>
              </a:rPr>
              <a:t>https://www.obsbusiness.school/blog/las-5-etapas-en-los-sprints-de-un-desarrollo-scrum</a:t>
            </a:r>
            <a:r>
              <a:rPr lang="ca" sz="1200">
                <a:solidFill>
                  <a:srgbClr val="000000"/>
                </a:solidFill>
              </a:rPr>
              <a:t> </a:t>
            </a:r>
            <a:r>
              <a:rPr lang="ca" sz="1200">
                <a:solidFill>
                  <a:srgbClr val="000000"/>
                </a:solidFill>
              </a:rPr>
              <a:t>(October, 2024)</a:t>
            </a:r>
            <a:endParaRPr sz="1200">
              <a:solidFill>
                <a:srgbClr val="000000"/>
              </a:solidFill>
            </a:endParaRPr>
          </a:p>
          <a:p>
            <a:pPr indent="-457200" lvl="0" marL="457200" rtl="0" algn="l">
              <a:lnSpc>
                <a:spcPct val="200000"/>
              </a:lnSpc>
              <a:spcBef>
                <a:spcPts val="0"/>
              </a:spcBef>
              <a:spcAft>
                <a:spcPts val="0"/>
              </a:spcAft>
              <a:buNone/>
            </a:pPr>
            <a:r>
              <a:rPr i="1" lang="ca" sz="1200">
                <a:solidFill>
                  <a:srgbClr val="000000"/>
                </a:solidFill>
              </a:rPr>
              <a:t>Qué es SCRUM</a:t>
            </a:r>
            <a:r>
              <a:rPr lang="ca" sz="1200">
                <a:solidFill>
                  <a:srgbClr val="000000"/>
                </a:solidFill>
              </a:rPr>
              <a:t>. (2018, October 9). Proyectos Ágiles; Proyectos Ágiles. </a:t>
            </a:r>
            <a:r>
              <a:rPr lang="ca" sz="1200" u="sng">
                <a:solidFill>
                  <a:schemeClr val="hlink"/>
                </a:solidFill>
                <a:hlinkClick r:id="rId6"/>
              </a:rPr>
              <a:t>https://proyectosagiles.org/que-es-scrum/</a:t>
            </a:r>
            <a:r>
              <a:rPr lang="ca" sz="1200">
                <a:solidFill>
                  <a:srgbClr val="000000"/>
                </a:solidFill>
              </a:rPr>
              <a:t> </a:t>
            </a:r>
            <a:r>
              <a:rPr lang="ca" sz="1200">
                <a:solidFill>
                  <a:srgbClr val="000000"/>
                </a:solidFill>
              </a:rPr>
              <a:t>(October, 2024)</a:t>
            </a:r>
            <a:endParaRPr sz="1200">
              <a:solidFill>
                <a:srgbClr val="000000"/>
              </a:solidFill>
            </a:endParaRPr>
          </a:p>
          <a:p>
            <a:pPr indent="-457200" lvl="0" marL="457200" rtl="0" algn="l">
              <a:lnSpc>
                <a:spcPct val="200000"/>
              </a:lnSpc>
              <a:spcBef>
                <a:spcPts val="0"/>
              </a:spcBef>
              <a:spcAft>
                <a:spcPts val="0"/>
              </a:spcAft>
              <a:buNone/>
            </a:pPr>
            <a:r>
              <a:rPr lang="ca" sz="1200">
                <a:solidFill>
                  <a:srgbClr val="000000"/>
                </a:solidFill>
              </a:rPr>
              <a:t>Radigan, D. (2019). </a:t>
            </a:r>
            <a:r>
              <a:rPr i="1" lang="ca" sz="1200">
                <a:solidFill>
                  <a:srgbClr val="000000"/>
                </a:solidFill>
              </a:rPr>
              <a:t>Secrets to agile estimation and story points | Atlassian</a:t>
            </a:r>
            <a:r>
              <a:rPr lang="ca" sz="1200">
                <a:solidFill>
                  <a:srgbClr val="000000"/>
                </a:solidFill>
              </a:rPr>
              <a:t>. Atlassian. </a:t>
            </a:r>
            <a:r>
              <a:rPr lang="ca" sz="1200" u="sng">
                <a:solidFill>
                  <a:schemeClr val="hlink"/>
                </a:solidFill>
                <a:hlinkClick r:id="rId7"/>
              </a:rPr>
              <a:t>https://www.atlassian.com/agile/project-management/estimation</a:t>
            </a:r>
            <a:r>
              <a:rPr lang="ca" sz="1200">
                <a:solidFill>
                  <a:srgbClr val="000000"/>
                </a:solidFill>
              </a:rPr>
              <a:t> October, 2024)</a:t>
            </a:r>
            <a:endParaRPr sz="1200">
              <a:solidFill>
                <a:srgbClr val="000000"/>
              </a:solidFill>
            </a:endParaRPr>
          </a:p>
          <a:p>
            <a:pPr indent="-457200" lvl="0" marL="457200" rtl="0" algn="l">
              <a:lnSpc>
                <a:spcPct val="200000"/>
              </a:lnSpc>
              <a:spcBef>
                <a:spcPts val="0"/>
              </a:spcBef>
              <a:spcAft>
                <a:spcPts val="0"/>
              </a:spcAft>
              <a:buNone/>
            </a:pPr>
            <a:r>
              <a:rPr lang="ca" sz="1200">
                <a:solidFill>
                  <a:srgbClr val="000000"/>
                </a:solidFill>
              </a:rPr>
              <a:t>Takeuchi, H., &amp; Nonaka, I. (1986, January). </a:t>
            </a:r>
            <a:r>
              <a:rPr i="1" lang="ca" sz="1200">
                <a:solidFill>
                  <a:srgbClr val="000000"/>
                </a:solidFill>
              </a:rPr>
              <a:t>The New New Product Development Game</a:t>
            </a:r>
            <a:r>
              <a:rPr lang="ca" sz="1200">
                <a:solidFill>
                  <a:srgbClr val="000000"/>
                </a:solidFill>
              </a:rPr>
              <a:t>. Harvard Business Review. </a:t>
            </a:r>
            <a:r>
              <a:rPr lang="ca" sz="1200" u="sng">
                <a:solidFill>
                  <a:schemeClr val="hlink"/>
                </a:solidFill>
                <a:hlinkClick r:id="rId8"/>
              </a:rPr>
              <a:t>https://hbr.org/1986/01/the-new-new-product-development-game</a:t>
            </a:r>
            <a:r>
              <a:rPr lang="ca" sz="1200">
                <a:solidFill>
                  <a:srgbClr val="000000"/>
                </a:solidFill>
              </a:rPr>
              <a:t> </a:t>
            </a:r>
            <a:r>
              <a:rPr lang="ca" sz="1200">
                <a:solidFill>
                  <a:srgbClr val="000000"/>
                </a:solidFill>
              </a:rPr>
              <a:t>(October, 2024)</a:t>
            </a:r>
            <a:endParaRPr/>
          </a:p>
        </p:txBody>
      </p:sp>
      <p:sp>
        <p:nvSpPr>
          <p:cNvPr id="540" name="Google Shape;540;p4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4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Bibliografia: explicació</a:t>
            </a:r>
            <a:endParaRPr/>
          </a:p>
        </p:txBody>
      </p:sp>
      <p:sp>
        <p:nvSpPr>
          <p:cNvPr id="546" name="Google Shape;546;p43"/>
          <p:cNvSpPr txBox="1"/>
          <p:nvPr>
            <p:ph idx="1" type="body"/>
          </p:nvPr>
        </p:nvSpPr>
        <p:spPr>
          <a:xfrm>
            <a:off x="1303800" y="1431700"/>
            <a:ext cx="7030500" cy="3127200"/>
          </a:xfrm>
          <a:prstGeom prst="rect">
            <a:avLst/>
          </a:prstGeom>
        </p:spPr>
        <p:txBody>
          <a:bodyPr anchorCtr="0" anchor="t" bIns="91425" lIns="91425" spcFirstLastPara="1" rIns="91425" wrap="square" tIns="91425">
            <a:normAutofit fontScale="70000" lnSpcReduction="10000"/>
          </a:bodyPr>
          <a:lstStyle/>
          <a:p>
            <a:pPr indent="0" lvl="0" marL="0" rtl="0" algn="ctr">
              <a:lnSpc>
                <a:spcPct val="200000"/>
              </a:lnSpc>
              <a:spcBef>
                <a:spcPts val="0"/>
              </a:spcBef>
              <a:spcAft>
                <a:spcPts val="0"/>
              </a:spcAft>
              <a:buNone/>
            </a:pPr>
            <a:r>
              <a:t/>
            </a:r>
            <a:endParaRPr b="1" sz="1200">
              <a:solidFill>
                <a:srgbClr val="000000"/>
              </a:solidFill>
            </a:endParaRPr>
          </a:p>
          <a:p>
            <a:pPr indent="-457200" lvl="0" marL="457200" rtl="0" algn="l">
              <a:lnSpc>
                <a:spcPct val="200000"/>
              </a:lnSpc>
              <a:spcBef>
                <a:spcPts val="0"/>
              </a:spcBef>
              <a:spcAft>
                <a:spcPts val="0"/>
              </a:spcAft>
              <a:buNone/>
            </a:pPr>
            <a:r>
              <a:rPr i="1" lang="ca" sz="1200">
                <a:solidFill>
                  <a:srgbClr val="000000"/>
                </a:solidFill>
              </a:rPr>
              <a:t>Comparison of Scrum and Rational Unified Process (RUP) Methodologies for System Development</a:t>
            </a:r>
            <a:r>
              <a:rPr lang="ca" sz="1200">
                <a:solidFill>
                  <a:srgbClr val="000000"/>
                </a:solidFill>
              </a:rPr>
              <a:t>. (2024). Desklib.com. </a:t>
            </a:r>
            <a:r>
              <a:rPr lang="ca" sz="1200" u="sng">
                <a:solidFill>
                  <a:schemeClr val="accent5"/>
                </a:solidFill>
                <a:hlinkClick r:id="rId3">
                  <a:extLst>
                    <a:ext uri="{A12FA001-AC4F-418D-AE19-62706E023703}">
                      <ahyp:hlinkClr val="tx"/>
                    </a:ext>
                  </a:extLst>
                </a:hlinkClick>
              </a:rPr>
              <a:t>https://desklib.com/document/scrum-rup-comparison/</a:t>
            </a:r>
            <a:r>
              <a:rPr lang="ca" sz="1200">
                <a:solidFill>
                  <a:srgbClr val="000000"/>
                </a:solidFill>
              </a:rPr>
              <a:t> (October, 2024)</a:t>
            </a:r>
            <a:endParaRPr sz="1200">
              <a:solidFill>
                <a:srgbClr val="000000"/>
              </a:solidFill>
            </a:endParaRPr>
          </a:p>
          <a:p>
            <a:pPr indent="-457200" lvl="0" marL="457200" rtl="0" algn="l">
              <a:lnSpc>
                <a:spcPct val="200000"/>
              </a:lnSpc>
              <a:spcBef>
                <a:spcPts val="0"/>
              </a:spcBef>
              <a:spcAft>
                <a:spcPts val="0"/>
              </a:spcAft>
              <a:buNone/>
            </a:pPr>
            <a:r>
              <a:rPr lang="ca" sz="1200">
                <a:solidFill>
                  <a:srgbClr val="666666"/>
                </a:solidFill>
              </a:rPr>
              <a:t>Referències sobre les avantatges de la metodologia Scrum.</a:t>
            </a:r>
            <a:endParaRPr sz="1200">
              <a:solidFill>
                <a:srgbClr val="666666"/>
              </a:solidFill>
            </a:endParaRPr>
          </a:p>
          <a:p>
            <a:pPr indent="-457200" lvl="0" marL="457200" rtl="0" algn="l">
              <a:lnSpc>
                <a:spcPct val="200000"/>
              </a:lnSpc>
              <a:spcBef>
                <a:spcPts val="0"/>
              </a:spcBef>
              <a:spcAft>
                <a:spcPts val="0"/>
              </a:spcAft>
              <a:buNone/>
            </a:pPr>
            <a:r>
              <a:t/>
            </a:r>
            <a:endParaRPr sz="1200">
              <a:solidFill>
                <a:srgbClr val="000000"/>
              </a:solidFill>
            </a:endParaRPr>
          </a:p>
          <a:p>
            <a:pPr indent="-457200" lvl="0" marL="457200" rtl="0" algn="l">
              <a:lnSpc>
                <a:spcPct val="200000"/>
              </a:lnSpc>
              <a:spcBef>
                <a:spcPts val="0"/>
              </a:spcBef>
              <a:spcAft>
                <a:spcPts val="0"/>
              </a:spcAft>
              <a:buNone/>
            </a:pPr>
            <a:r>
              <a:rPr lang="ca" sz="1200">
                <a:solidFill>
                  <a:srgbClr val="000000"/>
                </a:solidFill>
              </a:rPr>
              <a:t>Garcia, M. (2020, July 12). </a:t>
            </a:r>
            <a:r>
              <a:rPr i="1" lang="ca" sz="1200">
                <a:solidFill>
                  <a:srgbClr val="000000"/>
                </a:solidFill>
              </a:rPr>
              <a:t>¿Qué es un SPRINT  en el marco Scrum? - ITtude</a:t>
            </a:r>
            <a:r>
              <a:rPr lang="ca" sz="1200">
                <a:solidFill>
                  <a:srgbClr val="000000"/>
                </a:solidFill>
              </a:rPr>
              <a:t>. ITtude. </a:t>
            </a:r>
            <a:r>
              <a:rPr lang="ca" sz="1200" u="sng">
                <a:solidFill>
                  <a:schemeClr val="hlink"/>
                </a:solidFill>
                <a:hlinkClick r:id="rId4"/>
              </a:rPr>
              <a:t>https://ittude-agile.com/b/scrum/que-es-un-sprint/</a:t>
            </a:r>
            <a:r>
              <a:rPr lang="ca" sz="1200">
                <a:solidFill>
                  <a:srgbClr val="000000"/>
                </a:solidFill>
              </a:rPr>
              <a:t>   (October, 2024)</a:t>
            </a:r>
            <a:endParaRPr sz="1200">
              <a:solidFill>
                <a:srgbClr val="000000"/>
              </a:solidFill>
            </a:endParaRPr>
          </a:p>
          <a:p>
            <a:pPr indent="-457200" lvl="0" marL="457200" rtl="0" algn="l">
              <a:lnSpc>
                <a:spcPct val="200000"/>
              </a:lnSpc>
              <a:spcBef>
                <a:spcPts val="0"/>
              </a:spcBef>
              <a:spcAft>
                <a:spcPts val="0"/>
              </a:spcAft>
              <a:buNone/>
            </a:pPr>
            <a:r>
              <a:rPr lang="ca" sz="1200">
                <a:solidFill>
                  <a:srgbClr val="666666"/>
                </a:solidFill>
              </a:rPr>
              <a:t>Informació sobre què és un Sprint, definició del Burndown Chart i duració del Sprint.</a:t>
            </a:r>
            <a:endParaRPr sz="1200">
              <a:solidFill>
                <a:srgbClr val="666666"/>
              </a:solidFill>
            </a:endParaRPr>
          </a:p>
          <a:p>
            <a:pPr indent="-457200" lvl="0" marL="457200" rtl="0" algn="l">
              <a:lnSpc>
                <a:spcPct val="200000"/>
              </a:lnSpc>
              <a:spcBef>
                <a:spcPts val="0"/>
              </a:spcBef>
              <a:spcAft>
                <a:spcPts val="0"/>
              </a:spcAft>
              <a:buNone/>
            </a:pPr>
            <a:r>
              <a:t/>
            </a:r>
            <a:endParaRPr sz="1200">
              <a:solidFill>
                <a:srgbClr val="000000"/>
              </a:solidFill>
            </a:endParaRPr>
          </a:p>
          <a:p>
            <a:pPr indent="-457200" lvl="0" marL="457200" rtl="0" algn="l">
              <a:lnSpc>
                <a:spcPct val="200000"/>
              </a:lnSpc>
              <a:spcBef>
                <a:spcPts val="0"/>
              </a:spcBef>
              <a:spcAft>
                <a:spcPts val="0"/>
              </a:spcAft>
              <a:buNone/>
            </a:pPr>
            <a:r>
              <a:rPr lang="ca" sz="1200">
                <a:solidFill>
                  <a:srgbClr val="000000"/>
                </a:solidFill>
              </a:rPr>
              <a:t>Pérez, A. (2021, April 25). </a:t>
            </a:r>
            <a:r>
              <a:rPr i="1" lang="ca" sz="1200">
                <a:solidFill>
                  <a:srgbClr val="000000"/>
                </a:solidFill>
              </a:rPr>
              <a:t>Las 5 etapas en los “Sprints” de un desarrollo Scrum</a:t>
            </a:r>
            <a:r>
              <a:rPr lang="ca" sz="1200">
                <a:solidFill>
                  <a:srgbClr val="000000"/>
                </a:solidFill>
              </a:rPr>
              <a:t>. OBS Business School. </a:t>
            </a:r>
            <a:r>
              <a:rPr lang="ca" sz="1200" u="sng">
                <a:solidFill>
                  <a:schemeClr val="hlink"/>
                </a:solidFill>
                <a:hlinkClick r:id="rId5"/>
              </a:rPr>
              <a:t>https://www.obsbusiness.school/blog/las-5-etapas-en-los-sprints-de-un-desarrollo-scrum</a:t>
            </a:r>
            <a:r>
              <a:rPr lang="ca" sz="1200">
                <a:solidFill>
                  <a:srgbClr val="000000"/>
                </a:solidFill>
              </a:rPr>
              <a:t> (October, 2024)</a:t>
            </a:r>
            <a:endParaRPr sz="1200">
              <a:solidFill>
                <a:srgbClr val="000000"/>
              </a:solidFill>
            </a:endParaRPr>
          </a:p>
          <a:p>
            <a:pPr indent="-457200" lvl="0" marL="457200" rtl="0" algn="l">
              <a:lnSpc>
                <a:spcPct val="200000"/>
              </a:lnSpc>
              <a:spcBef>
                <a:spcPts val="0"/>
              </a:spcBef>
              <a:spcAft>
                <a:spcPts val="0"/>
              </a:spcAft>
              <a:buNone/>
            </a:pPr>
            <a:r>
              <a:rPr lang="ca" sz="1200">
                <a:solidFill>
                  <a:srgbClr val="666666"/>
                </a:solidFill>
              </a:rPr>
              <a:t>Informació sobre els tipus de reunions que hi ha durant un Sprint i detalls sobre aquestes reunions.</a:t>
            </a:r>
            <a:endParaRPr>
              <a:solidFill>
                <a:srgbClr val="666666"/>
              </a:solidFill>
            </a:endParaRPr>
          </a:p>
        </p:txBody>
      </p:sp>
      <p:sp>
        <p:nvSpPr>
          <p:cNvPr id="547" name="Google Shape;547;p4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4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Bibliografia: explicació</a:t>
            </a:r>
            <a:endParaRPr/>
          </a:p>
        </p:txBody>
      </p:sp>
      <p:sp>
        <p:nvSpPr>
          <p:cNvPr id="553" name="Google Shape;553;p4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
        <p:nvSpPr>
          <p:cNvPr id="554" name="Google Shape;554;p44"/>
          <p:cNvSpPr txBox="1"/>
          <p:nvPr>
            <p:ph idx="1" type="body"/>
          </p:nvPr>
        </p:nvSpPr>
        <p:spPr>
          <a:xfrm>
            <a:off x="1303800" y="1431700"/>
            <a:ext cx="7030500" cy="2952000"/>
          </a:xfrm>
          <a:prstGeom prst="rect">
            <a:avLst/>
          </a:prstGeom>
        </p:spPr>
        <p:txBody>
          <a:bodyPr anchorCtr="0" anchor="t" bIns="91425" lIns="91425" spcFirstLastPara="1" rIns="91425" wrap="square" tIns="91425">
            <a:normAutofit fontScale="62500"/>
          </a:bodyPr>
          <a:lstStyle/>
          <a:p>
            <a:pPr indent="0" lvl="0" marL="0" rtl="0" algn="l">
              <a:lnSpc>
                <a:spcPct val="200000"/>
              </a:lnSpc>
              <a:spcBef>
                <a:spcPts val="0"/>
              </a:spcBef>
              <a:spcAft>
                <a:spcPts val="0"/>
              </a:spcAft>
              <a:buNone/>
            </a:pPr>
            <a:r>
              <a:rPr i="1" lang="ca" sz="1200">
                <a:solidFill>
                  <a:srgbClr val="000000"/>
                </a:solidFill>
              </a:rPr>
              <a:t>Qué es SCRUM</a:t>
            </a:r>
            <a:r>
              <a:rPr lang="ca" sz="1200">
                <a:solidFill>
                  <a:srgbClr val="000000"/>
                </a:solidFill>
              </a:rPr>
              <a:t>. (2018, October 9). Proyectos Ágiles; Proyectos Ágiles. </a:t>
            </a:r>
            <a:r>
              <a:rPr lang="ca" sz="1200" u="sng">
                <a:solidFill>
                  <a:schemeClr val="accent5"/>
                </a:solidFill>
                <a:hlinkClick r:id="rId3">
                  <a:extLst>
                    <a:ext uri="{A12FA001-AC4F-418D-AE19-62706E023703}">
                      <ahyp:hlinkClr val="tx"/>
                    </a:ext>
                  </a:extLst>
                </a:hlinkClick>
              </a:rPr>
              <a:t>https://proyectosagiles.org/que-es-scrum/</a:t>
            </a:r>
            <a:r>
              <a:rPr lang="ca" sz="1200">
                <a:solidFill>
                  <a:srgbClr val="000000"/>
                </a:solidFill>
              </a:rPr>
              <a:t> (October, 2024)</a:t>
            </a:r>
            <a:endParaRPr sz="1200">
              <a:solidFill>
                <a:srgbClr val="000000"/>
              </a:solidFill>
            </a:endParaRPr>
          </a:p>
          <a:p>
            <a:pPr indent="0" lvl="0" marL="0" rtl="0" algn="l">
              <a:spcBef>
                <a:spcPts val="0"/>
              </a:spcBef>
              <a:spcAft>
                <a:spcPts val="0"/>
              </a:spcAft>
              <a:buNone/>
            </a:pPr>
            <a:r>
              <a:rPr lang="ca">
                <a:solidFill>
                  <a:srgbClr val="666666"/>
                </a:solidFill>
              </a:rPr>
              <a:t>Informació detallada sobre les fases del Scrum, duració orientativa de les reunions, membres que les composen i què es fa a cada reunió.</a:t>
            </a:r>
            <a:endParaRPr sz="1200">
              <a:solidFill>
                <a:srgbClr val="000000"/>
              </a:solidFill>
            </a:endParaRPr>
          </a:p>
          <a:p>
            <a:pPr indent="0" lvl="0" marL="0" rtl="0" algn="l">
              <a:lnSpc>
                <a:spcPct val="200000"/>
              </a:lnSpc>
              <a:spcBef>
                <a:spcPts val="1200"/>
              </a:spcBef>
              <a:spcAft>
                <a:spcPts val="0"/>
              </a:spcAft>
              <a:buNone/>
            </a:pPr>
            <a:r>
              <a:t/>
            </a:r>
            <a:endParaRPr sz="1200">
              <a:solidFill>
                <a:srgbClr val="000000"/>
              </a:solidFill>
            </a:endParaRPr>
          </a:p>
          <a:p>
            <a:pPr indent="0" lvl="0" marL="0" rtl="0" algn="l">
              <a:lnSpc>
                <a:spcPct val="200000"/>
              </a:lnSpc>
              <a:spcBef>
                <a:spcPts val="0"/>
              </a:spcBef>
              <a:spcAft>
                <a:spcPts val="0"/>
              </a:spcAft>
              <a:buNone/>
            </a:pPr>
            <a:r>
              <a:rPr lang="ca" sz="1200">
                <a:solidFill>
                  <a:srgbClr val="000000"/>
                </a:solidFill>
              </a:rPr>
              <a:t>Radigan, D. (2019). </a:t>
            </a:r>
            <a:r>
              <a:rPr i="1" lang="ca" sz="1200">
                <a:solidFill>
                  <a:srgbClr val="000000"/>
                </a:solidFill>
              </a:rPr>
              <a:t>Secrets to agile estimation and story points | Atlassian</a:t>
            </a:r>
            <a:r>
              <a:rPr lang="ca" sz="1200">
                <a:solidFill>
                  <a:srgbClr val="000000"/>
                </a:solidFill>
              </a:rPr>
              <a:t>. Atlassian. </a:t>
            </a:r>
            <a:r>
              <a:rPr lang="ca" sz="1200" u="sng">
                <a:solidFill>
                  <a:schemeClr val="hlink"/>
                </a:solidFill>
                <a:hlinkClick r:id="rId4"/>
              </a:rPr>
              <a:t>https://www.atlassian.com/agile/project-management/estimation</a:t>
            </a:r>
            <a:r>
              <a:rPr lang="ca" sz="1200">
                <a:solidFill>
                  <a:srgbClr val="000000"/>
                </a:solidFill>
              </a:rPr>
              <a:t> (October, 2024)</a:t>
            </a:r>
            <a:endParaRPr sz="1200">
              <a:solidFill>
                <a:srgbClr val="000000"/>
              </a:solidFill>
            </a:endParaRPr>
          </a:p>
          <a:p>
            <a:pPr indent="0" lvl="0" marL="0" rtl="0" algn="l">
              <a:lnSpc>
                <a:spcPct val="200000"/>
              </a:lnSpc>
              <a:spcBef>
                <a:spcPts val="0"/>
              </a:spcBef>
              <a:spcAft>
                <a:spcPts val="0"/>
              </a:spcAft>
              <a:buNone/>
            </a:pPr>
            <a:r>
              <a:rPr lang="ca" sz="1200">
                <a:solidFill>
                  <a:srgbClr val="666666"/>
                </a:solidFill>
              </a:rPr>
              <a:t>Explicació dels Story Points per les BurnDown Charts, què són i com s’estimen, i per què s’utilitzen els Story Points en comptes del temps per mesurar les tasques.</a:t>
            </a:r>
            <a:endParaRPr sz="1200">
              <a:solidFill>
                <a:srgbClr val="666666"/>
              </a:solidFill>
            </a:endParaRPr>
          </a:p>
          <a:p>
            <a:pPr indent="0" lvl="0" marL="0" rtl="0" algn="l">
              <a:lnSpc>
                <a:spcPct val="200000"/>
              </a:lnSpc>
              <a:spcBef>
                <a:spcPts val="0"/>
              </a:spcBef>
              <a:spcAft>
                <a:spcPts val="0"/>
              </a:spcAft>
              <a:buNone/>
            </a:pPr>
            <a:r>
              <a:t/>
            </a:r>
            <a:endParaRPr sz="1200">
              <a:solidFill>
                <a:srgbClr val="000000"/>
              </a:solidFill>
            </a:endParaRPr>
          </a:p>
          <a:p>
            <a:pPr indent="-457200" lvl="0" marL="457200" rtl="0" algn="l">
              <a:lnSpc>
                <a:spcPct val="200000"/>
              </a:lnSpc>
              <a:spcBef>
                <a:spcPts val="0"/>
              </a:spcBef>
              <a:spcAft>
                <a:spcPts val="0"/>
              </a:spcAft>
              <a:buNone/>
            </a:pPr>
            <a:r>
              <a:rPr lang="ca" sz="1200">
                <a:solidFill>
                  <a:srgbClr val="000000"/>
                </a:solidFill>
              </a:rPr>
              <a:t>Takeuchi, H., &amp; Nonaka, I. (1986, January). </a:t>
            </a:r>
            <a:r>
              <a:rPr i="1" lang="ca" sz="1200">
                <a:solidFill>
                  <a:srgbClr val="000000"/>
                </a:solidFill>
              </a:rPr>
              <a:t>The New New Product Development Game</a:t>
            </a:r>
            <a:r>
              <a:rPr lang="ca" sz="1200">
                <a:solidFill>
                  <a:srgbClr val="000000"/>
                </a:solidFill>
              </a:rPr>
              <a:t>. Harvard Business Review. </a:t>
            </a:r>
            <a:r>
              <a:rPr lang="ca" sz="1200" u="sng">
                <a:solidFill>
                  <a:schemeClr val="hlink"/>
                </a:solidFill>
                <a:hlinkClick r:id="rId5"/>
              </a:rPr>
              <a:t>https://hbr.org/1986/01/the-new-new-product-development-game</a:t>
            </a:r>
            <a:r>
              <a:rPr lang="ca" sz="1200">
                <a:solidFill>
                  <a:srgbClr val="000000"/>
                </a:solidFill>
              </a:rPr>
              <a:t> (October, 2024)</a:t>
            </a:r>
            <a:endParaRPr sz="1200">
              <a:solidFill>
                <a:srgbClr val="000000"/>
              </a:solidFill>
            </a:endParaRPr>
          </a:p>
          <a:p>
            <a:pPr indent="-457200" lvl="0" marL="457200" rtl="0" algn="l">
              <a:lnSpc>
                <a:spcPct val="200000"/>
              </a:lnSpc>
              <a:spcBef>
                <a:spcPts val="0"/>
              </a:spcBef>
              <a:spcAft>
                <a:spcPts val="0"/>
              </a:spcAft>
              <a:buNone/>
            </a:pPr>
            <a:r>
              <a:rPr lang="ca" sz="1200">
                <a:solidFill>
                  <a:srgbClr val="666666"/>
                </a:solidFill>
              </a:rPr>
              <a:t>Article on Takeuchi i Nonaka van “descubrir” la metodologia Scrum en analitzar el comportament de diverses empreses al Japó.</a:t>
            </a:r>
            <a:endParaRPr sz="1200">
              <a:solidFill>
                <a:srgbClr val="666666"/>
              </a:solidFill>
            </a:endParaRPr>
          </a:p>
          <a:p>
            <a:pPr indent="0" lvl="0" marL="0" rtl="0" algn="l">
              <a:spcBef>
                <a:spcPts val="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4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Distribució</a:t>
            </a:r>
            <a:r>
              <a:rPr lang="ca"/>
              <a:t> de la feina</a:t>
            </a:r>
            <a:endParaRPr/>
          </a:p>
        </p:txBody>
      </p:sp>
      <p:sp>
        <p:nvSpPr>
          <p:cNvPr id="560" name="Google Shape;560;p45"/>
          <p:cNvSpPr txBox="1"/>
          <p:nvPr>
            <p:ph idx="1" type="body"/>
          </p:nvPr>
        </p:nvSpPr>
        <p:spPr>
          <a:xfrm>
            <a:off x="1303800" y="1431700"/>
            <a:ext cx="7030500" cy="3032100"/>
          </a:xfrm>
          <a:prstGeom prst="rect">
            <a:avLst/>
          </a:prstGeom>
        </p:spPr>
        <p:txBody>
          <a:bodyPr anchorCtr="0" anchor="t" bIns="91425" lIns="91425" spcFirstLastPara="1" rIns="91425" wrap="square" tIns="91425">
            <a:normAutofit fontScale="70000" lnSpcReduction="20000"/>
          </a:bodyPr>
          <a:lstStyle/>
          <a:p>
            <a:pPr indent="0" lvl="0" marL="0" rtl="0" algn="just">
              <a:lnSpc>
                <a:spcPct val="115000"/>
              </a:lnSpc>
              <a:spcBef>
                <a:spcPts val="1000"/>
              </a:spcBef>
              <a:spcAft>
                <a:spcPts val="0"/>
              </a:spcAft>
              <a:buNone/>
            </a:pPr>
            <a:r>
              <a:rPr lang="ca" sz="1600">
                <a:highlight>
                  <a:schemeClr val="lt1"/>
                </a:highlight>
              </a:rPr>
              <a:t>Èric Díez:</a:t>
            </a:r>
            <a:endParaRPr sz="1600">
              <a:highlight>
                <a:schemeClr val="lt1"/>
              </a:highlight>
            </a:endParaRPr>
          </a:p>
          <a:p>
            <a:pPr indent="-286385" lvl="0" marL="457200" rtl="0" algn="just">
              <a:spcBef>
                <a:spcPts val="1000"/>
              </a:spcBef>
              <a:spcAft>
                <a:spcPts val="0"/>
              </a:spcAft>
              <a:buSzPct val="92857"/>
              <a:buChar char="●"/>
            </a:pPr>
            <a:r>
              <a:rPr lang="ca" sz="1400">
                <a:highlight>
                  <a:schemeClr val="lt1"/>
                </a:highlight>
              </a:rPr>
              <a:t>Documentació i estudi sobre les avantatges</a:t>
            </a:r>
            <a:endParaRPr sz="1400">
              <a:highlight>
                <a:schemeClr val="lt1"/>
              </a:highlight>
            </a:endParaRPr>
          </a:p>
          <a:p>
            <a:pPr indent="-286385" lvl="0" marL="457200" rtl="0" algn="just">
              <a:spcBef>
                <a:spcPts val="0"/>
              </a:spcBef>
              <a:spcAft>
                <a:spcPts val="0"/>
              </a:spcAft>
              <a:buSzPct val="92857"/>
              <a:buChar char="●"/>
            </a:pPr>
            <a:r>
              <a:rPr lang="ca" sz="1400">
                <a:highlight>
                  <a:schemeClr val="lt1"/>
                </a:highlight>
              </a:rPr>
              <a:t>Elaboració del les transparències relatives</a:t>
            </a:r>
            <a:r>
              <a:rPr lang="ca" sz="1600">
                <a:highlight>
                  <a:schemeClr val="lt1"/>
                </a:highlight>
              </a:rPr>
              <a:t>  </a:t>
            </a:r>
            <a:endParaRPr sz="1600">
              <a:highlight>
                <a:schemeClr val="lt1"/>
              </a:highlight>
            </a:endParaRPr>
          </a:p>
          <a:p>
            <a:pPr indent="-295719" lvl="0" marL="457200" rtl="0" algn="just">
              <a:spcBef>
                <a:spcPts val="0"/>
              </a:spcBef>
              <a:spcAft>
                <a:spcPts val="0"/>
              </a:spcAft>
              <a:buSzPct val="100000"/>
              <a:buChar char="●"/>
            </a:pPr>
            <a:r>
              <a:rPr lang="ca" sz="1510">
                <a:highlight>
                  <a:schemeClr val="lt1"/>
                </a:highlight>
              </a:rPr>
              <a:t>Presentació</a:t>
            </a:r>
            <a:endParaRPr sz="1510">
              <a:highlight>
                <a:schemeClr val="lt1"/>
              </a:highlight>
            </a:endParaRPr>
          </a:p>
          <a:p>
            <a:pPr indent="0" lvl="0" marL="0" rtl="0" algn="just">
              <a:lnSpc>
                <a:spcPct val="115000"/>
              </a:lnSpc>
              <a:spcBef>
                <a:spcPts val="1000"/>
              </a:spcBef>
              <a:spcAft>
                <a:spcPts val="0"/>
              </a:spcAft>
              <a:buNone/>
            </a:pPr>
            <a:r>
              <a:rPr lang="ca" sz="1600">
                <a:highlight>
                  <a:schemeClr val="lt1"/>
                </a:highlight>
              </a:rPr>
              <a:t>Nadia Khier:</a:t>
            </a:r>
            <a:endParaRPr sz="1600">
              <a:highlight>
                <a:schemeClr val="lt1"/>
              </a:highlight>
            </a:endParaRPr>
          </a:p>
          <a:p>
            <a:pPr indent="-286385" lvl="0" marL="457200" rtl="0" algn="just">
              <a:spcBef>
                <a:spcPts val="1000"/>
              </a:spcBef>
              <a:spcAft>
                <a:spcPts val="0"/>
              </a:spcAft>
              <a:buSzPct val="92857"/>
              <a:buChar char="●"/>
            </a:pPr>
            <a:r>
              <a:rPr lang="ca" sz="1400">
                <a:highlight>
                  <a:schemeClr val="lt1"/>
                </a:highlight>
              </a:rPr>
              <a:t>Documentació i estudi sobre la metodologia presentada</a:t>
            </a:r>
            <a:endParaRPr sz="1400">
              <a:highlight>
                <a:schemeClr val="lt1"/>
              </a:highlight>
            </a:endParaRPr>
          </a:p>
          <a:p>
            <a:pPr indent="-286385" lvl="0" marL="457200" rtl="0" algn="just">
              <a:spcBef>
                <a:spcPts val="0"/>
              </a:spcBef>
              <a:spcAft>
                <a:spcPts val="0"/>
              </a:spcAft>
              <a:buSzPct val="92857"/>
              <a:buChar char="●"/>
            </a:pPr>
            <a:r>
              <a:rPr lang="ca" sz="1400">
                <a:highlight>
                  <a:schemeClr val="lt1"/>
                </a:highlight>
              </a:rPr>
              <a:t>Elaboració del les transparències relatives</a:t>
            </a:r>
            <a:endParaRPr sz="1600">
              <a:highlight>
                <a:schemeClr val="lt1"/>
              </a:highlight>
            </a:endParaRPr>
          </a:p>
          <a:p>
            <a:pPr indent="-295361" lvl="0" marL="457200" rtl="0" algn="just">
              <a:spcBef>
                <a:spcPts val="0"/>
              </a:spcBef>
              <a:spcAft>
                <a:spcPts val="0"/>
              </a:spcAft>
              <a:buSzPct val="100000"/>
              <a:buChar char="●"/>
            </a:pPr>
            <a:r>
              <a:rPr lang="ca" sz="1501">
                <a:highlight>
                  <a:schemeClr val="lt1"/>
                </a:highlight>
              </a:rPr>
              <a:t>Presentació</a:t>
            </a:r>
            <a:endParaRPr sz="1501">
              <a:highlight>
                <a:schemeClr val="lt1"/>
              </a:highlight>
            </a:endParaRPr>
          </a:p>
          <a:p>
            <a:pPr indent="0" lvl="0" marL="0" rtl="0" algn="just">
              <a:lnSpc>
                <a:spcPct val="115000"/>
              </a:lnSpc>
              <a:spcBef>
                <a:spcPts val="1000"/>
              </a:spcBef>
              <a:spcAft>
                <a:spcPts val="0"/>
              </a:spcAft>
              <a:buNone/>
            </a:pPr>
            <a:r>
              <a:rPr lang="ca" sz="1600">
                <a:highlight>
                  <a:schemeClr val="lt1"/>
                </a:highlight>
              </a:rPr>
              <a:t>Dimas Noguera: </a:t>
            </a:r>
            <a:endParaRPr sz="1600">
              <a:highlight>
                <a:schemeClr val="lt1"/>
              </a:highlight>
            </a:endParaRPr>
          </a:p>
          <a:p>
            <a:pPr indent="-286385" lvl="0" marL="457200" rtl="0" algn="just">
              <a:lnSpc>
                <a:spcPct val="115000"/>
              </a:lnSpc>
              <a:spcBef>
                <a:spcPts val="1000"/>
              </a:spcBef>
              <a:spcAft>
                <a:spcPts val="0"/>
              </a:spcAft>
              <a:buSzPct val="92857"/>
              <a:buChar char="●"/>
            </a:pPr>
            <a:r>
              <a:rPr lang="ca" sz="1400">
                <a:highlight>
                  <a:schemeClr val="lt1"/>
                </a:highlight>
              </a:rPr>
              <a:t>Estudi sobre les avantatges i de casos exemplars de cadascuna.</a:t>
            </a:r>
            <a:endParaRPr sz="1400">
              <a:highlight>
                <a:schemeClr val="lt1"/>
              </a:highlight>
            </a:endParaRPr>
          </a:p>
          <a:p>
            <a:pPr indent="-286385" lvl="0" marL="457200" rtl="0" algn="just">
              <a:lnSpc>
                <a:spcPct val="115000"/>
              </a:lnSpc>
              <a:spcBef>
                <a:spcPts val="0"/>
              </a:spcBef>
              <a:spcAft>
                <a:spcPts val="0"/>
              </a:spcAft>
              <a:buSzPct val="92857"/>
              <a:buChar char="●"/>
            </a:pPr>
            <a:r>
              <a:rPr lang="ca" sz="1400">
                <a:highlight>
                  <a:schemeClr val="lt1"/>
                </a:highlight>
              </a:rPr>
              <a:t>Elaboració del les transparències relatives</a:t>
            </a:r>
            <a:endParaRPr sz="1400">
              <a:highlight>
                <a:schemeClr val="lt1"/>
              </a:highlight>
            </a:endParaRPr>
          </a:p>
          <a:p>
            <a:pPr indent="-290830" lvl="0" marL="457200" rtl="0" algn="just">
              <a:lnSpc>
                <a:spcPct val="115000"/>
              </a:lnSpc>
              <a:spcBef>
                <a:spcPts val="0"/>
              </a:spcBef>
              <a:spcAft>
                <a:spcPts val="0"/>
              </a:spcAft>
              <a:buSzPct val="100000"/>
              <a:buChar char="●"/>
            </a:pPr>
            <a:r>
              <a:rPr lang="ca" sz="1400">
                <a:highlight>
                  <a:schemeClr val="lt1"/>
                </a:highlight>
              </a:rPr>
              <a:t>Presentació  </a:t>
            </a:r>
            <a:endParaRPr b="1" sz="1400">
              <a:highlight>
                <a:schemeClr val="lt1"/>
              </a:highlight>
            </a:endParaRPr>
          </a:p>
          <a:p>
            <a:pPr indent="-457200" lvl="0" marL="457200" rtl="0" algn="l">
              <a:lnSpc>
                <a:spcPct val="200000"/>
              </a:lnSpc>
              <a:spcBef>
                <a:spcPts val="0"/>
              </a:spcBef>
              <a:spcAft>
                <a:spcPts val="0"/>
              </a:spcAft>
              <a:buNone/>
            </a:pPr>
            <a:r>
              <a:t/>
            </a:r>
            <a:endParaRPr sz="1200">
              <a:solidFill>
                <a:srgbClr val="000000"/>
              </a:solidFill>
            </a:endParaRPr>
          </a:p>
          <a:p>
            <a:pPr indent="0" lvl="0" marL="0" rtl="0" algn="l">
              <a:spcBef>
                <a:spcPts val="0"/>
              </a:spcBef>
              <a:spcAft>
                <a:spcPts val="1200"/>
              </a:spcAft>
              <a:buNone/>
            </a:pPr>
            <a:r>
              <a:t/>
            </a:r>
            <a:endParaRPr/>
          </a:p>
        </p:txBody>
      </p:sp>
      <p:sp>
        <p:nvSpPr>
          <p:cNvPr id="561" name="Google Shape;561;p4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descr="▷ Posiciones Rugby 15 - Números y Posiciones - Todo Rugby" id="294" name="Google Shape;294;p16"/>
          <p:cNvPicPr preferRelativeResize="0"/>
          <p:nvPr/>
        </p:nvPicPr>
        <p:blipFill>
          <a:blip r:embed="rId3">
            <a:alphaModFix/>
          </a:blip>
          <a:stretch>
            <a:fillRect/>
          </a:stretch>
        </p:blipFill>
        <p:spPr>
          <a:xfrm>
            <a:off x="-58524" y="0"/>
            <a:ext cx="9202526" cy="5380184"/>
          </a:xfrm>
          <a:prstGeom prst="rect">
            <a:avLst/>
          </a:prstGeom>
          <a:noFill/>
          <a:ln>
            <a:noFill/>
          </a:ln>
        </p:spPr>
      </p:pic>
      <p:sp>
        <p:nvSpPr>
          <p:cNvPr id="295" name="Google Shape;295;p16"/>
          <p:cNvSpPr txBox="1"/>
          <p:nvPr/>
        </p:nvSpPr>
        <p:spPr>
          <a:xfrm>
            <a:off x="169700" y="873600"/>
            <a:ext cx="3168000" cy="969600"/>
          </a:xfrm>
          <a:prstGeom prst="rect">
            <a:avLst/>
          </a:prstGeom>
          <a:solidFill>
            <a:srgbClr val="000000">
              <a:alpha val="37560"/>
            </a:srgbClr>
          </a:solid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lt1"/>
              </a:buClr>
              <a:buSzPts val="1700"/>
              <a:buFont typeface="Nunito"/>
              <a:buChar char="●"/>
            </a:pPr>
            <a:r>
              <a:rPr b="1" lang="ca" sz="1700">
                <a:solidFill>
                  <a:schemeClr val="lt1"/>
                </a:solidFill>
                <a:latin typeface="Nunito"/>
                <a:ea typeface="Nunito"/>
                <a:cs typeface="Nunito"/>
                <a:sym typeface="Nunito"/>
              </a:rPr>
              <a:t>Treball en equip</a:t>
            </a:r>
            <a:endParaRPr b="1" sz="1700">
              <a:solidFill>
                <a:schemeClr val="lt1"/>
              </a:solidFill>
              <a:latin typeface="Nunito"/>
              <a:ea typeface="Nunito"/>
              <a:cs typeface="Nunito"/>
              <a:sym typeface="Nunito"/>
            </a:endParaRPr>
          </a:p>
          <a:p>
            <a:pPr indent="-336550" lvl="0" marL="457200" rtl="0" algn="l">
              <a:spcBef>
                <a:spcPts val="0"/>
              </a:spcBef>
              <a:spcAft>
                <a:spcPts val="0"/>
              </a:spcAft>
              <a:buClr>
                <a:schemeClr val="lt1"/>
              </a:buClr>
              <a:buSzPts val="1700"/>
              <a:buFont typeface="Nunito"/>
              <a:buChar char="●"/>
            </a:pPr>
            <a:r>
              <a:rPr b="1" lang="ca" sz="1700">
                <a:solidFill>
                  <a:schemeClr val="lt1"/>
                </a:solidFill>
                <a:latin typeface="Nunito"/>
                <a:ea typeface="Nunito"/>
                <a:cs typeface="Nunito"/>
                <a:sym typeface="Nunito"/>
              </a:rPr>
              <a:t>Auto-organització</a:t>
            </a:r>
            <a:endParaRPr b="1" sz="1700">
              <a:solidFill>
                <a:schemeClr val="lt1"/>
              </a:solidFill>
              <a:latin typeface="Nunito"/>
              <a:ea typeface="Nunito"/>
              <a:cs typeface="Nunito"/>
              <a:sym typeface="Nunito"/>
            </a:endParaRPr>
          </a:p>
          <a:p>
            <a:pPr indent="-336550" lvl="0" marL="457200" rtl="0" algn="l">
              <a:spcBef>
                <a:spcPts val="0"/>
              </a:spcBef>
              <a:spcAft>
                <a:spcPts val="0"/>
              </a:spcAft>
              <a:buClr>
                <a:schemeClr val="lt1"/>
              </a:buClr>
              <a:buSzPts val="1700"/>
              <a:buFont typeface="Nunito"/>
              <a:buChar char="●"/>
            </a:pPr>
            <a:r>
              <a:rPr b="1" lang="ca" sz="1700">
                <a:solidFill>
                  <a:schemeClr val="lt1"/>
                </a:solidFill>
                <a:latin typeface="Nunito"/>
                <a:ea typeface="Nunito"/>
                <a:cs typeface="Nunito"/>
                <a:sym typeface="Nunito"/>
              </a:rPr>
              <a:t>Progressió incremental</a:t>
            </a:r>
            <a:endParaRPr b="1" sz="1700">
              <a:solidFill>
                <a:schemeClr val="lt1"/>
              </a:solidFill>
              <a:latin typeface="Nunito"/>
              <a:ea typeface="Nunito"/>
              <a:cs typeface="Nunito"/>
              <a:sym typeface="Nunito"/>
            </a:endParaRPr>
          </a:p>
        </p:txBody>
      </p:sp>
      <p:sp>
        <p:nvSpPr>
          <p:cNvPr id="296" name="Google Shape;296;p1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Scrum / SCRUM</a:t>
            </a:r>
            <a:endParaRPr/>
          </a:p>
        </p:txBody>
      </p:sp>
      <p:sp>
        <p:nvSpPr>
          <p:cNvPr id="302" name="Google Shape;302;p17"/>
          <p:cNvSpPr txBox="1"/>
          <p:nvPr>
            <p:ph idx="1" type="body"/>
          </p:nvPr>
        </p:nvSpPr>
        <p:spPr>
          <a:xfrm>
            <a:off x="1303800" y="1331575"/>
            <a:ext cx="76164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ca"/>
              <a:t>1986, </a:t>
            </a:r>
            <a:r>
              <a:rPr lang="ca"/>
              <a:t>Hirotaka Takeuchi i Ikujiro Nonaka → </a:t>
            </a:r>
            <a:r>
              <a:rPr b="1" i="1" lang="ca"/>
              <a:t>The new new product development game </a:t>
            </a:r>
            <a:endParaRPr b="1" i="1"/>
          </a:p>
        </p:txBody>
      </p:sp>
      <p:pic>
        <p:nvPicPr>
          <p:cNvPr id="303" name="Google Shape;303;p17"/>
          <p:cNvPicPr preferRelativeResize="0"/>
          <p:nvPr/>
        </p:nvPicPr>
        <p:blipFill>
          <a:blip r:embed="rId3">
            <a:alphaModFix/>
          </a:blip>
          <a:stretch>
            <a:fillRect/>
          </a:stretch>
        </p:blipFill>
        <p:spPr>
          <a:xfrm>
            <a:off x="447750" y="1856800"/>
            <a:ext cx="4817825" cy="1906675"/>
          </a:xfrm>
          <a:prstGeom prst="rect">
            <a:avLst/>
          </a:prstGeom>
          <a:noFill/>
          <a:ln>
            <a:noFill/>
          </a:ln>
        </p:spPr>
      </p:pic>
      <p:sp>
        <p:nvSpPr>
          <p:cNvPr id="304" name="Google Shape;304;p17"/>
          <p:cNvSpPr/>
          <p:nvPr/>
        </p:nvSpPr>
        <p:spPr>
          <a:xfrm>
            <a:off x="455100" y="2088125"/>
            <a:ext cx="4682550" cy="658500"/>
          </a:xfrm>
          <a:custGeom>
            <a:rect b="b" l="l" r="r" t="t"/>
            <a:pathLst>
              <a:path extrusionOk="0" h="26340" w="187302">
                <a:moveTo>
                  <a:pt x="16389" y="0"/>
                </a:moveTo>
                <a:lnTo>
                  <a:pt x="16682" y="7902"/>
                </a:lnTo>
                <a:lnTo>
                  <a:pt x="293" y="8487"/>
                </a:lnTo>
                <a:lnTo>
                  <a:pt x="0" y="25169"/>
                </a:lnTo>
                <a:lnTo>
                  <a:pt x="154232" y="26340"/>
                </a:lnTo>
                <a:lnTo>
                  <a:pt x="154524" y="17560"/>
                </a:lnTo>
                <a:lnTo>
                  <a:pt x="187302" y="17852"/>
                </a:lnTo>
                <a:lnTo>
                  <a:pt x="187302" y="0"/>
                </a:lnTo>
                <a:close/>
              </a:path>
            </a:pathLst>
          </a:custGeom>
          <a:solidFill>
            <a:srgbClr val="FFD500">
              <a:alpha val="28960"/>
            </a:srgbClr>
          </a:solidFill>
          <a:ln cap="flat" cmpd="sng" w="9525">
            <a:solidFill>
              <a:srgbClr val="FFD500"/>
            </a:solidFill>
            <a:prstDash val="solid"/>
            <a:round/>
            <a:headEnd len="med" w="med" type="none"/>
            <a:tailEnd len="med" w="med" type="none"/>
          </a:ln>
        </p:spPr>
      </p:sp>
      <p:sp>
        <p:nvSpPr>
          <p:cNvPr id="305" name="Google Shape;305;p17"/>
          <p:cNvSpPr txBox="1"/>
          <p:nvPr/>
        </p:nvSpPr>
        <p:spPr>
          <a:xfrm>
            <a:off x="5496150" y="1956425"/>
            <a:ext cx="3664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pic>
        <p:nvPicPr>
          <p:cNvPr id="306" name="Google Shape;306;p17"/>
          <p:cNvPicPr preferRelativeResize="0"/>
          <p:nvPr/>
        </p:nvPicPr>
        <p:blipFill>
          <a:blip r:embed="rId4">
            <a:alphaModFix/>
          </a:blip>
          <a:stretch>
            <a:fillRect/>
          </a:stretch>
        </p:blipFill>
        <p:spPr>
          <a:xfrm>
            <a:off x="5546175" y="1856801"/>
            <a:ext cx="2788125" cy="2112011"/>
          </a:xfrm>
          <a:prstGeom prst="rect">
            <a:avLst/>
          </a:prstGeom>
          <a:noFill/>
          <a:ln>
            <a:noFill/>
          </a:ln>
        </p:spPr>
      </p:pic>
      <p:sp>
        <p:nvSpPr>
          <p:cNvPr id="307" name="Google Shape;307;p1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1. </a:t>
            </a:r>
            <a:r>
              <a:rPr lang="ca"/>
              <a:t>Inestabilitat integrada</a:t>
            </a:r>
            <a:endParaRPr/>
          </a:p>
        </p:txBody>
      </p:sp>
      <p:sp>
        <p:nvSpPr>
          <p:cNvPr id="313" name="Google Shape;313;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Els objectius són amplis, </a:t>
            </a:r>
            <a:r>
              <a:rPr b="1" lang="ca"/>
              <a:t>no hi ha un camí a seguir.</a:t>
            </a:r>
            <a:r>
              <a:rPr lang="ca"/>
              <a:t> </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ca"/>
              <a:t>Exemple</a:t>
            </a:r>
            <a:endParaRPr b="1"/>
          </a:p>
          <a:p>
            <a:pPr indent="0" lvl="0" marL="0" rtl="0" algn="l">
              <a:spcBef>
                <a:spcPts val="1200"/>
              </a:spcBef>
              <a:spcAft>
                <a:spcPts val="1200"/>
              </a:spcAft>
              <a:buNone/>
            </a:pPr>
            <a:r>
              <a:rPr lang="ca"/>
              <a:t>La direcció superior de </a:t>
            </a:r>
            <a:r>
              <a:rPr b="1" lang="ca"/>
              <a:t>Fuji-Xerox</a:t>
            </a:r>
            <a:r>
              <a:rPr lang="ca"/>
              <a:t> va demanar una copiadora radicalment diferent i va donar dos anys l'equip del projecte FX-3500 per arribar a una màquina que es pogués produir a la meitat del cost sense perdre funcionalitats.</a:t>
            </a:r>
            <a:endParaRPr/>
          </a:p>
        </p:txBody>
      </p:sp>
      <p:sp>
        <p:nvSpPr>
          <p:cNvPr id="314" name="Google Shape;314;p1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2. Equips que </a:t>
            </a:r>
            <a:r>
              <a:rPr lang="ca"/>
              <a:t>s'auto-organitzen</a:t>
            </a:r>
            <a:endParaRPr/>
          </a:p>
        </p:txBody>
      </p:sp>
      <p:sp>
        <p:nvSpPr>
          <p:cNvPr id="320" name="Google Shape;320;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Els equips de treball poden organitzar-se a la seva manera, sense rebre ordres d’alta direcció (no habitualment) → més innovació i creativitat, més propostes d’idees.</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ca"/>
              <a:t>Exemple</a:t>
            </a:r>
            <a:endParaRPr b="1"/>
          </a:p>
          <a:p>
            <a:pPr indent="0" lvl="0" marL="0" rtl="0" algn="l">
              <a:spcBef>
                <a:spcPts val="1200"/>
              </a:spcBef>
              <a:spcAft>
                <a:spcPts val="1200"/>
              </a:spcAft>
              <a:buNone/>
            </a:pPr>
            <a:r>
              <a:rPr lang="ca"/>
              <a:t>Projecte Honda City: edat mitjana dels membres 27 anys. Instruccions:  desenvolupar "el tipus de cotxe que el segment juvenil voldria conduir." Un enginyer va dir: “L'empresa va trucar a joves enginyers com nosaltres per dissenyar un cotxe amb un concepte totalment nou i ens va donar la </a:t>
            </a:r>
            <a:r>
              <a:rPr b="1" lang="ca"/>
              <a:t>llibertat</a:t>
            </a:r>
            <a:r>
              <a:rPr lang="ca"/>
              <a:t> de fer-ho a la nostra manera.”</a:t>
            </a:r>
            <a:endParaRPr/>
          </a:p>
        </p:txBody>
      </p:sp>
      <p:sp>
        <p:nvSpPr>
          <p:cNvPr id="321" name="Google Shape;321;p1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3. Fases de desenvolupament solapades</a:t>
            </a:r>
            <a:endParaRPr/>
          </a:p>
        </p:txBody>
      </p:sp>
      <p:sp>
        <p:nvSpPr>
          <p:cNvPr id="327" name="Google Shape;327;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En no ser un enfoc lineal, permet la interacció continua entre les diferents etapes del projecte i accelera el desenvolupament.</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ca"/>
              <a:t>Exemple</a:t>
            </a:r>
            <a:endParaRPr/>
          </a:p>
          <a:p>
            <a:pPr indent="0" lvl="0" marL="0" rtl="0" algn="l">
              <a:spcBef>
                <a:spcPts val="1200"/>
              </a:spcBef>
              <a:spcAft>
                <a:spcPts val="1200"/>
              </a:spcAft>
              <a:buNone/>
            </a:pPr>
            <a:r>
              <a:rPr lang="ca"/>
              <a:t>En el desenvolupament del PC-10 de Canon, els enginyers de producció van treballar junts amb els enginyers de disseny, garantint que les idees de disseny es podrien implementar eficaçment a la producció​.</a:t>
            </a:r>
            <a:endParaRPr/>
          </a:p>
        </p:txBody>
      </p:sp>
      <p:sp>
        <p:nvSpPr>
          <p:cNvPr id="328" name="Google Shape;328;p2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4. Multilearning</a:t>
            </a:r>
            <a:endParaRPr/>
          </a:p>
        </p:txBody>
      </p:sp>
      <p:sp>
        <p:nvSpPr>
          <p:cNvPr id="334" name="Google Shape;334;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Els integrants dels equips de treballs aprenen coses de fora de la seva especialitat, la qual cosa els fa més flexibles i ofereix una visió global del producte.</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ca"/>
              <a:t>Exemple</a:t>
            </a:r>
            <a:endParaRPr/>
          </a:p>
          <a:p>
            <a:pPr indent="0" lvl="0" marL="0" rtl="0" algn="l">
              <a:spcBef>
                <a:spcPts val="1200"/>
              </a:spcBef>
              <a:spcAft>
                <a:spcPts val="1200"/>
              </a:spcAft>
              <a:buNone/>
            </a:pPr>
            <a:r>
              <a:rPr lang="ca"/>
              <a:t>L’equip d’Epson que havia de desenvolupar la primera mini-impressora eren tot enginyers mecànics, però per haver participat en projectes de tipus Scrum havien </a:t>
            </a:r>
            <a:r>
              <a:rPr lang="ca"/>
              <a:t>après</a:t>
            </a:r>
            <a:r>
              <a:rPr lang="ca"/>
              <a:t> el necessari dels enginyers elèctrics per poder fer-ho.</a:t>
            </a:r>
            <a:endParaRPr/>
          </a:p>
        </p:txBody>
      </p:sp>
      <p:sp>
        <p:nvSpPr>
          <p:cNvPr id="335" name="Google Shape;335;p2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