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98B16B-3B60-48A8-90AE-2ACB25D557D6}">
  <a:tblStyle styleId="{5C98B16B-3B60-48A8-90AE-2ACB25D557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a73655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a73655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8a73655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8a73655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8a73655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8a73655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73655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73655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a73655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a73655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a73655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a73655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1keydata.com/datawarehousing/conceptual-data-model.html" TargetMode="External"/><Relationship Id="rId4" Type="http://schemas.openxmlformats.org/officeDocument/2006/relationships/hyperlink" Target="https://www.1keydata.com/datawarehousing/logical-data-model.html" TargetMode="External"/><Relationship Id="rId5" Type="http://schemas.openxmlformats.org/officeDocument/2006/relationships/hyperlink" Target="https://www.1keydata.com/datawarehousing/physical-data-mode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72325" y="1567200"/>
            <a:ext cx="3454200" cy="20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4180"/>
              <a:t>Model conceptual, </a:t>
            </a:r>
            <a:r>
              <a:rPr b="1" lang="ca" sz="4180"/>
              <a:t>lògic</a:t>
            </a:r>
            <a:r>
              <a:rPr b="1" lang="ca" sz="4180"/>
              <a:t> i físic de dades </a:t>
            </a:r>
            <a:endParaRPr b="1" sz="41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601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Guillermo Navas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Arial"/>
                <a:ea typeface="Arial"/>
                <a:cs typeface="Arial"/>
                <a:sym typeface="Arial"/>
              </a:rPr>
              <a:t>Índex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>
                <a:latin typeface="Arial"/>
                <a:ea typeface="Arial"/>
                <a:cs typeface="Arial"/>
                <a:sym typeface="Arial"/>
              </a:rPr>
              <a:t>Model conceptual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>
                <a:latin typeface="Arial"/>
                <a:ea typeface="Arial"/>
                <a:cs typeface="Arial"/>
                <a:sym typeface="Arial"/>
              </a:rPr>
              <a:t>Model lògic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>
                <a:latin typeface="Arial"/>
                <a:ea typeface="Arial"/>
                <a:cs typeface="Arial"/>
                <a:sym typeface="Arial"/>
              </a:rPr>
              <a:t>Model físic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ca">
                <a:latin typeface="Arial"/>
                <a:ea typeface="Arial"/>
                <a:cs typeface="Arial"/>
                <a:sym typeface="Arial"/>
              </a:rPr>
              <a:t>Bibliografia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Arial"/>
                <a:ea typeface="Arial"/>
                <a:cs typeface="Arial"/>
                <a:sym typeface="Arial"/>
              </a:rPr>
              <a:t>Model conceptual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6113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Representació abstracta i d’alt nivell del sistema de dades (independent del model físic)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Es centra en les classes i com es relacionen entre si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b="1" lang="ca" sz="1350">
                <a:latin typeface="Arial"/>
                <a:ea typeface="Arial"/>
                <a:cs typeface="Arial"/>
                <a:sym typeface="Arial"/>
              </a:rPr>
              <a:t>Característiques: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Llenguatge sense termes tècnics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Destinat a dissenyadors, analistes de negoci, etc.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b="1" lang="ca" sz="1350">
                <a:latin typeface="Arial"/>
                <a:ea typeface="Arial"/>
                <a:cs typeface="Arial"/>
                <a:sym typeface="Arial"/>
              </a:rPr>
              <a:t>Exemple: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Classes: Client, Producte, Comanda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Relacions: un Client fa una Comanda de Productes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300" y="1902963"/>
            <a:ext cx="2306000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Arial"/>
                <a:ea typeface="Arial"/>
                <a:cs typeface="Arial"/>
                <a:sym typeface="Arial"/>
              </a:rPr>
              <a:t>Model lògic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6113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Traducció més detallada del model conceptual </a:t>
            </a:r>
            <a:r>
              <a:rPr lang="ca" sz="1350">
                <a:latin typeface="Arial"/>
                <a:ea typeface="Arial"/>
                <a:cs typeface="Arial"/>
                <a:sym typeface="Arial"/>
              </a:rPr>
              <a:t>(independent del model físic)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Es centra en com representar les dades de cada classe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b="1" lang="ca" sz="1350">
                <a:latin typeface="Arial"/>
                <a:ea typeface="Arial"/>
                <a:cs typeface="Arial"/>
                <a:sym typeface="Arial"/>
              </a:rPr>
              <a:t>Característiques: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Apareixen els atributs, claus primàries i claus foranes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Llenguatge tècnic (clau primària, etc)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b="1" lang="ca" sz="1350">
                <a:latin typeface="Arial"/>
                <a:ea typeface="Arial"/>
                <a:cs typeface="Arial"/>
                <a:sym typeface="Arial"/>
              </a:rPr>
              <a:t>Exemple: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Taula Client (id, nom, correu)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Taula Producte (id, nom, preu)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ca" sz="1350">
                <a:latin typeface="Arial"/>
                <a:ea typeface="Arial"/>
                <a:cs typeface="Arial"/>
                <a:sym typeface="Arial"/>
              </a:rPr>
              <a:t>Taula Comanda (id, data, id_Client com a clau forana)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600" y="1695025"/>
            <a:ext cx="2414400" cy="2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Arial"/>
                <a:ea typeface="Arial"/>
                <a:cs typeface="Arial"/>
                <a:sym typeface="Arial"/>
              </a:rPr>
              <a:t>Model físic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61131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ca" sz="1500">
                <a:latin typeface="Arial"/>
                <a:ea typeface="Arial"/>
                <a:cs typeface="Arial"/>
                <a:sym typeface="Arial"/>
              </a:rPr>
              <a:t>Implementació definitiva del model lògic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ca" sz="1500">
                <a:latin typeface="Arial"/>
                <a:ea typeface="Arial"/>
                <a:cs typeface="Arial"/>
                <a:sym typeface="Arial"/>
              </a:rPr>
              <a:t>Es centra en com emmagatzemar les dades físicament al sistema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ca" sz="1500">
                <a:latin typeface="Arial"/>
                <a:ea typeface="Arial"/>
                <a:cs typeface="Arial"/>
                <a:sym typeface="Arial"/>
              </a:rPr>
              <a:t>Característiques: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ca" sz="1500">
                <a:latin typeface="Arial"/>
                <a:ea typeface="Arial"/>
                <a:cs typeface="Arial"/>
                <a:sym typeface="Arial"/>
              </a:rPr>
              <a:t>Llenguatge més tècnic (tipus d’atributs, etc)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ca" sz="1500">
                <a:latin typeface="Arial"/>
                <a:ea typeface="Arial"/>
                <a:cs typeface="Arial"/>
                <a:sym typeface="Arial"/>
              </a:rPr>
              <a:t>Es té en compte l’eficiència i l’espai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ca" sz="1500">
                <a:latin typeface="Arial"/>
                <a:ea typeface="Arial"/>
                <a:cs typeface="Arial"/>
                <a:sym typeface="Arial"/>
              </a:rPr>
              <a:t>Pot incloure índexs, particions, etc.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ca" sz="1500">
                <a:latin typeface="Arial"/>
                <a:ea typeface="Arial"/>
                <a:cs typeface="Arial"/>
                <a:sym typeface="Arial"/>
              </a:rPr>
              <a:t>Exemple (SQL):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600" y="1887075"/>
            <a:ext cx="2414400" cy="20302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814900" y="3530000"/>
            <a:ext cx="2052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TABLE CLIENT (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 INT PRIMARY KEY,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NOM VARCHAR(100),</a:t>
            </a: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CORREU VARCHAR(100)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10725" y="3530000"/>
            <a:ext cx="20529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TABLE PRODUCTE ( ID INT PRIMARY KEY,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NOM VARCHAR(100),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PREU DECIMAL(10, 2)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63625" y="3530000"/>
            <a:ext cx="2052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TABLE COMANDA ( ID INT PRIMARY KEY,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DATE,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ID_CLIENT INT,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FOREIGN KEY (ID_CLIENT) REFERENCES CLIENT(ID) );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8"/>
          <p:cNvGraphicFramePr/>
          <p:nvPr/>
        </p:nvGraphicFramePr>
        <p:xfrm>
          <a:off x="1846200" y="227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{5C98B16B-3B60-48A8-90AE-2ACB25D557D6}</a:tableStyleId>
              </a:tblPr>
              <a:tblGrid>
                <a:gridCol w="2261075"/>
                <a:gridCol w="1331675"/>
                <a:gridCol w="860050"/>
                <a:gridCol w="998775"/>
              </a:tblGrid>
              <a:tr h="6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Feature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Conceptual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Logical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Physical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Entity Names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Entity Relationships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Attributes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Primary Keys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Foreign Keys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Table Names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Column Names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450">
                          <a:highlight>
                            <a:srgbClr val="FFFFFF"/>
                          </a:highlight>
                        </a:rPr>
                        <a:t>Column Data Types</a:t>
                      </a:r>
                      <a:endParaRPr b="1"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 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450">
                          <a:highlight>
                            <a:srgbClr val="FFFFFF"/>
                          </a:highlight>
                        </a:rPr>
                        <a:t>✓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Arial"/>
                <a:ea typeface="Arial"/>
                <a:cs typeface="Arial"/>
                <a:sym typeface="Arial"/>
              </a:rPr>
              <a:t>Bibliografia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Model conceptual (Novembre 2024):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 u="sng">
                <a:solidFill>
                  <a:schemeClr val="hlink"/>
                </a:solidFill>
                <a:hlinkClick r:id="rId3"/>
              </a:rPr>
              <a:t>https://www.1keydata.com/datawarehousing/conceptual-data-model.html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Model lògic (Novembre 2024):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 u="sng">
                <a:solidFill>
                  <a:schemeClr val="hlink"/>
                </a:solidFill>
                <a:hlinkClick r:id="rId4"/>
              </a:rPr>
              <a:t>https://www.1keydata.com/datawarehousing/logical-data-model.html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Model físic (Novembre 2024):</a:t>
            </a:r>
            <a:endParaRPr sz="14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https://www.1keydata.com/datawarehousing/physical-data-model.html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