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8229600" cx="14630400"/>
  <p:notesSz cx="8229600" cy="14630400"/>
  <p:embeddedFontLst>
    <p:embeddedFont>
      <p:font typeface="Libre Baskerville"/>
      <p:regular r:id="rId12"/>
      <p:bold r:id="rId13"/>
      <p:italic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oO7w+P32nPyPday+dg2vIApm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ibreBaskerville-bold.fntdata"/><Relationship Id="rId12" Type="http://schemas.openxmlformats.org/officeDocument/2006/relationships/font" Target="fonts/LibreBaskervill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MSans-regular.fntdata"/><Relationship Id="rId14" Type="http://schemas.openxmlformats.org/officeDocument/2006/relationships/font" Target="fonts/LibreBaskerville-italic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DM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267baec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14267baec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14267baec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hyperlink" Target="https://stackoverflow.com/questions/26910974/model-view-controller-vs-boundary-control-entity" TargetMode="External"/><Relationship Id="rId6" Type="http://schemas.openxmlformats.org/officeDocument/2006/relationships/hyperlink" Target="https://en.wikipedia.org/wiki/Entity-control-bound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/>
          <p:nvPr/>
        </p:nvSpPr>
        <p:spPr>
          <a:xfrm>
            <a:off x="793800" y="905500"/>
            <a:ext cx="51537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5C4E3D"/>
              </a:buClr>
              <a:buSzPts val="6150"/>
              <a:buFont typeface="Libre Baskerville"/>
              <a:buNone/>
            </a:pPr>
            <a:r>
              <a:rPr b="0" i="0" lang="en-US" sz="4750" u="none" cap="none" strike="noStrike">
                <a:solidFill>
                  <a:srgbClr val="5C4E3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Patró Entity-Control-Boundary</a:t>
            </a:r>
            <a:endParaRPr b="0" i="0" sz="4750" u="none" cap="none" strike="noStrike"/>
          </a:p>
        </p:txBody>
      </p:sp>
      <p:sp>
        <p:nvSpPr>
          <p:cNvPr id="41" name="Google Shape;41;p1"/>
          <p:cNvSpPr/>
          <p:nvPr/>
        </p:nvSpPr>
        <p:spPr>
          <a:xfrm>
            <a:off x="793790" y="6116360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7000" y="7663250"/>
            <a:ext cx="17434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/>
          <p:nvPr/>
        </p:nvSpPr>
        <p:spPr>
          <a:xfrm>
            <a:off x="1156700" y="6883342"/>
            <a:ext cx="4286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lang="en-US" sz="17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Arnau Pons i Cardet</a:t>
            </a:r>
            <a:endParaRPr b="0" i="0" sz="1750" u="none" cap="none" strike="noStrike"/>
          </a:p>
        </p:txBody>
      </p:sp>
      <p:pic>
        <p:nvPicPr>
          <p:cNvPr id="44" name="Google Shape;4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406" y="0"/>
            <a:ext cx="8194995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/>
          <p:nvPr/>
        </p:nvSpPr>
        <p:spPr>
          <a:xfrm>
            <a:off x="11993928" y="7716625"/>
            <a:ext cx="4512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i="1" lang="en-US" sz="12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Exemple implementació en UML</a:t>
            </a:r>
            <a:endParaRPr b="0" i="1" sz="12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/>
          <p:nvPr/>
        </p:nvSpPr>
        <p:spPr>
          <a:xfrm>
            <a:off x="793790" y="641613"/>
            <a:ext cx="60603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C4E3D"/>
              </a:buClr>
              <a:buSzPts val="4450"/>
              <a:buFont typeface="Libre Baskerville"/>
              <a:buNone/>
            </a:pPr>
            <a:r>
              <a:rPr b="0" i="0" lang="en-US" sz="4450" u="none" cap="none" strike="noStrike">
                <a:solidFill>
                  <a:srgbClr val="5C4E3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Què és el patró ECB?</a:t>
            </a:r>
            <a:endParaRPr b="0" i="0" sz="4450" u="none" cap="none" strike="noStrike"/>
          </a:p>
        </p:txBody>
      </p:sp>
      <p:sp>
        <p:nvSpPr>
          <p:cNvPr id="52" name="Google Shape;52;p2"/>
          <p:cNvSpPr/>
          <p:nvPr/>
        </p:nvSpPr>
        <p:spPr>
          <a:xfrm>
            <a:off x="793790" y="3909842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F7EDD4"/>
          </a:solidFill>
          <a:ln cap="flat" cmpd="sng" w="9525">
            <a:solidFill>
              <a:srgbClr val="DDD3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72979" y="3994853"/>
            <a:ext cx="151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650"/>
              <a:buFont typeface="Libre Baskerville"/>
              <a:buNone/>
            </a:pPr>
            <a:r>
              <a:rPr b="0" i="0" lang="en-US" sz="265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b="0" i="0" sz="2650" u="none" cap="none" strike="noStrike"/>
          </a:p>
        </p:txBody>
      </p:sp>
      <p:sp>
        <p:nvSpPr>
          <p:cNvPr id="54" name="Google Shape;54;p2"/>
          <p:cNvSpPr/>
          <p:nvPr/>
        </p:nvSpPr>
        <p:spPr>
          <a:xfrm>
            <a:off x="1530906" y="390984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Libre Baskerville"/>
              <a:buNone/>
            </a:pPr>
            <a:r>
              <a:rPr b="0" i="0" lang="en-US" sz="220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Entit</a:t>
            </a:r>
            <a:r>
              <a:rPr lang="en-US" sz="2200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endParaRPr b="0" i="0" sz="2200" u="none" cap="none" strike="noStrike"/>
          </a:p>
        </p:txBody>
      </p:sp>
      <p:sp>
        <p:nvSpPr>
          <p:cNvPr id="55" name="Google Shape;55;p2"/>
          <p:cNvSpPr/>
          <p:nvPr/>
        </p:nvSpPr>
        <p:spPr>
          <a:xfrm>
            <a:off x="1530900" y="4400263"/>
            <a:ext cx="42867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lang="en-US" sz="17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Representa les dades i lògica de negoci.</a:t>
            </a:r>
            <a:endParaRPr b="0" i="0" sz="1750" u="none" cap="none" strike="noStrike"/>
          </a:p>
        </p:txBody>
      </p:sp>
      <p:sp>
        <p:nvSpPr>
          <p:cNvPr id="56" name="Google Shape;56;p2"/>
          <p:cNvSpPr/>
          <p:nvPr/>
        </p:nvSpPr>
        <p:spPr>
          <a:xfrm>
            <a:off x="793792" y="5113542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F7EDD4"/>
          </a:solidFill>
          <a:ln cap="flat" cmpd="sng" w="9525">
            <a:solidFill>
              <a:srgbClr val="DDD3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944168" y="5198553"/>
            <a:ext cx="209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650"/>
              <a:buFont typeface="Libre Baskerville"/>
              <a:buNone/>
            </a:pPr>
            <a:r>
              <a:rPr b="0" i="0" lang="en-US" sz="265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0" i="0" sz="2650" u="none" cap="none" strike="noStrike"/>
          </a:p>
        </p:txBody>
      </p:sp>
      <p:sp>
        <p:nvSpPr>
          <p:cNvPr id="58" name="Google Shape;58;p2"/>
          <p:cNvSpPr/>
          <p:nvPr/>
        </p:nvSpPr>
        <p:spPr>
          <a:xfrm>
            <a:off x="1530908" y="511354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Libre Baskerville"/>
              <a:buNone/>
            </a:pPr>
            <a:r>
              <a:rPr b="0" i="0" lang="en-US" sz="220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Control</a:t>
            </a:r>
            <a:endParaRPr b="0" i="0" sz="2200" u="none" cap="none" strike="noStrike"/>
          </a:p>
        </p:txBody>
      </p:sp>
      <p:sp>
        <p:nvSpPr>
          <p:cNvPr id="59" name="Google Shape;59;p2"/>
          <p:cNvSpPr/>
          <p:nvPr/>
        </p:nvSpPr>
        <p:spPr>
          <a:xfrm>
            <a:off x="1538700" y="5538750"/>
            <a:ext cx="45705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lang="en-US" sz="17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Gestiona el flux d'informació, decidint com i quan interactuar amb les entitats.</a:t>
            </a:r>
            <a:endParaRPr b="0" i="0" sz="1750" u="none" cap="none" strike="noStrike"/>
          </a:p>
        </p:txBody>
      </p:sp>
      <p:sp>
        <p:nvSpPr>
          <p:cNvPr id="60" name="Google Shape;60;p2"/>
          <p:cNvSpPr/>
          <p:nvPr/>
        </p:nvSpPr>
        <p:spPr>
          <a:xfrm>
            <a:off x="793790" y="6447120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F7EDD4"/>
          </a:solidFill>
          <a:ln cap="flat" cmpd="sng" w="9525">
            <a:solidFill>
              <a:srgbClr val="DDD3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944166" y="6532131"/>
            <a:ext cx="209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650"/>
              <a:buFont typeface="Libre Baskerville"/>
              <a:buNone/>
            </a:pPr>
            <a:r>
              <a:rPr b="0" i="0" lang="en-US" sz="265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b="0" i="0" sz="2650" u="none" cap="none" strike="noStrike"/>
          </a:p>
        </p:txBody>
      </p:sp>
      <p:sp>
        <p:nvSpPr>
          <p:cNvPr id="62" name="Google Shape;62;p2"/>
          <p:cNvSpPr/>
          <p:nvPr/>
        </p:nvSpPr>
        <p:spPr>
          <a:xfrm>
            <a:off x="1530906" y="6447120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Libre Baskerville"/>
              <a:buNone/>
            </a:pPr>
            <a:r>
              <a:rPr lang="en-US" sz="2200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Boundary</a:t>
            </a:r>
            <a:endParaRPr b="0" i="0" sz="2200" u="none" cap="none" strike="noStrike"/>
          </a:p>
        </p:txBody>
      </p:sp>
      <p:sp>
        <p:nvSpPr>
          <p:cNvPr id="63" name="Google Shape;63;p2"/>
          <p:cNvSpPr/>
          <p:nvPr/>
        </p:nvSpPr>
        <p:spPr>
          <a:xfrm>
            <a:off x="1530906" y="6937538"/>
            <a:ext cx="8648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lang="en-US" sz="17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Interactua amb l'usuari o altres sistemes.</a:t>
            </a:r>
            <a:endParaRPr b="0" i="0" sz="1750" u="none" cap="none" strike="noStrike"/>
          </a:p>
        </p:txBody>
      </p:sp>
      <p:sp>
        <p:nvSpPr>
          <p:cNvPr id="64" name="Google Shape;64;p2"/>
          <p:cNvSpPr/>
          <p:nvPr/>
        </p:nvSpPr>
        <p:spPr>
          <a:xfrm>
            <a:off x="944165" y="1936914"/>
            <a:ext cx="75564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lang="en-US" sz="17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Entity-Control-Boundary (ECB) és un patró arquitectònic que divideix el sistema en tres components per modular la lògica de negoci, la interfície d’usuari i el control del flux d’informació.</a:t>
            </a:r>
            <a:endParaRPr b="0" i="0" sz="1750" u="none" cap="none" strike="noStrike"/>
          </a:p>
        </p:txBody>
      </p:sp>
      <p:pic>
        <p:nvPicPr>
          <p:cNvPr id="65" name="Google Shape;6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625" y="3038800"/>
            <a:ext cx="8115324" cy="42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7000" y="7663250"/>
            <a:ext cx="17434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9700028" y="7172725"/>
            <a:ext cx="4512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i="1" lang="en-US" sz="12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Dependències i interaccions entre els diferents components</a:t>
            </a:r>
            <a:endParaRPr b="0" i="1" sz="12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793802" y="774825"/>
            <a:ext cx="107940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C4E3D"/>
              </a:buClr>
              <a:buSzPts val="4450"/>
              <a:buFont typeface="Libre Baskerville"/>
              <a:buNone/>
            </a:pPr>
            <a:r>
              <a:rPr b="0" i="0" lang="en-US" sz="4450" u="none" cap="none" strike="noStrike">
                <a:solidFill>
                  <a:srgbClr val="5C4E3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Comparació entre ECB</a:t>
            </a:r>
            <a:r>
              <a:rPr lang="en-US" sz="4450">
                <a:solidFill>
                  <a:srgbClr val="5C4E3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0" lang="en-US" sz="4450" u="none" cap="none" strike="noStrike">
                <a:solidFill>
                  <a:srgbClr val="5C4E3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MVC i Capes</a:t>
            </a:r>
            <a:endParaRPr b="0" i="0" sz="4450" u="none" cap="none" strike="noStrike"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7000" y="7663250"/>
            <a:ext cx="17434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4">
            <a:alphaModFix/>
          </a:blip>
          <a:srcRect b="0" l="901" r="0" t="1380"/>
          <a:stretch/>
        </p:blipFill>
        <p:spPr>
          <a:xfrm>
            <a:off x="3262113" y="1596275"/>
            <a:ext cx="8106176" cy="63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/>
          <p:nvPr/>
        </p:nvSpPr>
        <p:spPr>
          <a:xfrm>
            <a:off x="3413115" y="7799425"/>
            <a:ext cx="4512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i="1" lang="en-US" sz="12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Taula comparativa entre ECB, MVC i Capes</a:t>
            </a:r>
            <a:endParaRPr b="0" i="1" sz="12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/>
          <p:nvPr/>
        </p:nvSpPr>
        <p:spPr>
          <a:xfrm>
            <a:off x="793790" y="522495"/>
            <a:ext cx="75087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C4E3D"/>
              </a:buClr>
              <a:buSzPts val="4450"/>
              <a:buFont typeface="Libre Baskerville"/>
              <a:buNone/>
            </a:pPr>
            <a:r>
              <a:rPr b="0" i="0" lang="en-US" sz="4450" u="none" cap="none" strike="noStrike">
                <a:solidFill>
                  <a:srgbClr val="5C4E3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Avantatges d'utilitzar ECB</a:t>
            </a:r>
            <a:endParaRPr b="0" i="0" sz="4450" u="none" cap="none" strike="noStrike"/>
          </a:p>
        </p:txBody>
      </p:sp>
      <p:sp>
        <p:nvSpPr>
          <p:cNvPr id="84" name="Google Shape;84;p4"/>
          <p:cNvSpPr/>
          <p:nvPr/>
        </p:nvSpPr>
        <p:spPr>
          <a:xfrm>
            <a:off x="793790" y="2659261"/>
            <a:ext cx="4579263" cy="1685092"/>
          </a:xfrm>
          <a:prstGeom prst="roundRect">
            <a:avLst>
              <a:gd fmla="val 5654" name="adj"/>
            </a:avLst>
          </a:prstGeom>
          <a:solidFill>
            <a:srgbClr val="F7EDD4"/>
          </a:solidFill>
          <a:ln cap="flat" cmpd="sng" w="9525">
            <a:solidFill>
              <a:srgbClr val="DDD3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028224" y="289369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Libre Baskerville"/>
              <a:buNone/>
            </a:pPr>
            <a:r>
              <a:rPr b="0" i="0" lang="en-US" sz="220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Modularitat</a:t>
            </a:r>
            <a:endParaRPr b="0" i="0" sz="2200" u="none" cap="none" strike="noStrike"/>
          </a:p>
        </p:txBody>
      </p:sp>
      <p:sp>
        <p:nvSpPr>
          <p:cNvPr id="86" name="Google Shape;86;p4"/>
          <p:cNvSpPr/>
          <p:nvPr/>
        </p:nvSpPr>
        <p:spPr>
          <a:xfrm>
            <a:off x="1028224" y="3384113"/>
            <a:ext cx="411039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Cada capa es pot treballar i testejar de manera independent.</a:t>
            </a:r>
            <a:endParaRPr b="0" i="0" sz="1750" u="none" cap="none" strike="noStrike"/>
          </a:p>
        </p:txBody>
      </p:sp>
      <p:sp>
        <p:nvSpPr>
          <p:cNvPr id="87" name="Google Shape;87;p4"/>
          <p:cNvSpPr/>
          <p:nvPr/>
        </p:nvSpPr>
        <p:spPr>
          <a:xfrm>
            <a:off x="5599867" y="2659261"/>
            <a:ext cx="4579263" cy="1685092"/>
          </a:xfrm>
          <a:prstGeom prst="roundRect">
            <a:avLst>
              <a:gd fmla="val 5654" name="adj"/>
            </a:avLst>
          </a:prstGeom>
          <a:solidFill>
            <a:srgbClr val="F7EDD4"/>
          </a:solidFill>
          <a:ln cap="flat" cmpd="sng" w="9525">
            <a:solidFill>
              <a:srgbClr val="DDD3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5834301" y="289369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Libre Baskerville"/>
              <a:buNone/>
            </a:pPr>
            <a:r>
              <a:rPr b="0" i="0" lang="en-US" sz="220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Reutilització</a:t>
            </a:r>
            <a:endParaRPr b="0" i="0" sz="2200" u="none" cap="none" strike="noStrike"/>
          </a:p>
        </p:txBody>
      </p:sp>
      <p:sp>
        <p:nvSpPr>
          <p:cNvPr id="89" name="Google Shape;89;p4"/>
          <p:cNvSpPr/>
          <p:nvPr/>
        </p:nvSpPr>
        <p:spPr>
          <a:xfrm>
            <a:off x="5834301" y="3384113"/>
            <a:ext cx="411039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Les </a:t>
            </a:r>
            <a:r>
              <a:rPr lang="en-US" sz="17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fronteres </a:t>
            </a:r>
            <a:r>
              <a:rPr b="0" i="0" lang="en-US" sz="1750" u="none" cap="none" strike="noStrike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i </a:t>
            </a:r>
            <a:r>
              <a:rPr lang="en-US" sz="17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les entitats</a:t>
            </a:r>
            <a:r>
              <a:rPr b="0" i="0" lang="en-US" sz="1750" u="none" cap="none" strike="noStrike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es poden reutilitzar en múltiples projectes.</a:t>
            </a:r>
            <a:endParaRPr b="0" i="0" sz="1750" u="none" cap="none" strike="noStrike"/>
          </a:p>
        </p:txBody>
      </p:sp>
      <p:sp>
        <p:nvSpPr>
          <p:cNvPr id="90" name="Google Shape;90;p4"/>
          <p:cNvSpPr/>
          <p:nvPr/>
        </p:nvSpPr>
        <p:spPr>
          <a:xfrm>
            <a:off x="793790" y="4571167"/>
            <a:ext cx="4579263" cy="2047994"/>
          </a:xfrm>
          <a:prstGeom prst="roundRect">
            <a:avLst>
              <a:gd fmla="val 4652" name="adj"/>
            </a:avLst>
          </a:prstGeom>
          <a:solidFill>
            <a:srgbClr val="F7EDD4"/>
          </a:solidFill>
          <a:ln cap="flat" cmpd="sng" w="9525">
            <a:solidFill>
              <a:srgbClr val="DDD3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1028224" y="480560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Libre Baskerville"/>
              <a:buNone/>
            </a:pPr>
            <a:r>
              <a:rPr b="0" i="0" lang="en-US" sz="220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Manteniment</a:t>
            </a:r>
            <a:endParaRPr b="0" i="0" sz="2200" u="none" cap="none" strike="noStrike"/>
          </a:p>
        </p:txBody>
      </p:sp>
      <p:sp>
        <p:nvSpPr>
          <p:cNvPr id="92" name="Google Shape;92;p4"/>
          <p:cNvSpPr/>
          <p:nvPr/>
        </p:nvSpPr>
        <p:spPr>
          <a:xfrm>
            <a:off x="1028224" y="5296019"/>
            <a:ext cx="411039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És més fàcil localitzar i corregir errors gràcies a l'agrupació per responsabilitats.</a:t>
            </a:r>
            <a:endParaRPr b="0" i="0" sz="1750" u="none" cap="none" strike="noStrike"/>
          </a:p>
        </p:txBody>
      </p:sp>
      <p:sp>
        <p:nvSpPr>
          <p:cNvPr id="93" name="Google Shape;93;p4"/>
          <p:cNvSpPr/>
          <p:nvPr/>
        </p:nvSpPr>
        <p:spPr>
          <a:xfrm>
            <a:off x="5599867" y="4571167"/>
            <a:ext cx="4579263" cy="2047994"/>
          </a:xfrm>
          <a:prstGeom prst="roundRect">
            <a:avLst>
              <a:gd fmla="val 4652" name="adj"/>
            </a:avLst>
          </a:prstGeom>
          <a:solidFill>
            <a:srgbClr val="F7EDD4"/>
          </a:solidFill>
          <a:ln cap="flat" cmpd="sng" w="9525">
            <a:solidFill>
              <a:srgbClr val="DDD3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5834301" y="480560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Libre Baskerville"/>
              <a:buNone/>
            </a:pPr>
            <a:r>
              <a:rPr b="0" i="0" lang="en-US" sz="220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Escalabilitat</a:t>
            </a:r>
            <a:endParaRPr b="0" i="0" sz="2200" u="none" cap="none" strike="noStrike"/>
          </a:p>
        </p:txBody>
      </p:sp>
      <p:sp>
        <p:nvSpPr>
          <p:cNvPr id="95" name="Google Shape;95;p4"/>
          <p:cNvSpPr/>
          <p:nvPr/>
        </p:nvSpPr>
        <p:spPr>
          <a:xfrm>
            <a:off x="5834301" y="5296019"/>
            <a:ext cx="411039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lang="en-US" sz="17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Integració senzilla de noves funcionalitats.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83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/>
          <p:nvPr/>
        </p:nvSpPr>
        <p:spPr>
          <a:xfrm>
            <a:off x="793790" y="3821430"/>
            <a:ext cx="8489394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C4E3D"/>
              </a:buClr>
              <a:buSzPts val="4450"/>
              <a:buFont typeface="Libre Baskerville"/>
              <a:buNone/>
            </a:pPr>
            <a:r>
              <a:rPr b="0" i="0" lang="en-US" sz="4450" u="none" cap="none" strike="noStrike">
                <a:solidFill>
                  <a:srgbClr val="5C4E3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Desavantatges d'utilitzar ECB</a:t>
            </a:r>
            <a:endParaRPr b="0" i="0" sz="4450" u="none" cap="none" strike="noStrike"/>
          </a:p>
        </p:txBody>
      </p:sp>
      <p:pic>
        <p:nvPicPr>
          <p:cNvPr descr="preencoded.png" id="103" name="Google Shape;1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4870371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Libre Baskerville"/>
              <a:buNone/>
            </a:pPr>
            <a:r>
              <a:rPr b="0" i="0" lang="en-US" sz="220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Complexitat</a:t>
            </a:r>
            <a:endParaRPr b="0" i="0" sz="2200" u="none" cap="none" strike="noStrike"/>
          </a:p>
        </p:txBody>
      </p:sp>
      <p:sp>
        <p:nvSpPr>
          <p:cNvPr id="105" name="Google Shape;105;p5"/>
          <p:cNvSpPr/>
          <p:nvPr/>
        </p:nvSpPr>
        <p:spPr>
          <a:xfrm>
            <a:off x="793790" y="6154579"/>
            <a:ext cx="4120753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La divisió en tres capes pot afegir complexitat a l'arquitectura de l'aplicació.</a:t>
            </a:r>
            <a:endParaRPr b="0" i="0" sz="1750" u="none" cap="none" strike="noStrike"/>
          </a:p>
        </p:txBody>
      </p:sp>
      <p:pic>
        <p:nvPicPr>
          <p:cNvPr descr="preencoded.png" id="106" name="Google Shape;10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4704" y="4870371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/>
          <p:nvPr/>
        </p:nvSpPr>
        <p:spPr>
          <a:xfrm>
            <a:off x="5254704" y="566416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Libre Baskerville"/>
              <a:buNone/>
            </a:pPr>
            <a:r>
              <a:rPr b="0" i="0" lang="en-US" sz="220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Rendiment</a:t>
            </a:r>
            <a:endParaRPr b="0" i="0" sz="2200" u="none" cap="none" strike="noStrike"/>
          </a:p>
        </p:txBody>
      </p:sp>
      <p:sp>
        <p:nvSpPr>
          <p:cNvPr id="108" name="Google Shape;108;p5"/>
          <p:cNvSpPr/>
          <p:nvPr/>
        </p:nvSpPr>
        <p:spPr>
          <a:xfrm>
            <a:off x="5254704" y="6154579"/>
            <a:ext cx="412087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La comunicació entre les capes pot afectar el rendiment de l'aplicació.</a:t>
            </a:r>
            <a:endParaRPr b="0" i="0" sz="1750" u="none" cap="none" strike="noStrike"/>
          </a:p>
        </p:txBody>
      </p:sp>
      <p:pic>
        <p:nvPicPr>
          <p:cNvPr descr="preencoded.png" id="109" name="Google Shape;10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5738" y="4870371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/>
          <p:nvPr/>
        </p:nvSpPr>
        <p:spPr>
          <a:xfrm>
            <a:off x="9715738" y="5664160"/>
            <a:ext cx="311574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Libre Baskerville"/>
              <a:buNone/>
            </a:pPr>
            <a:r>
              <a:rPr b="0" i="0" lang="en-US" sz="220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Corba d'aprenentatge</a:t>
            </a:r>
            <a:endParaRPr b="0" i="0" sz="2200" u="none" cap="none" strike="noStrike"/>
          </a:p>
        </p:txBody>
      </p:sp>
      <p:sp>
        <p:nvSpPr>
          <p:cNvPr id="111" name="Google Shape;111;p5"/>
          <p:cNvSpPr/>
          <p:nvPr/>
        </p:nvSpPr>
        <p:spPr>
          <a:xfrm>
            <a:off x="9715738" y="6154579"/>
            <a:ext cx="412075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Els desenvolupadors han d'entendre bé l'estructura de l'ECB per ser eficients.</a:t>
            </a:r>
            <a:endParaRPr b="0" i="0" sz="1750" u="none" cap="none" strike="noStrike"/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31475" y="7743825"/>
            <a:ext cx="17989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/>
          <p:nvPr/>
        </p:nvSpPr>
        <p:spPr>
          <a:xfrm>
            <a:off x="773073" y="608290"/>
            <a:ext cx="7597854" cy="1380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5C4E3D"/>
              </a:buClr>
              <a:buSzPts val="4300"/>
              <a:buFont typeface="Libre Baskerville"/>
              <a:buNone/>
            </a:pPr>
            <a:r>
              <a:rPr b="0" i="0" lang="en-US" sz="4300" u="none" cap="none" strike="noStrike">
                <a:solidFill>
                  <a:srgbClr val="5C4E3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Quan s'hauria d'utilitzar ECB</a:t>
            </a:r>
            <a:endParaRPr b="0" i="0" sz="4300" u="none" cap="none" strike="noStrike"/>
          </a:p>
        </p:txBody>
      </p:sp>
      <p:pic>
        <p:nvPicPr>
          <p:cNvPr descr="preencoded.png" id="120" name="Google Shape;1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073" y="2319933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/>
          <p:nvPr/>
        </p:nvSpPr>
        <p:spPr>
          <a:xfrm>
            <a:off x="2208728" y="2540794"/>
            <a:ext cx="2761178" cy="345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50"/>
              <a:buFont typeface="Libre Baskerville"/>
              <a:buNone/>
            </a:pPr>
            <a:r>
              <a:rPr b="0" i="0" lang="en-US" sz="215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Projectes Grans</a:t>
            </a:r>
            <a:endParaRPr b="0" i="0" sz="2150" u="none" cap="none" strike="noStrike"/>
          </a:p>
        </p:txBody>
      </p:sp>
      <p:sp>
        <p:nvSpPr>
          <p:cNvPr id="122" name="Google Shape;122;p6"/>
          <p:cNvSpPr/>
          <p:nvPr/>
        </p:nvSpPr>
        <p:spPr>
          <a:xfrm>
            <a:off x="2208728" y="3018353"/>
            <a:ext cx="6162199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00"/>
              <a:buFont typeface="DM Sans"/>
              <a:buNone/>
            </a:pPr>
            <a:r>
              <a:rPr b="0" i="0" lang="en-US" sz="1700" u="none" cap="none" strike="noStrike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ECB brilla en aplicacions complexes amb múltiples funcionalitats</a:t>
            </a:r>
            <a:r>
              <a:rPr lang="en-US" sz="17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0" i="0" sz="1700" u="none" cap="none" strike="noStrike"/>
          </a:p>
        </p:txBody>
      </p:sp>
      <p:pic>
        <p:nvPicPr>
          <p:cNvPr descr="preencoded.png" id="123" name="Google Shape;12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073" y="4087058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/>
          <p:nvPr/>
        </p:nvSpPr>
        <p:spPr>
          <a:xfrm>
            <a:off x="2208722" y="4307925"/>
            <a:ext cx="5335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50"/>
              <a:buFont typeface="Libre Baskerville"/>
              <a:buNone/>
            </a:pPr>
            <a:r>
              <a:rPr lang="en-US" sz="2150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Projectes amb Equip Multidisciplinari</a:t>
            </a:r>
            <a:endParaRPr b="0" i="0" sz="2150" u="none" cap="none" strike="noStrike"/>
          </a:p>
        </p:txBody>
      </p:sp>
      <p:sp>
        <p:nvSpPr>
          <p:cNvPr id="125" name="Google Shape;125;p6"/>
          <p:cNvSpPr/>
          <p:nvPr/>
        </p:nvSpPr>
        <p:spPr>
          <a:xfrm>
            <a:off x="2208728" y="4785479"/>
            <a:ext cx="6162199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00"/>
              <a:buFont typeface="DM Sans"/>
              <a:buNone/>
            </a:pPr>
            <a:r>
              <a:rPr lang="en-US" sz="17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Cada membre de l'equip pot centrar-se en un component específic, millorant la productivitat i la col·laboració.</a:t>
            </a:r>
            <a:endParaRPr b="0" i="0" sz="1700" u="none" cap="none" strike="noStrike"/>
          </a:p>
        </p:txBody>
      </p:sp>
      <p:pic>
        <p:nvPicPr>
          <p:cNvPr descr="preencoded.png" id="126" name="Google Shape;12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3073" y="5854184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2208728" y="6075045"/>
            <a:ext cx="4211836" cy="345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50"/>
              <a:buFont typeface="Libre Baskerville"/>
              <a:buNone/>
            </a:pPr>
            <a:r>
              <a:rPr b="0" i="0" lang="en-US" sz="2150" u="none" cap="none" strike="noStrike">
                <a:solidFill>
                  <a:srgbClr val="4542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Manteniment a Llarg Termini</a:t>
            </a:r>
            <a:endParaRPr b="0" i="0" sz="2150" u="none" cap="none" strike="noStrike"/>
          </a:p>
        </p:txBody>
      </p:sp>
      <p:sp>
        <p:nvSpPr>
          <p:cNvPr id="128" name="Google Shape;128;p6"/>
          <p:cNvSpPr/>
          <p:nvPr/>
        </p:nvSpPr>
        <p:spPr>
          <a:xfrm>
            <a:off x="2208728" y="6552605"/>
            <a:ext cx="6162199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00"/>
              <a:buFont typeface="DM Sans"/>
              <a:buNone/>
            </a:pPr>
            <a:r>
              <a:rPr b="0" i="0" lang="en-US" sz="1700" u="none" cap="none" strike="noStrike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L'estructura modular d'ECB es beneficia més en projectes amb un cicle de vida llarg.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4267baec0_0_2"/>
          <p:cNvSpPr/>
          <p:nvPr/>
        </p:nvSpPr>
        <p:spPr>
          <a:xfrm>
            <a:off x="926800" y="6212950"/>
            <a:ext cx="6392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5C4E3D"/>
              </a:buClr>
              <a:buSzPts val="4300"/>
              <a:buFont typeface="Libre Baskerville"/>
              <a:buNone/>
            </a:pPr>
            <a:r>
              <a:rPr lang="en-US" sz="4300">
                <a:solidFill>
                  <a:srgbClr val="5C4E3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Gràcies per la vostra atenció!</a:t>
            </a:r>
            <a:endParaRPr b="0" i="0" sz="4300" u="none" cap="none" strike="noStrike"/>
          </a:p>
        </p:txBody>
      </p:sp>
      <p:pic>
        <p:nvPicPr>
          <p:cNvPr id="135" name="Google Shape;135;g314267baec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1475" y="7743825"/>
            <a:ext cx="17989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g314267baec0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14267baec0_0_2"/>
          <p:cNvSpPr/>
          <p:nvPr/>
        </p:nvSpPr>
        <p:spPr>
          <a:xfrm>
            <a:off x="926800" y="985375"/>
            <a:ext cx="6392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5C4E3D"/>
              </a:buClr>
              <a:buSzPts val="4300"/>
              <a:buFont typeface="Libre Baskerville"/>
              <a:buNone/>
            </a:pPr>
            <a:r>
              <a:rPr lang="en-US" sz="4300">
                <a:solidFill>
                  <a:srgbClr val="5C4E3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Bibliografia</a:t>
            </a:r>
            <a:endParaRPr b="0" i="0" sz="4300" u="none" cap="none" strike="noStrike"/>
          </a:p>
        </p:txBody>
      </p:sp>
      <p:sp>
        <p:nvSpPr>
          <p:cNvPr id="138" name="Google Shape;138;g314267baec0_0_2"/>
          <p:cNvSpPr txBox="1"/>
          <p:nvPr/>
        </p:nvSpPr>
        <p:spPr>
          <a:xfrm>
            <a:off x="1395250" y="219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14267baec0_0_2"/>
          <p:cNvSpPr/>
          <p:nvPr/>
        </p:nvSpPr>
        <p:spPr>
          <a:xfrm>
            <a:off x="926806" y="2599500"/>
            <a:ext cx="63924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Char char="●"/>
            </a:pPr>
            <a:r>
              <a:rPr lang="en-US" sz="17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Model View Controller vs Boundary Control Entity. (s. f.). Stack Overflow. </a:t>
            </a:r>
            <a:r>
              <a:rPr lang="en-US" sz="17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https://stackoverflow.com/questions/26910974/model-view-controller-vs-boundary-control-entity</a:t>
            </a:r>
            <a:endParaRPr sz="175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9725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1750"/>
              <a:buFont typeface="DM Sans"/>
              <a:buChar char="●"/>
            </a:pPr>
            <a:r>
              <a:rPr lang="en-US" sz="17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Wikipedia contributors. (2023, 25 septiembre). Entity-control-boundary. Wikipedia. </a:t>
            </a:r>
            <a:r>
              <a:rPr lang="en-US" sz="17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https://en.wikipedia.org/wiki/Entity-control-boundary</a:t>
            </a:r>
            <a:endParaRPr sz="175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2024-11-12T16:17:28Z</dcterms:created>
  <dc:creator>PptxGenJS</dc:creator>
</cp:coreProperties>
</file>