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2eb599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2eb599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2eb59934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2eb59934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323e89f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323e89f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323e89f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323e89f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28a0747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28a0747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3fe66ffc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3fe66ffc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28a0747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28a0747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aradigmadigital.com/techbiz/domain-driven-design-y-arquitectura-onion/" TargetMode="External"/><Relationship Id="rId4" Type="http://schemas.openxmlformats.org/officeDocument/2006/relationships/hyperlink" Target="https://blog.hubspot.es/website/que-es-ddd" TargetMode="External"/><Relationship Id="rId5" Type="http://schemas.openxmlformats.org/officeDocument/2006/relationships/hyperlink" Target="https://medium.com/@jonathanloscalzo/domain-driven-design-principios-beneficios-y-elementos-primera-parte-aad90f30aa35" TargetMode="External"/><Relationship Id="rId6" Type="http://schemas.openxmlformats.org/officeDocument/2006/relationships/hyperlink" Target="https://en.wikipedia.org/wiki/Domain-driven_design#:~:text=Domain%2Ddriven%20design%20(DDD),which%20have%20their%20own%20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Domain Driven </a:t>
            </a:r>
            <a:r>
              <a:rPr lang="ca"/>
              <a:t>Design</a:t>
            </a:r>
            <a:r>
              <a:rPr lang="ca"/>
              <a:t> (DDD)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Dimas Noguera, Nadia Khier, Èric Díez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75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2100" u="sng">
                <a:solidFill>
                  <a:schemeClr val="accent2"/>
                </a:solidFill>
              </a:rPr>
              <a:t>CONTEXT O ESCENARIS EN QUÈ ES POT APLICAR</a:t>
            </a:r>
            <a:endParaRPr sz="2100" u="sng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218850" y="1073725"/>
            <a:ext cx="2566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u="sng"/>
              <a:t>Sistemes distribuïts o microserveis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Cada servei té un rol ben definit i es necessita una clara separació de responsabilitats.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397775" y="1073725"/>
            <a:ext cx="29514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Domini de Negoci Complex </a:t>
            </a:r>
            <a:endParaRPr b="1" sz="13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Moltes regles de negoci, processos, i relacions entre entitats que són difícils de gestionar i modelar.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Empreses de finances, assegurances, sanitat o logística...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2850300" y="1073725"/>
            <a:ext cx="3293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Migració o </a:t>
            </a:r>
            <a:r>
              <a:rPr b="1" lang="ca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modernització</a:t>
            </a:r>
            <a:r>
              <a:rPr b="1" lang="ca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sistemes legats</a:t>
            </a:r>
            <a:endParaRPr b="1" sz="13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 vol modernitzar un sistema antic (legacy) que ha crescut desorganitzadament i necessita una reestructuració.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175" y="2474450"/>
            <a:ext cx="1762870" cy="23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5213625" y="3447500"/>
            <a:ext cx="5775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2003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706" y="2578113"/>
            <a:ext cx="2782301" cy="215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375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 u="sng">
                <a:solidFill>
                  <a:schemeClr val="accent2"/>
                </a:solidFill>
              </a:rPr>
              <a:t>PROBLEMA QUE INTENTA RESOLDRE</a:t>
            </a:r>
            <a:endParaRPr sz="2100" u="sng">
              <a:solidFill>
                <a:schemeClr val="accent2"/>
              </a:solidFill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4053575" y="1329700"/>
            <a:ext cx="4436100" cy="27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167" lvl="0" marL="457200" rtl="0" algn="l"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ca" sz="1505"/>
              <a:t>Problemes de </a:t>
            </a:r>
            <a:r>
              <a:rPr b="1" lang="ca" sz="1505"/>
              <a:t>comunicació </a:t>
            </a:r>
            <a:r>
              <a:rPr lang="ca" sz="1505"/>
              <a:t>entre els experts en negoci i els experts en software</a:t>
            </a:r>
            <a:endParaRPr sz="1505"/>
          </a:p>
          <a:p>
            <a:pPr indent="-324167" lvl="0" marL="457200" rtl="0" algn="l"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b="1" lang="ca" sz="1505"/>
              <a:t>Desconnexió </a:t>
            </a:r>
            <a:r>
              <a:rPr lang="ca" sz="1505"/>
              <a:t>entre el negoci i el software → els objectius no estan alineats</a:t>
            </a:r>
            <a:endParaRPr sz="1505"/>
          </a:p>
          <a:p>
            <a:pPr indent="-324167" lvl="0" marL="457200" rtl="0" algn="l"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ca" sz="1505"/>
              <a:t>Quan el software creix, el model de domini pot tornar-se </a:t>
            </a:r>
            <a:r>
              <a:rPr b="1" lang="ca" sz="1505"/>
              <a:t>confús </a:t>
            </a:r>
            <a:r>
              <a:rPr lang="ca" sz="1505"/>
              <a:t>→ codi difícil de mantenir</a:t>
            </a:r>
            <a:endParaRPr sz="1505"/>
          </a:p>
          <a:p>
            <a:pPr indent="-324167" lvl="0" marL="457200" rtl="0" algn="l"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ca" sz="1505"/>
              <a:t>Problemes de </a:t>
            </a:r>
            <a:r>
              <a:rPr b="1" lang="ca" sz="1505"/>
              <a:t>solapament </a:t>
            </a:r>
            <a:r>
              <a:rPr lang="ca" sz="1505"/>
              <a:t>de desenvolupament → els equips no tenen clares les seves responsabilitats</a:t>
            </a:r>
            <a:endParaRPr sz="150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05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25" y="1200125"/>
            <a:ext cx="3844374" cy="24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375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 u="sng">
                <a:solidFill>
                  <a:schemeClr val="accent2"/>
                </a:solidFill>
              </a:rPr>
              <a:t>SOLUCIÓ PROPOSADA</a:t>
            </a:r>
            <a:endParaRPr sz="2100" u="sng">
              <a:solidFill>
                <a:schemeClr val="accent2"/>
              </a:solidFill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538" y="980313"/>
            <a:ext cx="3322525" cy="304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5881350" y="1760425"/>
            <a:ext cx="2544300" cy="384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Treballar amb experts en el domini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3195825" y="4126375"/>
            <a:ext cx="2544300" cy="384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Utilitzar la terminologia del expert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875625" y="1760425"/>
            <a:ext cx="2320200" cy="384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Principi de responsabilitat única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375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 u="sng">
                <a:solidFill>
                  <a:schemeClr val="accent2"/>
                </a:solidFill>
              </a:rPr>
              <a:t>SOLUCIÓ PROPOSADA</a:t>
            </a:r>
            <a:endParaRPr sz="2100" u="sng">
              <a:solidFill>
                <a:schemeClr val="accent2"/>
              </a:solidFill>
            </a:endParaRPr>
          </a:p>
        </p:txBody>
      </p:sp>
      <p:pic>
        <p:nvPicPr>
          <p:cNvPr descr="Ubiquitous Language in Software Development – fredrkl" id="162" name="Google Shape;162;p17"/>
          <p:cNvPicPr preferRelativeResize="0"/>
          <p:nvPr/>
        </p:nvPicPr>
        <p:blipFill rotWithShape="1">
          <a:blip r:embed="rId3">
            <a:alphaModFix/>
          </a:blip>
          <a:srcRect b="22893" l="0" r="0" t="0"/>
          <a:stretch/>
        </p:blipFill>
        <p:spPr>
          <a:xfrm>
            <a:off x="483050" y="1447475"/>
            <a:ext cx="3333750" cy="24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4">
            <a:alphaModFix/>
          </a:blip>
          <a:srcRect b="0" l="0" r="0" t="68577"/>
          <a:stretch/>
        </p:blipFill>
        <p:spPr>
          <a:xfrm>
            <a:off x="4622025" y="1329700"/>
            <a:ext cx="4045274" cy="7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81975"/>
            <a:ext cx="4145335" cy="20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4769975" y="2587050"/>
            <a:ext cx="438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4682200" y="2481538"/>
            <a:ext cx="1483800" cy="384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Bounded context: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563650" y="944800"/>
            <a:ext cx="1698900" cy="384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Ubiquitous language: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4402600" y="1135850"/>
            <a:ext cx="1919700" cy="1019400"/>
          </a:xfrm>
          <a:prstGeom prst="flowChartConnector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819150" y="343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 u="sng">
                <a:solidFill>
                  <a:schemeClr val="accent2"/>
                </a:solidFill>
              </a:rPr>
              <a:t>AVANTATGES I DESAVANTATGES</a:t>
            </a:r>
            <a:endParaRPr sz="2100" u="sng">
              <a:solidFill>
                <a:schemeClr val="accent2"/>
              </a:solidFill>
            </a:endParaRPr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819150" y="857250"/>
            <a:ext cx="38196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u="sng"/>
              <a:t>Avantatges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ca"/>
              <a:t>A</a:t>
            </a:r>
            <a:r>
              <a:rPr b="1" lang="ca"/>
              <a:t>lineació objectius</a:t>
            </a:r>
            <a:r>
              <a:rPr lang="ca"/>
              <a:t> entre  desenvolupadors i empresa.</a:t>
            </a:r>
            <a:endParaRPr/>
          </a:p>
          <a:p>
            <a:pPr indent="-260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-"/>
            </a:pPr>
            <a:r>
              <a:t/>
            </a:r>
            <a:endParaRPr sz="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Codi </a:t>
            </a:r>
            <a:r>
              <a:rPr b="1" lang="ca"/>
              <a:t>entendible</a:t>
            </a:r>
            <a:endParaRPr b="1"/>
          </a:p>
          <a:p>
            <a:pPr indent="-260350" lvl="0" marL="457200" rtl="0" algn="l">
              <a:spcBef>
                <a:spcPts val="0"/>
              </a:spcBef>
              <a:spcAft>
                <a:spcPts val="0"/>
              </a:spcAft>
              <a:buSzPts val="500"/>
              <a:buChar char="-"/>
            </a:pPr>
            <a:r>
              <a:t/>
            </a:r>
            <a:endParaRPr sz="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Promou una </a:t>
            </a:r>
            <a:r>
              <a:rPr b="1" lang="ca"/>
              <a:t>millor col·laboració</a:t>
            </a:r>
            <a:r>
              <a:rPr lang="ca"/>
              <a:t> entre els equips de desenvolupament i els experts del domini del problema.</a:t>
            </a:r>
            <a:endParaRPr/>
          </a:p>
          <a:p>
            <a:pPr indent="-260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-"/>
            </a:pPr>
            <a:r>
              <a:t/>
            </a:r>
            <a:endParaRPr sz="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Facilita la </a:t>
            </a:r>
            <a:r>
              <a:rPr b="1" lang="ca"/>
              <a:t>implementació de canvis i millores</a:t>
            </a:r>
            <a:r>
              <a:rPr lang="ca"/>
              <a:t> en el sistema, ja que el model del domini és més fàcil d'entendre i modificar.</a:t>
            </a:r>
            <a:endParaRPr/>
          </a:p>
        </p:txBody>
      </p:sp>
      <p:sp>
        <p:nvSpPr>
          <p:cNvPr id="175" name="Google Shape;175;p18"/>
          <p:cNvSpPr txBox="1"/>
          <p:nvPr>
            <p:ph idx="2" type="body"/>
          </p:nvPr>
        </p:nvSpPr>
        <p:spPr>
          <a:xfrm>
            <a:off x="5045025" y="857250"/>
            <a:ext cx="3686100" cy="3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u="sng"/>
              <a:t>Desavantatges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N</a:t>
            </a:r>
            <a:r>
              <a:rPr lang="ca"/>
              <a:t>ecessites un </a:t>
            </a:r>
            <a:r>
              <a:rPr b="1" lang="ca"/>
              <a:t>expert en el tema</a:t>
            </a:r>
            <a:endParaRPr b="1"/>
          </a:p>
          <a:p>
            <a:pPr indent="-260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-"/>
            </a:pPr>
            <a:r>
              <a:t/>
            </a:r>
            <a:endParaRPr sz="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ca"/>
              <a:t>Inverteixes molt de temps</a:t>
            </a:r>
            <a:r>
              <a:rPr lang="ca"/>
              <a:t> en definir el Ubiquitus Language</a:t>
            </a:r>
            <a:endParaRPr/>
          </a:p>
          <a:p>
            <a:pPr indent="-260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-"/>
            </a:pPr>
            <a:r>
              <a:t/>
            </a:r>
            <a:endParaRPr sz="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ca"/>
              <a:t>Difícil d'executar</a:t>
            </a:r>
            <a:r>
              <a:rPr lang="ca"/>
              <a:t> en sistemes ja existents o en casos en els quals el model del domini és complex o no està ben definit.</a:t>
            </a:r>
            <a:endParaRPr/>
          </a:p>
          <a:p>
            <a:pPr indent="-260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-"/>
            </a:pPr>
            <a:r>
              <a:t/>
            </a:r>
            <a:endParaRPr sz="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ca"/>
              <a:t>Cost inicial elevat</a:t>
            </a:r>
            <a:r>
              <a:rPr lang="ca"/>
              <a:t>, ja que es requereix un esforç important en les primeres etapes del projecte.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19150" y="364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 u="sng">
                <a:solidFill>
                  <a:schemeClr val="accent2"/>
                </a:solidFill>
              </a:rPr>
              <a:t>EXEMPLE CONCRET D’APLICACIÓ</a:t>
            </a:r>
            <a:endParaRPr sz="2100" u="sng">
              <a:solidFill>
                <a:schemeClr val="accent2"/>
              </a:solidFill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17196" l="0" r="0" t="14725"/>
          <a:stretch/>
        </p:blipFill>
        <p:spPr>
          <a:xfrm>
            <a:off x="374875" y="907375"/>
            <a:ext cx="2364699" cy="1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2900050" y="907375"/>
            <a:ext cx="44484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 de Domini</a:t>
            </a:r>
            <a:endParaRPr b="1" sz="13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 modelen entitats com ara “</a:t>
            </a:r>
            <a:r>
              <a:rPr b="1"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”, “</a:t>
            </a:r>
            <a:r>
              <a:rPr b="1"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Préstec</a:t>
            </a: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”, “</a:t>
            </a:r>
            <a:r>
              <a:rPr b="1"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Pagament</a:t>
            </a: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”, “</a:t>
            </a:r>
            <a:r>
              <a:rPr b="1"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Interès</a:t>
            </a: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”, cadascuna amb les seves pròpies propietats i regles.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2900050" y="1708163"/>
            <a:ext cx="43308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Bounded Contexts </a:t>
            </a:r>
            <a:endParaRPr b="1" sz="13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Poden ser el context d’“</a:t>
            </a:r>
            <a:r>
              <a:rPr b="1"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Aprovació de Préstecs</a:t>
            </a: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 i el context de “</a:t>
            </a:r>
            <a:r>
              <a:rPr b="1"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Gestió de Pagaments</a:t>
            </a: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”, que s’encarreguen de diferents aspectes del sistema i poden evolucionar de manera independent.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2937400" y="2827325"/>
            <a:ext cx="4256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Ubiquitous Language</a:t>
            </a:r>
            <a:endParaRPr b="1" sz="13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Tots els membres de l’equip entenen el mateix en </a:t>
            </a: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relació als</a:t>
            </a: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conceptes de </a:t>
            </a:r>
            <a:r>
              <a:rPr b="1"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préstec</a:t>
            </a: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crèdits</a:t>
            </a: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interessos </a:t>
            </a: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1"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pagaments</a:t>
            </a: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evitant confusions.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175" y="3693974"/>
            <a:ext cx="3081825" cy="121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 rotWithShape="1">
          <a:blip r:embed="rId5">
            <a:alphaModFix/>
          </a:blip>
          <a:srcRect b="19080" l="0" r="0" t="0"/>
          <a:stretch/>
        </p:blipFill>
        <p:spPr>
          <a:xfrm>
            <a:off x="7134700" y="3142578"/>
            <a:ext cx="1792725" cy="176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819150" y="332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BIBLIOGRAFIA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819150" y="1049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3"/>
              </a:rPr>
              <a:t>https://www.paradigmadigital.com/techbiz/domain-driven-design-y-arquitectura-onion/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4"/>
              </a:rPr>
              <a:t>https://blog.hubspot.es/website/que-es-ddd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5"/>
              </a:rPr>
              <a:t>https://medium.com/@jonathanloscalzo/domain-driven-design-principios-beneficios-y-elementos-primera-parte-aad90f30aa35</a:t>
            </a:r>
            <a:r>
              <a:rPr lang="ca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6"/>
              </a:rPr>
              <a:t>https://en.wikipedia.org/wiki/Domain-driven_design#:~:text=Domain%2Ddriven%20design%20(DDD),which%20have%20their%20own%20model</a:t>
            </a:r>
            <a:r>
              <a:rPr lang="ca"/>
              <a:t>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