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1ddf5ad4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1ddf5ad4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1ddf5ad4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d1ddf5ad4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1ddf5ad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1ddf5ad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d1ddf5ad4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d1ddf5ad4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daa9a6b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daa9a6b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d1ddf5ad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d1ddf5ad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1ddf5ad4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d1ddf5ad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d1ddf5ad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d1ddf5ad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d1ddf5a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d1ddf5a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d1ddf5ad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d1ddf5a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d1ddf5ad4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d1ddf5ad4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d1ddf5ad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d1ddf5ad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1ddf5ad4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1ddf5ad4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1ddf5ad4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1ddf5ad4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1ddf5ad4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d1ddf5ad4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theserverside.com/definition/Hibernate" TargetMode="External"/><Relationship Id="rId4" Type="http://schemas.openxmlformats.org/officeDocument/2006/relationships/hyperlink" Target="https://hibernate.org/orm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84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60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60400"/>
            <a:ext cx="85206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Gerard Godet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Dimas Noguera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Conrad Puig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Ivan Rodríguez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Canvis en </a:t>
            </a: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 model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11700" y="1402750"/>
            <a:ext cx="3905700" cy="24372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448800" y="1407400"/>
            <a:ext cx="3618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Soci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nom;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edat;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    @JoinColumn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(name = "instalacio_id")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Instalacio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instalacio;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// Més mètodes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572000" y="1402750"/>
            <a:ext cx="3905700" cy="20808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715400" y="1573725"/>
            <a:ext cx="3618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Llibre </a:t>
            </a: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@Id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isbn;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titol;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Getters i setters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Canvis en el model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55" name="Google Shape;155;p23"/>
          <p:cNvGrpSpPr/>
          <p:nvPr/>
        </p:nvGrpSpPr>
        <p:grpSpPr>
          <a:xfrm>
            <a:off x="159300" y="1555150"/>
            <a:ext cx="4789200" cy="2188950"/>
            <a:chOff x="311700" y="1555150"/>
            <a:chExt cx="4789200" cy="2188950"/>
          </a:xfrm>
        </p:grpSpPr>
        <p:sp>
          <p:nvSpPr>
            <p:cNvPr id="156" name="Google Shape;156;p23"/>
            <p:cNvSpPr/>
            <p:nvPr/>
          </p:nvSpPr>
          <p:spPr>
            <a:xfrm>
              <a:off x="311700" y="1555150"/>
              <a:ext cx="4732200" cy="2106600"/>
            </a:xfrm>
            <a:prstGeom prst="snip1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 txBox="1"/>
            <p:nvPr/>
          </p:nvSpPr>
          <p:spPr>
            <a:xfrm>
              <a:off x="448800" y="1712200"/>
              <a:ext cx="4652100" cy="203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@Entity</a:t>
              </a:r>
              <a:endParaRPr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@Inheritance</a:t>
              </a: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(strategy = InheritanceType.JOINED)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public class</a:t>
              </a: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ca" sz="1200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Instalacio </a:t>
              </a: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ca" sz="1200">
                  <a:solidFill>
                    <a:srgbClr val="FF00FF"/>
                  </a:solidFill>
                  <a:latin typeface="Consolas"/>
                  <a:ea typeface="Consolas"/>
                  <a:cs typeface="Consolas"/>
                  <a:sym typeface="Consolas"/>
                </a:rPr>
                <a:t>@Id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ca" sz="12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private </a:t>
              </a:r>
              <a:r>
                <a:rPr lang="ca" sz="1200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String </a:t>
              </a: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nom;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</a:t>
              </a:r>
              <a:r>
                <a:rPr lang="ca" sz="12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private </a:t>
              </a:r>
              <a:r>
                <a:rPr lang="ca" sz="1200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String </a:t>
              </a: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adreca;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  // Getters i setters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8" name="Google Shape;158;p23"/>
          <p:cNvSpPr/>
          <p:nvPr/>
        </p:nvSpPr>
        <p:spPr>
          <a:xfrm>
            <a:off x="5068125" y="1783750"/>
            <a:ext cx="3969600" cy="1658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5146225" y="1940800"/>
            <a:ext cx="396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2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Biblioteca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Instalacio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2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2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Boolean </a:t>
            </a: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publica;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    // Getters i setters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4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Canvis en el model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625200" y="1450500"/>
            <a:ext cx="4585500" cy="3536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805000" y="1543100"/>
            <a:ext cx="36582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@Entity</a:t>
            </a:r>
            <a:endParaRPr sz="11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Exemplars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@EmbeddedId</a:t>
            </a:r>
            <a:endParaRPr sz="11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ExemplarsId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id;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Integer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quants;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@MapsId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("bibliotecaNom")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endParaRPr sz="11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@JoinColumn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(name = "biblioteca_nom")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Biblioteca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biblioteca;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@MapsId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("llibreIsbn")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@ManyToOne</a:t>
            </a:r>
            <a:endParaRPr sz="11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@JoinColumn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(name = "llibre_isbn")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Llibre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llibre;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// Getters i setters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Canvis en el model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625200" y="1374300"/>
            <a:ext cx="6619800" cy="3536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625200" y="1575775"/>
            <a:ext cx="67707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org.hibernate.Session;</a:t>
            </a: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org.hibernate.Transaction;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CapaDomini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1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ca" sz="11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compraLlibres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isbnLl,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nomB, 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q) {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Session session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HibernateUtil.getSessionFactory().openSession();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Transaction transaction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session.beginTransaction();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 </a:t>
            </a:r>
            <a:r>
              <a:rPr lang="ca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//Exceptions</a:t>
            </a:r>
            <a:endParaRPr sz="11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Comprovar si ja existeix un exemplar d'aquest llibre en aquesta biblioteca</a:t>
            </a:r>
            <a:endParaRPr sz="11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String hql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ca" sz="11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"FROM Exemplar e WHERE e.llibre = :llibre AND e.biblioteca = :biblioteca"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Exemplar exemplar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session.createQuery(hql, Exemplar.class) 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.setParameter(</a:t>
            </a:r>
            <a:r>
              <a:rPr lang="ca" sz="11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"llibre"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llibre)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.setParameter(</a:t>
            </a:r>
            <a:r>
              <a:rPr lang="ca" sz="1100">
                <a:solidFill>
                  <a:srgbClr val="188038"/>
                </a:solidFill>
                <a:latin typeface="Consolas"/>
                <a:ea typeface="Consolas"/>
                <a:cs typeface="Consolas"/>
                <a:sym typeface="Consolas"/>
              </a:rPr>
              <a:t>"biblioteca"</a:t>
            </a: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biblioteca)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.uniqueResult();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[...]*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Canvis en el model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625200" y="1374300"/>
            <a:ext cx="5647200" cy="35364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72775" y="1418925"/>
            <a:ext cx="64401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org.hibernate.Session;</a:t>
            </a: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0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org.hibernate.Transaction;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a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CapaDomini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000">
              <a:solidFill>
                <a:srgbClr val="FF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	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[...]*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(exemplar == </a:t>
            </a: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ca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Si no existeix, crear un nou exemplar</a:t>
            </a:r>
            <a:endParaRPr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exemplar = </a:t>
            </a: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ca" sz="1000">
                <a:solidFill>
                  <a:srgbClr val="9900FF"/>
                </a:solidFill>
                <a:latin typeface="Consolas"/>
                <a:ea typeface="Consolas"/>
                <a:cs typeface="Consolas"/>
                <a:sym typeface="Consolas"/>
              </a:rPr>
              <a:t>Exemplar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exemplar.setLlibre(llibre);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exemplar.setBiblioteca(biblioteca);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exemplar.setQuants(q);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session.persist(exemplar);	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ca" sz="1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ca" sz="1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// Si ja existeix, actualitzar la quantitat </a:t>
            </a:r>
            <a:endParaRPr sz="1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exemplar.setQuants(exemplar.getQuants() + q);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session.merge(exemplar);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transaction.commit();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session.close();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Referències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93C"/>
              </a:buClr>
              <a:buSzPts val="1200"/>
              <a:buFont typeface="Montserrat"/>
              <a:buChar char="-"/>
            </a:pPr>
            <a:r>
              <a:rPr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TheServerSide. (2021). </a:t>
            </a:r>
            <a:r>
              <a:rPr i="1"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What is Hibernate?. </a:t>
            </a:r>
            <a:r>
              <a:rPr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Consultat a desembre de 2024 de </a:t>
            </a:r>
            <a:r>
              <a:rPr lang="ca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https://www.theserverside.com/definition/Hibernate</a:t>
            </a:r>
            <a:endParaRPr sz="1200">
              <a:solidFill>
                <a:srgbClr val="37393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7393C"/>
              </a:buClr>
              <a:buSzPts val="1200"/>
              <a:buFont typeface="Montserrat"/>
              <a:buChar char="-"/>
            </a:pPr>
            <a:r>
              <a:rPr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Hibernate. </a:t>
            </a:r>
            <a:r>
              <a:rPr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Security issue. (s/f). </a:t>
            </a:r>
            <a:r>
              <a:rPr i="1"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Hibernate ORM</a:t>
            </a:r>
            <a:r>
              <a:rPr lang="ca" sz="1200">
                <a:solidFill>
                  <a:srgbClr val="37393C"/>
                </a:solidFill>
                <a:latin typeface="Montserrat"/>
                <a:ea typeface="Montserrat"/>
                <a:cs typeface="Montserrat"/>
                <a:sym typeface="Montserrat"/>
              </a:rPr>
              <a:t>. Consultat a desembre de 2024, de </a:t>
            </a:r>
            <a:r>
              <a:rPr lang="ca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https://hibernate.org/orm/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ctrTitle"/>
          </p:nvPr>
        </p:nvSpPr>
        <p:spPr>
          <a:xfrm>
            <a:off x="311708" y="984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60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28"/>
          <p:cNvSpPr txBox="1"/>
          <p:nvPr>
            <p:ph idx="1" type="subTitle"/>
          </p:nvPr>
        </p:nvSpPr>
        <p:spPr>
          <a:xfrm>
            <a:off x="311700" y="3260400"/>
            <a:ext cx="8520600" cy="14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Gerard Godet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Dimas Noguera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Conrad Puig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ca" sz="144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Ivan Rodríguez</a:t>
            </a:r>
            <a:endParaRPr sz="144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Taula de continguts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ca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Què és Hibernate?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ca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nostre exemple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conceptual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Esquema de la base de dades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ca" sz="13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Contracte operació d’un cas d’ús </a:t>
            </a:r>
            <a:endParaRPr sz="13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ca" sz="13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 de la persistència manual</a:t>
            </a:r>
            <a:endParaRPr sz="13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b="1" lang="ca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Configuració del projecte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○"/>
            </a:pPr>
            <a:r>
              <a:rPr lang="ca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Canvis en el model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</a:t>
            </a: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Què és Hibernate?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14750"/>
            <a:ext cx="471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Hibernate és un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framework d'Object-Relational Mapping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(ORM).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 la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interacció entre objectes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Java i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bases de dades relacionals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Permet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treballar amb 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bases de dades utilitzant </a:t>
            </a:r>
            <a:r>
              <a:rPr b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objectes Java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900" y="1794600"/>
            <a:ext cx="3738950" cy="99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065725" y="2713825"/>
            <a:ext cx="16593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latin typeface="Montserrat"/>
                <a:ea typeface="Montserrat"/>
                <a:cs typeface="Montserrat"/>
                <a:sym typeface="Montserrat"/>
              </a:rPr>
              <a:t>Figura 1: Logotip Hibernate</a:t>
            </a:r>
            <a:endParaRPr sz="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El nostre exemple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</a:t>
            </a: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conceptual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5150"/>
            <a:ext cx="8839199" cy="248856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152400" y="419026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Restriccions textuals:</a:t>
            </a:r>
            <a:endParaRPr b="1"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Montserrat"/>
              <a:buChar char="-"/>
            </a:pP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Claus externes: 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(Soci, nom)</a:t>
            </a: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(Instal·lació, nom)</a:t>
            </a: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ca" sz="1420">
                <a:latin typeface="Montserrat"/>
                <a:ea typeface="Montserrat"/>
                <a:cs typeface="Montserrat"/>
                <a:sym typeface="Montserrat"/>
              </a:rPr>
              <a:t>Llibre, isbn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El nostre exemple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Esquema de la base de dades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11700" y="1402750"/>
            <a:ext cx="7508100" cy="3526800"/>
          </a:xfrm>
          <a:prstGeom prst="snip1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580900" y="1535750"/>
            <a:ext cx="6342900" cy="30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Instal.lació(</a:t>
            </a:r>
            <a:r>
              <a:rPr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adreça)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Soci(</a:t>
            </a:r>
            <a:r>
              <a:rPr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edat, </a:t>
            </a:r>
            <a:r>
              <a:rPr b="1"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nomInst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nomInst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referencia Instal.lació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Biblioteca(</a:t>
            </a:r>
            <a:r>
              <a:rPr b="1"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pública)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referencia Instal.lació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Llibre(</a:t>
            </a:r>
            <a:r>
              <a:rPr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isbn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títol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nsolas"/>
              <a:buChar char="-"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Exemplar(</a:t>
            </a:r>
            <a:r>
              <a:rPr b="1"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isbn</a:t>
            </a:r>
            <a:r>
              <a:rPr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ca" sz="1500" u="sng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quants)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isbn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referencia Llibre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b="1"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nomB</a:t>
            </a:r>
            <a:r>
              <a:rPr lang="ca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referencia Biblioteca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" name="Google Shape;95;p17"/>
          <p:cNvSpPr/>
          <p:nvPr/>
        </p:nvSpPr>
        <p:spPr>
          <a:xfrm rot="595394">
            <a:off x="5851251" y="921746"/>
            <a:ext cx="2525990" cy="1721658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 rot="614414">
            <a:off x="5924439" y="942813"/>
            <a:ext cx="2379401" cy="1710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Table Inheritance Strategy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 taula de la BD per cada classe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El nostre exemple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Contracte operació d’un cas d’ús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50225" y="42540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Restriccions textuals:</a:t>
            </a:r>
            <a:endParaRPr b="1"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77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Montserrat"/>
              <a:buChar char="-"/>
            </a:pP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Claus externes: 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(Soci, nom)</a:t>
            </a: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(Instal·lació, nom)</a:t>
            </a: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ca" sz="1420">
                <a:latin typeface="Montserrat"/>
                <a:ea typeface="Montserrat"/>
                <a:cs typeface="Montserrat"/>
                <a:sym typeface="Montserrat"/>
              </a:rPr>
              <a:t>Llibre, isbn</a:t>
            </a:r>
            <a:r>
              <a:rPr b="1"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" name="Google Shape;106;p18"/>
          <p:cNvGrpSpPr/>
          <p:nvPr/>
        </p:nvGrpSpPr>
        <p:grpSpPr>
          <a:xfrm>
            <a:off x="311700" y="1402750"/>
            <a:ext cx="7508100" cy="2851350"/>
            <a:chOff x="311700" y="1359375"/>
            <a:chExt cx="7508100" cy="2851350"/>
          </a:xfrm>
        </p:grpSpPr>
        <p:sp>
          <p:nvSpPr>
            <p:cNvPr id="107" name="Google Shape;107;p18"/>
            <p:cNvSpPr/>
            <p:nvPr/>
          </p:nvSpPr>
          <p:spPr>
            <a:xfrm>
              <a:off x="311700" y="1359375"/>
              <a:ext cx="7508100" cy="2699400"/>
            </a:xfrm>
            <a:prstGeom prst="snip1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396300" y="1440225"/>
              <a:ext cx="7338900" cy="277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>
                  <a:latin typeface="Consolas"/>
                  <a:ea typeface="Consolas"/>
                  <a:cs typeface="Consolas"/>
                  <a:sym typeface="Consolas"/>
                </a:rPr>
                <a:t>context</a:t>
              </a: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CapaDomini::compraLlibres(isbnLl: </a:t>
              </a:r>
              <a:r>
                <a:rPr lang="ca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, nomB: </a:t>
              </a:r>
              <a:r>
                <a:rPr lang="ca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, q: </a:t>
              </a:r>
              <a:r>
                <a:rPr lang="ca">
                  <a:solidFill>
                    <a:srgbClr val="9900FF"/>
                  </a:solidFill>
                  <a:latin typeface="Consolas"/>
                  <a:ea typeface="Consolas"/>
                  <a:cs typeface="Consolas"/>
                  <a:sym typeface="Consolas"/>
                </a:rPr>
                <a:t>Integer</a:t>
              </a: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>
                  <a:latin typeface="Consolas"/>
                  <a:ea typeface="Consolas"/>
                  <a:cs typeface="Consolas"/>
                  <a:sym typeface="Consolas"/>
                </a:rPr>
                <a:t>exceptions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llibre-no-existeix: el Llibre isbnLl no existeix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biblioteca-no-existeix: la Biblioteca nomB no existeix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-317500" lvl="0" marL="914400" rtl="0" algn="l">
                <a:spcBef>
                  <a:spcPts val="0"/>
                </a:spcBef>
                <a:spcAft>
                  <a:spcPts val="0"/>
                </a:spcAft>
                <a:buSzPts val="1400"/>
                <a:buFont typeface="Consolas"/>
                <a:buChar char="-"/>
              </a:pP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cap-exemplar: q &lt;= 0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ca">
                  <a:latin typeface="Consolas"/>
                  <a:ea typeface="Consolas"/>
                  <a:cs typeface="Consolas"/>
                  <a:sym typeface="Consolas"/>
                </a:rPr>
                <a:t>post</a:t>
              </a:r>
              <a:endParaRPr b="1"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ca">
                  <a:latin typeface="Consolas"/>
                  <a:ea typeface="Consolas"/>
                  <a:cs typeface="Consolas"/>
                  <a:sym typeface="Consolas"/>
                </a:rPr>
                <a:t>enregistra l’adquisició de q exemplars del Llibre isbnLl per la Biblioteca nomB; noteu que la Biblioteca ja podia (o no) tenir algun exemplar del Llibre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El nostre exemple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Gestió de la persistència manual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675" y="1438375"/>
            <a:ext cx="4839887" cy="3435951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r="7980000" dist="228600">
              <a:srgbClr val="000000">
                <a:alpha val="71000"/>
              </a:srgbClr>
            </a:outerShdw>
          </a:effectLst>
        </p:spPr>
      </p:pic>
      <p:sp>
        <p:nvSpPr>
          <p:cNvPr id="118" name="Google Shape;118;p19"/>
          <p:cNvSpPr txBox="1"/>
          <p:nvPr>
            <p:ph type="title"/>
          </p:nvPr>
        </p:nvSpPr>
        <p:spPr>
          <a:xfrm>
            <a:off x="107900" y="1701950"/>
            <a:ext cx="2918100" cy="24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Montserrat"/>
              <a:buChar char="-"/>
            </a:pP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Apliquem patrons de la capa de dades.</a:t>
            </a:r>
            <a:endParaRPr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Montserrat"/>
              <a:buChar char="-"/>
            </a:pP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Patró Row Data Gateway.</a:t>
            </a:r>
            <a:endParaRPr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877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0"/>
              <a:buFont typeface="Montserrat"/>
              <a:buChar char="-"/>
            </a:pP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Aïllem la lògica de la </a:t>
            </a: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tecnología</a:t>
            </a:r>
            <a:r>
              <a:rPr lang="ca" sz="14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(SGBD)</a:t>
            </a:r>
            <a:endParaRPr sz="14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61575" y="193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34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34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2520">
                <a:latin typeface="Montserrat"/>
                <a:ea typeface="Montserrat"/>
                <a:cs typeface="Montserrat"/>
                <a:sym typeface="Montserrat"/>
              </a:rPr>
              <a:t>Generació automàtica</a:t>
            </a:r>
            <a:endParaRPr sz="25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333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a" sz="2820">
                <a:latin typeface="Montserrat"/>
                <a:ea typeface="Montserrat"/>
                <a:cs typeface="Montserrat"/>
                <a:sym typeface="Montserrat"/>
              </a:rPr>
              <a:t>Incorporació d'Hibernate</a:t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8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858325" y="4833300"/>
            <a:ext cx="12858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881525" y="0"/>
            <a:ext cx="22626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ca" sz="1100">
                <a:latin typeface="Montserrat"/>
                <a:ea typeface="Montserrat"/>
                <a:cs typeface="Montserrat"/>
                <a:sym typeface="Montserrat"/>
              </a:rPr>
              <a:t>Exemple d’ús d’Hibernate</a:t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830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21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Configuració del projecte</a:t>
            </a:r>
            <a:endParaRPr sz="21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1710875"/>
            <a:ext cx="4333200" cy="17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Montserrat"/>
              <a:buChar char="-"/>
            </a:pPr>
            <a:r>
              <a:rPr lang="ca" sz="15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Afegir/controlar dependències Maven o Gradle</a:t>
            </a:r>
            <a:endParaRPr sz="15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Montserrat"/>
              <a:buChar char="-"/>
            </a:pPr>
            <a:r>
              <a:rPr lang="ca" sz="15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Configurar connexió amb una BD</a:t>
            </a:r>
            <a:endParaRPr sz="15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1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Montserrat"/>
              <a:buChar char="-"/>
            </a:pPr>
            <a:r>
              <a:rPr lang="ca" sz="15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Definir fitxer de configuració (</a:t>
            </a:r>
            <a:r>
              <a:rPr i="1" lang="ca" sz="15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hibernate.cfg.xml</a:t>
            </a:r>
            <a:r>
              <a:rPr lang="ca" sz="15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52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